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Layouts/slideLayout6.xml" ContentType="application/vnd.openxmlformats-officedocument.presentationml.slideLayout+xml"/>
  <Override PartName="/ppt/tags/tag4.xml" ContentType="application/vnd.openxmlformats-officedocument.presentationml.tags+xml"/>
  <Override PartName="/ppt/notesSlides/notesSlide38.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45.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charts/chart1.xml" ContentType="application/vnd.openxmlformats-officedocument.drawingml.chart+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Default Extension="png" ContentType="image/png"/>
  <Override PartName="/ppt/notesSlides/notesSlide3.xml" ContentType="application/vnd.openxmlformats-officedocument.presentationml.notesSlide+xml"/>
  <Override PartName="/ppt/tags/tag7.xml" ContentType="application/vnd.openxmlformats-officedocument.presentationml.tags+xml"/>
  <Default Extension="bin" ContentType="application/vnd.openxmlformats-officedocument.oleObject"/>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notesSlides/notesSlide19.xml" ContentType="application/vnd.openxmlformats-officedocument.presentationml.notesSlide+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Layouts/slideLayout3.xml" ContentType="application/vnd.openxmlformats-officedocument.presentationml.slideLayout+xml"/>
  <Override PartName="/ppt/tags/tag3.xml" ContentType="application/vnd.openxmlformats-officedocument.presentationml.tags+xml"/>
  <Default Extension="jpeg" ContentType="image/jpeg"/>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37.xml" ContentType="application/vnd.openxmlformats-officedocument.presentationml.notesSlide+xml"/>
  <Override PartName="/ppt/notesSlides/notesSlide46.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Layouts/slideLayout1.xml" ContentType="application/vnd.openxmlformats-officedocument.presentationml.slideLayout+xml"/>
  <Override PartName="/ppt/tags/tag1.xml" ContentType="application/vnd.openxmlformats-officedocument.presentationml.tags+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ppt/notesSlides/notesSlide4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42.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40.xml" ContentType="application/vnd.openxmlformats-officedocument.presentationml.notesSlide+xml"/>
  <Default Extension="vml" ContentType="application/vnd.openxmlformats-officedocument.vmlDrawing"/>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notesSlides/notesSlide4.xml" ContentType="application/vnd.openxmlformats-officedocument.presentationml.notesSlide+xml"/>
  <Override PartName="/ppt/charts/chart2.xml" ContentType="application/vnd.openxmlformats-officedocument.drawingml.chart+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tags/tag6.xml" ContentType="application/vnd.openxmlformats-officedocument.presentationml.tags+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tags/tag2.xml" ContentType="application/vnd.openxmlformats-officedocument.presentationml.tags+xml"/>
  <Default Extension="wmf" ContentType="image/x-wmf"/>
  <Override PartName="/ppt/notesSlides/notesSlide18.xml" ContentType="application/vnd.openxmlformats-officedocument.presentationml.notes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0.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p:sldMasterIdLst>
    <p:sldMasterId id="2147483648" r:id="rId1"/>
  </p:sldMasterIdLst>
  <p:notesMasterIdLst>
    <p:notesMasterId r:id="rId56"/>
  </p:notesMasterIdLst>
  <p:sldIdLst>
    <p:sldId id="299" r:id="rId2"/>
    <p:sldId id="385" r:id="rId3"/>
    <p:sldId id="300" r:id="rId4"/>
    <p:sldId id="301" r:id="rId5"/>
    <p:sldId id="302" r:id="rId6"/>
    <p:sldId id="303" r:id="rId7"/>
    <p:sldId id="386" r:id="rId8"/>
    <p:sldId id="304" r:id="rId9"/>
    <p:sldId id="305" r:id="rId10"/>
    <p:sldId id="306" r:id="rId11"/>
    <p:sldId id="307" r:id="rId12"/>
    <p:sldId id="315" r:id="rId13"/>
    <p:sldId id="318" r:id="rId14"/>
    <p:sldId id="263" r:id="rId15"/>
    <p:sldId id="389" r:id="rId16"/>
    <p:sldId id="390" r:id="rId17"/>
    <p:sldId id="391" r:id="rId18"/>
    <p:sldId id="392" r:id="rId19"/>
    <p:sldId id="429" r:id="rId20"/>
    <p:sldId id="393" r:id="rId21"/>
    <p:sldId id="394" r:id="rId22"/>
    <p:sldId id="396" r:id="rId23"/>
    <p:sldId id="397" r:id="rId24"/>
    <p:sldId id="398" r:id="rId25"/>
    <p:sldId id="399" r:id="rId26"/>
    <p:sldId id="400" r:id="rId27"/>
    <p:sldId id="401" r:id="rId28"/>
    <p:sldId id="402" r:id="rId29"/>
    <p:sldId id="404" r:id="rId30"/>
    <p:sldId id="405" r:id="rId31"/>
    <p:sldId id="406" r:id="rId32"/>
    <p:sldId id="407" r:id="rId33"/>
    <p:sldId id="413" r:id="rId34"/>
    <p:sldId id="414" r:id="rId35"/>
    <p:sldId id="415" r:id="rId36"/>
    <p:sldId id="418" r:id="rId37"/>
    <p:sldId id="356" r:id="rId38"/>
    <p:sldId id="358" r:id="rId39"/>
    <p:sldId id="359" r:id="rId40"/>
    <p:sldId id="360" r:id="rId41"/>
    <p:sldId id="361" r:id="rId42"/>
    <p:sldId id="362" r:id="rId43"/>
    <p:sldId id="363" r:id="rId44"/>
    <p:sldId id="364" r:id="rId45"/>
    <p:sldId id="365" r:id="rId46"/>
    <p:sldId id="366" r:id="rId47"/>
    <p:sldId id="367" r:id="rId48"/>
    <p:sldId id="368" r:id="rId49"/>
    <p:sldId id="369" r:id="rId50"/>
    <p:sldId id="370" r:id="rId51"/>
    <p:sldId id="371" r:id="rId52"/>
    <p:sldId id="374" r:id="rId53"/>
    <p:sldId id="375" r:id="rId54"/>
    <p:sldId id="381" r:id="rId5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07BD7"/>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455" autoAdjust="0"/>
    <p:restoredTop sz="87000" autoAdjust="0"/>
  </p:normalViewPr>
  <p:slideViewPr>
    <p:cSldViewPr showGuides="1">
      <p:cViewPr varScale="1">
        <p:scale>
          <a:sx n="102" d="100"/>
          <a:sy n="102" d="100"/>
        </p:scale>
        <p:origin x="-990" y="-90"/>
      </p:cViewPr>
      <p:guideLst>
        <p:guide orient="horz" pos="3264"/>
        <p:guide pos="2880"/>
      </p:guideLst>
    </p:cSldViewPr>
  </p:slideViewPr>
  <p:notesTextViewPr>
    <p:cViewPr>
      <p:scale>
        <a:sx n="100" d="100"/>
        <a:sy n="100" d="100"/>
      </p:scale>
      <p:origin x="0" y="0"/>
    </p:cViewPr>
  </p:notesTextViewPr>
  <p:sorterViewPr>
    <p:cViewPr>
      <p:scale>
        <a:sx n="66" d="100"/>
        <a:sy n="66" d="100"/>
      </p:scale>
      <p:origin x="0" y="0"/>
    </p:cViewPr>
  </p:sorter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slide" Target="slides/slide53.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1" Type="http://schemas.openxmlformats.org/officeDocument/2006/relationships/oleObject" Target="file:///C:\project\cmu\mech\results\keyword_distributions.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Michael%20Benisch\Documents\ad%20auction%20bar.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manualLayout>
          <c:layoutTarget val="inner"/>
          <c:xMode val="edge"/>
          <c:yMode val="edge"/>
          <c:x val="0.16705774278215277"/>
          <c:y val="5.6030183727034118E-2"/>
          <c:w val="0.77249156355456061"/>
          <c:h val="0.88283537474482365"/>
        </c:manualLayout>
      </c:layout>
      <c:scatterChart>
        <c:scatterStyle val="smoothMarker"/>
        <c:ser>
          <c:idx val="0"/>
          <c:order val="0"/>
          <c:tx>
            <c:v>Brand Type</c:v>
          </c:tx>
          <c:spPr>
            <a:ln w="44450">
              <a:solidFill>
                <a:schemeClr val="accent5"/>
              </a:solidFill>
              <a:prstDash val="dash"/>
            </a:ln>
          </c:spPr>
          <c:marker>
            <c:symbol val="circle"/>
            <c:size val="10"/>
            <c:spPr>
              <a:solidFill>
                <a:schemeClr val="accent5"/>
              </a:solidFill>
              <a:ln w="19050">
                <a:solidFill>
                  <a:schemeClr val="accent5">
                    <a:lumMod val="50000"/>
                  </a:schemeClr>
                </a:solidFill>
              </a:ln>
            </c:spPr>
          </c:marker>
          <c:xVal>
            <c:numRef>
              <c:f>'brand value'!$C$3:$C$6</c:f>
              <c:numCache>
                <c:formatCode>General</c:formatCode>
                <c:ptCount val="4"/>
                <c:pt idx="0">
                  <c:v>1</c:v>
                </c:pt>
                <c:pt idx="1">
                  <c:v>0.75000000000000444</c:v>
                </c:pt>
                <c:pt idx="2">
                  <c:v>0.5</c:v>
                </c:pt>
                <c:pt idx="3">
                  <c:v>0.25</c:v>
                </c:pt>
              </c:numCache>
            </c:numRef>
          </c:xVal>
          <c:yVal>
            <c:numRef>
              <c:f>'brand value'!$G$3:$G$6</c:f>
              <c:numCache>
                <c:formatCode>General</c:formatCode>
                <c:ptCount val="4"/>
                <c:pt idx="0">
                  <c:v>0.24136636906220377</c:v>
                </c:pt>
                <c:pt idx="1">
                  <c:v>2.7797227868745906E-2</c:v>
                </c:pt>
                <c:pt idx="2">
                  <c:v>-5.2346541362107174E-2</c:v>
                </c:pt>
                <c:pt idx="3">
                  <c:v>-5.6643289890760902E-2</c:v>
                </c:pt>
              </c:numCache>
            </c:numRef>
          </c:yVal>
          <c:smooth val="1"/>
        </c:ser>
        <c:ser>
          <c:idx val="1"/>
          <c:order val="1"/>
          <c:tx>
            <c:v>Value Type</c:v>
          </c:tx>
          <c:spPr>
            <a:ln w="44450">
              <a:solidFill>
                <a:schemeClr val="accent6"/>
              </a:solidFill>
            </a:ln>
          </c:spPr>
          <c:marker>
            <c:symbol val="square"/>
            <c:size val="10"/>
            <c:spPr>
              <a:solidFill>
                <a:schemeClr val="accent6"/>
              </a:solidFill>
              <a:ln w="19050">
                <a:solidFill>
                  <a:schemeClr val="accent6">
                    <a:lumMod val="50000"/>
                  </a:schemeClr>
                </a:solidFill>
              </a:ln>
            </c:spPr>
          </c:marker>
          <c:xVal>
            <c:numRef>
              <c:f>'brand value'!$L$10:$L$13</c:f>
              <c:numCache>
                <c:formatCode>General</c:formatCode>
                <c:ptCount val="4"/>
                <c:pt idx="0">
                  <c:v>1</c:v>
                </c:pt>
                <c:pt idx="1">
                  <c:v>0.75000000000000444</c:v>
                </c:pt>
                <c:pt idx="2">
                  <c:v>0.5</c:v>
                </c:pt>
                <c:pt idx="3">
                  <c:v>0.25</c:v>
                </c:pt>
              </c:numCache>
            </c:numRef>
          </c:xVal>
          <c:yVal>
            <c:numRef>
              <c:f>'brand value'!$P$10:$P$13</c:f>
              <c:numCache>
                <c:formatCode>General</c:formatCode>
                <c:ptCount val="4"/>
                <c:pt idx="0">
                  <c:v>-8.8640050079387314E-2</c:v>
                </c:pt>
                <c:pt idx="1">
                  <c:v>0.10730739876144495</c:v>
                </c:pt>
                <c:pt idx="2">
                  <c:v>9.2334273352871546E-2</c:v>
                </c:pt>
                <c:pt idx="3">
                  <c:v>-5.0879388745567765E-2</c:v>
                </c:pt>
              </c:numCache>
            </c:numRef>
          </c:yVal>
          <c:smooth val="1"/>
        </c:ser>
        <c:axId val="69998848"/>
        <c:axId val="70013312"/>
      </c:scatterChart>
      <c:valAx>
        <c:axId val="69998848"/>
        <c:scaling>
          <c:orientation val="minMax"/>
          <c:max val="1.190000000000011"/>
          <c:min val="0"/>
        </c:scaling>
        <c:axPos val="b"/>
        <c:numFmt formatCode="0%" sourceLinked="0"/>
        <c:majorTickMark val="cross"/>
        <c:tickLblPos val="nextTo"/>
        <c:spPr>
          <a:ln w="12700">
            <a:solidFill>
              <a:schemeClr val="tx1"/>
            </a:solidFill>
            <a:tailEnd type="triangle"/>
          </a:ln>
        </c:spPr>
        <c:txPr>
          <a:bodyPr/>
          <a:lstStyle/>
          <a:p>
            <a:pPr>
              <a:defRPr sz="2000"/>
            </a:pPr>
            <a:endParaRPr lang="en-US"/>
          </a:p>
        </c:txPr>
        <c:crossAx val="70013312"/>
        <c:crosses val="autoZero"/>
        <c:crossBetween val="midCat"/>
        <c:majorUnit val="0.2"/>
      </c:valAx>
      <c:valAx>
        <c:axId val="70013312"/>
        <c:scaling>
          <c:orientation val="minMax"/>
          <c:max val="0.30000000000000032"/>
          <c:min val="-0.15000000000000024"/>
        </c:scaling>
        <c:axPos val="l"/>
        <c:majorGridlines>
          <c:spPr>
            <a:ln>
              <a:solidFill>
                <a:schemeClr val="bg1">
                  <a:lumMod val="85000"/>
                </a:schemeClr>
              </a:solidFill>
            </a:ln>
          </c:spPr>
        </c:majorGridlines>
        <c:numFmt formatCode="&quot;$&quot;#,##0.00" sourceLinked="0"/>
        <c:majorTickMark val="none"/>
        <c:tickLblPos val="nextTo"/>
        <c:spPr>
          <a:ln w="12700">
            <a:solidFill>
              <a:sysClr val="windowText" lastClr="000000"/>
            </a:solidFill>
            <a:tailEnd type="triangle"/>
          </a:ln>
        </c:spPr>
        <c:txPr>
          <a:bodyPr/>
          <a:lstStyle/>
          <a:p>
            <a:pPr>
              <a:defRPr sz="2000"/>
            </a:pPr>
            <a:endParaRPr lang="en-US"/>
          </a:p>
        </c:txPr>
        <c:crossAx val="69998848"/>
        <c:crosses val="autoZero"/>
        <c:crossBetween val="midCat"/>
        <c:majorUnit val="0.1"/>
      </c:valAx>
    </c:plotArea>
    <c:plotVisOnly val="1"/>
  </c:chart>
  <c:spPr>
    <a:ln>
      <a:noFill/>
    </a:ln>
  </c:spPr>
  <c:txPr>
    <a:bodyPr/>
    <a:lstStyle/>
    <a:p>
      <a:pPr>
        <a:defRPr sz="1200"/>
      </a:pPr>
      <a:endParaRPr lang="en-US"/>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chart>
    <c:plotArea>
      <c:layout/>
      <c:barChart>
        <c:barDir val="col"/>
        <c:grouping val="clustered"/>
        <c:ser>
          <c:idx val="0"/>
          <c:order val="0"/>
          <c:tx>
            <c:strRef>
              <c:f>Sheet1!$A$1</c:f>
              <c:strCache>
                <c:ptCount val="1"/>
                <c:pt idx="0">
                  <c:v>Inexpressive mechanism</c:v>
                </c:pt>
              </c:strCache>
            </c:strRef>
          </c:tx>
          <c:spPr>
            <a:solidFill>
              <a:schemeClr val="tx2"/>
            </a:solidFill>
            <a:ln w="25400">
              <a:noFill/>
            </a:ln>
          </c:spPr>
          <c:errBars>
            <c:errBarType val="both"/>
            <c:errValType val="cust"/>
            <c:plus>
              <c:numRef>
                <c:f>Sheet1!$A$3</c:f>
                <c:numCache>
                  <c:formatCode>General</c:formatCode>
                  <c:ptCount val="1"/>
                  <c:pt idx="0">
                    <c:v>6.0000000000000032E-2</c:v>
                  </c:pt>
                </c:numCache>
              </c:numRef>
            </c:plus>
            <c:minus>
              <c:numRef>
                <c:f>Sheet1!$A$3</c:f>
                <c:numCache>
                  <c:formatCode>General</c:formatCode>
                  <c:ptCount val="1"/>
                  <c:pt idx="0">
                    <c:v>6.0000000000000032E-2</c:v>
                  </c:pt>
                </c:numCache>
              </c:numRef>
            </c:minus>
          </c:errBars>
          <c:cat>
            <c:strRef>
              <c:f>Sheet1!$A$1</c:f>
              <c:strCache>
                <c:ptCount val="1"/>
                <c:pt idx="0">
                  <c:v>Inexpressive mechanism</c:v>
                </c:pt>
              </c:strCache>
            </c:strRef>
          </c:cat>
          <c:val>
            <c:numRef>
              <c:f>Sheet1!$A$2</c:f>
              <c:numCache>
                <c:formatCode>0%</c:formatCode>
                <c:ptCount val="1"/>
                <c:pt idx="0">
                  <c:v>0.70000000000000062</c:v>
                </c:pt>
              </c:numCache>
            </c:numRef>
          </c:val>
        </c:ser>
        <c:ser>
          <c:idx val="1"/>
          <c:order val="1"/>
          <c:tx>
            <c:strRef>
              <c:f>Sheet1!$B$1</c:f>
              <c:strCache>
                <c:ptCount val="1"/>
                <c:pt idx="0">
                  <c:v>Premium mechanism</c:v>
                </c:pt>
              </c:strCache>
            </c:strRef>
          </c:tx>
          <c:spPr>
            <a:solidFill>
              <a:schemeClr val="accent2"/>
            </a:solidFill>
            <a:ln w="25400">
              <a:noFill/>
            </a:ln>
          </c:spPr>
          <c:errBars>
            <c:errBarType val="both"/>
            <c:errValType val="cust"/>
            <c:plus>
              <c:numRef>
                <c:f>Sheet1!$B$3</c:f>
                <c:numCache>
                  <c:formatCode>General</c:formatCode>
                  <c:ptCount val="1"/>
                  <c:pt idx="0">
                    <c:v>2.0000000000000011E-2</c:v>
                  </c:pt>
                </c:numCache>
              </c:numRef>
            </c:plus>
            <c:minus>
              <c:numRef>
                <c:f>Sheet1!$B$3</c:f>
                <c:numCache>
                  <c:formatCode>General</c:formatCode>
                  <c:ptCount val="1"/>
                  <c:pt idx="0">
                    <c:v>2.0000000000000011E-2</c:v>
                  </c:pt>
                </c:numCache>
              </c:numRef>
            </c:minus>
          </c:errBars>
          <c:val>
            <c:numRef>
              <c:f>Sheet1!$B$2</c:f>
              <c:numCache>
                <c:formatCode>0%</c:formatCode>
                <c:ptCount val="1"/>
                <c:pt idx="0">
                  <c:v>0.91</c:v>
                </c:pt>
              </c:numCache>
            </c:numRef>
          </c:val>
        </c:ser>
        <c:ser>
          <c:idx val="2"/>
          <c:order val="2"/>
          <c:tx>
            <c:strRef>
              <c:f>Sheet1!$C$1</c:f>
              <c:strCache>
                <c:ptCount val="1"/>
                <c:pt idx="0">
                  <c:v>Fully expressive mechanism</c:v>
                </c:pt>
              </c:strCache>
            </c:strRef>
          </c:tx>
          <c:spPr>
            <a:solidFill>
              <a:schemeClr val="accent3"/>
            </a:solidFill>
            <a:ln w="25400">
              <a:solidFill>
                <a:schemeClr val="accent3">
                  <a:lumMod val="50000"/>
                </a:schemeClr>
              </a:solidFill>
            </a:ln>
          </c:spPr>
          <c:dPt>
            <c:idx val="0"/>
            <c:spPr>
              <a:solidFill>
                <a:schemeClr val="accent6">
                  <a:lumMod val="50000"/>
                </a:schemeClr>
              </a:solidFill>
              <a:ln w="25400">
                <a:noFill/>
              </a:ln>
            </c:spPr>
          </c:dPt>
          <c:val>
            <c:numRef>
              <c:f>Sheet1!$C$2</c:f>
              <c:numCache>
                <c:formatCode>0%</c:formatCode>
                <c:ptCount val="1"/>
                <c:pt idx="0">
                  <c:v>1</c:v>
                </c:pt>
              </c:numCache>
            </c:numRef>
          </c:val>
        </c:ser>
        <c:gapWidth val="112"/>
        <c:overlap val="-69"/>
        <c:axId val="70039808"/>
        <c:axId val="70057984"/>
      </c:barChart>
      <c:catAx>
        <c:axId val="70039808"/>
        <c:scaling>
          <c:orientation val="minMax"/>
        </c:scaling>
        <c:delete val="1"/>
        <c:axPos val="b"/>
        <c:tickLblPos val="nextTo"/>
        <c:crossAx val="70057984"/>
        <c:crosses val="autoZero"/>
        <c:auto val="1"/>
        <c:lblAlgn val="ctr"/>
        <c:lblOffset val="100"/>
      </c:catAx>
      <c:valAx>
        <c:axId val="70057984"/>
        <c:scaling>
          <c:orientation val="minMax"/>
          <c:max val="1.0900000000000001"/>
          <c:min val="0.5"/>
        </c:scaling>
        <c:axPos val="l"/>
        <c:majorGridlines/>
        <c:title>
          <c:tx>
            <c:rich>
              <a:bodyPr rot="-5400000" vert="horz"/>
              <a:lstStyle/>
              <a:p>
                <a:pPr>
                  <a:defRPr sz="2400"/>
                </a:pPr>
                <a:r>
                  <a:rPr lang="en-US" sz="2400" dirty="0"/>
                  <a:t>Best-case </a:t>
                </a:r>
                <a:r>
                  <a:rPr lang="en-US" sz="2400" dirty="0" smtClean="0"/>
                  <a:t>expected </a:t>
                </a:r>
                <a:r>
                  <a:rPr lang="en-US" sz="2400" dirty="0"/>
                  <a:t>e</a:t>
                </a:r>
                <a:r>
                  <a:rPr lang="en-US" sz="2400" dirty="0" smtClean="0"/>
                  <a:t>fficiency</a:t>
                </a:r>
                <a:endParaRPr lang="en-US" sz="2400" dirty="0"/>
              </a:p>
            </c:rich>
          </c:tx>
          <c:layout/>
        </c:title>
        <c:numFmt formatCode="0%" sourceLinked="1"/>
        <c:tickLblPos val="nextTo"/>
        <c:txPr>
          <a:bodyPr/>
          <a:lstStyle/>
          <a:p>
            <a:pPr>
              <a:defRPr sz="2000"/>
            </a:pPr>
            <a:endParaRPr lang="en-US"/>
          </a:p>
        </c:txPr>
        <c:crossAx val="70039808"/>
        <c:crosses val="autoZero"/>
        <c:crossBetween val="between"/>
      </c:valAx>
    </c:plotArea>
    <c:plotVisOnly val="1"/>
  </c:chart>
  <c:externalData r:id="rId1"/>
</c:chartSpace>
</file>

<file path=ppt/drawings/_rels/vmlDrawing1.v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image" Target="../media/image24.wmf"/><Relationship Id="rId1" Type="http://schemas.openxmlformats.org/officeDocument/2006/relationships/image" Target="../media/image23.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28.wmf"/><Relationship Id="rId7" Type="http://schemas.openxmlformats.org/officeDocument/2006/relationships/image" Target="../media/image32.wmf"/><Relationship Id="rId2" Type="http://schemas.openxmlformats.org/officeDocument/2006/relationships/image" Target="../media/image27.wmf"/><Relationship Id="rId1" Type="http://schemas.openxmlformats.org/officeDocument/2006/relationships/image" Target="../media/image26.wmf"/><Relationship Id="rId6" Type="http://schemas.openxmlformats.org/officeDocument/2006/relationships/image" Target="../media/image31.wmf"/><Relationship Id="rId5" Type="http://schemas.openxmlformats.org/officeDocument/2006/relationships/image" Target="../media/image30.wmf"/><Relationship Id="rId4" Type="http://schemas.openxmlformats.org/officeDocument/2006/relationships/image" Target="../media/image29.wmf"/></Relationships>
</file>

<file path=ppt/drawings/_rels/vmlDrawing3.vml.rels><?xml version="1.0" encoding="UTF-8" standalone="yes"?>
<Relationships xmlns="http://schemas.openxmlformats.org/package/2006/relationships"><Relationship Id="rId8" Type="http://schemas.openxmlformats.org/officeDocument/2006/relationships/image" Target="../media/image40.wmf"/><Relationship Id="rId3" Type="http://schemas.openxmlformats.org/officeDocument/2006/relationships/image" Target="../media/image35.wmf"/><Relationship Id="rId7" Type="http://schemas.openxmlformats.org/officeDocument/2006/relationships/image" Target="../media/image39.wmf"/><Relationship Id="rId2" Type="http://schemas.openxmlformats.org/officeDocument/2006/relationships/image" Target="../media/image34.wmf"/><Relationship Id="rId1" Type="http://schemas.openxmlformats.org/officeDocument/2006/relationships/image" Target="../media/image33.wmf"/><Relationship Id="rId6" Type="http://schemas.openxmlformats.org/officeDocument/2006/relationships/image" Target="../media/image38.wmf"/><Relationship Id="rId5" Type="http://schemas.openxmlformats.org/officeDocument/2006/relationships/image" Target="../media/image37.wmf"/><Relationship Id="rId4" Type="http://schemas.openxmlformats.org/officeDocument/2006/relationships/image" Target="../media/image36.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4BCEC8D-F410-459C-A64A-BF83E7BBC97F}" type="datetimeFigureOut">
              <a:rPr lang="en-US" smtClean="0"/>
              <a:pPr/>
              <a:t>9/6/2008</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0A5C02B-6C52-4B39-A5F8-7607BDC3F313}"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8E67E12-C63F-4B15-9027-17EE45D1EF04}" type="slidenum">
              <a:rPr lang="en-US"/>
              <a:pPr/>
              <a:t>1</a:t>
            </a:fld>
            <a:endParaRPr lang="en-US"/>
          </a:p>
        </p:txBody>
      </p:sp>
      <p:sp>
        <p:nvSpPr>
          <p:cNvPr id="6146" name="Rectangle 2"/>
          <p:cNvSpPr>
            <a:spLocks noGrp="1" noRot="1" noChangeAspect="1" noChangeArrowheads="1" noTextEdit="1"/>
          </p:cNvSpPr>
          <p:nvPr>
            <p:ph type="sldImg"/>
          </p:nvPr>
        </p:nvSpPr>
        <p:spPr>
          <a:ln/>
        </p:spPr>
      </p:sp>
      <p:sp>
        <p:nvSpPr>
          <p:cNvPr id="6147" name="Rectangle 3"/>
          <p:cNvSpPr>
            <a:spLocks noGrp="1" noChangeArrowheads="1"/>
          </p:cNvSpPr>
          <p:nvPr>
            <p:ph type="body" idx="1"/>
          </p:nvPr>
        </p:nvSpPr>
        <p:spPr/>
        <p:txBody>
          <a:bodyPr/>
          <a:lstStyle/>
          <a:p>
            <a:r>
              <a:rPr lang="en-US" dirty="0" smtClean="0"/>
              <a:t>From practice to theory. </a:t>
            </a:r>
          </a:p>
          <a:p>
            <a:r>
              <a:rPr lang="en-US" dirty="0" smtClean="0"/>
              <a:t>Enabled </a:t>
            </a:r>
            <a:r>
              <a:rPr lang="en-US" smtClean="0"/>
              <a:t>by modern winner determination algorithms.</a:t>
            </a:r>
            <a:endParaRPr lang="en-US"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174FC17-7872-447E-B203-7036711392B7}" type="slidenum">
              <a:rPr lang="en-US"/>
              <a:pPr/>
              <a:t>12</a:t>
            </a:fld>
            <a:endParaRPr lang="en-US"/>
          </a:p>
        </p:txBody>
      </p:sp>
      <p:sp>
        <p:nvSpPr>
          <p:cNvPr id="76802" name="Rectangle 2"/>
          <p:cNvSpPr>
            <a:spLocks noGrp="1" noRot="1" noChangeAspect="1" noChangeArrowheads="1" noTextEdit="1"/>
          </p:cNvSpPr>
          <p:nvPr>
            <p:ph type="sldImg"/>
          </p:nvPr>
        </p:nvSpPr>
        <p:spPr>
          <a:ln/>
        </p:spPr>
      </p:sp>
      <p:sp>
        <p:nvSpPr>
          <p:cNvPr id="76803" name="Rectangle 3"/>
          <p:cNvSpPr>
            <a:spLocks noGrp="1" noChangeArrowheads="1"/>
          </p:cNvSpPr>
          <p:nvPr>
            <p:ph type="body" idx="1"/>
          </p:nvPr>
        </p:nvSpPr>
        <p:spPr>
          <a:xfrm>
            <a:off x="914400" y="4343400"/>
            <a:ext cx="5029200" cy="4114800"/>
          </a:xfrm>
        </p:spPr>
        <p:txBody>
          <a:bodyPr/>
          <a:lstStyle/>
          <a:p>
            <a:r>
              <a:rPr lang="en-US"/>
              <a:t>Suppliers also benefited as the logical arguments that I presented say they should.  While it is impossible to exactly quantify the suppliers’ savings because their true cost structure are their private strategic information, we also have concrete evidence that the suppliers saved…</a:t>
            </a:r>
          </a:p>
          <a:p>
            <a:endParaRPr lang="en-US"/>
          </a:p>
          <a:p>
            <a:r>
              <a:rPr lang="en-US"/>
              <a:t>When we quote savings numbers in the Edelman writeup (305M), we only counted hard dollar savings of the buyer (P&amp;G).  We didn’t add in the suppliers’ savings, and we didn’t add in the other savings on either side of the market beyond immediate monetary savings.</a:t>
            </a:r>
          </a:p>
          <a:p>
            <a:r>
              <a:rPr lang="en-US"/>
              <a:t>2005 revenues: Google: 6.1B, Yahoo: 5.7B</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DC4691C-DFAD-4442-936E-3ACFF86ED3F2}" type="slidenum">
              <a:rPr lang="en-US"/>
              <a:pPr/>
              <a:t>13</a:t>
            </a:fld>
            <a:endParaRPr lang="en-US"/>
          </a:p>
        </p:txBody>
      </p:sp>
      <p:sp>
        <p:nvSpPr>
          <p:cNvPr id="13209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a:xfrm>
            <a:off x="914400" y="4343400"/>
            <a:ext cx="5029200" cy="4114800"/>
          </a:xfrm>
        </p:spPr>
        <p:txBody>
          <a:bodyP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Expressive</a:t>
            </a:r>
            <a:r>
              <a:rPr lang="en-US" baseline="0" dirty="0" smtClean="0"/>
              <a:t> mechanisms have always existed and been used prominently in natural language agreements and legal-</a:t>
            </a:r>
            <a:r>
              <a:rPr lang="en-US" baseline="0" dirty="0" err="1" smtClean="0"/>
              <a:t>ese</a:t>
            </a:r>
            <a:r>
              <a:rPr lang="en-US" baseline="0" dirty="0" smtClean="0"/>
              <a:t>.  But, electronic mechanisms can scale more effectively than natural language mechanisms.  The original electronic mechanisms were inexpressive, but recently there has been a trend towards increased expressiveness in these mechanisms.</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14</a:t>
            </a:fld>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Bundles are offered in addition to item price take-it-or-leave-it</a:t>
            </a:r>
            <a:r>
              <a:rPr lang="en-US" baseline="0" dirty="0" smtClean="0"/>
              <a:t> offers, they appear to be generated automatically.</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15</a:t>
            </a:fld>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err="1" smtClean="0"/>
              <a:t>Facebook</a:t>
            </a:r>
            <a:r>
              <a:rPr lang="en-US" baseline="0" dirty="0" smtClean="0"/>
              <a:t> had to add more extensive privacy controls to its service because people could not express their policies originally.</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16</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iTunes</a:t>
            </a:r>
            <a:r>
              <a:rPr lang="en-US" baseline="0" dirty="0" smtClean="0"/>
              <a:t> users can now differentiate themselves based on whether they intend to watch a movie once or more than once.</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17</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20</a:t>
            </a:fld>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21</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One major difference between combinatorial and per-item bid auctions</a:t>
            </a:r>
            <a:r>
              <a:rPr lang="en-US" baseline="0" dirty="0" smtClean="0"/>
              <a:t> is the dimensionality of the real-valued expression space.  But this does not sufficiently differentiate them.</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22</a:t>
            </a:fld>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Using</a:t>
            </a:r>
            <a:r>
              <a:rPr lang="en-US" baseline="0" dirty="0" smtClean="0"/>
              <a:t> “</a:t>
            </a:r>
            <a:r>
              <a:rPr lang="en-US" baseline="0" dirty="0" err="1" smtClean="0"/>
              <a:t>cantorization</a:t>
            </a:r>
            <a:r>
              <a:rPr lang="en-US" baseline="0" dirty="0" smtClean="0"/>
              <a:t>” any high dimensional real-valued mechanism can be emulated by a 1-D real-valued mechanism (b/c the two spaces have the same cardinality).  This suggests that a different method for differentiating expressive vs. inexpressive mechanisms is necessary.</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23</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FA85BC-2CF4-4A7E-BE9F-20641E26C614}" type="slidenum">
              <a:rPr lang="en-US"/>
              <a:pPr/>
              <a:t>3</a:t>
            </a:fld>
            <a:endParaRPr lang="en-US"/>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xfrm>
            <a:off x="914400" y="4343400"/>
            <a:ext cx="5029200" cy="4114800"/>
          </a:xfrm>
        </p:spPr>
        <p:txBody>
          <a:bodyPr/>
          <a:lstStyle/>
          <a:p>
            <a:pPr marL="0" marR="0" indent="0" algn="l" defTabSz="914400" rtl="0" eaLnBrk="1" fontAlgn="auto" latinLnBrk="0" hangingPunct="1">
              <a:lnSpc>
                <a:spcPts val="2200"/>
              </a:lnSpc>
              <a:spcBef>
                <a:spcPts val="0"/>
              </a:spcBef>
              <a:spcAft>
                <a:spcPts val="1500"/>
              </a:spcAft>
              <a:buClrTx/>
              <a:buSzTx/>
              <a:buFontTx/>
              <a:buNone/>
              <a:tabLst/>
              <a:defRPr/>
            </a:pPr>
            <a:r>
              <a:rPr lang="en-US" dirty="0" smtClean="0"/>
              <a:t>Say what sourcing is.  How much is sourced?  How often?</a:t>
            </a:r>
          </a:p>
          <a:p>
            <a:pPr>
              <a:lnSpc>
                <a:spcPts val="2200"/>
              </a:lnSpc>
              <a:spcAft>
                <a:spcPts val="1500"/>
              </a:spcAft>
            </a:pPr>
            <a:r>
              <a:rPr lang="en-US" dirty="0" smtClean="0"/>
              <a:t>CombineNet’s </a:t>
            </a:r>
            <a:r>
              <a:rPr lang="en-US" dirty="0"/>
              <a:t>paradigm for sourcing is best understood against the historical backdrop.  </a:t>
            </a:r>
          </a:p>
          <a:p>
            <a:pPr>
              <a:lnSpc>
                <a:spcPts val="2200"/>
              </a:lnSpc>
              <a:spcAft>
                <a:spcPts val="1500"/>
              </a:spcAft>
            </a:pPr>
            <a:r>
              <a:rPr lang="en-US" dirty="0"/>
              <a:t>Throughout history, sourcing has been a manual process. …</a:t>
            </a:r>
          </a:p>
          <a:p>
            <a:pPr>
              <a:lnSpc>
                <a:spcPts val="2200"/>
              </a:lnSpc>
              <a:spcAft>
                <a:spcPts val="1500"/>
              </a:spcAft>
            </a:pPr>
            <a:r>
              <a:rPr lang="en-US" dirty="0"/>
              <a:t>In the mid-90s there was a significant shift to electronic sourcing through reverse auctions as the industry moved from plant-based to global procurement.…</a:t>
            </a:r>
          </a:p>
          <a:p>
            <a:pPr>
              <a:lnSpc>
                <a:spcPts val="2200"/>
              </a:lnSpc>
              <a:spcAft>
                <a:spcPts val="1500"/>
              </a:spcAft>
            </a:pPr>
            <a:r>
              <a:rPr lang="en-US" dirty="0"/>
              <a:t>(It thus seems that there are tradeoffs between manual and electronic sourcing.  However, )  </a:t>
            </a:r>
          </a:p>
          <a:p>
            <a:pPr>
              <a:lnSpc>
                <a:spcPts val="2200"/>
              </a:lnSpc>
              <a:spcAft>
                <a:spcPts val="1500"/>
              </a:spcAft>
            </a:pPr>
            <a:r>
              <a:rPr lang="en-US" dirty="0"/>
              <a:t>In 1997 it dawned on me that it is possible to get the best of both approaches.  The resulting new paradigm, which I call expressive competition, seemed so promising that I decided to found CombineNet to commercialize it.</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work introduces the idea of measuring an agent’s impact to characterize expressiveness.  </a:t>
            </a:r>
            <a:r>
              <a:rPr lang="en-US" dirty="0" smtClean="0"/>
              <a:t>The graph in the bottom left corner illustrates how</a:t>
            </a:r>
            <a:r>
              <a:rPr lang="en-US" baseline="0" dirty="0" smtClean="0"/>
              <a:t> the blue agent can adjust its expression values x and y to cause any outcome (i.e., win any combination of items) while the red agent’s expression remains fixed (this would be true regardless of what the red agent expressed), thus it has full control over the mechanism’s outcome when the red agent has only 1 type. ** NOTE: In a CA an agent can cause any outcome </a:t>
            </a:r>
            <a:r>
              <a:rPr lang="en-US" i="1" baseline="0" dirty="0" smtClean="0"/>
              <a:t>it cares about</a:t>
            </a:r>
            <a:r>
              <a:rPr lang="en-US" i="0" baseline="0" dirty="0" smtClean="0"/>
              <a:t> (as long as it doesn’t care about the allocation to the other agents) to happen.</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24</a:t>
            </a:fld>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These are new results that we </a:t>
            </a:r>
            <a:r>
              <a:rPr lang="en-US" baseline="0" dirty="0" err="1" smtClean="0"/>
              <a:t>developpred</a:t>
            </a:r>
            <a:r>
              <a:rPr lang="en-US" baseline="0" dirty="0" smtClean="0"/>
              <a:t>.  We defined an agent’s impact as its ability to cause different combinations of outcomes to happen against different expressions.  We call the ordered lists of outcomes, such as </a:t>
            </a:r>
            <a:r>
              <a:rPr lang="en-US" baseline="0" dirty="0" err="1" smtClean="0"/>
              <a:t>A|b</a:t>
            </a:r>
            <a:r>
              <a:rPr lang="en-US" baseline="0" dirty="0" smtClean="0"/>
              <a:t>, </a:t>
            </a:r>
            <a:r>
              <a:rPr lang="en-US" i="1" baseline="0" dirty="0" smtClean="0"/>
              <a:t>impact vectors</a:t>
            </a:r>
            <a:r>
              <a:rPr lang="en-US" baseline="0" dirty="0" smtClean="0"/>
              <a:t>.</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25</a:t>
            </a:fld>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We defined an agent’s impact as its ability to cause different combinations of outcomes to happen against different expressions.  We call the ordered lists of outcomes, such as </a:t>
            </a:r>
            <a:r>
              <a:rPr lang="en-US" baseline="0" dirty="0" err="1" smtClean="0"/>
              <a:t>A|b</a:t>
            </a:r>
            <a:r>
              <a:rPr lang="en-US" baseline="0" dirty="0" smtClean="0"/>
              <a:t>, </a:t>
            </a:r>
            <a:r>
              <a:rPr lang="en-US" i="1" baseline="0" dirty="0" smtClean="0"/>
              <a:t>impact vectors</a:t>
            </a:r>
            <a:r>
              <a:rPr lang="en-US" baseline="0" dirty="0" smtClean="0"/>
              <a:t>.</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26</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We defined an agent’s impact as its ability to cause different combinations of outcomes to happen against different expressions.  We call the ordered lists of outcomes, such as [A,B] , </a:t>
            </a:r>
            <a:r>
              <a:rPr lang="en-US" i="1" baseline="0" dirty="0" smtClean="0"/>
              <a:t>impact vectors</a:t>
            </a:r>
            <a:r>
              <a:rPr lang="en-US" baseline="0" dirty="0" smtClean="0"/>
              <a:t>.</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27</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a:t>
            </a:r>
            <a:r>
              <a:rPr lang="en-US" baseline="0" dirty="0" smtClean="0"/>
              <a:t> our paper we show that the extra expressiveness in mechanisms like CAs allows agents to distinguish among more combinations of outcomes.  This is the real difference between expressive and inexpressive mechanisms.  We adapted the notion of “shattering” from computational learning theory to describe an agent’s ability to distinguish among all possible combinations involving outcomes from a certain set.</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28</a:t>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our paper we derive a bound on the expected efficiency of a mechanism that depends</a:t>
            </a:r>
            <a:r>
              <a:rPr lang="en-US" baseline="0" dirty="0" smtClean="0"/>
              <a:t> only on its expressiveness. It can be considered a “best-case” measure of the mechanism’s efficiency, since it is based on the assumption that agents all choose expressions parameterized on their own private information that taken together attempt to maximize social welfare.  It has the benefits that it bounds the expected efficiency of any equilibrium (thus we can meaningfully apply it to mechanisms with multiple or infinite </a:t>
            </a:r>
            <a:r>
              <a:rPr lang="en-US" baseline="0" dirty="0" err="1" smtClean="0"/>
              <a:t>equilibria</a:t>
            </a:r>
            <a:r>
              <a:rPr lang="en-US" baseline="0" dirty="0" smtClean="0"/>
              <a:t>), it does not require us to compute an equilibrium (something that has proved difficult), and it allows us to restrict our analysis to pure strategies since one always exists that provides as much efficiency as a mixture.</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29</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Practice shows that expressiveness has increased efficiency,</a:t>
            </a:r>
            <a:r>
              <a:rPr lang="en-US" baseline="0" dirty="0" smtClean="0"/>
              <a:t> but is it always so?  Here we prove that the efficiency of an optimally designed mechanism increases monotonically with a limit on allowed expressiveness.</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30</a:t>
            </a:fld>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We prove that in</a:t>
            </a:r>
            <a:r>
              <a:rPr lang="en-US" baseline="0" dirty="0" smtClean="0"/>
              <a:t> some settings </a:t>
            </a:r>
            <a:r>
              <a:rPr lang="en-US" dirty="0" smtClean="0"/>
              <a:t>any incremental increase in expressiveness</a:t>
            </a:r>
            <a:r>
              <a:rPr lang="en-US" baseline="0" dirty="0" smtClean="0"/>
              <a:t> can lead to an arbitrary increase in our bound on efficiency.  We prove this by describing a process by which preference distributions can be generated to require a specified level of expressiveness.  The distributions can be made to have any number of agents outcomes or types (more than 1). </a:t>
            </a:r>
            <a:endParaRPr lang="en-US" dirty="0" smtClean="0"/>
          </a:p>
        </p:txBody>
      </p:sp>
      <p:sp>
        <p:nvSpPr>
          <p:cNvPr id="4" name="Slide Number Placeholder 3"/>
          <p:cNvSpPr>
            <a:spLocks noGrp="1"/>
          </p:cNvSpPr>
          <p:nvPr>
            <p:ph type="sldNum" sz="quarter" idx="10"/>
          </p:nvPr>
        </p:nvSpPr>
        <p:spPr/>
        <p:txBody>
          <a:bodyPr/>
          <a:lstStyle/>
          <a:p>
            <a:fld id="{E0A5C02B-6C52-4B39-A5F8-7607BDC3F313}" type="slidenum">
              <a:rPr lang="en-US" smtClean="0"/>
              <a:pPr/>
              <a:t>31</a:t>
            </a:fld>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We can prove that this bound is tight in the sense that there always exists at least one payment function which incentivizes agents to play strategies that reach the bound.  A payment function that attains this property is similar to the payment function used in the VCG mechanism.  It charges agents the externality that they impose on the other agents, which incentivizes them cooperate.</a:t>
            </a:r>
          </a:p>
          <a:p>
            <a:pPr marL="0" marR="0" indent="0" algn="l" defTabSz="914400" rtl="0" eaLnBrk="1" fontAlgn="auto" latinLnBrk="0" hangingPunct="1">
              <a:lnSpc>
                <a:spcPct val="100000"/>
              </a:lnSpc>
              <a:spcBef>
                <a:spcPts val="0"/>
              </a:spcBef>
              <a:spcAft>
                <a:spcPts val="0"/>
              </a:spcAft>
              <a:buClrTx/>
              <a:buSzTx/>
              <a:buFontTx/>
              <a:buNone/>
              <a:tabLst/>
              <a:defRPr/>
            </a:pPr>
            <a:endParaRPr lang="en-US"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a:t>
            </a:r>
            <a:r>
              <a:rPr lang="en-US" sz="1200" kern="1200" dirty="0" smtClean="0">
                <a:solidFill>
                  <a:schemeClr val="tx1"/>
                </a:solidFill>
                <a:latin typeface="+mn-lt"/>
                <a:ea typeface="+mn-ea"/>
                <a:cs typeface="+mn-cs"/>
              </a:rPr>
              <a:t>Unfortunately while writing up the proof for the new result I realized that the way I stated it previously was incorrect.  It turns out that it is not always possible to achieve the efficiency of the upper bound in a dominant strategy equilibrium, but it is possible in a </a:t>
            </a:r>
            <a:r>
              <a:rPr lang="en-US" sz="1200" kern="1200" dirty="0" err="1" smtClean="0">
                <a:solidFill>
                  <a:schemeClr val="tx1"/>
                </a:solidFill>
                <a:latin typeface="+mn-lt"/>
                <a:ea typeface="+mn-ea"/>
                <a:cs typeface="+mn-cs"/>
              </a:rPr>
              <a:t>Bayes</a:t>
            </a:r>
            <a:r>
              <a:rPr lang="en-US" sz="1200" kern="1200" dirty="0" smtClean="0">
                <a:solidFill>
                  <a:schemeClr val="tx1"/>
                </a:solidFill>
                <a:latin typeface="+mn-lt"/>
                <a:ea typeface="+mn-ea"/>
                <a:cs typeface="+mn-cs"/>
              </a:rPr>
              <a:t>-Nash equilibrium.  The reason it cannot be done in dominant strategies gets back to Nisan and Ronen's "maximal in range" requirement for dominant strategy implementation.  Essentially to implement an outcome function in dominant strategies it must be the case that an agent can never increase social welfare by lying, no matter what the other agents say.  When we have an outcome function with limited expressiveness it is possible for this to happen, even if we have designed the mechanism optimally for a limit on its expressiveness.  This is because our notion of optimally designing a mechanism maximizes </a:t>
            </a:r>
            <a:r>
              <a:rPr lang="en-US" sz="1200" b="1" kern="1200" dirty="0" smtClean="0">
                <a:solidFill>
                  <a:schemeClr val="tx1"/>
                </a:solidFill>
                <a:latin typeface="+mn-lt"/>
                <a:ea typeface="+mn-ea"/>
                <a:cs typeface="+mn-cs"/>
              </a:rPr>
              <a:t>expected</a:t>
            </a:r>
            <a:r>
              <a:rPr lang="en-US" sz="1200" kern="1200" dirty="0" smtClean="0">
                <a:solidFill>
                  <a:schemeClr val="tx1"/>
                </a:solidFill>
                <a:latin typeface="+mn-lt"/>
                <a:ea typeface="+mn-ea"/>
                <a:cs typeface="+mn-cs"/>
              </a:rPr>
              <a:t> efficiency.  In order for the maximal in range property to hold one would need to ensure that each "branch" in a more expressive mechanism was at least as good or better than it was in the inexpressive mechanism (sort of a point-wise greater than).  In general this is not the case for our notions of expressiveness.</a:t>
            </a:r>
            <a:r>
              <a:rPr lang="en-US" sz="1200" kern="1200" baseline="0" dirty="0" smtClean="0">
                <a:solidFill>
                  <a:schemeClr val="tx1"/>
                </a:solidFill>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latin typeface="+mn-lt"/>
                <a:ea typeface="+mn-ea"/>
                <a:cs typeface="+mn-cs"/>
              </a:rPr>
              <a:t>On the plus side I have managed to show that the bound is always implementable in a </a:t>
            </a:r>
            <a:r>
              <a:rPr lang="en-US" sz="1200" kern="1200" dirty="0" err="1" smtClean="0">
                <a:solidFill>
                  <a:schemeClr val="tx1"/>
                </a:solidFill>
                <a:latin typeface="+mn-lt"/>
                <a:ea typeface="+mn-ea"/>
                <a:cs typeface="+mn-cs"/>
              </a:rPr>
              <a:t>Bayes</a:t>
            </a:r>
            <a:r>
              <a:rPr lang="en-US" sz="1200" kern="1200" dirty="0" smtClean="0">
                <a:solidFill>
                  <a:schemeClr val="tx1"/>
                </a:solidFill>
                <a:latin typeface="+mn-lt"/>
                <a:ea typeface="+mn-ea"/>
                <a:cs typeface="+mn-cs"/>
              </a:rPr>
              <a:t>-Nash equilibrium in any private values setting.”</a:t>
            </a:r>
            <a:endParaRPr lang="en-US" dirty="0" smtClean="0"/>
          </a:p>
        </p:txBody>
      </p:sp>
      <p:sp>
        <p:nvSpPr>
          <p:cNvPr id="4" name="Slide Number Placeholder 3"/>
          <p:cNvSpPr>
            <a:spLocks noGrp="1"/>
          </p:cNvSpPr>
          <p:nvPr>
            <p:ph type="sldNum" sz="quarter" idx="10"/>
          </p:nvPr>
        </p:nvSpPr>
        <p:spPr/>
        <p:txBody>
          <a:bodyPr/>
          <a:lstStyle/>
          <a:p>
            <a:fld id="{E0A5C02B-6C52-4B39-A5F8-7607BDC3F313}" type="slidenum">
              <a:rPr lang="en-US" smtClean="0"/>
              <a:pPr/>
              <a:t>32</a:t>
            </a:fld>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our simulations for</a:t>
            </a:r>
            <a:r>
              <a:rPr lang="en-US" baseline="0" dirty="0" smtClean="0"/>
              <a:t> each bidder we generate two random types.  It is either a brand advertiser that cares about having a top slot, or a value advertiser which prefers slightly lower ranking slots, since they provide a higher conversion rate.  We user percentile on rank to maintain consistency for different numbers of bidders (e.g., 30% is a different slot with 3 bidders than with 4).  Each of the 4 points on the graph indicates a slot. </a:t>
            </a:r>
          </a:p>
          <a:p>
            <a:endParaRPr lang="en-US" baseline="0" dirty="0" smtClean="0"/>
          </a:p>
          <a:p>
            <a:r>
              <a:rPr lang="en-US" baseline="0" dirty="0" smtClean="0"/>
              <a:t>This graph shows prototypical bidder utility functions, but the actual functions of the agents differed according to stochastic parameters.</a:t>
            </a:r>
          </a:p>
          <a:p>
            <a:r>
              <a:rPr lang="en-US" baseline="0" dirty="0" smtClean="0"/>
              <a:t>For each of 4 different agents we generated these two types using some fixed and stochastic parameters.</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34</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ED9C435-9F24-4D76-8FDC-6570FF666102}" type="slidenum">
              <a:rPr lang="en-US"/>
              <a:pPr/>
              <a:t>4</a:t>
            </a:fld>
            <a:endParaRPr lang="en-US"/>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xfrm>
            <a:off x="914400" y="4343400"/>
            <a:ext cx="5029200" cy="4114800"/>
          </a:xfrm>
        </p:spPr>
        <p:txBody>
          <a:bodyPr/>
          <a:lstStyle/>
          <a:p>
            <a:pPr>
              <a:lnSpc>
                <a:spcPct val="80000"/>
              </a:lnSpc>
            </a:pPr>
            <a:r>
              <a:rPr lang="en-US" sz="1000"/>
              <a:t>“The idea in expressive competition is to have a structured electronic marketplace that empowers the participants with the same level of expressiveness as manual negotiation.</a:t>
            </a:r>
          </a:p>
          <a:p>
            <a:pPr>
              <a:lnSpc>
                <a:spcPct val="80000"/>
              </a:lnSpc>
            </a:pPr>
            <a:r>
              <a:rPr lang="en-US" sz="1000"/>
              <a:t>(OLD: to empower the participants on both sides of the market to express their preferences in detail while at the same time keeping the process structured and electronic. )</a:t>
            </a:r>
          </a:p>
          <a:p>
            <a:pPr>
              <a:lnSpc>
                <a:spcPct val="80000"/>
              </a:lnSpc>
            </a:pPr>
            <a:r>
              <a:rPr lang="en-US" sz="1000"/>
              <a:t>Expressive competition has two part: expressive bidding by the suppliers and expressive allocation evaluation by the buyer.</a:t>
            </a:r>
          </a:p>
          <a:p>
            <a:pPr>
              <a:lnSpc>
                <a:spcPct val="80000"/>
              </a:lnSpc>
            </a:pPr>
            <a:r>
              <a:rPr lang="en-US" sz="1000"/>
              <a:t>----</a:t>
            </a:r>
          </a:p>
          <a:p>
            <a:pPr>
              <a:lnSpc>
                <a:spcPct val="80000"/>
              </a:lnSpc>
            </a:pPr>
            <a:r>
              <a:rPr lang="en-US" sz="1000"/>
              <a:t>Gets the advantages of </a:t>
            </a:r>
          </a:p>
          <a:p>
            <a:pPr lvl="1">
              <a:lnSpc>
                <a:spcPct val="70000"/>
              </a:lnSpc>
            </a:pPr>
            <a:r>
              <a:rPr lang="en-US" sz="1100"/>
              <a:t>Free-form human negotiation</a:t>
            </a:r>
          </a:p>
          <a:p>
            <a:pPr lvl="1">
              <a:lnSpc>
                <a:spcPct val="70000"/>
              </a:lnSpc>
            </a:pPr>
            <a:r>
              <a:rPr lang="en-US" sz="1100"/>
              <a:t>Large-scale electronic competition</a:t>
            </a:r>
          </a:p>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main message of this</a:t>
            </a:r>
            <a:r>
              <a:rPr lang="en-US" baseline="0" dirty="0" smtClean="0"/>
              <a:t> </a:t>
            </a:r>
            <a:r>
              <a:rPr lang="en-US" dirty="0" smtClean="0"/>
              <a:t>talk</a:t>
            </a:r>
            <a:r>
              <a:rPr lang="en-US" baseline="0" dirty="0" smtClean="0"/>
              <a:t> is that Ad auctions in their current form are inexpressive on a fundamental level because they allow only 1 bid for all slots.   The illustrations on the left show a slightly more expressive ad auction mechanism that allows an extra bid for the premium top slot.  In our paper we show theoretically that inexpressiveness in ad auctions can lead to an arbitrary decrease in their best-case expected efficiency and that on some preference distributions, adding a single extra “premium” bid leads to more than a 20% increase in best-case efficiency. he experiments that generated this graph will be explained in more detail later). </a:t>
            </a:r>
            <a:endParaRPr lang="en-US" dirty="0"/>
          </a:p>
        </p:txBody>
      </p:sp>
      <p:sp>
        <p:nvSpPr>
          <p:cNvPr id="4" name="Slide Number Placeholder 3"/>
          <p:cNvSpPr>
            <a:spLocks noGrp="1"/>
          </p:cNvSpPr>
          <p:nvPr>
            <p:ph type="sldNum" sz="quarter" idx="10"/>
          </p:nvPr>
        </p:nvSpPr>
        <p:spPr/>
        <p:txBody>
          <a:bodyPr/>
          <a:lstStyle/>
          <a:p>
            <a:fld id="{E0A5C02B-6C52-4B39-A5F8-7607BDC3F313}" type="slidenum">
              <a:rPr lang="en-US" smtClean="0"/>
              <a:pPr/>
              <a:t>35</a:t>
            </a:fld>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C269B92-2248-448C-A234-221DB1C394EC}" type="slidenum">
              <a:rPr lang="en-US"/>
              <a:pPr/>
              <a:t>37</a:t>
            </a:fld>
            <a:endParaRPr lang="en-US"/>
          </a:p>
        </p:txBody>
      </p:sp>
      <p:sp>
        <p:nvSpPr>
          <p:cNvPr id="6146" name="Rectangle 2"/>
          <p:cNvSpPr>
            <a:spLocks noGrp="1" noRot="1" noChangeAspect="1" noChangeArrowheads="1" noTextEdit="1"/>
          </p:cNvSpPr>
          <p:nvPr>
            <p:ph type="sldImg"/>
          </p:nvPr>
        </p:nvSpPr>
        <p:spPr>
          <a:ln/>
        </p:spPr>
      </p:sp>
      <p:sp>
        <p:nvSpPr>
          <p:cNvPr id="61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92E587-A5F2-4FBF-BCAB-8DFE303AAFCE}" type="slidenum">
              <a:rPr lang="en-US"/>
              <a:pPr/>
              <a:t>38</a:t>
            </a:fld>
            <a:endParaRPr lang="en-US"/>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EEA6244-A12E-43F6-B195-316093C1EA05}" type="slidenum">
              <a:rPr lang="en-US"/>
              <a:pPr/>
              <a:t>39</a:t>
            </a:fld>
            <a:endParaRPr lang="en-US"/>
          </a:p>
        </p:txBody>
      </p:sp>
      <p:sp>
        <p:nvSpPr>
          <p:cNvPr id="79874" name="Rectangle 2"/>
          <p:cNvSpPr>
            <a:spLocks noGrp="1" noRot="1" noChangeAspect="1" noChangeArrowheads="1" noTextEdit="1"/>
          </p:cNvSpPr>
          <p:nvPr>
            <p:ph type="sldImg"/>
          </p:nvPr>
        </p:nvSpPr>
        <p:spPr>
          <a:ln/>
        </p:spPr>
      </p:sp>
      <p:sp>
        <p:nvSpPr>
          <p:cNvPr id="798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E0F2069-32EE-42CE-A7F6-9BBB570F48F9}" type="slidenum">
              <a:rPr lang="en-US"/>
              <a:pPr/>
              <a:t>40</a:t>
            </a:fld>
            <a:endParaRPr lang="en-US"/>
          </a:p>
        </p:txBody>
      </p:sp>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04730A-DB88-4ADE-90D7-BED4B0CFFFBA}" type="slidenum">
              <a:rPr lang="en-US"/>
              <a:pPr/>
              <a:t>41</a:t>
            </a:fld>
            <a:endParaRPr lang="en-US"/>
          </a:p>
        </p:txBody>
      </p:sp>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E359F07-0B5B-49F9-8A79-0AD3DEB7C1C6}" type="slidenum">
              <a:rPr lang="en-US"/>
              <a:pPr/>
              <a:t>42</a:t>
            </a:fld>
            <a:endParaRPr lang="en-US"/>
          </a:p>
        </p:txBody>
      </p:sp>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949596-B7B3-4E43-800C-1D655D2E4BF6}" type="slidenum">
              <a:rPr lang="en-US"/>
              <a:pPr/>
              <a:t>43</a:t>
            </a:fld>
            <a:endParaRPr lang="en-US"/>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66AF8DE-A927-470E-BB89-65A6B4E1C69F}" type="slidenum">
              <a:rPr lang="en-US"/>
              <a:pPr/>
              <a:t>44</a:t>
            </a:fld>
            <a:endParaRPr lang="en-US"/>
          </a:p>
        </p:txBody>
      </p:sp>
      <p:sp>
        <p:nvSpPr>
          <p:cNvPr id="91138" name="Rectangle 2"/>
          <p:cNvSpPr>
            <a:spLocks noGrp="1" noRot="1" noChangeAspect="1" noChangeArrowheads="1" noTextEdit="1"/>
          </p:cNvSpPr>
          <p:nvPr>
            <p:ph type="sldImg"/>
          </p:nvPr>
        </p:nvSpPr>
        <p:spPr>
          <a:ln/>
        </p:spPr>
      </p:sp>
      <p:sp>
        <p:nvSpPr>
          <p:cNvPr id="911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22005C-FA89-4D58-9770-A27A31787CD3}" type="slidenum">
              <a:rPr lang="en-US"/>
              <a:pPr/>
              <a:t>45</a:t>
            </a:fld>
            <a:endParaRPr lang="en-US"/>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006846-82F5-461F-A1BC-54E5B8AD8991}" type="slidenum">
              <a:rPr lang="en-US"/>
              <a:pPr/>
              <a:t>5</a:t>
            </a:fld>
            <a:endParaRPr lang="en-US"/>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xfrm>
            <a:off x="914400" y="4343400"/>
            <a:ext cx="5029200" cy="4114800"/>
          </a:xfrm>
        </p:spPr>
        <p:txBody>
          <a:bodyPr/>
          <a:lstStyle/>
          <a:p>
            <a:r>
              <a:rPr lang="en-US"/>
              <a:t>-----</a:t>
            </a:r>
          </a:p>
          <a:p>
            <a:r>
              <a:rPr lang="en-US"/>
              <a:t>WITH CAPACITY CONSTRAINT, SAY: Side constraints can be viewed as an extremely compact bidding language (e.g., single-item bids together with a side constraint imply nonadditive valuations on an exponential number of packages).</a:t>
            </a:r>
          </a:p>
          <a:p>
            <a:r>
              <a:rPr lang="en-US"/>
              <a:t>Detailed cost structures: hundreds of cost drivers (parameters), more fine grained matching of supply and demand leads to increases in the economic efficiency of the resulting allocation.</a:t>
            </a:r>
          </a:p>
          <a:p>
            <a:endParaRPr lang="en-US"/>
          </a:p>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4E84CE1-AF8B-4FF0-94A0-F5DF366E0EC8}" type="slidenum">
              <a:rPr lang="en-US"/>
              <a:pPr/>
              <a:t>46</a:t>
            </a:fld>
            <a:endParaRPr lang="en-US"/>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DA57959-2F92-4C09-8229-5426C1C780CF}" type="slidenum">
              <a:rPr lang="en-US"/>
              <a:pPr/>
              <a:t>47</a:t>
            </a:fld>
            <a:endParaRPr lang="en-US"/>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p:txBody>
          <a:bodyPr/>
          <a:lstStyle/>
          <a:p>
            <a:r>
              <a:rPr lang="en-US" dirty="0" smtClean="0"/>
              <a:t>allocation of ads should have little effect on supply of channel (Super Bowl is notable exception)</a:t>
            </a:r>
            <a:endParaRPr lang="en-US"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9F9A6E0-5C98-4B63-9AE4-40CB0CB79B58}" type="slidenum">
              <a:rPr lang="en-US"/>
              <a:pPr/>
              <a:t>48</a:t>
            </a:fld>
            <a:endParaRPr lang="en-US"/>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2F2CDA-DF69-4C90-8553-6635EBEFD513}" type="slidenum">
              <a:rPr lang="en-US"/>
              <a:pPr/>
              <a:t>49</a:t>
            </a:fld>
            <a:endParaRPr lang="en-US"/>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C8B4869-FE7A-48E8-8B0D-733CC9F03E98}" type="slidenum">
              <a:rPr lang="en-US"/>
              <a:pPr/>
              <a:t>50</a:t>
            </a:fld>
            <a:endParaRPr lang="en-US"/>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3510294-D50B-4A55-B215-6DA64E991E3B}" type="slidenum">
              <a:rPr lang="en-US"/>
              <a:pPr/>
              <a:t>51</a:t>
            </a:fld>
            <a:endParaRPr lang="en-US"/>
          </a:p>
        </p:txBody>
      </p:sp>
      <p:sp>
        <p:nvSpPr>
          <p:cNvPr id="110594" name="Rectangle 2"/>
          <p:cNvSpPr>
            <a:spLocks noGrp="1" noRot="1" noChangeAspect="1" noChangeArrowheads="1" noTextEdit="1"/>
          </p:cNvSpPr>
          <p:nvPr>
            <p:ph type="sldImg"/>
          </p:nvPr>
        </p:nvSpPr>
        <p:spPr>
          <a:ln/>
        </p:spPr>
      </p:sp>
      <p:sp>
        <p:nvSpPr>
          <p:cNvPr id="1105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9CEDB8-E579-4C76-9560-CA454B3DC1E6}" type="slidenum">
              <a:rPr lang="en-US"/>
              <a:pPr/>
              <a:t>52</a:t>
            </a:fld>
            <a:endParaRPr lang="en-US"/>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3A780C-3CDD-4A17-9C74-B86BDC5ABD04}" type="slidenum">
              <a:rPr lang="en-US"/>
              <a:pPr/>
              <a:t>53</a:t>
            </a:fld>
            <a:endParaRPr lang="en-US"/>
          </a:p>
        </p:txBody>
      </p:sp>
      <p:sp>
        <p:nvSpPr>
          <p:cNvPr id="141314" name="Rectangle 2"/>
          <p:cNvSpPr>
            <a:spLocks noGrp="1" noRot="1" noChangeAspect="1" noChangeArrowheads="1" noTextEdit="1"/>
          </p:cNvSpPr>
          <p:nvPr>
            <p:ph type="sldImg"/>
          </p:nvPr>
        </p:nvSpPr>
        <p:spPr>
          <a:ln/>
        </p:spPr>
      </p:sp>
      <p:sp>
        <p:nvSpPr>
          <p:cNvPr id="1413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54ECC1A-13EE-4F61-AADB-45DEC7ACA66D}" type="slidenum">
              <a:rPr lang="en-US"/>
              <a:pPr/>
              <a:t>6</a:t>
            </a:fld>
            <a:endParaRPr lang="en-US"/>
          </a:p>
        </p:txBody>
      </p:sp>
      <p:sp>
        <p:nvSpPr>
          <p:cNvPr id="55298" name="Rectangle 2"/>
          <p:cNvSpPr>
            <a:spLocks noGrp="1" noRot="1" noChangeAspect="1" noChangeArrowheads="1" noTextEdit="1"/>
          </p:cNvSpPr>
          <p:nvPr>
            <p:ph type="sldImg"/>
          </p:nvPr>
        </p:nvSpPr>
        <p:spPr>
          <a:ln/>
        </p:spPr>
      </p:sp>
      <p:sp>
        <p:nvSpPr>
          <p:cNvPr id="55299" name="Rectangle 3"/>
          <p:cNvSpPr>
            <a:spLocks noGrp="1" noChangeArrowheads="1"/>
          </p:cNvSpPr>
          <p:nvPr>
            <p:ph type="body" idx="1"/>
          </p:nvPr>
        </p:nvSpPr>
        <p:spPr>
          <a:xfrm>
            <a:off x="914400" y="4343400"/>
            <a:ext cx="5029200" cy="4114800"/>
          </a:xfrm>
        </p:spPr>
        <p:txBody>
          <a:bodyPr/>
          <a:lstStyle/>
          <a:p>
            <a:r>
              <a:rPr lang="en-US"/>
              <a:t>Backhaul example (and multi-leg routes)</a:t>
            </a:r>
          </a:p>
          <a:p>
            <a:endParaRPr lang="en-US"/>
          </a:p>
          <a:p>
            <a:r>
              <a:rPr lang="en-US"/>
              <a:t>In nonexpressive markets, a bidder with limited capacity has to guess which part of the business to bid on.  This is difficult and leads to suboptimal decisions because what business he is the right supplier for depends on other suppliers’ capabilities and cost structures.  In contrast, explicitly expressed capacity constraints guarantee that a bidder can make offers for all the business without being exposed to winning more than he can handle.  This again leads to Pareto improvements.</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3482662-7BA0-472C-840A-378630D0A078}" type="slidenum">
              <a:rPr lang="en-US"/>
              <a:pPr/>
              <a:t>8</a:t>
            </a:fld>
            <a:endParaRPr lang="en-US"/>
          </a:p>
        </p:txBody>
      </p:sp>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xfrm>
            <a:off x="914400" y="4343400"/>
            <a:ext cx="5029200" cy="4114800"/>
          </a:xfrm>
        </p:spPr>
        <p:txBody>
          <a:bodyPr/>
          <a:lstStyle/>
          <a:p>
            <a:r>
              <a:rPr lang="en-US"/>
              <a:t>The second part of expressive competition is expressive allocation evaluation by the buyer.</a:t>
            </a:r>
          </a:p>
          <a:p>
            <a:r>
              <a:rPr lang="en-US"/>
              <a:t>The buyer can express side constraints to capture operational, legal, and strategic considerations.  We abstracted the several hundred real-world side constraint types that our customers requested into 8 classes.  This way the speed improvements that we build into the solver for a type of side constraint get leveraged across all side constraint types within the class.</a:t>
            </a:r>
          </a:p>
          <a:p>
            <a:endParaRPr lang="en-US"/>
          </a:p>
          <a:p>
            <a:r>
              <a:rPr lang="en-US"/>
              <a:t>The buyer also has a fully expressive language for specifying how bidder attributes such as delivery-on-time rating - and item attributes offered by the bidder such as material, color, and delivery date – are to be taken into account.</a:t>
            </a:r>
          </a:p>
          <a:p>
            <a:r>
              <a:rPr lang="en-US"/>
              <a:t>---</a:t>
            </a:r>
          </a:p>
          <a:p>
            <a:r>
              <a:rPr lang="en-US"/>
              <a:t>DELETED: “Minority bidders have to get at least 10% of the business”</a:t>
            </a:r>
          </a:p>
          <a:p>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A1222E-F3B2-4AB3-B8B9-A72E44EC9E03}" type="slidenum">
              <a:rPr lang="en-US"/>
              <a:pPr/>
              <a:t>9</a:t>
            </a:fld>
            <a:endParaRPr lang="en-US"/>
          </a:p>
        </p:txBody>
      </p:sp>
      <p:sp>
        <p:nvSpPr>
          <p:cNvPr id="59394" name="Rectangle 2"/>
          <p:cNvSpPr>
            <a:spLocks noGrp="1" noRot="1" noChangeAspect="1" noChangeArrowheads="1" noTextEdit="1"/>
          </p:cNvSpPr>
          <p:nvPr>
            <p:ph type="sldImg"/>
          </p:nvPr>
        </p:nvSpPr>
        <p:spPr>
          <a:ln/>
        </p:spPr>
      </p:sp>
      <p:sp>
        <p:nvSpPr>
          <p:cNvPr id="59395" name="Rectangle 3"/>
          <p:cNvSpPr>
            <a:spLocks noGrp="1" noChangeArrowheads="1"/>
          </p:cNvSpPr>
          <p:nvPr>
            <p:ph type="body" idx="1"/>
          </p:nvPr>
        </p:nvSpPr>
        <p:spPr>
          <a:xfrm>
            <a:off x="914400" y="4343400"/>
            <a:ext cx="5029200" cy="4114800"/>
          </a:xfrm>
        </p:spPr>
        <p:txBody>
          <a:bodyPr/>
          <a:lstStyle/>
          <a:p>
            <a:r>
              <a:rPr lang="en-US"/>
              <a:t>Here is an example of expressive allocation evaluation  from a real-world event that we hosted.  Keep in mind that this is a relatively simple front-end.  For every event, we instantiate a separate front-end that has those expressiveness constructs that are appropriate for that event.  Our back-end stays the same across events.</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604BC92-5D49-4B5C-B759-BC5C61F6E22E}" type="slidenum">
              <a:rPr lang="en-US"/>
              <a:pPr/>
              <a:t>10</a:t>
            </a:fld>
            <a:endParaRPr lang="en-US"/>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p:txBody>
          <a:bodyPr/>
          <a:lstStyle/>
          <a:p>
            <a:pPr marL="381000" indent="-381000">
              <a:lnSpc>
                <a:spcPct val="90000"/>
              </a:lnSpc>
              <a:spcAft>
                <a:spcPct val="40000"/>
              </a:spcAft>
              <a:buFontTx/>
              <a:buAutoNum type="arabicPeriod"/>
            </a:pPr>
            <a:r>
              <a:rPr lang="en-US" dirty="0" smtClean="0">
                <a:sym typeface="Math1" pitchFamily="2" charset="2"/>
              </a:rPr>
              <a:t>Quantitative understanding of supply chain via what-if scenario navigation</a:t>
            </a:r>
          </a:p>
          <a:p>
            <a:pPr marL="781050" lvl="1" indent="-381000">
              <a:lnSpc>
                <a:spcPct val="90000"/>
              </a:lnSpc>
              <a:spcAft>
                <a:spcPct val="40000"/>
              </a:spcAft>
            </a:pPr>
            <a:r>
              <a:rPr lang="en-US" dirty="0" smtClean="0">
                <a:sym typeface="Math1" pitchFamily="2" charset="2"/>
              </a:rPr>
              <a:t>Procurement cost vs. ease, quality, strategic considerations</a:t>
            </a:r>
          </a:p>
          <a:p>
            <a:pPr marL="781050" lvl="1" indent="-381000">
              <a:lnSpc>
                <a:spcPct val="90000"/>
              </a:lnSpc>
              <a:spcAft>
                <a:spcPct val="40000"/>
              </a:spcAft>
            </a:pPr>
            <a:r>
              <a:rPr lang="en-US" dirty="0" smtClean="0">
                <a:sym typeface="Math1" pitchFamily="2" charset="2"/>
              </a:rPr>
              <a:t>Stakeholder alignment on procurement team</a:t>
            </a:r>
          </a:p>
          <a:p>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558BBF9-57AC-4BCA-9C60-134EBCE2318D}" type="slidenum">
              <a:rPr lang="en-US"/>
              <a:pPr/>
              <a:t>11</a:t>
            </a:fld>
            <a:endParaRPr lang="en-US"/>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xfrm>
            <a:off x="914400" y="4343400"/>
            <a:ext cx="5029200" cy="4114800"/>
          </a:xfrm>
        </p:spPr>
        <p:txBody>
          <a:bodyPr/>
          <a:lstStyle/>
          <a:p>
            <a:r>
              <a:rPr lang="en-US"/>
              <a:t>Equipping the market participants with expressiveness makes the market clearing problem a highly complex combinatorial optimization problem.  This is perhaps the most interesting aspect of our work from a CS/OR perspective.</a:t>
            </a:r>
          </a:p>
          <a:p>
            <a:endParaRPr lang="en-US"/>
          </a:p>
          <a:p>
            <a:r>
              <a:rPr lang="en-US"/>
              <a:t>(Simple variant = no </a:t>
            </a:r>
            <a:r>
              <a:rPr lang="en-US" sz="1000"/>
              <a:t>other form of expressiveness except package bids, and no preferences or constraints.)</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72EA602-18D0-4CB3-8E0B-F029BA35CB34}" type="datetime1">
              <a:rPr lang="en-US" smtClean="0"/>
              <a:pPr/>
              <a:t>9/6/2008</a:t>
            </a:fld>
            <a:endParaRPr lang="en-US"/>
          </a:p>
        </p:txBody>
      </p:sp>
      <p:sp>
        <p:nvSpPr>
          <p:cNvPr id="5" name="Footer Placeholder 4"/>
          <p:cNvSpPr>
            <a:spLocks noGrp="1"/>
          </p:cNvSpPr>
          <p:nvPr>
            <p:ph type="ftr" sz="quarter" idx="11"/>
          </p:nvPr>
        </p:nvSpPr>
        <p:spPr/>
        <p:txBody>
          <a:bodyPr/>
          <a:lstStyle/>
          <a:p>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28600"/>
            <a:ext cx="8686800" cy="58975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743200" y="228600"/>
            <a:ext cx="64008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endParaRPr lang="en-US"/>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5800" y="2747963"/>
            <a:ext cx="7772400" cy="1362075"/>
          </a:xfrm>
        </p:spPr>
        <p:txBody>
          <a:bodyPr anchor="ctr"/>
          <a:lstStyle>
            <a:lvl1pPr algn="ctr">
              <a:defRPr sz="4000" b="1" cap="none" baseline="0"/>
            </a:lvl1pPr>
          </a:lstStyle>
          <a:p>
            <a:r>
              <a:rPr lang="en-US" dirty="0" smtClean="0"/>
              <a:t>Click to edit Master title style</a:t>
            </a:r>
            <a:endParaRPr lang="en-US" dirty="0"/>
          </a:p>
        </p:txBody>
      </p:sp>
      <p:sp>
        <p:nvSpPr>
          <p:cNvPr id="4" name="Date Placeholder 3"/>
          <p:cNvSpPr>
            <a:spLocks noGrp="1"/>
          </p:cNvSpPr>
          <p:nvPr>
            <p:ph type="dt" sz="half" idx="10"/>
          </p:nvPr>
        </p:nvSpPr>
        <p:spPr/>
        <p:txBody>
          <a:bodyPr/>
          <a:lstStyle/>
          <a:p>
            <a:fld id="{0134B1E7-AFB0-4A68-AB86-041DCEF01BAC}" type="datetime1">
              <a:rPr lang="en-US" smtClean="0"/>
              <a:pPr/>
              <a:t>9/6/2008</a:t>
            </a:fld>
            <a:endParaRPr lang="en-US"/>
          </a:p>
        </p:txBody>
      </p:sp>
      <p:sp>
        <p:nvSpPr>
          <p:cNvPr id="5" name="Footer Placeholder 4"/>
          <p:cNvSpPr>
            <a:spLocks noGrp="1"/>
          </p:cNvSpPr>
          <p:nvPr>
            <p:ph type="ftr" sz="quarter" idx="11"/>
          </p:nvPr>
        </p:nvSpPr>
        <p:spPr/>
        <p:txBody>
          <a:bodyPr/>
          <a:lstStyle/>
          <a:p>
            <a:endParaRPr lang="en-US"/>
          </a:p>
        </p:txBody>
      </p:sp>
    </p:spTree>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3BFBA2A-6E9F-4290-B0F4-5AA2FBD22AA0}" type="datetime1">
              <a:rPr lang="en-US" smtClean="0"/>
              <a:pPr/>
              <a:t>9/6/2008</a:t>
            </a:fld>
            <a:endParaRPr lang="en-US"/>
          </a:p>
        </p:txBody>
      </p:sp>
      <p:sp>
        <p:nvSpPr>
          <p:cNvPr id="4" name="Footer Placeholder 3"/>
          <p:cNvSpPr>
            <a:spLocks noGrp="1"/>
          </p:cNvSpPr>
          <p:nvPr>
            <p:ph type="ftr" sz="quarter" idx="11"/>
          </p:nvPr>
        </p:nvSpPr>
        <p:spPr/>
        <p:txBody>
          <a:bodyPr/>
          <a:lstStyle/>
          <a:p>
            <a:endParaRPr lang="en-US"/>
          </a:p>
        </p:txBody>
      </p:sp>
      <p:sp>
        <p:nvSpPr>
          <p:cNvPr id="7" name="Text Placeholder 6"/>
          <p:cNvSpPr>
            <a:spLocks noGrp="1"/>
          </p:cNvSpPr>
          <p:nvPr>
            <p:ph type="body" sz="quarter" idx="13"/>
          </p:nvPr>
        </p:nvSpPr>
        <p:spPr>
          <a:xfrm>
            <a:off x="457200" y="1752600"/>
            <a:ext cx="8229600" cy="4572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9" name="Date Placeholder 3"/>
          <p:cNvSpPr>
            <a:spLocks noGrp="1"/>
          </p:cNvSpPr>
          <p:nvPr>
            <p:ph type="dt" sz="half" idx="10"/>
          </p:nvPr>
        </p:nvSpPr>
        <p:spPr>
          <a:xfrm>
            <a:off x="76200" y="6492875"/>
            <a:ext cx="2133600" cy="365125"/>
          </a:xfrm>
        </p:spPr>
        <p:txBody>
          <a:bodyPr/>
          <a:lstStyle/>
          <a:p>
            <a:fld id="{0134B1E7-AFB0-4A68-AB86-041DCEF01BAC}" type="datetime1">
              <a:rPr lang="en-US" smtClean="0"/>
              <a:pPr/>
              <a:t>9/6/2008</a:t>
            </a:fld>
            <a:endParaRPr lang="en-US"/>
          </a:p>
        </p:txBody>
      </p:sp>
      <p:sp>
        <p:nvSpPr>
          <p:cNvPr id="10" name="Footer Placeholder 4"/>
          <p:cNvSpPr>
            <a:spLocks noGrp="1"/>
          </p:cNvSpPr>
          <p:nvPr>
            <p:ph type="ftr" sz="quarter" idx="11"/>
          </p:nvPr>
        </p:nvSpPr>
        <p:spPr>
          <a:xfrm>
            <a:off x="3124200" y="6492875"/>
            <a:ext cx="2895600" cy="365125"/>
          </a:xfrm>
        </p:spPr>
        <p:txBody>
          <a:bodyPr/>
          <a:lstStyle/>
          <a:p>
            <a:endParaRPr lang="en-US"/>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743200" y="228600"/>
            <a:ext cx="64008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2743200" y="228600"/>
            <a:ext cx="64008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2743200" y="228600"/>
            <a:ext cx="64008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76200" y="6492875"/>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3BFBA2A-6E9F-4290-B0F4-5AA2FBD22AA0}" type="datetime1">
              <a:rPr lang="en-US" smtClean="0"/>
              <a:pPr/>
              <a:t>9/6/2008</a:t>
            </a:fld>
            <a:endParaRPr lang="en-US"/>
          </a:p>
        </p:txBody>
      </p:sp>
      <p:sp>
        <p:nvSpPr>
          <p:cNvPr id="5" name="Footer Placeholder 4"/>
          <p:cNvSpPr>
            <a:spLocks noGrp="1"/>
          </p:cNvSpPr>
          <p:nvPr>
            <p:ph type="ftr" sz="quarter" idx="3"/>
          </p:nvPr>
        </p:nvSpPr>
        <p:spPr>
          <a:xfrm>
            <a:off x="3124200" y="6492875"/>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cxnSp>
        <p:nvCxnSpPr>
          <p:cNvPr id="7" name="Straight Connector 6"/>
          <p:cNvCxnSpPr/>
          <p:nvPr/>
        </p:nvCxnSpPr>
        <p:spPr>
          <a:xfrm rot="5400000">
            <a:off x="-3428205" y="3428206"/>
            <a:ext cx="6858000" cy="1588"/>
          </a:xfrm>
          <a:prstGeom prst="line">
            <a:avLst/>
          </a:prstGeom>
          <a:ln w="254000">
            <a:no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a:off x="5714206" y="3429000"/>
            <a:ext cx="6858000" cy="158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5400000">
            <a:off x="5714205" y="3428206"/>
            <a:ext cx="6858000" cy="1588"/>
          </a:xfrm>
          <a:prstGeom prst="line">
            <a:avLst/>
          </a:prstGeom>
          <a:ln w="254000">
            <a:no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82880" y="6856412"/>
            <a:ext cx="9509760" cy="1588"/>
          </a:xfrm>
          <a:prstGeom prst="line">
            <a:avLst/>
          </a:prstGeom>
          <a:ln w="254000">
            <a:no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182880" y="0"/>
            <a:ext cx="9509760" cy="1588"/>
          </a:xfrm>
          <a:prstGeom prst="line">
            <a:avLst/>
          </a:prstGeom>
          <a:ln w="254000">
            <a:noFill/>
          </a:ln>
        </p:spPr>
        <p:style>
          <a:lnRef idx="1">
            <a:schemeClr val="accent1"/>
          </a:lnRef>
          <a:fillRef idx="0">
            <a:schemeClr val="accent1"/>
          </a:fillRef>
          <a:effectRef idx="0">
            <a:schemeClr val="accent1"/>
          </a:effectRef>
          <a:fontRef idx="minor">
            <a:schemeClr val="tx1"/>
          </a:fontRef>
        </p:style>
      </p:cxnSp>
    </p:spTree>
  </p:cSld>
  <p:clrMap bg1="lt1" tx1="dk1" bg2="lt2" tx2="dk2" accent1="accent1" accent2="accent2" accent3="accent3" accent4="accent4" accent5="accent5" accent6="accent6" hlink="hlink" folHlink="folHlink"/>
  <p:sldLayoutIdLst>
    <p:sldLayoutId id="2147483649" r:id="rId1"/>
    <p:sldLayoutId id="2147483651" r:id="rId2"/>
    <p:sldLayoutId id="2147483662" r:id="rId3"/>
    <p:sldLayoutId id="2147483654" r:id="rId4"/>
    <p:sldLayoutId id="2147483655" r:id="rId5"/>
    <p:sldLayoutId id="2147483656" r:id="rId6"/>
    <p:sldLayoutId id="2147483657" r:id="rId7"/>
    <p:sldLayoutId id="2147483658" r:id="rId8"/>
    <p:sldLayoutId id="2147483659" r:id="rId9"/>
    <p:sldLayoutId id="2147483660" r:id="rId10"/>
    <p:sldLayoutId id="2147483661" r:id="rId11"/>
  </p:sldLayoutIdLst>
  <p:transition/>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5.xml"/><Relationship Id="rId1" Type="http://schemas.openxmlformats.org/officeDocument/2006/relationships/tags" Target="../tags/tag6.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xml"/><Relationship Id="rId1" Type="http://schemas.openxmlformats.org/officeDocument/2006/relationships/tags" Target="../tags/tag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4.xml"/><Relationship Id="rId5" Type="http://schemas.openxmlformats.org/officeDocument/2006/relationships/image" Target="../media/image9.png"/><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5.xml"/><Relationship Id="rId1" Type="http://schemas.openxmlformats.org/officeDocument/2006/relationships/slideLayout" Target="../slideLayouts/slideLayout4.xml"/><Relationship Id="rId5" Type="http://schemas.openxmlformats.org/officeDocument/2006/relationships/image" Target="../media/image12.jpeg"/><Relationship Id="rId4" Type="http://schemas.openxmlformats.org/officeDocument/2006/relationships/image" Target="../media/image11.jpeg"/></Relationships>
</file>

<file path=ppt/slides/_rels/slide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4.xml"/><Relationship Id="rId4" Type="http://schemas.openxmlformats.org/officeDocument/2006/relationships/image" Target="../media/image15.png"/></Relationships>
</file>

<file path=ppt/slides/_rels/slide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8" Type="http://schemas.openxmlformats.org/officeDocument/2006/relationships/image" Target="../media/image22.jpeg"/><Relationship Id="rId3" Type="http://schemas.openxmlformats.org/officeDocument/2006/relationships/image" Target="../media/image17.jpeg"/><Relationship Id="rId7" Type="http://schemas.openxmlformats.org/officeDocument/2006/relationships/image" Target="../media/image21.jpe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20.wmf"/><Relationship Id="rId5" Type="http://schemas.openxmlformats.org/officeDocument/2006/relationships/image" Target="../media/image19.wmf"/><Relationship Id="rId4" Type="http://schemas.openxmlformats.org/officeDocument/2006/relationships/image" Target="../media/image18.wmf"/></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5.xml"/><Relationship Id="rId1" Type="http://schemas.openxmlformats.org/officeDocument/2006/relationships/tags" Target="../tags/tag1.xml"/><Relationship Id="rId4" Type="http://schemas.openxmlformats.org/officeDocument/2006/relationships/image" Target="../media/image1.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4.xml"/><Relationship Id="rId1" Type="http://schemas.openxmlformats.org/officeDocument/2006/relationships/vmlDrawing" Target="../drawings/vmlDrawing1.vml"/><Relationship Id="rId6" Type="http://schemas.openxmlformats.org/officeDocument/2006/relationships/oleObject" Target="../embeddings/oleObject3.bin"/><Relationship Id="rId5" Type="http://schemas.openxmlformats.org/officeDocument/2006/relationships/oleObject" Target="../embeddings/oleObject2.bin"/><Relationship Id="rId4" Type="http://schemas.openxmlformats.org/officeDocument/2006/relationships/oleObject" Target="../embeddings/oleObject1.bin"/></Relationships>
</file>

<file path=ppt/slides/_rels/slide49.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notesSlide" Target="../notesSlides/notesSlide43.xml"/><Relationship Id="rId7" Type="http://schemas.openxmlformats.org/officeDocument/2006/relationships/oleObject" Target="../embeddings/oleObject7.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6.bin"/><Relationship Id="rId5" Type="http://schemas.openxmlformats.org/officeDocument/2006/relationships/oleObject" Target="../embeddings/oleObject5.bin"/><Relationship Id="rId10" Type="http://schemas.openxmlformats.org/officeDocument/2006/relationships/oleObject" Target="../embeddings/oleObject10.bin"/><Relationship Id="rId4" Type="http://schemas.openxmlformats.org/officeDocument/2006/relationships/oleObject" Target="../embeddings/oleObject4.bin"/><Relationship Id="rId9" Type="http://schemas.openxmlformats.org/officeDocument/2006/relationships/oleObject" Target="../embeddings/oleObject9.bin"/></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xml"/><Relationship Id="rId1" Type="http://schemas.openxmlformats.org/officeDocument/2006/relationships/tags" Target="../tags/tag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8" Type="http://schemas.openxmlformats.org/officeDocument/2006/relationships/oleObject" Target="../embeddings/oleObject15.bin"/><Relationship Id="rId3" Type="http://schemas.openxmlformats.org/officeDocument/2006/relationships/notesSlide" Target="../notesSlides/notesSlide45.xml"/><Relationship Id="rId7" Type="http://schemas.openxmlformats.org/officeDocument/2006/relationships/oleObject" Target="../embeddings/oleObject14.bin"/><Relationship Id="rId2" Type="http://schemas.openxmlformats.org/officeDocument/2006/relationships/slideLayout" Target="../slideLayouts/slideLayout9.xml"/><Relationship Id="rId1" Type="http://schemas.openxmlformats.org/officeDocument/2006/relationships/vmlDrawing" Target="../drawings/vmlDrawing3.vml"/><Relationship Id="rId6" Type="http://schemas.openxmlformats.org/officeDocument/2006/relationships/oleObject" Target="../embeddings/oleObject13.bin"/><Relationship Id="rId11" Type="http://schemas.openxmlformats.org/officeDocument/2006/relationships/oleObject" Target="../embeddings/oleObject18.bin"/><Relationship Id="rId5" Type="http://schemas.openxmlformats.org/officeDocument/2006/relationships/oleObject" Target="../embeddings/oleObject12.bin"/><Relationship Id="rId10" Type="http://schemas.openxmlformats.org/officeDocument/2006/relationships/oleObject" Target="../embeddings/oleObject17.bin"/><Relationship Id="rId4" Type="http://schemas.openxmlformats.org/officeDocument/2006/relationships/oleObject" Target="../embeddings/oleObject11.bin"/><Relationship Id="rId9" Type="http://schemas.openxmlformats.org/officeDocument/2006/relationships/oleObject" Target="../embeddings/oleObject16.bin"/></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xml"/><Relationship Id="rId1" Type="http://schemas.openxmlformats.org/officeDocument/2006/relationships/tags" Target="../tags/tag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6.xml"/><Relationship Id="rId1" Type="http://schemas.openxmlformats.org/officeDocument/2006/relationships/tags" Target="../tags/tag4.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tags" Target="../tags/tag5.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76200" y="1790700"/>
            <a:ext cx="8991600" cy="990600"/>
          </a:xfrm>
        </p:spPr>
        <p:txBody>
          <a:bodyPr>
            <a:noAutofit/>
          </a:bodyPr>
          <a:lstStyle/>
          <a:p>
            <a:r>
              <a:rPr lang="en-US" sz="2800" b="1" dirty="0" smtClean="0">
                <a:solidFill>
                  <a:srgbClr val="C00000"/>
                </a:solidFill>
              </a:rPr>
              <a:t>Expressiveness in mechanisms and its relation to efficiency:</a:t>
            </a:r>
            <a:br>
              <a:rPr lang="en-US" sz="2800" b="1" dirty="0" smtClean="0">
                <a:solidFill>
                  <a:srgbClr val="C00000"/>
                </a:solidFill>
              </a:rPr>
            </a:br>
            <a:r>
              <a:rPr lang="en-US" sz="2800" b="1" dirty="0" smtClean="0"/>
              <a:t/>
            </a:r>
            <a:br>
              <a:rPr lang="en-US" sz="2800" b="1" dirty="0" smtClean="0"/>
            </a:br>
            <a:r>
              <a:rPr lang="en-US" sz="2800" b="1" dirty="0" smtClean="0"/>
              <a:t>Our experience from $40 billion of combinatorial multi-attribute auctions, and recent theory</a:t>
            </a:r>
            <a:endParaRPr lang="en-US" sz="2800" b="1" dirty="0"/>
          </a:p>
        </p:txBody>
      </p:sp>
      <p:sp>
        <p:nvSpPr>
          <p:cNvPr id="2052" name="Rectangle 4"/>
          <p:cNvSpPr>
            <a:spLocks noGrp="1" noChangeArrowheads="1"/>
          </p:cNvSpPr>
          <p:nvPr>
            <p:ph type="subTitle" idx="1"/>
          </p:nvPr>
        </p:nvSpPr>
        <p:spPr>
          <a:xfrm>
            <a:off x="342900" y="4114800"/>
            <a:ext cx="8458200" cy="685800"/>
          </a:xfrm>
        </p:spPr>
        <p:txBody>
          <a:bodyPr>
            <a:normAutofit lnSpcReduction="10000"/>
          </a:bodyPr>
          <a:lstStyle/>
          <a:p>
            <a:pPr>
              <a:lnSpc>
                <a:spcPct val="80000"/>
              </a:lnSpc>
            </a:pPr>
            <a:endParaRPr lang="en-US" sz="2000" i="0" dirty="0">
              <a:solidFill>
                <a:schemeClr val="accent2"/>
              </a:solidFill>
            </a:endParaRPr>
          </a:p>
          <a:p>
            <a:pPr>
              <a:lnSpc>
                <a:spcPct val="80000"/>
              </a:lnSpc>
            </a:pPr>
            <a:r>
              <a:rPr lang="en-US" sz="2400" b="1" i="0" dirty="0">
                <a:solidFill>
                  <a:schemeClr val="tx1"/>
                </a:solidFill>
              </a:rPr>
              <a:t>Tuomas </a:t>
            </a:r>
            <a:r>
              <a:rPr lang="en-US" sz="2400" b="1" i="0" dirty="0" smtClean="0">
                <a:solidFill>
                  <a:schemeClr val="tx1"/>
                </a:solidFill>
              </a:rPr>
              <a:t> Sandholm</a:t>
            </a:r>
            <a:endParaRPr lang="en-US" sz="2400" b="1" i="0" dirty="0">
              <a:solidFill>
                <a:schemeClr val="tx1"/>
              </a:solidFill>
            </a:endParaRPr>
          </a:p>
          <a:p>
            <a:pPr>
              <a:lnSpc>
                <a:spcPct val="80000"/>
              </a:lnSpc>
            </a:pPr>
            <a:endParaRPr lang="en-US" sz="900" b="0" i="0" dirty="0"/>
          </a:p>
          <a:p>
            <a:pPr>
              <a:lnSpc>
                <a:spcPct val="80000"/>
              </a:lnSpc>
            </a:pPr>
            <a:endParaRPr lang="en-US" sz="1800" b="0" i="0" dirty="0"/>
          </a:p>
        </p:txBody>
      </p:sp>
      <p:grpSp>
        <p:nvGrpSpPr>
          <p:cNvPr id="8" name="Group 7"/>
          <p:cNvGrpSpPr/>
          <p:nvPr/>
        </p:nvGrpSpPr>
        <p:grpSpPr>
          <a:xfrm>
            <a:off x="533400" y="4851737"/>
            <a:ext cx="8077200" cy="1015663"/>
            <a:chOff x="533400" y="4851737"/>
            <a:chExt cx="8077200" cy="1015663"/>
          </a:xfrm>
        </p:grpSpPr>
        <p:sp>
          <p:nvSpPr>
            <p:cNvPr id="5" name="Rectangle 4"/>
            <p:cNvSpPr/>
            <p:nvPr/>
          </p:nvSpPr>
          <p:spPr>
            <a:xfrm>
              <a:off x="4876800" y="4864274"/>
              <a:ext cx="3733800" cy="707886"/>
            </a:xfrm>
            <a:prstGeom prst="rect">
              <a:avLst/>
            </a:prstGeom>
          </p:spPr>
          <p:txBody>
            <a:bodyPr wrap="square">
              <a:spAutoFit/>
            </a:bodyPr>
            <a:lstStyle/>
            <a:p>
              <a:pPr algn="ctr"/>
              <a:r>
                <a:rPr lang="en-US" sz="2000" dirty="0" smtClean="0"/>
                <a:t>Founder, Chairman, Chief Scientist</a:t>
              </a:r>
            </a:p>
            <a:p>
              <a:pPr algn="ctr"/>
              <a:r>
                <a:rPr lang="en-US" sz="2000" dirty="0" smtClean="0"/>
                <a:t>CombineNet, Inc.</a:t>
              </a:r>
              <a:endParaRPr lang="en-US" sz="2000" dirty="0"/>
            </a:p>
          </p:txBody>
        </p:sp>
        <p:sp>
          <p:nvSpPr>
            <p:cNvPr id="6" name="Rectangle 5"/>
            <p:cNvSpPr/>
            <p:nvPr/>
          </p:nvSpPr>
          <p:spPr>
            <a:xfrm>
              <a:off x="533400" y="4851737"/>
              <a:ext cx="4572000" cy="1015663"/>
            </a:xfrm>
            <a:prstGeom prst="rect">
              <a:avLst/>
            </a:prstGeom>
          </p:spPr>
          <p:txBody>
            <a:bodyPr>
              <a:spAutoFit/>
            </a:bodyPr>
            <a:lstStyle/>
            <a:p>
              <a:pPr algn="ctr"/>
              <a:r>
                <a:rPr lang="en-US" sz="2000" dirty="0" smtClean="0"/>
                <a:t>Professor</a:t>
              </a:r>
            </a:p>
            <a:p>
              <a:pPr algn="ctr"/>
              <a:r>
                <a:rPr lang="en-US" sz="2000" dirty="0" smtClean="0"/>
                <a:t>Computer Science Department</a:t>
              </a:r>
            </a:p>
            <a:p>
              <a:pPr algn="ctr"/>
              <a:r>
                <a:rPr lang="en-US" sz="2000" dirty="0" smtClean="0"/>
                <a:t>Carnegie Mellon University</a:t>
              </a:r>
              <a:endParaRPr lang="en-US" sz="2000" dirty="0"/>
            </a:p>
          </p:txBody>
        </p:sp>
      </p:gr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381000" y="76200"/>
            <a:ext cx="8686800" cy="1147763"/>
          </a:xfrm>
        </p:spPr>
        <p:txBody>
          <a:bodyPr>
            <a:normAutofit/>
          </a:bodyPr>
          <a:lstStyle/>
          <a:p>
            <a:pPr algn="l"/>
            <a:r>
              <a:rPr lang="en-US" sz="3600" b="1" dirty="0"/>
              <a:t>Benefits </a:t>
            </a:r>
            <a:r>
              <a:rPr lang="en-US" sz="3600" b="1" dirty="0" smtClean="0"/>
              <a:t>of expressive </a:t>
            </a:r>
            <a:r>
              <a:rPr lang="en-US" sz="3600" b="1" dirty="0"/>
              <a:t>allocation evaluation</a:t>
            </a:r>
          </a:p>
        </p:txBody>
      </p:sp>
      <p:sp>
        <p:nvSpPr>
          <p:cNvPr id="60419" name="Rectangle 3"/>
          <p:cNvSpPr>
            <a:spLocks noGrp="1" noChangeArrowheads="1"/>
          </p:cNvSpPr>
          <p:nvPr>
            <p:ph type="body" sz="half" idx="1"/>
          </p:nvPr>
        </p:nvSpPr>
        <p:spPr>
          <a:xfrm>
            <a:off x="577850" y="1524000"/>
            <a:ext cx="6661150" cy="5105400"/>
          </a:xfrm>
        </p:spPr>
        <p:txBody>
          <a:bodyPr>
            <a:normAutofit/>
          </a:bodyPr>
          <a:lstStyle/>
          <a:p>
            <a:pPr marL="381000" indent="-381000">
              <a:lnSpc>
                <a:spcPct val="90000"/>
              </a:lnSpc>
              <a:spcAft>
                <a:spcPct val="40000"/>
              </a:spcAft>
              <a:buFontTx/>
              <a:buAutoNum type="arabicPeriod"/>
            </a:pPr>
            <a:r>
              <a:rPr lang="en-US" sz="2800" b="1" dirty="0">
                <a:sym typeface="Math1" pitchFamily="2" charset="2"/>
              </a:rPr>
              <a:t>Operational </a:t>
            </a:r>
            <a:r>
              <a:rPr lang="en-US" sz="2800" b="1" dirty="0" smtClean="0">
                <a:sym typeface="Math1" pitchFamily="2" charset="2"/>
              </a:rPr>
              <a:t>&amp; legal </a:t>
            </a:r>
            <a:r>
              <a:rPr lang="en-US" sz="2800" b="1" dirty="0">
                <a:sym typeface="Math1" pitchFamily="2" charset="2"/>
              </a:rPr>
              <a:t>constraints </a:t>
            </a:r>
            <a:r>
              <a:rPr lang="en-US" sz="2800" b="1" dirty="0" smtClean="0">
                <a:sym typeface="Math1" pitchFamily="2" charset="2"/>
              </a:rPr>
              <a:t>captured      =&gt; implementable allocation</a:t>
            </a:r>
          </a:p>
          <a:p>
            <a:pPr marL="381000" indent="-381000">
              <a:lnSpc>
                <a:spcPct val="90000"/>
              </a:lnSpc>
              <a:spcAft>
                <a:spcPct val="40000"/>
              </a:spcAft>
              <a:buFontTx/>
              <a:buAutoNum type="arabicPeriod"/>
            </a:pPr>
            <a:endParaRPr lang="en-US" sz="2800" b="1" dirty="0">
              <a:sym typeface="Math1" pitchFamily="2" charset="2"/>
            </a:endParaRPr>
          </a:p>
          <a:p>
            <a:pPr marL="381000" indent="-381000">
              <a:lnSpc>
                <a:spcPct val="90000"/>
              </a:lnSpc>
              <a:spcAft>
                <a:spcPct val="40000"/>
              </a:spcAft>
              <a:buFontTx/>
              <a:buAutoNum type="arabicPeriod"/>
            </a:pPr>
            <a:r>
              <a:rPr lang="en-US" sz="2800" b="1" dirty="0">
                <a:sym typeface="Math1" pitchFamily="2" charset="2"/>
              </a:rPr>
              <a:t>Can honor prior contractual </a:t>
            </a:r>
            <a:r>
              <a:rPr lang="en-US" sz="2800" b="1" dirty="0" smtClean="0">
                <a:sym typeface="Math1" pitchFamily="2" charset="2"/>
              </a:rPr>
              <a:t>obligations</a:t>
            </a:r>
          </a:p>
          <a:p>
            <a:pPr marL="781050" lvl="1" indent="-381000">
              <a:lnSpc>
                <a:spcPct val="90000"/>
              </a:lnSpc>
              <a:spcAft>
                <a:spcPct val="40000"/>
              </a:spcAft>
              <a:buNone/>
            </a:pPr>
            <a:endParaRPr lang="en-US" b="1" dirty="0">
              <a:sym typeface="Math1" pitchFamily="2" charset="2"/>
            </a:endParaRPr>
          </a:p>
          <a:p>
            <a:pPr marL="381000" indent="-381000">
              <a:lnSpc>
                <a:spcPct val="90000"/>
              </a:lnSpc>
              <a:spcAft>
                <a:spcPct val="40000"/>
              </a:spcAft>
              <a:buFontTx/>
              <a:buAutoNum type="arabicPeriod"/>
            </a:pPr>
            <a:r>
              <a:rPr lang="en-US" sz="2800" b="1" dirty="0">
                <a:sym typeface="Math1" pitchFamily="2" charset="2"/>
              </a:rPr>
              <a:t>Speed to contract: months </a:t>
            </a:r>
            <a:r>
              <a:rPr lang="en-US" sz="2800" b="1" dirty="0">
                <a:sym typeface="Wingdings" pitchFamily="2" charset="2"/>
              </a:rPr>
              <a:t> </a:t>
            </a:r>
            <a:r>
              <a:rPr lang="en-US" sz="2800" b="1" dirty="0" smtClean="0">
                <a:sym typeface="Wingdings" pitchFamily="2" charset="2"/>
              </a:rPr>
              <a:t>weeks</a:t>
            </a:r>
          </a:p>
          <a:p>
            <a:pPr marL="781050" lvl="1" indent="-381000">
              <a:lnSpc>
                <a:spcPct val="90000"/>
              </a:lnSpc>
              <a:spcAft>
                <a:spcPct val="40000"/>
              </a:spcAft>
            </a:pPr>
            <a:r>
              <a:rPr lang="en-US" sz="2400" b="1" dirty="0" smtClean="0">
                <a:sym typeface="Math1" pitchFamily="2" charset="2"/>
              </a:rPr>
              <a:t>$ </a:t>
            </a:r>
            <a:r>
              <a:rPr lang="en-US" sz="2400" b="1" dirty="0">
                <a:sym typeface="Math1" pitchFamily="2" charset="2"/>
              </a:rPr>
              <a:t>savings begin to accrue </a:t>
            </a:r>
            <a:r>
              <a:rPr lang="en-US" sz="2400" b="1" dirty="0" smtClean="0">
                <a:sym typeface="Math1" pitchFamily="2" charset="2"/>
              </a:rPr>
              <a:t>earlier</a:t>
            </a:r>
          </a:p>
          <a:p>
            <a:pPr marL="781050" lvl="1" indent="-381000">
              <a:lnSpc>
                <a:spcPct val="90000"/>
              </a:lnSpc>
              <a:spcAft>
                <a:spcPct val="40000"/>
              </a:spcAft>
            </a:pPr>
            <a:r>
              <a:rPr lang="en-US" sz="2400" b="1" dirty="0" smtClean="0">
                <a:sym typeface="Math1" pitchFamily="2" charset="2"/>
              </a:rPr>
              <a:t>Effort </a:t>
            </a:r>
            <a:r>
              <a:rPr lang="en-US" sz="2400" b="1" dirty="0">
                <a:sym typeface="Math1" pitchFamily="2" charset="2"/>
              </a:rPr>
              <a:t>savings</a:t>
            </a: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4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419">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419">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0419">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0419">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a:xfrm>
            <a:off x="0" y="0"/>
            <a:ext cx="9144000" cy="914400"/>
          </a:xfrm>
        </p:spPr>
        <p:txBody>
          <a:bodyPr>
            <a:normAutofit/>
          </a:bodyPr>
          <a:lstStyle/>
          <a:p>
            <a:r>
              <a:rPr lang="en-US" sz="3600" b="1" dirty="0"/>
              <a:t>Clearing </a:t>
            </a:r>
            <a:r>
              <a:rPr lang="en-US" sz="3600" b="1" dirty="0" smtClean="0"/>
              <a:t>(aka. winner determination) problem</a:t>
            </a:r>
            <a:endParaRPr lang="en-US" sz="3600" b="1" dirty="0"/>
          </a:p>
        </p:txBody>
      </p:sp>
      <p:sp>
        <p:nvSpPr>
          <p:cNvPr id="63492" name="Rectangle 4"/>
          <p:cNvSpPr>
            <a:spLocks noGrp="1" noChangeArrowheads="1"/>
          </p:cNvSpPr>
          <p:nvPr>
            <p:ph type="body" sz="half" idx="1"/>
          </p:nvPr>
        </p:nvSpPr>
        <p:spPr>
          <a:xfrm>
            <a:off x="76200" y="914400"/>
            <a:ext cx="8915400" cy="5199062"/>
          </a:xfrm>
        </p:spPr>
        <p:txBody>
          <a:bodyPr>
            <a:noAutofit/>
          </a:bodyPr>
          <a:lstStyle/>
          <a:p>
            <a:pPr>
              <a:spcBef>
                <a:spcPct val="15000"/>
              </a:spcBef>
            </a:pPr>
            <a:r>
              <a:rPr lang="en-US" sz="2800" dirty="0">
                <a:solidFill>
                  <a:srgbClr val="0070C0"/>
                </a:solidFill>
              </a:rPr>
              <a:t>Allocate (&amp; define) the </a:t>
            </a:r>
            <a:r>
              <a:rPr lang="en-US" sz="2800" dirty="0" smtClean="0">
                <a:solidFill>
                  <a:srgbClr val="0070C0"/>
                </a:solidFill>
              </a:rPr>
              <a:t>business</a:t>
            </a:r>
          </a:p>
          <a:p>
            <a:pPr lvl="1">
              <a:spcBef>
                <a:spcPct val="15000"/>
              </a:spcBef>
            </a:pPr>
            <a:r>
              <a:rPr lang="en-US" sz="2400" dirty="0" smtClean="0">
                <a:solidFill>
                  <a:srgbClr val="0070C0"/>
                </a:solidFill>
              </a:rPr>
              <a:t>so </a:t>
            </a:r>
            <a:r>
              <a:rPr lang="en-US" sz="2400" dirty="0">
                <a:solidFill>
                  <a:srgbClr val="0070C0"/>
                </a:solidFill>
              </a:rPr>
              <a:t>as to minimize cost (adjusted for buyer’s preferences) </a:t>
            </a:r>
          </a:p>
          <a:p>
            <a:pPr lvl="1">
              <a:spcBef>
                <a:spcPct val="15000"/>
              </a:spcBef>
            </a:pPr>
            <a:r>
              <a:rPr lang="en-US" sz="2400" dirty="0">
                <a:solidFill>
                  <a:srgbClr val="0070C0"/>
                </a:solidFill>
              </a:rPr>
              <a:t>subject to satisfying all constraints</a:t>
            </a:r>
          </a:p>
          <a:p>
            <a:pPr>
              <a:spcBef>
                <a:spcPct val="15000"/>
              </a:spcBef>
            </a:pPr>
            <a:r>
              <a:rPr lang="en-US" sz="2800" dirty="0"/>
              <a:t>Even simple subclass NP-complete &amp; </a:t>
            </a:r>
            <a:r>
              <a:rPr lang="en-US" sz="2800" dirty="0" err="1"/>
              <a:t>inapproximable</a:t>
            </a:r>
            <a:r>
              <a:rPr lang="en-US" sz="2800" dirty="0"/>
              <a:t> </a:t>
            </a:r>
            <a:r>
              <a:rPr lang="en-US" sz="2800" dirty="0" smtClean="0">
                <a:solidFill>
                  <a:srgbClr val="7030A0"/>
                </a:solidFill>
              </a:rPr>
              <a:t>[S., Suri, Gilpin &amp; Levine AAMAS-02</a:t>
            </a:r>
            <a:r>
              <a:rPr lang="en-US" sz="2800" dirty="0">
                <a:solidFill>
                  <a:srgbClr val="7030A0"/>
                </a:solidFill>
              </a:rPr>
              <a:t>] </a:t>
            </a:r>
          </a:p>
          <a:p>
            <a:pPr>
              <a:spcBef>
                <a:spcPct val="15000"/>
              </a:spcBef>
            </a:pPr>
            <a:r>
              <a:rPr lang="en-US" sz="2800" dirty="0"/>
              <a:t>We solve problems ~100x bigger than competitors, on all dimensions: </a:t>
            </a:r>
          </a:p>
          <a:p>
            <a:pPr lvl="1">
              <a:spcBef>
                <a:spcPct val="15000"/>
              </a:spcBef>
              <a:buFont typeface="Arial" pitchFamily="34" charset="0"/>
              <a:buChar char="•"/>
            </a:pPr>
            <a:r>
              <a:rPr lang="en-US" sz="2400" dirty="0"/>
              <a:t>	&gt; 2,600,000 bids </a:t>
            </a:r>
          </a:p>
          <a:p>
            <a:pPr lvl="1">
              <a:spcBef>
                <a:spcPct val="15000"/>
              </a:spcBef>
              <a:buFont typeface="Arial" pitchFamily="34" charset="0"/>
              <a:buChar char="•"/>
            </a:pPr>
            <a:r>
              <a:rPr lang="en-US" sz="2400" dirty="0"/>
              <a:t>	&gt; 160,000 items (multiple units of each)</a:t>
            </a:r>
          </a:p>
          <a:p>
            <a:pPr lvl="1">
              <a:spcBef>
                <a:spcPct val="15000"/>
              </a:spcBef>
              <a:buFont typeface="Arial" pitchFamily="34" charset="0"/>
              <a:buChar char="•"/>
            </a:pPr>
            <a:r>
              <a:rPr lang="en-US" sz="2400" dirty="0"/>
              <a:t>	&gt; 300,000 side constraints</a:t>
            </a:r>
          </a:p>
          <a:p>
            <a:pPr lvl="1">
              <a:spcBef>
                <a:spcPct val="15000"/>
              </a:spcBef>
              <a:buFont typeface="Arial" pitchFamily="34" charset="0"/>
              <a:buChar char="•"/>
            </a:pPr>
            <a:r>
              <a:rPr lang="en-US" sz="2400" dirty="0"/>
              <a:t>	&gt; 1,000 suppliers</a:t>
            </a:r>
          </a:p>
          <a:p>
            <a:pPr>
              <a:spcBef>
                <a:spcPct val="15000"/>
              </a:spcBef>
            </a:pPr>
            <a:r>
              <a:rPr lang="en-US" sz="2800" dirty="0" err="1"/>
              <a:t>Avg</a:t>
            </a:r>
            <a:r>
              <a:rPr lang="en-US" sz="2800" dirty="0"/>
              <a:t> 20 sec, median 1 sec, some instances take days</a:t>
            </a:r>
          </a:p>
          <a:p>
            <a:pPr>
              <a:spcBef>
                <a:spcPct val="15000"/>
              </a:spcBef>
            </a:pPr>
            <a:r>
              <a:rPr lang="en-US" sz="2800" dirty="0"/>
              <a:t>Speed &amp; expressiveness: huge competitive advantage</a:t>
            </a: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49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349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349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349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3492">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3492">
                                            <p:txEl>
                                              <p:pRg st="5" end="5"/>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3492">
                                            <p:txEl>
                                              <p:pRg st="6" end="6"/>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3492">
                                            <p:txEl>
                                              <p:pRg st="7" end="7"/>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3492">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3492">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349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2" grpId="0" build="p"/>
    </p:bldLst>
  </p:timing>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5779" name="Rectangle 3"/>
          <p:cNvSpPr>
            <a:spLocks noGrp="1" noChangeArrowheads="1"/>
          </p:cNvSpPr>
          <p:nvPr>
            <p:ph type="title"/>
          </p:nvPr>
        </p:nvSpPr>
        <p:spPr>
          <a:xfrm>
            <a:off x="114300" y="152400"/>
            <a:ext cx="8915400" cy="609600"/>
          </a:xfrm>
        </p:spPr>
        <p:txBody>
          <a:bodyPr>
            <a:normAutofit fontScale="90000"/>
          </a:bodyPr>
          <a:lstStyle/>
          <a:p>
            <a:r>
              <a:rPr lang="en-US" b="1" dirty="0"/>
              <a:t>CombineNet events so far</a:t>
            </a:r>
          </a:p>
        </p:txBody>
      </p:sp>
      <p:sp>
        <p:nvSpPr>
          <p:cNvPr id="75780" name="Rectangle 4"/>
          <p:cNvSpPr>
            <a:spLocks noGrp="1" noChangeArrowheads="1"/>
          </p:cNvSpPr>
          <p:nvPr>
            <p:ph type="body" sz="half" idx="1"/>
          </p:nvPr>
        </p:nvSpPr>
        <p:spPr>
          <a:xfrm>
            <a:off x="269875" y="1066800"/>
            <a:ext cx="8721725" cy="5562600"/>
          </a:xfrm>
        </p:spPr>
        <p:txBody>
          <a:bodyPr/>
          <a:lstStyle/>
          <a:p>
            <a:pPr marL="173038" indent="-173038">
              <a:lnSpc>
                <a:spcPts val="2400"/>
              </a:lnSpc>
              <a:spcBef>
                <a:spcPts val="1500"/>
              </a:spcBef>
            </a:pPr>
            <a:r>
              <a:rPr lang="en-US" dirty="0" smtClean="0"/>
              <a:t> &gt; 500 </a:t>
            </a:r>
            <a:r>
              <a:rPr lang="en-US" dirty="0"/>
              <a:t>procurement events</a:t>
            </a:r>
          </a:p>
          <a:p>
            <a:pPr lvl="1">
              <a:lnSpc>
                <a:spcPts val="2400"/>
              </a:lnSpc>
              <a:spcBef>
                <a:spcPts val="1500"/>
              </a:spcBef>
            </a:pPr>
            <a:r>
              <a:rPr lang="en-US" dirty="0"/>
              <a:t>$2 million - $1.6 billion</a:t>
            </a:r>
          </a:p>
          <a:p>
            <a:pPr lvl="1">
              <a:lnSpc>
                <a:spcPts val="2400"/>
              </a:lnSpc>
              <a:spcBef>
                <a:spcPts val="1500"/>
              </a:spcBef>
            </a:pPr>
            <a:r>
              <a:rPr lang="en-US" dirty="0"/>
              <a:t>The most </a:t>
            </a:r>
            <a:r>
              <a:rPr lang="en-US" dirty="0" smtClean="0"/>
              <a:t>expressive auctions </a:t>
            </a:r>
            <a:r>
              <a:rPr lang="en-US" dirty="0"/>
              <a:t>ever conducted</a:t>
            </a:r>
          </a:p>
          <a:p>
            <a:pPr marL="173038" indent="-173038">
              <a:lnSpc>
                <a:spcPts val="2400"/>
              </a:lnSpc>
              <a:spcBef>
                <a:spcPts val="1500"/>
              </a:spcBef>
            </a:pPr>
            <a:r>
              <a:rPr lang="en-US" dirty="0" smtClean="0"/>
              <a:t> Total </a:t>
            </a:r>
            <a:r>
              <a:rPr lang="en-US" dirty="0"/>
              <a:t>transaction volume &gt; </a:t>
            </a:r>
            <a:r>
              <a:rPr lang="en-US" dirty="0" smtClean="0">
                <a:cs typeface="Arial" charset="0"/>
              </a:rPr>
              <a:t>$40</a:t>
            </a:r>
            <a:r>
              <a:rPr lang="en-US" dirty="0" smtClean="0"/>
              <a:t> </a:t>
            </a:r>
            <a:r>
              <a:rPr lang="en-US" dirty="0"/>
              <a:t>billion</a:t>
            </a:r>
          </a:p>
          <a:p>
            <a:pPr marL="173038" indent="-173038">
              <a:lnSpc>
                <a:spcPts val="2400"/>
              </a:lnSpc>
              <a:spcBef>
                <a:spcPts val="1500"/>
              </a:spcBef>
            </a:pPr>
            <a:r>
              <a:rPr lang="en-US" dirty="0" smtClean="0"/>
              <a:t> Created 12.6% savings </a:t>
            </a:r>
            <a:r>
              <a:rPr lang="en-US" dirty="0"/>
              <a:t>for customers</a:t>
            </a:r>
          </a:p>
          <a:p>
            <a:pPr lvl="1">
              <a:lnSpc>
                <a:spcPts val="2400"/>
              </a:lnSpc>
              <a:spcBef>
                <a:spcPts val="1500"/>
              </a:spcBef>
            </a:pPr>
            <a:r>
              <a:rPr lang="en-US" dirty="0"/>
              <a:t>Constrained;  Unconstrained was </a:t>
            </a:r>
            <a:r>
              <a:rPr lang="en-US" dirty="0" smtClean="0"/>
              <a:t>15.4%</a:t>
            </a:r>
            <a:endParaRPr lang="en-US" dirty="0"/>
          </a:p>
          <a:p>
            <a:pPr marL="173038" indent="-173038">
              <a:lnSpc>
                <a:spcPts val="2400"/>
              </a:lnSpc>
              <a:spcBef>
                <a:spcPts val="1500"/>
              </a:spcBef>
            </a:pPr>
            <a:r>
              <a:rPr lang="en-US" dirty="0" smtClean="0"/>
              <a:t> Suppliers </a:t>
            </a:r>
            <a:r>
              <a:rPr lang="en-US" dirty="0"/>
              <a:t>also benefited</a:t>
            </a:r>
          </a:p>
          <a:p>
            <a:pPr lvl="1">
              <a:lnSpc>
                <a:spcPts val="2400"/>
              </a:lnSpc>
              <a:spcBef>
                <a:spcPts val="1500"/>
              </a:spcBef>
            </a:pPr>
            <a:r>
              <a:rPr lang="en-US" dirty="0"/>
              <a:t>Positive feedback (win-win, expression of efficiencies, differentiation, creativity)</a:t>
            </a:r>
          </a:p>
          <a:p>
            <a:pPr lvl="1">
              <a:lnSpc>
                <a:spcPts val="2400"/>
              </a:lnSpc>
              <a:spcBef>
                <a:spcPts val="1500"/>
              </a:spcBef>
            </a:pPr>
            <a:r>
              <a:rPr lang="en-US" dirty="0"/>
              <a:t>Un-boycotting</a:t>
            </a:r>
          </a:p>
          <a:p>
            <a:pPr lvl="1">
              <a:lnSpc>
                <a:spcPts val="2400"/>
              </a:lnSpc>
              <a:spcBef>
                <a:spcPts val="1500"/>
              </a:spcBef>
            </a:pPr>
            <a:r>
              <a:rPr lang="en-US" dirty="0"/>
              <a:t>They recommend use of CombineNet to other buyers</a:t>
            </a:r>
          </a:p>
          <a:p>
            <a:pPr marL="173038" indent="-173038">
              <a:lnSpc>
                <a:spcPts val="2400"/>
              </a:lnSpc>
              <a:spcBef>
                <a:spcPts val="1500"/>
              </a:spcBef>
            </a:pPr>
            <a:endParaRPr lang="en-US"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78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5780">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578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5780">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5780">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5780">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5780">
                                            <p:txEl>
                                              <p:pRg st="6" end="6"/>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5780">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5780">
                                            <p:txEl>
                                              <p:pRg st="8" end="8"/>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578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0"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p:nvPr>
        </p:nvSpPr>
        <p:spPr>
          <a:xfrm>
            <a:off x="1409700" y="228600"/>
            <a:ext cx="6324600" cy="749300"/>
          </a:xfrm>
        </p:spPr>
        <p:txBody>
          <a:bodyPr>
            <a:normAutofit fontScale="90000"/>
          </a:bodyPr>
          <a:lstStyle/>
          <a:p>
            <a:r>
              <a:rPr lang="en-US" b="1" dirty="0"/>
              <a:t>Applied to many areas</a:t>
            </a:r>
            <a:endParaRPr lang="de-DE" b="1" dirty="0"/>
          </a:p>
        </p:txBody>
      </p:sp>
      <p:sp>
        <p:nvSpPr>
          <p:cNvPr id="131075" name="Text Box 3"/>
          <p:cNvSpPr txBox="1">
            <a:spLocks noChangeArrowheads="1"/>
          </p:cNvSpPr>
          <p:nvPr/>
        </p:nvSpPr>
        <p:spPr bwMode="auto">
          <a:xfrm>
            <a:off x="457200" y="1219200"/>
            <a:ext cx="2895600" cy="4622800"/>
          </a:xfrm>
          <a:prstGeom prst="rect">
            <a:avLst/>
          </a:prstGeom>
          <a:noFill/>
          <a:ln w="9525">
            <a:noFill/>
            <a:miter lim="800000"/>
            <a:headEnd/>
            <a:tailEnd/>
          </a:ln>
          <a:effectLst/>
        </p:spPr>
        <p:txBody>
          <a:bodyPr>
            <a:spAutoFit/>
          </a:bodyPr>
          <a:lstStyle/>
          <a:p>
            <a:pPr>
              <a:spcBef>
                <a:spcPct val="50000"/>
              </a:spcBef>
            </a:pPr>
            <a:r>
              <a:rPr lang="en-US" sz="2000" b="1">
                <a:cs typeface="Arial" charset="0"/>
              </a:rPr>
              <a:t>Chemicals</a:t>
            </a:r>
          </a:p>
          <a:p>
            <a:pPr>
              <a:lnSpc>
                <a:spcPct val="50000"/>
              </a:lnSpc>
              <a:spcBef>
                <a:spcPct val="50000"/>
              </a:spcBef>
            </a:pPr>
            <a:r>
              <a:rPr lang="en-US" sz="1400">
                <a:cs typeface="Arial" charset="0"/>
              </a:rPr>
              <a:t>Aromatics</a:t>
            </a:r>
          </a:p>
          <a:p>
            <a:pPr>
              <a:lnSpc>
                <a:spcPct val="50000"/>
              </a:lnSpc>
              <a:spcBef>
                <a:spcPct val="50000"/>
              </a:spcBef>
            </a:pPr>
            <a:r>
              <a:rPr lang="en-US" sz="1400">
                <a:cs typeface="Arial" charset="0"/>
              </a:rPr>
              <a:t>Solvents</a:t>
            </a:r>
          </a:p>
          <a:p>
            <a:pPr>
              <a:lnSpc>
                <a:spcPct val="50000"/>
              </a:lnSpc>
              <a:spcBef>
                <a:spcPct val="50000"/>
              </a:spcBef>
            </a:pPr>
            <a:r>
              <a:rPr lang="en-US" sz="1400">
                <a:cs typeface="Arial" charset="0"/>
              </a:rPr>
              <a:t>Cylinder Gasses</a:t>
            </a:r>
          </a:p>
          <a:p>
            <a:pPr>
              <a:lnSpc>
                <a:spcPct val="50000"/>
              </a:lnSpc>
              <a:spcBef>
                <a:spcPct val="50000"/>
              </a:spcBef>
            </a:pPr>
            <a:r>
              <a:rPr lang="en-US" sz="1400">
                <a:cs typeface="Arial" charset="0"/>
              </a:rPr>
              <a:t>Colorants</a:t>
            </a:r>
          </a:p>
          <a:p>
            <a:pPr>
              <a:lnSpc>
                <a:spcPct val="50000"/>
              </a:lnSpc>
              <a:spcBef>
                <a:spcPct val="50000"/>
              </a:spcBef>
            </a:pPr>
            <a:endParaRPr lang="en-US" sz="1400">
              <a:cs typeface="Arial" charset="0"/>
            </a:endParaRPr>
          </a:p>
          <a:p>
            <a:pPr>
              <a:lnSpc>
                <a:spcPct val="50000"/>
              </a:lnSpc>
              <a:spcBef>
                <a:spcPct val="50000"/>
              </a:spcBef>
            </a:pPr>
            <a:r>
              <a:rPr lang="en-US" sz="2000" b="1">
                <a:cs typeface="Arial" charset="0"/>
              </a:rPr>
              <a:t>Packaging</a:t>
            </a:r>
          </a:p>
          <a:p>
            <a:pPr>
              <a:lnSpc>
                <a:spcPct val="50000"/>
              </a:lnSpc>
              <a:spcBef>
                <a:spcPct val="50000"/>
              </a:spcBef>
            </a:pPr>
            <a:r>
              <a:rPr lang="en-US" sz="1400">
                <a:cs typeface="Arial" charset="0"/>
              </a:rPr>
              <a:t>Cans &amp; Ends</a:t>
            </a:r>
          </a:p>
          <a:p>
            <a:pPr>
              <a:lnSpc>
                <a:spcPct val="50000"/>
              </a:lnSpc>
              <a:spcBef>
                <a:spcPct val="50000"/>
              </a:spcBef>
            </a:pPr>
            <a:r>
              <a:rPr lang="en-US" sz="1400">
                <a:cs typeface="Arial" charset="0"/>
              </a:rPr>
              <a:t>Corrugated Boxes</a:t>
            </a:r>
          </a:p>
          <a:p>
            <a:pPr>
              <a:lnSpc>
                <a:spcPct val="50000"/>
              </a:lnSpc>
              <a:spcBef>
                <a:spcPct val="50000"/>
              </a:spcBef>
            </a:pPr>
            <a:r>
              <a:rPr lang="en-US" sz="1400">
                <a:cs typeface="Arial" charset="0"/>
              </a:rPr>
              <a:t>Corrugated Displays</a:t>
            </a:r>
          </a:p>
          <a:p>
            <a:pPr>
              <a:lnSpc>
                <a:spcPct val="50000"/>
              </a:lnSpc>
              <a:spcBef>
                <a:spcPct val="50000"/>
              </a:spcBef>
            </a:pPr>
            <a:r>
              <a:rPr lang="en-US" sz="1400">
                <a:cs typeface="Arial" charset="0"/>
              </a:rPr>
              <a:t>Flexible Film</a:t>
            </a:r>
          </a:p>
          <a:p>
            <a:pPr>
              <a:lnSpc>
                <a:spcPct val="50000"/>
              </a:lnSpc>
              <a:spcBef>
                <a:spcPct val="50000"/>
              </a:spcBef>
            </a:pPr>
            <a:r>
              <a:rPr lang="en-US" sz="1400">
                <a:cs typeface="Arial" charset="0"/>
              </a:rPr>
              <a:t>Folding Cartons</a:t>
            </a:r>
          </a:p>
          <a:p>
            <a:pPr>
              <a:lnSpc>
                <a:spcPct val="50000"/>
              </a:lnSpc>
              <a:spcBef>
                <a:spcPct val="50000"/>
              </a:spcBef>
            </a:pPr>
            <a:r>
              <a:rPr lang="en-US" sz="1400">
                <a:cs typeface="Arial" charset="0"/>
              </a:rPr>
              <a:t>Labels</a:t>
            </a:r>
          </a:p>
          <a:p>
            <a:pPr>
              <a:lnSpc>
                <a:spcPct val="50000"/>
              </a:lnSpc>
              <a:spcBef>
                <a:spcPct val="50000"/>
              </a:spcBef>
            </a:pPr>
            <a:r>
              <a:rPr lang="en-US" sz="1400">
                <a:cs typeface="Arial" charset="0"/>
              </a:rPr>
              <a:t>Plastic Caps/Closures</a:t>
            </a:r>
          </a:p>
          <a:p>
            <a:pPr>
              <a:lnSpc>
                <a:spcPct val="50000"/>
              </a:lnSpc>
              <a:spcBef>
                <a:spcPct val="50000"/>
              </a:spcBef>
            </a:pPr>
            <a:r>
              <a:rPr lang="en-US" sz="1400">
                <a:cs typeface="Arial" charset="0"/>
              </a:rPr>
              <a:t>Shrink/Stretch Film</a:t>
            </a:r>
          </a:p>
          <a:p>
            <a:pPr>
              <a:lnSpc>
                <a:spcPct val="50000"/>
              </a:lnSpc>
              <a:spcBef>
                <a:spcPct val="50000"/>
              </a:spcBef>
            </a:pPr>
            <a:endParaRPr lang="en-US" sz="1400">
              <a:cs typeface="Arial" charset="0"/>
            </a:endParaRPr>
          </a:p>
          <a:p>
            <a:pPr>
              <a:lnSpc>
                <a:spcPct val="50000"/>
              </a:lnSpc>
              <a:spcBef>
                <a:spcPct val="50000"/>
              </a:spcBef>
            </a:pPr>
            <a:r>
              <a:rPr lang="en-US" sz="2000" b="1">
                <a:cs typeface="Arial" charset="0"/>
              </a:rPr>
              <a:t>Ingredients/Raw Mat.</a:t>
            </a:r>
          </a:p>
          <a:p>
            <a:pPr>
              <a:lnSpc>
                <a:spcPct val="50000"/>
              </a:lnSpc>
              <a:spcBef>
                <a:spcPct val="50000"/>
              </a:spcBef>
            </a:pPr>
            <a:r>
              <a:rPr lang="en-US" sz="1400">
                <a:cs typeface="Arial" charset="0"/>
              </a:rPr>
              <a:t>Sugars/Sweeteners</a:t>
            </a:r>
          </a:p>
          <a:p>
            <a:pPr>
              <a:lnSpc>
                <a:spcPct val="50000"/>
              </a:lnSpc>
              <a:spcBef>
                <a:spcPct val="50000"/>
              </a:spcBef>
            </a:pPr>
            <a:r>
              <a:rPr lang="en-US" sz="1400">
                <a:cs typeface="Arial" charset="0"/>
              </a:rPr>
              <a:t>Meat/Protein</a:t>
            </a:r>
          </a:p>
          <a:p>
            <a:pPr>
              <a:lnSpc>
                <a:spcPct val="50000"/>
              </a:lnSpc>
              <a:spcBef>
                <a:spcPct val="50000"/>
              </a:spcBef>
            </a:pPr>
            <a:endParaRPr lang="en-US" sz="1400">
              <a:cs typeface="Arial" charset="0"/>
            </a:endParaRPr>
          </a:p>
        </p:txBody>
      </p:sp>
      <p:sp>
        <p:nvSpPr>
          <p:cNvPr id="131076" name="Text Box 4"/>
          <p:cNvSpPr txBox="1">
            <a:spLocks noChangeArrowheads="1"/>
          </p:cNvSpPr>
          <p:nvPr/>
        </p:nvSpPr>
        <p:spPr bwMode="auto">
          <a:xfrm>
            <a:off x="5951538" y="1219200"/>
            <a:ext cx="3040062" cy="4987925"/>
          </a:xfrm>
          <a:prstGeom prst="rect">
            <a:avLst/>
          </a:prstGeom>
          <a:noFill/>
          <a:ln w="9525">
            <a:noFill/>
            <a:miter lim="800000"/>
            <a:headEnd/>
            <a:tailEnd/>
          </a:ln>
          <a:effectLst/>
        </p:spPr>
        <p:txBody>
          <a:bodyPr>
            <a:spAutoFit/>
          </a:bodyPr>
          <a:lstStyle/>
          <a:p>
            <a:pPr>
              <a:spcBef>
                <a:spcPct val="50000"/>
              </a:spcBef>
            </a:pPr>
            <a:r>
              <a:rPr lang="en-US" sz="2000" b="1">
                <a:cs typeface="Arial" charset="0"/>
              </a:rPr>
              <a:t>Transportation</a:t>
            </a:r>
            <a:r>
              <a:rPr lang="en-US" sz="1500" b="1">
                <a:cs typeface="Arial" charset="0"/>
              </a:rPr>
              <a:t/>
            </a:r>
            <a:br>
              <a:rPr lang="en-US" sz="1500" b="1">
                <a:cs typeface="Arial" charset="0"/>
              </a:rPr>
            </a:br>
            <a:r>
              <a:rPr lang="en-US" sz="1400">
                <a:cs typeface="Arial" charset="0"/>
              </a:rPr>
              <a:t>Airfreight</a:t>
            </a:r>
            <a:br>
              <a:rPr lang="en-US" sz="1400">
                <a:cs typeface="Arial" charset="0"/>
              </a:rPr>
            </a:br>
            <a:r>
              <a:rPr lang="en-US" sz="1400">
                <a:cs typeface="Arial" charset="0"/>
              </a:rPr>
              <a:t>Ocean Freight</a:t>
            </a:r>
            <a:br>
              <a:rPr lang="en-US" sz="1400">
                <a:cs typeface="Arial" charset="0"/>
              </a:rPr>
            </a:br>
            <a:r>
              <a:rPr lang="en-US" sz="1400">
                <a:cs typeface="Arial" charset="0"/>
              </a:rPr>
              <a:t>Dray</a:t>
            </a:r>
            <a:br>
              <a:rPr lang="en-US" sz="1400">
                <a:cs typeface="Arial" charset="0"/>
              </a:rPr>
            </a:br>
            <a:r>
              <a:rPr lang="en-US" sz="1400">
                <a:cs typeface="Arial" charset="0"/>
              </a:rPr>
              <a:t>Truckload</a:t>
            </a:r>
          </a:p>
          <a:p>
            <a:r>
              <a:rPr lang="en-US" sz="1400">
                <a:cs typeface="Arial" charset="0"/>
              </a:rPr>
              <a:t>Less-than-truckload (LTL)</a:t>
            </a:r>
            <a:br>
              <a:rPr lang="en-US" sz="1400">
                <a:cs typeface="Arial" charset="0"/>
              </a:rPr>
            </a:br>
            <a:r>
              <a:rPr lang="en-US" sz="1400">
                <a:cs typeface="Arial" charset="0"/>
              </a:rPr>
              <a:t>Bulk</a:t>
            </a:r>
            <a:br>
              <a:rPr lang="en-US" sz="1400">
                <a:cs typeface="Arial" charset="0"/>
              </a:rPr>
            </a:br>
            <a:r>
              <a:rPr lang="en-US" sz="1400">
                <a:cs typeface="Arial" charset="0"/>
              </a:rPr>
              <a:t>Small Parcel</a:t>
            </a:r>
            <a:br>
              <a:rPr lang="en-US" sz="1400">
                <a:cs typeface="Arial" charset="0"/>
              </a:rPr>
            </a:br>
            <a:r>
              <a:rPr lang="en-US" sz="1400"/>
              <a:t>Intermodal</a:t>
            </a:r>
            <a:br>
              <a:rPr lang="en-US" sz="1400"/>
            </a:br>
            <a:r>
              <a:rPr lang="en-US" sz="1400">
                <a:cs typeface="Arial" charset="0"/>
              </a:rPr>
              <a:t>3PLs</a:t>
            </a:r>
          </a:p>
          <a:p>
            <a:pPr>
              <a:spcBef>
                <a:spcPct val="50000"/>
              </a:spcBef>
            </a:pPr>
            <a:r>
              <a:rPr lang="en-US" sz="2000" b="1">
                <a:cs typeface="Arial" charset="0"/>
              </a:rPr>
              <a:t>Industrial Parts/Materials</a:t>
            </a:r>
          </a:p>
          <a:p>
            <a:r>
              <a:rPr lang="en-US" altLang="ja-JP" sz="1400">
                <a:ea typeface="ＭＳ Ｐゴシック" charset="-128"/>
                <a:cs typeface="Arial" charset="0"/>
              </a:rPr>
              <a:t>Bulk Electric</a:t>
            </a:r>
          </a:p>
          <a:p>
            <a:r>
              <a:rPr lang="en-US" altLang="ja-JP" sz="1400">
                <a:ea typeface="ＭＳ Ｐゴシック" charset="-128"/>
                <a:cs typeface="Arial" charset="0"/>
              </a:rPr>
              <a:t>Fasteners</a:t>
            </a:r>
          </a:p>
          <a:p>
            <a:r>
              <a:rPr lang="en-US" altLang="ja-JP" sz="1400">
                <a:ea typeface="ＭＳ Ｐゴシック" charset="-128"/>
                <a:cs typeface="Arial" charset="0"/>
              </a:rPr>
              <a:t>Filters</a:t>
            </a:r>
          </a:p>
          <a:p>
            <a:r>
              <a:rPr lang="en-US" altLang="ja-JP" sz="1400">
                <a:ea typeface="ＭＳ Ｐゴシック" charset="-128"/>
                <a:cs typeface="Arial" charset="0"/>
              </a:rPr>
              <a:t>Leased Equipment</a:t>
            </a:r>
          </a:p>
          <a:p>
            <a:r>
              <a:rPr lang="en-US" altLang="ja-JP" sz="1400">
                <a:ea typeface="ＭＳ Ｐゴシック" charset="-128"/>
                <a:cs typeface="Arial" charset="0"/>
              </a:rPr>
              <a:t>MRO</a:t>
            </a:r>
          </a:p>
          <a:p>
            <a:r>
              <a:rPr lang="en-US" altLang="ja-JP" sz="1400">
                <a:ea typeface="ＭＳ Ｐゴシック" charset="-128"/>
                <a:cs typeface="Arial" charset="0"/>
              </a:rPr>
              <a:t>Pipes/Valves/Fittings/Gauges</a:t>
            </a:r>
          </a:p>
          <a:p>
            <a:r>
              <a:rPr lang="en-US" altLang="ja-JP" sz="1400">
                <a:ea typeface="ＭＳ Ｐゴシック" charset="-128"/>
                <a:cs typeface="Arial" charset="0"/>
              </a:rPr>
              <a:t>Pumps</a:t>
            </a:r>
          </a:p>
          <a:p>
            <a:r>
              <a:rPr lang="en-US" altLang="ja-JP" sz="1400">
                <a:ea typeface="ＭＳ Ｐゴシック" charset="-128"/>
                <a:cs typeface="Arial" charset="0"/>
              </a:rPr>
              <a:t>Safety Supplies</a:t>
            </a:r>
          </a:p>
          <a:p>
            <a:r>
              <a:rPr lang="en-US" altLang="ja-JP" sz="1400">
                <a:ea typeface="ＭＳ Ｐゴシック" charset="-128"/>
                <a:cs typeface="Arial" charset="0"/>
              </a:rPr>
              <a:t>Steel</a:t>
            </a:r>
            <a:endParaRPr lang="en-US" sz="1400">
              <a:ea typeface="ＭＳ Ｐゴシック" charset="-128"/>
              <a:cs typeface="Arial" charset="0"/>
            </a:endParaRPr>
          </a:p>
        </p:txBody>
      </p:sp>
      <p:sp>
        <p:nvSpPr>
          <p:cNvPr id="131077" name="Text Box 5"/>
          <p:cNvSpPr txBox="1">
            <a:spLocks noChangeArrowheads="1"/>
          </p:cNvSpPr>
          <p:nvPr/>
        </p:nvSpPr>
        <p:spPr bwMode="auto">
          <a:xfrm>
            <a:off x="3484563" y="1231900"/>
            <a:ext cx="2389187" cy="5232400"/>
          </a:xfrm>
          <a:prstGeom prst="rect">
            <a:avLst/>
          </a:prstGeom>
          <a:noFill/>
          <a:ln w="9525">
            <a:noFill/>
            <a:miter lim="800000"/>
            <a:headEnd/>
            <a:tailEnd/>
          </a:ln>
          <a:effectLst/>
        </p:spPr>
        <p:txBody>
          <a:bodyPr>
            <a:spAutoFit/>
          </a:bodyPr>
          <a:lstStyle/>
          <a:p>
            <a:r>
              <a:rPr lang="en-US" altLang="ja-JP" sz="2000" b="1">
                <a:ea typeface="ＭＳ Ｐゴシック" charset="-128"/>
                <a:cs typeface="Arial" charset="0"/>
              </a:rPr>
              <a:t>Marketing</a:t>
            </a:r>
          </a:p>
          <a:p>
            <a:r>
              <a:rPr lang="en-US" altLang="ja-JP" sz="1400">
                <a:ea typeface="ＭＳ Ｐゴシック" charset="-128"/>
                <a:cs typeface="Arial" charset="0"/>
              </a:rPr>
              <a:t>Media buy</a:t>
            </a:r>
          </a:p>
          <a:p>
            <a:r>
              <a:rPr lang="en-US" altLang="ja-JP" sz="1400">
                <a:ea typeface="ＭＳ Ｐゴシック" charset="-128"/>
                <a:cs typeface="Arial" charset="0"/>
              </a:rPr>
              <a:t>Corrugate Displays</a:t>
            </a:r>
          </a:p>
          <a:p>
            <a:r>
              <a:rPr lang="en-US" altLang="ja-JP" sz="1400">
                <a:ea typeface="ＭＳ Ｐゴシック" charset="-128"/>
                <a:cs typeface="Arial" charset="0"/>
              </a:rPr>
              <a:t>Printed Materials Promotional Items</a:t>
            </a:r>
          </a:p>
          <a:p>
            <a:endParaRPr lang="en-US" altLang="ja-JP" sz="1400">
              <a:ea typeface="ＭＳ Ｐゴシック" charset="-128"/>
              <a:cs typeface="Arial" charset="0"/>
            </a:endParaRPr>
          </a:p>
          <a:p>
            <a:r>
              <a:rPr lang="en-US" altLang="ja-JP" sz="2000" b="1">
                <a:ea typeface="ＭＳ Ｐゴシック" charset="-128"/>
                <a:cs typeface="Arial" charset="0"/>
              </a:rPr>
              <a:t>Technology</a:t>
            </a:r>
          </a:p>
          <a:p>
            <a:r>
              <a:rPr lang="en-US" altLang="ja-JP" sz="1400">
                <a:ea typeface="ＭＳ Ｐゴシック" charset="-128"/>
                <a:cs typeface="Arial" charset="0"/>
              </a:rPr>
              <a:t>Security Cameras</a:t>
            </a:r>
          </a:p>
          <a:p>
            <a:r>
              <a:rPr lang="en-US" altLang="ja-JP" sz="1400">
                <a:ea typeface="ＭＳ Ｐゴシック" charset="-128"/>
                <a:cs typeface="Arial" charset="0"/>
              </a:rPr>
              <a:t>Computers</a:t>
            </a:r>
          </a:p>
          <a:p>
            <a:endParaRPr lang="en-US" altLang="ja-JP" sz="1400">
              <a:ea typeface="ＭＳ Ｐゴシック" charset="-128"/>
              <a:cs typeface="Arial" charset="0"/>
            </a:endParaRPr>
          </a:p>
          <a:p>
            <a:r>
              <a:rPr lang="en-US" altLang="ja-JP" sz="2000" b="1">
                <a:ea typeface="ＭＳ Ｐゴシック" charset="-128"/>
                <a:cs typeface="Arial" charset="0"/>
              </a:rPr>
              <a:t>Services</a:t>
            </a:r>
          </a:p>
          <a:p>
            <a:r>
              <a:rPr lang="en-US" altLang="ja-JP" sz="1400">
                <a:ea typeface="ＭＳ Ｐゴシック" charset="-128"/>
                <a:cs typeface="Arial" charset="0"/>
              </a:rPr>
              <a:t>Pre-press</a:t>
            </a:r>
          </a:p>
          <a:p>
            <a:r>
              <a:rPr lang="en-US" altLang="ja-JP" sz="1400">
                <a:ea typeface="ＭＳ Ｐゴシック" charset="-128"/>
                <a:cs typeface="Arial" charset="0"/>
              </a:rPr>
              <a:t>Temporary Labor</a:t>
            </a:r>
          </a:p>
          <a:p>
            <a:r>
              <a:rPr lang="en-US" altLang="ja-JP" sz="1400">
                <a:ea typeface="ＭＳ Ｐゴシック" charset="-128"/>
                <a:cs typeface="Arial" charset="0"/>
              </a:rPr>
              <a:t>Shuttling/Towing</a:t>
            </a:r>
          </a:p>
          <a:p>
            <a:r>
              <a:rPr lang="en-US" altLang="ja-JP" sz="1400">
                <a:ea typeface="ＭＳ Ｐゴシック" charset="-128"/>
                <a:cs typeface="Arial" charset="0"/>
              </a:rPr>
              <a:t>Warehousing</a:t>
            </a:r>
          </a:p>
          <a:p>
            <a:endParaRPr lang="en-US" altLang="ja-JP" sz="1400">
              <a:ea typeface="ＭＳ Ｐゴシック" charset="-128"/>
              <a:cs typeface="Arial" charset="0"/>
            </a:endParaRPr>
          </a:p>
          <a:p>
            <a:r>
              <a:rPr lang="en-US" altLang="ja-JP" sz="2000" b="1">
                <a:ea typeface="ＭＳ Ｐゴシック" charset="-128"/>
                <a:cs typeface="Arial" charset="0"/>
              </a:rPr>
              <a:t>Medical</a:t>
            </a:r>
          </a:p>
          <a:p>
            <a:r>
              <a:rPr lang="en-US" altLang="ja-JP" sz="1400">
                <a:ea typeface="ＭＳ Ｐゴシック" charset="-128"/>
                <a:cs typeface="Arial" charset="0"/>
              </a:rPr>
              <a:t>Pharmaceuticals</a:t>
            </a:r>
          </a:p>
          <a:p>
            <a:r>
              <a:rPr lang="en-US" altLang="ja-JP" sz="1400">
                <a:ea typeface="ＭＳ Ｐゴシック" charset="-128"/>
                <a:cs typeface="Arial" charset="0"/>
              </a:rPr>
              <a:t>Medical/surgical supplies</a:t>
            </a:r>
          </a:p>
          <a:p>
            <a:endParaRPr lang="en-US" altLang="ja-JP" sz="1400">
              <a:ea typeface="ＭＳ Ｐゴシック" charset="-128"/>
              <a:cs typeface="Arial" charset="0"/>
            </a:endParaRPr>
          </a:p>
          <a:p>
            <a:r>
              <a:rPr lang="en-US" altLang="ja-JP" sz="2000" b="1">
                <a:ea typeface="ＭＳ Ｐゴシック" charset="-128"/>
                <a:cs typeface="Arial" charset="0"/>
              </a:rPr>
              <a:t>Miscellaneous</a:t>
            </a:r>
          </a:p>
          <a:p>
            <a:r>
              <a:rPr lang="en-US" altLang="ja-JP" sz="1400">
                <a:ea typeface="ＭＳ Ｐゴシック" charset="-128"/>
                <a:cs typeface="Arial" charset="0"/>
              </a:rPr>
              <a:t>Office Supplies</a:t>
            </a:r>
            <a:endParaRPr lang="en-US" sz="1400">
              <a:latin typeface="Times New Roman" pitchFamily="18" charset="0"/>
              <a:ea typeface="ＭＳ Ｐゴシック" charset="-128"/>
              <a:cs typeface="Arial" charset="0"/>
            </a:endParaRPr>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2747963"/>
            <a:ext cx="8382000" cy="1362075"/>
          </a:xfrm>
        </p:spPr>
        <p:txBody>
          <a:bodyPr anchor="ctr"/>
          <a:lstStyle/>
          <a:p>
            <a:pPr algn="ctr"/>
            <a:r>
              <a:rPr lang="en-US" dirty="0" smtClean="0"/>
              <a:t>Broader trend toward expressiveness</a:t>
            </a:r>
            <a:endParaRPr lang="en-US" dirty="0"/>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7"/>
          <p:cNvGrpSpPr/>
          <p:nvPr/>
        </p:nvGrpSpPr>
        <p:grpSpPr>
          <a:xfrm>
            <a:off x="0" y="1828800"/>
            <a:ext cx="9144000" cy="480501"/>
            <a:chOff x="0" y="2113238"/>
            <a:chExt cx="9144000" cy="480501"/>
          </a:xfrm>
        </p:grpSpPr>
        <p:sp>
          <p:nvSpPr>
            <p:cNvPr id="6" name="TextBox 5"/>
            <p:cNvSpPr txBox="1"/>
            <p:nvPr/>
          </p:nvSpPr>
          <p:spPr>
            <a:xfrm>
              <a:off x="0" y="2121425"/>
              <a:ext cx="9144000" cy="461665"/>
            </a:xfrm>
            <a:prstGeom prst="rect">
              <a:avLst/>
            </a:prstGeom>
            <a:noFill/>
          </p:spPr>
          <p:txBody>
            <a:bodyPr wrap="square" rtlCol="0" anchor="ctr" anchorCtr="0">
              <a:noAutofit/>
            </a:bodyPr>
            <a:lstStyle/>
            <a:p>
              <a:pPr algn="ctr"/>
              <a:r>
                <a:rPr lang="en-US" sz="2800" b="1" dirty="0" err="1" smtClean="0"/>
                <a:t>Amazon.c</a:t>
              </a:r>
              <a:r>
                <a:rPr lang="en-US" sz="2800" b="1" dirty="0" smtClean="0"/>
                <a:t>  &amp; New Egg o  offer bundles of items (ca. 2000)</a:t>
              </a:r>
              <a:endParaRPr lang="en-US" sz="2800" b="1" dirty="0"/>
            </a:p>
          </p:txBody>
        </p:sp>
        <p:pic>
          <p:nvPicPr>
            <p:cNvPr id="2056" name="Picture 8"/>
            <p:cNvPicPr>
              <a:picLocks noChangeAspect="1" noChangeArrowheads="1"/>
            </p:cNvPicPr>
            <p:nvPr/>
          </p:nvPicPr>
          <p:blipFill>
            <a:blip r:embed="rId3"/>
            <a:srcRect l="25000" t="15333" r="70000" b="80667"/>
            <a:stretch>
              <a:fillRect/>
            </a:stretch>
          </p:blipFill>
          <p:spPr bwMode="auto">
            <a:xfrm>
              <a:off x="345375" y="2136539"/>
              <a:ext cx="1524000" cy="457200"/>
            </a:xfrm>
            <a:prstGeom prst="rect">
              <a:avLst/>
            </a:prstGeom>
            <a:noFill/>
            <a:ln w="9525">
              <a:noFill/>
              <a:miter lim="800000"/>
              <a:headEnd/>
              <a:tailEnd/>
            </a:ln>
            <a:effectLst/>
          </p:spPr>
        </p:pic>
        <p:pic>
          <p:nvPicPr>
            <p:cNvPr id="2057" name="Picture 9"/>
            <p:cNvPicPr>
              <a:picLocks noChangeAspect="1" noChangeArrowheads="1"/>
            </p:cNvPicPr>
            <p:nvPr/>
          </p:nvPicPr>
          <p:blipFill>
            <a:blip r:embed="rId4">
              <a:clrChange>
                <a:clrFrom>
                  <a:srgbClr val="000000"/>
                </a:clrFrom>
                <a:clrTo>
                  <a:srgbClr val="000000">
                    <a:alpha val="0"/>
                  </a:srgbClr>
                </a:clrTo>
              </a:clrChange>
            </a:blip>
            <a:srcRect/>
            <a:stretch>
              <a:fillRect/>
            </a:stretch>
          </p:blipFill>
          <p:spPr bwMode="auto">
            <a:xfrm>
              <a:off x="2309750" y="2113238"/>
              <a:ext cx="1580028" cy="457200"/>
            </a:xfrm>
            <a:prstGeom prst="rect">
              <a:avLst/>
            </a:prstGeom>
            <a:solidFill>
              <a:schemeClr val="bg1"/>
            </a:solidFill>
            <a:ln w="9525">
              <a:noFill/>
              <a:miter lim="800000"/>
              <a:headEnd/>
              <a:tailEnd/>
            </a:ln>
            <a:effectLst/>
          </p:spPr>
        </p:pic>
      </p:grpSp>
      <p:grpSp>
        <p:nvGrpSpPr>
          <p:cNvPr id="3" name="Group 18"/>
          <p:cNvGrpSpPr/>
          <p:nvPr/>
        </p:nvGrpSpPr>
        <p:grpSpPr>
          <a:xfrm>
            <a:off x="448065" y="2937336"/>
            <a:ext cx="8247870" cy="2950426"/>
            <a:chOff x="362730" y="3221774"/>
            <a:chExt cx="8247870" cy="2950426"/>
          </a:xfrm>
        </p:grpSpPr>
        <p:grpSp>
          <p:nvGrpSpPr>
            <p:cNvPr id="4" name="Group 13"/>
            <p:cNvGrpSpPr/>
            <p:nvPr/>
          </p:nvGrpSpPr>
          <p:grpSpPr>
            <a:xfrm>
              <a:off x="362730" y="3728520"/>
              <a:ext cx="5837257" cy="1936934"/>
              <a:chOff x="250170" y="3204023"/>
              <a:chExt cx="5837257" cy="1936934"/>
            </a:xfrm>
          </p:grpSpPr>
          <p:sp>
            <p:nvSpPr>
              <p:cNvPr id="12" name="Rectangle 11"/>
              <p:cNvSpPr/>
              <p:nvPr/>
            </p:nvSpPr>
            <p:spPr>
              <a:xfrm rot="-900000">
                <a:off x="250170" y="3204023"/>
                <a:ext cx="5837257" cy="1936934"/>
              </a:xfrm>
              <a:prstGeom prst="rect">
                <a:avLst/>
              </a:prstGeom>
              <a:solidFill>
                <a:schemeClr val="bg1"/>
              </a:solid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1" name="Picture 3"/>
              <p:cNvPicPr>
                <a:picLocks noChangeAspect="1" noChangeArrowheads="1"/>
              </p:cNvPicPr>
              <p:nvPr/>
            </p:nvPicPr>
            <p:blipFill>
              <a:blip r:embed="rId5"/>
              <a:srcRect l="24750" t="57666" r="61779" b="31667"/>
              <a:stretch>
                <a:fillRect/>
              </a:stretch>
            </p:blipFill>
            <p:spPr bwMode="auto">
              <a:xfrm rot="20700000">
                <a:off x="499924" y="3379986"/>
                <a:ext cx="5337749" cy="1585009"/>
              </a:xfrm>
              <a:prstGeom prst="rect">
                <a:avLst/>
              </a:prstGeom>
              <a:noFill/>
              <a:ln w="19050">
                <a:noFill/>
                <a:round/>
                <a:headEnd/>
                <a:tailEnd/>
              </a:ln>
              <a:effectLst/>
            </p:spPr>
          </p:pic>
        </p:grpSp>
        <p:grpSp>
          <p:nvGrpSpPr>
            <p:cNvPr id="5" name="Group 14"/>
            <p:cNvGrpSpPr/>
            <p:nvPr/>
          </p:nvGrpSpPr>
          <p:grpSpPr>
            <a:xfrm>
              <a:off x="5684020" y="3221774"/>
              <a:ext cx="2926580" cy="2950426"/>
              <a:chOff x="5571460" y="3288858"/>
              <a:chExt cx="2926580" cy="2950426"/>
            </a:xfrm>
          </p:grpSpPr>
          <p:sp>
            <p:nvSpPr>
              <p:cNvPr id="13" name="Rectangle 12"/>
              <p:cNvSpPr/>
              <p:nvPr/>
            </p:nvSpPr>
            <p:spPr>
              <a:xfrm rot="900000">
                <a:off x="5571460" y="3288858"/>
                <a:ext cx="2926580" cy="2950426"/>
              </a:xfrm>
              <a:prstGeom prst="rect">
                <a:avLst/>
              </a:prstGeom>
              <a:solidFill>
                <a:schemeClr val="bg1"/>
              </a:solid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p:cNvPicPr>
                <a:picLocks noChangeAspect="1" noChangeArrowheads="1"/>
              </p:cNvPicPr>
              <p:nvPr/>
            </p:nvPicPr>
            <p:blipFill>
              <a:blip r:embed="rId6"/>
              <a:srcRect l="14500" t="52000" r="79000" b="30667"/>
              <a:stretch>
                <a:fillRect/>
              </a:stretch>
            </p:blipFill>
            <p:spPr bwMode="auto">
              <a:xfrm rot="900000">
                <a:off x="5746970" y="3476316"/>
                <a:ext cx="2575560" cy="2575511"/>
              </a:xfrm>
              <a:prstGeom prst="rect">
                <a:avLst/>
              </a:prstGeom>
              <a:noFill/>
              <a:ln w="12700">
                <a:noFill/>
                <a:miter lim="800000"/>
                <a:headEnd/>
                <a:tailEnd/>
              </a:ln>
              <a:effectLst/>
            </p:spPr>
          </p:pic>
        </p:grpSp>
      </p:grpSp>
      <p:sp>
        <p:nvSpPr>
          <p:cNvPr id="16" name="Title 15"/>
          <p:cNvSpPr>
            <a:spLocks noGrp="1"/>
          </p:cNvSpPr>
          <p:nvPr>
            <p:ph type="title"/>
          </p:nvPr>
        </p:nvSpPr>
        <p:spPr/>
        <p:txBody>
          <a:bodyPr/>
          <a:lstStyle/>
          <a:p>
            <a:endParaRPr lang="en-US"/>
          </a:p>
        </p:txBody>
      </p:sp>
    </p:spTree>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8"/>
          <p:cNvGrpSpPr/>
          <p:nvPr/>
        </p:nvGrpSpPr>
        <p:grpSpPr>
          <a:xfrm>
            <a:off x="-76200" y="1524000"/>
            <a:ext cx="9372600" cy="461665"/>
            <a:chOff x="-76200" y="1884586"/>
            <a:chExt cx="9372600" cy="461665"/>
          </a:xfrm>
        </p:grpSpPr>
        <p:sp>
          <p:nvSpPr>
            <p:cNvPr id="3" name="TextBox 2"/>
            <p:cNvSpPr txBox="1"/>
            <p:nvPr/>
          </p:nvSpPr>
          <p:spPr>
            <a:xfrm>
              <a:off x="-76200" y="1884586"/>
              <a:ext cx="9372600" cy="461665"/>
            </a:xfrm>
            <a:prstGeom prst="rect">
              <a:avLst/>
            </a:prstGeom>
            <a:noFill/>
          </p:spPr>
          <p:txBody>
            <a:bodyPr wrap="square" rtlCol="0" anchor="ctr" anchorCtr="0">
              <a:noAutofit/>
            </a:bodyPr>
            <a:lstStyle/>
            <a:p>
              <a:pPr algn="ctr"/>
              <a:r>
                <a:rPr lang="en-US" sz="2800" b="1" dirty="0" smtClean="0"/>
                <a:t> </a:t>
              </a:r>
              <a:r>
                <a:rPr lang="en-US" sz="2800" b="1" dirty="0" err="1" smtClean="0"/>
                <a:t>Facebook</a:t>
              </a:r>
              <a:r>
                <a:rPr lang="en-US" sz="2800" b="1" dirty="0" smtClean="0"/>
                <a:t> increases expressiveness of privacy control (2006)</a:t>
              </a:r>
              <a:endParaRPr lang="en-US" sz="2800" b="1" dirty="0"/>
            </a:p>
          </p:txBody>
        </p:sp>
        <p:pic>
          <p:nvPicPr>
            <p:cNvPr id="2053" name="Picture 5"/>
            <p:cNvPicPr>
              <a:picLocks noChangeAspect="1" noChangeArrowheads="1"/>
            </p:cNvPicPr>
            <p:nvPr/>
          </p:nvPicPr>
          <p:blipFill>
            <a:blip r:embed="rId3"/>
            <a:srcRect l="27500" t="16666" r="69000" b="80667"/>
            <a:stretch>
              <a:fillRect/>
            </a:stretch>
          </p:blipFill>
          <p:spPr bwMode="auto">
            <a:xfrm>
              <a:off x="190692" y="1900534"/>
              <a:ext cx="1504188" cy="429768"/>
            </a:xfrm>
            <a:prstGeom prst="rect">
              <a:avLst/>
            </a:prstGeom>
            <a:noFill/>
            <a:ln w="9525">
              <a:noFill/>
              <a:miter lim="800000"/>
              <a:headEnd/>
              <a:tailEnd/>
            </a:ln>
            <a:effectLst/>
          </p:spPr>
        </p:pic>
      </p:grpSp>
      <p:grpSp>
        <p:nvGrpSpPr>
          <p:cNvPr id="4" name="Group 734"/>
          <p:cNvGrpSpPr/>
          <p:nvPr/>
        </p:nvGrpSpPr>
        <p:grpSpPr>
          <a:xfrm>
            <a:off x="114300" y="2385060"/>
            <a:ext cx="8877300" cy="3810000"/>
            <a:chOff x="114300" y="2781300"/>
            <a:chExt cx="8877300" cy="3810000"/>
          </a:xfrm>
        </p:grpSpPr>
        <p:grpSp>
          <p:nvGrpSpPr>
            <p:cNvPr id="5" name="Group 732"/>
            <p:cNvGrpSpPr/>
            <p:nvPr/>
          </p:nvGrpSpPr>
          <p:grpSpPr>
            <a:xfrm>
              <a:off x="4724400" y="2781300"/>
              <a:ext cx="4267200" cy="3810000"/>
              <a:chOff x="4724400" y="2819400"/>
              <a:chExt cx="4267200" cy="3810000"/>
            </a:xfrm>
          </p:grpSpPr>
          <p:sp>
            <p:nvSpPr>
              <p:cNvPr id="336" name="Rectangle 335"/>
              <p:cNvSpPr/>
              <p:nvPr/>
            </p:nvSpPr>
            <p:spPr>
              <a:xfrm>
                <a:off x="4724400" y="2819400"/>
                <a:ext cx="4267200" cy="3810000"/>
              </a:xfrm>
              <a:prstGeom prst="rect">
                <a:avLst/>
              </a:prstGeom>
              <a:solidFill>
                <a:schemeClr val="bg1"/>
              </a:solid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731"/>
              <p:cNvGrpSpPr/>
              <p:nvPr/>
            </p:nvGrpSpPr>
            <p:grpSpPr>
              <a:xfrm>
                <a:off x="4823460" y="3086101"/>
                <a:ext cx="4069080" cy="3276599"/>
                <a:chOff x="4846320" y="2971801"/>
                <a:chExt cx="4069080" cy="3276599"/>
              </a:xfrm>
            </p:grpSpPr>
            <p:pic>
              <p:nvPicPr>
                <p:cNvPr id="3076" name="Picture 4"/>
                <p:cNvPicPr>
                  <a:picLocks noChangeAspect="1" noChangeArrowheads="1"/>
                </p:cNvPicPr>
                <p:nvPr/>
              </p:nvPicPr>
              <p:blipFill>
                <a:blip r:embed="rId4"/>
                <a:srcRect l="32500" t="24667" r="53500" b="70133"/>
                <a:stretch>
                  <a:fillRect/>
                </a:stretch>
              </p:blipFill>
              <p:spPr bwMode="auto">
                <a:xfrm>
                  <a:off x="4846320" y="2971801"/>
                  <a:ext cx="4023360" cy="560397"/>
                </a:xfrm>
                <a:prstGeom prst="rect">
                  <a:avLst/>
                </a:prstGeom>
                <a:noFill/>
                <a:ln w="9525">
                  <a:noFill/>
                  <a:miter lim="800000"/>
                  <a:headEnd/>
                  <a:tailEnd/>
                </a:ln>
                <a:effectLst/>
              </p:spPr>
            </p:pic>
            <p:sp>
              <p:nvSpPr>
                <p:cNvPr id="18" name="TextBox 17"/>
                <p:cNvSpPr txBox="1"/>
                <p:nvPr/>
              </p:nvSpPr>
              <p:spPr>
                <a:xfrm>
                  <a:off x="5410200" y="3429000"/>
                  <a:ext cx="3505200" cy="2819400"/>
                </a:xfrm>
                <a:prstGeom prst="rect">
                  <a:avLst/>
                </a:prstGeom>
                <a:noFill/>
              </p:spPr>
              <p:txBody>
                <a:bodyPr wrap="square" rtlCol="0" anchor="ctr" anchorCtr="0">
                  <a:noAutofit/>
                </a:bodyPr>
                <a:lstStyle/>
                <a:p>
                  <a:r>
                    <a:rPr lang="en-US" sz="1600" dirty="0" smtClean="0">
                      <a:solidFill>
                        <a:schemeClr val="bg1">
                          <a:lumMod val="50000"/>
                        </a:schemeClr>
                      </a:solidFill>
                    </a:rPr>
                    <a:t>“…we did a bad job of explaining what the new features were and an even worse job of giving you control of them…. This is the same reason </a:t>
                  </a:r>
                  <a:r>
                    <a:rPr lang="en-US" sz="2400" dirty="0" smtClean="0"/>
                    <a:t>we have built extensive privacy settings — to give you even more control</a:t>
                  </a:r>
                  <a:r>
                    <a:rPr lang="en-US" sz="1600" dirty="0" smtClean="0">
                      <a:solidFill>
                        <a:schemeClr val="bg1">
                          <a:lumMod val="50000"/>
                        </a:schemeClr>
                      </a:solidFill>
                    </a:rPr>
                    <a:t> over who you share your information with.” </a:t>
                  </a:r>
                  <a:endParaRPr lang="en-US" sz="1600" dirty="0" smtClean="0"/>
                </a:p>
              </p:txBody>
            </p:sp>
          </p:grpSp>
        </p:grpSp>
        <p:grpSp>
          <p:nvGrpSpPr>
            <p:cNvPr id="7" name="Group 733"/>
            <p:cNvGrpSpPr/>
            <p:nvPr/>
          </p:nvGrpSpPr>
          <p:grpSpPr>
            <a:xfrm>
              <a:off x="114300" y="2781300"/>
              <a:ext cx="4267200" cy="3810000"/>
              <a:chOff x="114300" y="2743200"/>
              <a:chExt cx="4267200" cy="3810000"/>
            </a:xfrm>
          </p:grpSpPr>
          <p:sp>
            <p:nvSpPr>
              <p:cNvPr id="17" name="Rectangle 16"/>
              <p:cNvSpPr/>
              <p:nvPr/>
            </p:nvSpPr>
            <p:spPr>
              <a:xfrm>
                <a:off x="114300" y="2743200"/>
                <a:ext cx="4267200" cy="3810000"/>
              </a:xfrm>
              <a:prstGeom prst="rect">
                <a:avLst/>
              </a:prstGeom>
              <a:solidFill>
                <a:schemeClr val="bg1"/>
              </a:solidFill>
              <a:ln w="190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15"/>
              <p:cNvGrpSpPr>
                <a:grpSpLocks noChangeAspect="1"/>
              </p:cNvGrpSpPr>
              <p:nvPr/>
            </p:nvGrpSpPr>
            <p:grpSpPr>
              <a:xfrm>
                <a:off x="332836" y="2956560"/>
                <a:ext cx="3830128" cy="3383280"/>
                <a:chOff x="152400" y="2743200"/>
                <a:chExt cx="4572000" cy="4038600"/>
              </a:xfrm>
            </p:grpSpPr>
            <p:pic>
              <p:nvPicPr>
                <p:cNvPr id="2058" name="Picture 10"/>
                <p:cNvPicPr>
                  <a:picLocks noChangeAspect="1" noChangeArrowheads="1"/>
                </p:cNvPicPr>
                <p:nvPr/>
              </p:nvPicPr>
              <p:blipFill>
                <a:blip r:embed="rId5"/>
                <a:srcRect l="32250" t="20000" r="52750" b="64000"/>
                <a:stretch>
                  <a:fillRect/>
                </a:stretch>
              </p:blipFill>
              <p:spPr bwMode="auto">
                <a:xfrm>
                  <a:off x="152400" y="2743200"/>
                  <a:ext cx="4572000" cy="1828800"/>
                </a:xfrm>
                <a:prstGeom prst="rect">
                  <a:avLst/>
                </a:prstGeom>
                <a:noFill/>
                <a:ln w="9525">
                  <a:noFill/>
                  <a:miter lim="800000"/>
                  <a:headEnd/>
                  <a:tailEnd/>
                </a:ln>
                <a:effectLst/>
              </p:spPr>
            </p:pic>
            <p:pic>
              <p:nvPicPr>
                <p:cNvPr id="2059" name="Picture 11"/>
                <p:cNvPicPr>
                  <a:picLocks noChangeAspect="1" noChangeArrowheads="1"/>
                </p:cNvPicPr>
                <p:nvPr/>
              </p:nvPicPr>
              <p:blipFill>
                <a:blip r:embed="rId5"/>
                <a:srcRect l="35000" t="36000" r="52750" b="44667"/>
                <a:stretch>
                  <a:fillRect/>
                </a:stretch>
              </p:blipFill>
              <p:spPr bwMode="auto">
                <a:xfrm>
                  <a:off x="990600" y="4572000"/>
                  <a:ext cx="3733800" cy="2209800"/>
                </a:xfrm>
                <a:prstGeom prst="rect">
                  <a:avLst/>
                </a:prstGeom>
                <a:noFill/>
                <a:ln w="9525">
                  <a:noFill/>
                  <a:miter lim="800000"/>
                  <a:headEnd/>
                  <a:tailEnd/>
                </a:ln>
                <a:effectLst/>
              </p:spPr>
            </p:pic>
          </p:grpSp>
        </p:grpSp>
      </p:grpSp>
      <p:sp>
        <p:nvSpPr>
          <p:cNvPr id="20" name="Title 19"/>
          <p:cNvSpPr>
            <a:spLocks noGrp="1"/>
          </p:cNvSpPr>
          <p:nvPr>
            <p:ph type="title"/>
          </p:nvPr>
        </p:nvSpPr>
        <p:spPr/>
        <p:txBody>
          <a:bodyPr/>
          <a:lstStyle/>
          <a:p>
            <a:endParaRPr lang="en-US"/>
          </a:p>
        </p:txBody>
      </p:sp>
    </p:spTree>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1"/>
          <p:cNvGrpSpPr/>
          <p:nvPr/>
        </p:nvGrpSpPr>
        <p:grpSpPr>
          <a:xfrm>
            <a:off x="251460" y="3032760"/>
            <a:ext cx="8641080" cy="3108962"/>
            <a:chOff x="251460" y="3429000"/>
            <a:chExt cx="8641080" cy="3108962"/>
          </a:xfrm>
        </p:grpSpPr>
        <p:sp>
          <p:nvSpPr>
            <p:cNvPr id="730" name="Right Arrow 729"/>
            <p:cNvSpPr/>
            <p:nvPr/>
          </p:nvSpPr>
          <p:spPr>
            <a:xfrm>
              <a:off x="4000500" y="4640581"/>
              <a:ext cx="1143000" cy="685800"/>
            </a:xfrm>
            <a:prstGeom prst="rightArrow">
              <a:avLst/>
            </a:prstGeom>
            <a:solidFill>
              <a:schemeClr val="bg1">
                <a:lumMod val="85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19"/>
            <p:cNvGrpSpPr/>
            <p:nvPr/>
          </p:nvGrpSpPr>
          <p:grpSpPr>
            <a:xfrm>
              <a:off x="5509260" y="3429000"/>
              <a:ext cx="3383280" cy="3108962"/>
              <a:chOff x="5509260" y="3429000"/>
              <a:chExt cx="3383280" cy="3108962"/>
            </a:xfrm>
          </p:grpSpPr>
          <p:pic>
            <p:nvPicPr>
              <p:cNvPr id="9" name="Picture 8" descr="iTunes expressive.jpg"/>
              <p:cNvPicPr>
                <a:picLocks noChangeAspect="1"/>
              </p:cNvPicPr>
              <p:nvPr/>
            </p:nvPicPr>
            <p:blipFill>
              <a:blip r:embed="rId3"/>
              <a:stretch>
                <a:fillRect/>
              </a:stretch>
            </p:blipFill>
            <p:spPr>
              <a:xfrm>
                <a:off x="5509260" y="3429000"/>
                <a:ext cx="3383280" cy="3108962"/>
              </a:xfrm>
              <a:prstGeom prst="rect">
                <a:avLst/>
              </a:prstGeom>
              <a:ln w="19050">
                <a:solidFill>
                  <a:schemeClr val="tx1"/>
                </a:solidFill>
              </a:ln>
              <a:effectLst>
                <a:outerShdw blurRad="50800" dist="38100" dir="2700000" sx="101000" sy="101000" algn="tl" rotWithShape="0">
                  <a:prstClr val="black">
                    <a:alpha val="40000"/>
                  </a:prstClr>
                </a:outerShdw>
              </a:effectLst>
            </p:spPr>
          </p:pic>
          <p:sp>
            <p:nvSpPr>
              <p:cNvPr id="732" name="Rectangle 731"/>
              <p:cNvSpPr/>
              <p:nvPr/>
            </p:nvSpPr>
            <p:spPr>
              <a:xfrm>
                <a:off x="7321804" y="4853941"/>
                <a:ext cx="1554481" cy="345440"/>
              </a:xfrm>
              <a:prstGeom prst="rect">
                <a:avLst/>
              </a:prstGeom>
              <a:no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18"/>
            <p:cNvGrpSpPr/>
            <p:nvPr/>
          </p:nvGrpSpPr>
          <p:grpSpPr>
            <a:xfrm>
              <a:off x="251460" y="3429000"/>
              <a:ext cx="3383280" cy="3108962"/>
              <a:chOff x="251460" y="3429000"/>
              <a:chExt cx="3383280" cy="3108962"/>
            </a:xfrm>
          </p:grpSpPr>
          <p:pic>
            <p:nvPicPr>
              <p:cNvPr id="10" name="Picture 9" descr="iTunes inexpressive.jpg"/>
              <p:cNvPicPr>
                <a:picLocks noChangeAspect="1"/>
              </p:cNvPicPr>
              <p:nvPr/>
            </p:nvPicPr>
            <p:blipFill>
              <a:blip r:embed="rId4"/>
              <a:stretch>
                <a:fillRect/>
              </a:stretch>
            </p:blipFill>
            <p:spPr>
              <a:xfrm>
                <a:off x="251460" y="3429000"/>
                <a:ext cx="3383280" cy="3108962"/>
              </a:xfrm>
              <a:prstGeom prst="rect">
                <a:avLst/>
              </a:prstGeom>
              <a:ln w="19050">
                <a:solidFill>
                  <a:schemeClr val="tx1"/>
                </a:solidFill>
              </a:ln>
              <a:effectLst>
                <a:outerShdw blurRad="50800" dist="38100" dir="2700000" sx="101000" sy="101000" algn="tl" rotWithShape="0">
                  <a:prstClr val="black">
                    <a:alpha val="40000"/>
                  </a:prstClr>
                </a:outerShdw>
              </a:effectLst>
            </p:spPr>
          </p:pic>
          <p:sp>
            <p:nvSpPr>
              <p:cNvPr id="735" name="Rectangle 734"/>
              <p:cNvSpPr/>
              <p:nvPr/>
            </p:nvSpPr>
            <p:spPr>
              <a:xfrm>
                <a:off x="2072640" y="4853941"/>
                <a:ext cx="1554481" cy="345440"/>
              </a:xfrm>
              <a:prstGeom prst="rect">
                <a:avLst/>
              </a:prstGeom>
              <a:no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 name="Group 22"/>
          <p:cNvGrpSpPr/>
          <p:nvPr/>
        </p:nvGrpSpPr>
        <p:grpSpPr>
          <a:xfrm>
            <a:off x="228600" y="1524000"/>
            <a:ext cx="8686800" cy="594360"/>
            <a:chOff x="228600" y="2118610"/>
            <a:chExt cx="8686800" cy="594360"/>
          </a:xfrm>
        </p:grpSpPr>
        <p:sp>
          <p:nvSpPr>
            <p:cNvPr id="3" name="TextBox 2"/>
            <p:cNvSpPr txBox="1"/>
            <p:nvPr/>
          </p:nvSpPr>
          <p:spPr>
            <a:xfrm>
              <a:off x="228600" y="2193224"/>
              <a:ext cx="8686800" cy="461665"/>
            </a:xfrm>
            <a:prstGeom prst="rect">
              <a:avLst/>
            </a:prstGeom>
            <a:noFill/>
          </p:spPr>
          <p:txBody>
            <a:bodyPr wrap="square" rtlCol="0" anchor="ctr" anchorCtr="0">
              <a:noAutofit/>
            </a:bodyPr>
            <a:lstStyle/>
            <a:p>
              <a:pPr algn="ctr"/>
              <a:r>
                <a:rPr lang="en-US" sz="2800" b="1" dirty="0" err="1" smtClean="0"/>
                <a:t>CD+Tunes</a:t>
              </a:r>
              <a:r>
                <a:rPr lang="en-US" sz="2800" b="1" dirty="0" smtClean="0"/>
                <a:t> adds option for users to </a:t>
              </a:r>
              <a:r>
                <a:rPr lang="en-US" sz="2800" b="1" i="1" dirty="0" smtClean="0"/>
                <a:t>rent </a:t>
              </a:r>
              <a:r>
                <a:rPr lang="en-US" sz="2800" b="1" dirty="0" smtClean="0"/>
                <a:t>movies (2007)</a:t>
              </a:r>
              <a:endParaRPr lang="en-US" sz="2800" b="1" dirty="0"/>
            </a:p>
          </p:txBody>
        </p:sp>
        <p:pic>
          <p:nvPicPr>
            <p:cNvPr id="18" name="Picture 17" descr="itunes_logo.jpg"/>
            <p:cNvPicPr>
              <a:picLocks noChangeAspect="1"/>
            </p:cNvPicPr>
            <p:nvPr/>
          </p:nvPicPr>
          <p:blipFill>
            <a:blip r:embed="rId5"/>
            <a:stretch>
              <a:fillRect/>
            </a:stretch>
          </p:blipFill>
          <p:spPr>
            <a:xfrm>
              <a:off x="594610" y="2118610"/>
              <a:ext cx="1485900" cy="594360"/>
            </a:xfrm>
            <a:prstGeom prst="rect">
              <a:avLst/>
            </a:prstGeom>
          </p:spPr>
        </p:pic>
      </p:grpSp>
      <p:sp>
        <p:nvSpPr>
          <p:cNvPr id="15" name="Title 14"/>
          <p:cNvSpPr>
            <a:spLocks noGrp="1"/>
          </p:cNvSpPr>
          <p:nvPr>
            <p:ph type="title"/>
          </p:nvPr>
        </p:nvSpPr>
        <p:spPr/>
        <p:txBody>
          <a:bodyPr/>
          <a:lstStyle/>
          <a:p>
            <a:endParaRPr lang="en-US"/>
          </a:p>
        </p:txBody>
      </p:sp>
    </p:spTree>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172033" name="Rectangle 1"/>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smtClean="0">
                <a:ln>
                  <a:noFill/>
                </a:ln>
                <a:solidFill>
                  <a:schemeClr val="tx1"/>
                </a:solidFill>
                <a:effectLst/>
                <a:latin typeface="Arial" charset="0"/>
                <a:cs typeface="Arial" charset="0"/>
              </a:rPr>
              <a:t>Checked baggage</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cs typeface="Arial" charset="0"/>
            </a:endParaRPr>
          </a:p>
        </p:txBody>
      </p:sp>
      <p:pic>
        <p:nvPicPr>
          <p:cNvPr id="172040" name="Picture 8"/>
          <p:cNvPicPr>
            <a:picLocks noChangeAspect="1" noChangeArrowheads="1"/>
          </p:cNvPicPr>
          <p:nvPr/>
        </p:nvPicPr>
        <p:blipFill>
          <a:blip r:embed="rId2"/>
          <a:srcRect l="29000" t="45333" r="54000" b="43334"/>
          <a:stretch>
            <a:fillRect/>
          </a:stretch>
        </p:blipFill>
        <p:spPr bwMode="auto">
          <a:xfrm>
            <a:off x="1295400" y="2857500"/>
            <a:ext cx="6553200" cy="1638300"/>
          </a:xfrm>
          <a:prstGeom prst="rect">
            <a:avLst/>
          </a:prstGeom>
          <a:noFill/>
          <a:ln w="9525">
            <a:noFill/>
            <a:miter lim="800000"/>
            <a:headEnd/>
            <a:tailEnd/>
          </a:ln>
          <a:effectLst/>
        </p:spPr>
      </p:pic>
      <p:grpSp>
        <p:nvGrpSpPr>
          <p:cNvPr id="3" name="Group 16"/>
          <p:cNvGrpSpPr/>
          <p:nvPr/>
        </p:nvGrpSpPr>
        <p:grpSpPr>
          <a:xfrm>
            <a:off x="311524" y="4876800"/>
            <a:ext cx="8520953" cy="1577340"/>
            <a:chOff x="228600" y="4876800"/>
            <a:chExt cx="8520953" cy="1577340"/>
          </a:xfrm>
        </p:grpSpPr>
        <p:pic>
          <p:nvPicPr>
            <p:cNvPr id="172039" name="Picture 7"/>
            <p:cNvPicPr>
              <a:picLocks noChangeAspect="1" noChangeArrowheads="1"/>
            </p:cNvPicPr>
            <p:nvPr/>
          </p:nvPicPr>
          <p:blipFill>
            <a:blip r:embed="rId3"/>
            <a:srcRect/>
            <a:stretch>
              <a:fillRect/>
            </a:stretch>
          </p:blipFill>
          <p:spPr bwMode="auto">
            <a:xfrm>
              <a:off x="6553200" y="5398770"/>
              <a:ext cx="2196353" cy="533400"/>
            </a:xfrm>
            <a:prstGeom prst="rect">
              <a:avLst/>
            </a:prstGeom>
            <a:noFill/>
            <a:ln w="9525">
              <a:noFill/>
              <a:miter lim="800000"/>
              <a:headEnd/>
              <a:tailEnd/>
            </a:ln>
            <a:effectLst/>
          </p:spPr>
        </p:pic>
        <p:pic>
          <p:nvPicPr>
            <p:cNvPr id="172038" name="Picture 6"/>
            <p:cNvPicPr>
              <a:picLocks noChangeAspect="1" noChangeArrowheads="1"/>
            </p:cNvPicPr>
            <p:nvPr/>
          </p:nvPicPr>
          <p:blipFill>
            <a:blip r:embed="rId4"/>
            <a:srcRect l="29000" t="39624" r="54126" b="48784"/>
            <a:stretch>
              <a:fillRect/>
            </a:stretch>
          </p:blipFill>
          <p:spPr bwMode="auto">
            <a:xfrm>
              <a:off x="228600" y="4876800"/>
              <a:ext cx="6122851" cy="1577340"/>
            </a:xfrm>
            <a:prstGeom prst="rect">
              <a:avLst/>
            </a:prstGeom>
            <a:noFill/>
            <a:ln w="9525">
              <a:noFill/>
              <a:miter lim="800000"/>
              <a:headEnd/>
              <a:tailEnd/>
            </a:ln>
            <a:effectLst/>
          </p:spPr>
        </p:pic>
      </p:grpSp>
      <p:sp>
        <p:nvSpPr>
          <p:cNvPr id="15" name="TextBox 14"/>
          <p:cNvSpPr txBox="1"/>
          <p:nvPr/>
        </p:nvSpPr>
        <p:spPr>
          <a:xfrm>
            <a:off x="0" y="2052935"/>
            <a:ext cx="9144000" cy="461665"/>
          </a:xfrm>
          <a:prstGeom prst="rect">
            <a:avLst/>
          </a:prstGeom>
          <a:noFill/>
        </p:spPr>
        <p:txBody>
          <a:bodyPr wrap="square" rtlCol="0" anchor="ctr" anchorCtr="0">
            <a:noAutofit/>
          </a:bodyPr>
          <a:lstStyle/>
          <a:p>
            <a:pPr algn="ctr"/>
            <a:r>
              <a:rPr lang="en-US" sz="2800" b="1" dirty="0" smtClean="0"/>
              <a:t>Airlines charge extra for baggage, food &amp; choice seats (2008)</a:t>
            </a:r>
            <a:endParaRPr lang="en-US" sz="2800" b="1" dirty="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639762"/>
          </a:xfrm>
        </p:spPr>
        <p:txBody>
          <a:bodyPr>
            <a:noAutofit/>
          </a:bodyPr>
          <a:lstStyle/>
          <a:p>
            <a:r>
              <a:rPr lang="en-US" sz="2400" dirty="0" smtClean="0"/>
              <a:t>Prediction/insurance markets becoming more expressive</a:t>
            </a:r>
            <a:endParaRPr lang="en-US" sz="2400" dirty="0"/>
          </a:p>
        </p:txBody>
      </p:sp>
      <p:pic>
        <p:nvPicPr>
          <p:cNvPr id="176130" name="Picture 2"/>
          <p:cNvPicPr>
            <a:picLocks noChangeAspect="1" noChangeArrowheads="1"/>
          </p:cNvPicPr>
          <p:nvPr/>
        </p:nvPicPr>
        <p:blipFill>
          <a:blip r:embed="rId2"/>
          <a:srcRect/>
          <a:stretch>
            <a:fillRect/>
          </a:stretch>
        </p:blipFill>
        <p:spPr bwMode="auto">
          <a:xfrm>
            <a:off x="228600" y="819150"/>
            <a:ext cx="8439150" cy="588645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dirty="0" smtClean="0"/>
              <a:t>Outline</a:t>
            </a:r>
            <a:endParaRPr lang="en-US" b="1" dirty="0"/>
          </a:p>
        </p:txBody>
      </p:sp>
      <p:sp>
        <p:nvSpPr>
          <p:cNvPr id="5" name="Text Placeholder 4"/>
          <p:cNvSpPr>
            <a:spLocks noGrp="1"/>
          </p:cNvSpPr>
          <p:nvPr>
            <p:ph type="body" sz="quarter" idx="13"/>
          </p:nvPr>
        </p:nvSpPr>
        <p:spPr>
          <a:xfrm>
            <a:off x="304800" y="1752600"/>
            <a:ext cx="8610600" cy="4572000"/>
          </a:xfrm>
        </p:spPr>
        <p:txBody>
          <a:bodyPr>
            <a:normAutofit fontScale="92500" lnSpcReduction="10000"/>
          </a:bodyPr>
          <a:lstStyle/>
          <a:p>
            <a:r>
              <a:rPr lang="en-US" b="1" dirty="0" smtClean="0"/>
              <a:t>Practical experiences with expressiveness</a:t>
            </a:r>
          </a:p>
          <a:p>
            <a:endParaRPr lang="en-US" b="1" dirty="0" smtClean="0"/>
          </a:p>
          <a:p>
            <a:r>
              <a:rPr lang="en-US" b="1" dirty="0" smtClean="0"/>
              <a:t>Domain-independent measure of expressiveness</a:t>
            </a:r>
          </a:p>
          <a:p>
            <a:pPr lvl="1"/>
            <a:r>
              <a:rPr lang="en-US" b="1" dirty="0" smtClean="0"/>
              <a:t>Theory on how it relates to efficiency</a:t>
            </a:r>
          </a:p>
          <a:p>
            <a:pPr lvl="1"/>
            <a:endParaRPr lang="en-US" b="1" dirty="0" smtClean="0"/>
          </a:p>
          <a:p>
            <a:r>
              <a:rPr lang="en-US" b="1" dirty="0" smtClean="0"/>
              <a:t>Application of the theory to sponsored search</a:t>
            </a:r>
          </a:p>
          <a:p>
            <a:endParaRPr lang="en-US" b="1" dirty="0" smtClean="0"/>
          </a:p>
          <a:p>
            <a:r>
              <a:rPr lang="en-US" b="1" dirty="0" smtClean="0"/>
              <a:t>Expressive ad (e.g., banner) auction that spans time</a:t>
            </a:r>
            <a:endParaRPr lang="en-US" b="1" dirty="0"/>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685800"/>
          </a:xfrm>
        </p:spPr>
        <p:txBody>
          <a:bodyPr>
            <a:normAutofit fontScale="90000"/>
          </a:bodyPr>
          <a:lstStyle/>
          <a:p>
            <a:r>
              <a:rPr lang="en-US" b="1" dirty="0" smtClean="0"/>
              <a:t>Is more expressiveness always better?</a:t>
            </a:r>
            <a:endParaRPr lang="en-US" b="1" dirty="0"/>
          </a:p>
        </p:txBody>
      </p:sp>
      <p:sp>
        <p:nvSpPr>
          <p:cNvPr id="5" name="TextBox 4"/>
          <p:cNvSpPr txBox="1"/>
          <p:nvPr/>
        </p:nvSpPr>
        <p:spPr>
          <a:xfrm>
            <a:off x="152400" y="1143000"/>
            <a:ext cx="7543800" cy="533400"/>
          </a:xfrm>
          <a:prstGeom prst="rect">
            <a:avLst/>
          </a:prstGeom>
          <a:noFill/>
        </p:spPr>
        <p:txBody>
          <a:bodyPr wrap="square" rtlCol="0" anchor="t" anchorCtr="0">
            <a:noAutofit/>
          </a:bodyPr>
          <a:lstStyle/>
          <a:p>
            <a:pPr marL="225425" indent="-225425">
              <a:buFont typeface="Arial" pitchFamily="34" charset="0"/>
              <a:buChar char="•"/>
            </a:pPr>
            <a:r>
              <a:rPr lang="en-US" sz="2800" b="1" dirty="0" smtClean="0"/>
              <a:t>Not always for revenue!</a:t>
            </a:r>
          </a:p>
        </p:txBody>
      </p:sp>
      <p:grpSp>
        <p:nvGrpSpPr>
          <p:cNvPr id="3" name="Group 307"/>
          <p:cNvGrpSpPr/>
          <p:nvPr/>
        </p:nvGrpSpPr>
        <p:grpSpPr>
          <a:xfrm>
            <a:off x="3962400" y="990601"/>
            <a:ext cx="2890236" cy="1653704"/>
            <a:chOff x="4196364" y="990600"/>
            <a:chExt cx="4033236" cy="2307693"/>
          </a:xfrm>
        </p:grpSpPr>
        <p:pic>
          <p:nvPicPr>
            <p:cNvPr id="5392" name="Picture 272" descr="[big_orange.jpg]"/>
            <p:cNvPicPr>
              <a:picLocks noChangeAspect="1" noChangeArrowheads="1"/>
            </p:cNvPicPr>
            <p:nvPr/>
          </p:nvPicPr>
          <p:blipFill>
            <a:blip r:embed="rId3" cstate="print"/>
            <a:srcRect/>
            <a:stretch>
              <a:fillRect/>
            </a:stretch>
          </p:blipFill>
          <p:spPr bwMode="auto">
            <a:xfrm>
              <a:off x="6477000" y="1143000"/>
              <a:ext cx="914400" cy="914400"/>
            </a:xfrm>
            <a:prstGeom prst="rect">
              <a:avLst/>
            </a:prstGeom>
            <a:noFill/>
          </p:spPr>
        </p:pic>
        <p:pic>
          <p:nvPicPr>
            <p:cNvPr id="278" name="Picture 277" descr="juice_punch_140003.wmf"/>
            <p:cNvPicPr>
              <a:picLocks noChangeAspect="1"/>
            </p:cNvPicPr>
            <p:nvPr/>
          </p:nvPicPr>
          <p:blipFill>
            <a:blip r:embed="rId4"/>
            <a:stretch>
              <a:fillRect/>
            </a:stretch>
          </p:blipFill>
          <p:spPr>
            <a:xfrm>
              <a:off x="6934201" y="2246286"/>
              <a:ext cx="1295399" cy="891935"/>
            </a:xfrm>
            <a:prstGeom prst="rect">
              <a:avLst/>
            </a:prstGeom>
          </p:spPr>
        </p:pic>
        <p:pic>
          <p:nvPicPr>
            <p:cNvPr id="279" name="Picture 278" descr="patriotic_012002047.wmf"/>
            <p:cNvPicPr>
              <a:picLocks noChangeAspect="1"/>
            </p:cNvPicPr>
            <p:nvPr/>
          </p:nvPicPr>
          <p:blipFill>
            <a:blip r:embed="rId5"/>
            <a:stretch>
              <a:fillRect/>
            </a:stretch>
          </p:blipFill>
          <p:spPr>
            <a:xfrm flipH="1">
              <a:off x="4196364" y="1981200"/>
              <a:ext cx="751271" cy="1317093"/>
            </a:xfrm>
            <a:prstGeom prst="rect">
              <a:avLst/>
            </a:prstGeom>
          </p:spPr>
        </p:pic>
        <p:sp>
          <p:nvSpPr>
            <p:cNvPr id="284" name="Cloud Callout 283"/>
            <p:cNvSpPr/>
            <p:nvPr/>
          </p:nvSpPr>
          <p:spPr>
            <a:xfrm>
              <a:off x="4724400" y="990600"/>
              <a:ext cx="1371600" cy="1143000"/>
            </a:xfrm>
            <a:prstGeom prst="cloudCallout">
              <a:avLst>
                <a:gd name="adj1" fmla="val -38970"/>
                <a:gd name="adj2" fmla="val 54265"/>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Cloud Callout 284"/>
            <p:cNvSpPr/>
            <p:nvPr/>
          </p:nvSpPr>
          <p:spPr>
            <a:xfrm flipH="1">
              <a:off x="6248400" y="990600"/>
              <a:ext cx="1371600" cy="1143000"/>
            </a:xfrm>
            <a:prstGeom prst="cloudCallout">
              <a:avLst>
                <a:gd name="adj1" fmla="val -38970"/>
                <a:gd name="adj2" fmla="val 54265"/>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7" name="Picture 286" descr="apple_012000068.wmf"/>
            <p:cNvPicPr>
              <a:picLocks noChangeAspect="1"/>
            </p:cNvPicPr>
            <p:nvPr/>
          </p:nvPicPr>
          <p:blipFill>
            <a:blip r:embed="rId6"/>
            <a:stretch>
              <a:fillRect/>
            </a:stretch>
          </p:blipFill>
          <p:spPr>
            <a:xfrm>
              <a:off x="5029200" y="1143000"/>
              <a:ext cx="777850" cy="838200"/>
            </a:xfrm>
            <a:prstGeom prst="rect">
              <a:avLst/>
            </a:prstGeom>
          </p:spPr>
        </p:pic>
      </p:grpSp>
      <p:grpSp>
        <p:nvGrpSpPr>
          <p:cNvPr id="4" name="Group 291"/>
          <p:cNvGrpSpPr/>
          <p:nvPr/>
        </p:nvGrpSpPr>
        <p:grpSpPr>
          <a:xfrm>
            <a:off x="381000" y="2819400"/>
            <a:ext cx="8153400" cy="461665"/>
            <a:chOff x="381000" y="3429000"/>
            <a:chExt cx="8153400" cy="461665"/>
          </a:xfrm>
        </p:grpSpPr>
        <p:pic>
          <p:nvPicPr>
            <p:cNvPr id="6" name="Picture 5" descr="apple_012000068.wmf"/>
            <p:cNvPicPr>
              <a:picLocks noChangeAspect="1"/>
            </p:cNvPicPr>
            <p:nvPr/>
          </p:nvPicPr>
          <p:blipFill>
            <a:blip r:embed="rId6"/>
            <a:stretch>
              <a:fillRect/>
            </a:stretch>
          </p:blipFill>
          <p:spPr>
            <a:xfrm>
              <a:off x="3761232" y="3469332"/>
              <a:ext cx="353568" cy="381000"/>
            </a:xfrm>
            <a:prstGeom prst="rect">
              <a:avLst/>
            </a:prstGeom>
          </p:spPr>
        </p:pic>
        <p:sp>
          <p:nvSpPr>
            <p:cNvPr id="286" name="Rectangle 285"/>
            <p:cNvSpPr/>
            <p:nvPr/>
          </p:nvSpPr>
          <p:spPr>
            <a:xfrm>
              <a:off x="381000" y="3429000"/>
              <a:ext cx="8153400" cy="461665"/>
            </a:xfrm>
            <a:prstGeom prst="rect">
              <a:avLst/>
            </a:prstGeom>
          </p:spPr>
          <p:txBody>
            <a:bodyPr wrap="square">
              <a:spAutoFit/>
            </a:bodyPr>
            <a:lstStyle/>
            <a:p>
              <a:pPr marL="225425" indent="-225425"/>
              <a:r>
                <a:rPr lang="en-US" sz="2400" b="1" dirty="0" smtClean="0"/>
                <a:t>Expressive mechanism: v</a:t>
              </a:r>
              <a:r>
                <a:rPr lang="en-US" sz="2400" b="1" baseline="-25000" dirty="0" smtClean="0"/>
                <a:t>i</a:t>
              </a:r>
              <a:r>
                <a:rPr lang="en-US" sz="2400" b="1" dirty="0" smtClean="0"/>
                <a:t>(     )?  v</a:t>
              </a:r>
              <a:r>
                <a:rPr lang="en-US" sz="2400" b="1" baseline="-25000" dirty="0" smtClean="0"/>
                <a:t>i </a:t>
              </a:r>
              <a:r>
                <a:rPr lang="en-US" sz="2400" b="1" dirty="0" smtClean="0"/>
                <a:t>(    )? v</a:t>
              </a:r>
              <a:r>
                <a:rPr lang="en-US" sz="2400" b="1" baseline="-25000" dirty="0" smtClean="0"/>
                <a:t>i </a:t>
              </a:r>
              <a:r>
                <a:rPr lang="en-US" sz="2400" b="1" dirty="0" smtClean="0"/>
                <a:t>(        )?  </a:t>
              </a:r>
            </a:p>
          </p:txBody>
        </p:sp>
        <p:pic>
          <p:nvPicPr>
            <p:cNvPr id="288" name="Picture 272" descr="[big_orange.jpg]"/>
            <p:cNvPicPr>
              <a:picLocks noChangeAspect="1" noChangeArrowheads="1"/>
            </p:cNvPicPr>
            <p:nvPr/>
          </p:nvPicPr>
          <p:blipFill>
            <a:blip r:embed="rId7" cstate="print">
              <a:clrChange>
                <a:clrFrom>
                  <a:srgbClr val="FFF7F4"/>
                </a:clrFrom>
                <a:clrTo>
                  <a:srgbClr val="FFF7F4">
                    <a:alpha val="0"/>
                  </a:srgbClr>
                </a:clrTo>
              </a:clrChange>
            </a:blip>
            <a:srcRect/>
            <a:stretch>
              <a:fillRect/>
            </a:stretch>
          </p:blipFill>
          <p:spPr bwMode="auto">
            <a:xfrm>
              <a:off x="4744572" y="3469332"/>
              <a:ext cx="381000" cy="381000"/>
            </a:xfrm>
            <a:prstGeom prst="rect">
              <a:avLst/>
            </a:prstGeom>
            <a:noFill/>
          </p:spPr>
        </p:pic>
        <p:grpSp>
          <p:nvGrpSpPr>
            <p:cNvPr id="7" name="Group 290"/>
            <p:cNvGrpSpPr/>
            <p:nvPr/>
          </p:nvGrpSpPr>
          <p:grpSpPr>
            <a:xfrm>
              <a:off x="5715000" y="3442436"/>
              <a:ext cx="533400" cy="434792"/>
              <a:chOff x="5715000" y="3429000"/>
              <a:chExt cx="533400" cy="434792"/>
            </a:xfrm>
          </p:grpSpPr>
          <p:pic>
            <p:nvPicPr>
              <p:cNvPr id="289" name="Picture 288" descr="apple_012000068.wmf"/>
              <p:cNvPicPr>
                <a:picLocks noChangeAspect="1"/>
              </p:cNvPicPr>
              <p:nvPr/>
            </p:nvPicPr>
            <p:blipFill>
              <a:blip r:embed="rId6"/>
              <a:stretch>
                <a:fillRect/>
              </a:stretch>
            </p:blipFill>
            <p:spPr>
              <a:xfrm>
                <a:off x="5715000" y="3429000"/>
                <a:ext cx="353568" cy="381000"/>
              </a:xfrm>
              <a:prstGeom prst="rect">
                <a:avLst/>
              </a:prstGeom>
            </p:spPr>
          </p:pic>
          <p:pic>
            <p:nvPicPr>
              <p:cNvPr id="290" name="Picture 272" descr="[big_orange.jpg]"/>
              <p:cNvPicPr>
                <a:picLocks noChangeAspect="1" noChangeArrowheads="1"/>
              </p:cNvPicPr>
              <p:nvPr/>
            </p:nvPicPr>
            <p:blipFill>
              <a:blip r:embed="rId7" cstate="print">
                <a:clrChange>
                  <a:clrFrom>
                    <a:srgbClr val="FFF7F4"/>
                  </a:clrFrom>
                  <a:clrTo>
                    <a:srgbClr val="FFF7F4">
                      <a:alpha val="0"/>
                    </a:srgbClr>
                  </a:clrTo>
                </a:clrChange>
              </a:blip>
              <a:srcRect/>
              <a:stretch>
                <a:fillRect/>
              </a:stretch>
            </p:blipFill>
            <p:spPr bwMode="auto">
              <a:xfrm>
                <a:off x="5867400" y="3482792"/>
                <a:ext cx="381000" cy="381000"/>
              </a:xfrm>
              <a:prstGeom prst="rect">
                <a:avLst/>
              </a:prstGeom>
              <a:noFill/>
            </p:spPr>
          </p:pic>
        </p:grpSp>
      </p:grpSp>
      <p:grpSp>
        <p:nvGrpSpPr>
          <p:cNvPr id="8" name="Group 300"/>
          <p:cNvGrpSpPr/>
          <p:nvPr/>
        </p:nvGrpSpPr>
        <p:grpSpPr>
          <a:xfrm>
            <a:off x="381000" y="5024735"/>
            <a:ext cx="8153400" cy="461665"/>
            <a:chOff x="381000" y="3962400"/>
            <a:chExt cx="8153400" cy="461665"/>
          </a:xfrm>
        </p:grpSpPr>
        <p:sp>
          <p:nvSpPr>
            <p:cNvPr id="295" name="Rectangle 294"/>
            <p:cNvSpPr/>
            <p:nvPr/>
          </p:nvSpPr>
          <p:spPr>
            <a:xfrm>
              <a:off x="381000" y="3962400"/>
              <a:ext cx="8153400" cy="461665"/>
            </a:xfrm>
            <a:prstGeom prst="rect">
              <a:avLst/>
            </a:prstGeom>
          </p:spPr>
          <p:txBody>
            <a:bodyPr wrap="square">
              <a:spAutoFit/>
            </a:bodyPr>
            <a:lstStyle/>
            <a:p>
              <a:pPr marL="225425" indent="-225425"/>
              <a:r>
                <a:rPr lang="en-US" sz="2400" b="1" dirty="0" smtClean="0"/>
                <a:t>An inexpressive mechanism: v</a:t>
              </a:r>
              <a:r>
                <a:rPr lang="en-US" sz="2400" b="1" baseline="-25000" dirty="0" smtClean="0"/>
                <a:t>i </a:t>
              </a:r>
              <a:r>
                <a:rPr lang="en-US" sz="2400" b="1" dirty="0" smtClean="0"/>
                <a:t>(        )?  </a:t>
              </a:r>
            </a:p>
          </p:txBody>
        </p:sp>
        <p:pic>
          <p:nvPicPr>
            <p:cNvPr id="298" name="Picture 297" descr="apple_012000068.wmf"/>
            <p:cNvPicPr>
              <a:picLocks noChangeAspect="1"/>
            </p:cNvPicPr>
            <p:nvPr/>
          </p:nvPicPr>
          <p:blipFill>
            <a:blip r:embed="rId6"/>
            <a:stretch>
              <a:fillRect/>
            </a:stretch>
          </p:blipFill>
          <p:spPr>
            <a:xfrm>
              <a:off x="4495800" y="3962400"/>
              <a:ext cx="353568" cy="381000"/>
            </a:xfrm>
            <a:prstGeom prst="rect">
              <a:avLst/>
            </a:prstGeom>
          </p:spPr>
        </p:pic>
        <p:pic>
          <p:nvPicPr>
            <p:cNvPr id="299" name="Picture 272" descr="[big_orange.jpg]"/>
            <p:cNvPicPr>
              <a:picLocks noChangeAspect="1" noChangeArrowheads="1"/>
            </p:cNvPicPr>
            <p:nvPr/>
          </p:nvPicPr>
          <p:blipFill>
            <a:blip r:embed="rId7" cstate="print">
              <a:clrChange>
                <a:clrFrom>
                  <a:srgbClr val="FFF7F4"/>
                </a:clrFrom>
                <a:clrTo>
                  <a:srgbClr val="FFF7F4">
                    <a:alpha val="0"/>
                  </a:srgbClr>
                </a:clrTo>
              </a:clrChange>
            </a:blip>
            <a:srcRect/>
            <a:stretch>
              <a:fillRect/>
            </a:stretch>
          </p:blipFill>
          <p:spPr bwMode="auto">
            <a:xfrm>
              <a:off x="4619068" y="4011704"/>
              <a:ext cx="381000" cy="381000"/>
            </a:xfrm>
            <a:prstGeom prst="rect">
              <a:avLst/>
            </a:prstGeom>
            <a:noFill/>
          </p:spPr>
        </p:pic>
      </p:grpSp>
      <p:grpSp>
        <p:nvGrpSpPr>
          <p:cNvPr id="9" name="Group 46"/>
          <p:cNvGrpSpPr/>
          <p:nvPr/>
        </p:nvGrpSpPr>
        <p:grpSpPr>
          <a:xfrm>
            <a:off x="5753100" y="3200400"/>
            <a:ext cx="2976241" cy="1590454"/>
            <a:chOff x="5753100" y="3200400"/>
            <a:chExt cx="2976241" cy="1590454"/>
          </a:xfrm>
        </p:grpSpPr>
        <p:pic>
          <p:nvPicPr>
            <p:cNvPr id="310" name="Picture 272" descr="[big_orange.jpg]"/>
            <p:cNvPicPr>
              <a:picLocks noChangeAspect="1" noChangeArrowheads="1"/>
            </p:cNvPicPr>
            <p:nvPr/>
          </p:nvPicPr>
          <p:blipFill>
            <a:blip r:embed="rId8" cstate="print"/>
            <a:srcRect/>
            <a:stretch>
              <a:fillRect/>
            </a:stretch>
          </p:blipFill>
          <p:spPr bwMode="auto">
            <a:xfrm>
              <a:off x="7436047" y="3200400"/>
              <a:ext cx="674762" cy="674763"/>
            </a:xfrm>
            <a:prstGeom prst="rect">
              <a:avLst/>
            </a:prstGeom>
            <a:noFill/>
          </p:spPr>
        </p:pic>
        <p:pic>
          <p:nvPicPr>
            <p:cNvPr id="311" name="Picture 310" descr="juice_punch_140003.wmf"/>
            <p:cNvPicPr>
              <a:picLocks noChangeAspect="1"/>
            </p:cNvPicPr>
            <p:nvPr/>
          </p:nvPicPr>
          <p:blipFill>
            <a:blip r:embed="rId4"/>
            <a:stretch>
              <a:fillRect/>
            </a:stretch>
          </p:blipFill>
          <p:spPr>
            <a:xfrm>
              <a:off x="7773429" y="4014548"/>
              <a:ext cx="955912" cy="658185"/>
            </a:xfrm>
            <a:prstGeom prst="rect">
              <a:avLst/>
            </a:prstGeom>
          </p:spPr>
        </p:pic>
        <p:pic>
          <p:nvPicPr>
            <p:cNvPr id="312" name="Picture 311" descr="patriotic_012002047.wmf"/>
            <p:cNvPicPr>
              <a:picLocks noChangeAspect="1"/>
            </p:cNvPicPr>
            <p:nvPr/>
          </p:nvPicPr>
          <p:blipFill>
            <a:blip r:embed="rId5"/>
            <a:stretch>
              <a:fillRect/>
            </a:stretch>
          </p:blipFill>
          <p:spPr>
            <a:xfrm flipH="1">
              <a:off x="5753100" y="3818933"/>
              <a:ext cx="554385" cy="971921"/>
            </a:xfrm>
            <a:prstGeom prst="rect">
              <a:avLst/>
            </a:prstGeom>
          </p:spPr>
        </p:pic>
        <p:pic>
          <p:nvPicPr>
            <p:cNvPr id="315" name="Picture 314" descr="apple_012000068.wmf"/>
            <p:cNvPicPr>
              <a:picLocks noChangeAspect="1"/>
            </p:cNvPicPr>
            <p:nvPr/>
          </p:nvPicPr>
          <p:blipFill>
            <a:blip r:embed="rId6"/>
            <a:stretch>
              <a:fillRect/>
            </a:stretch>
          </p:blipFill>
          <p:spPr>
            <a:xfrm>
              <a:off x="6367674" y="3200400"/>
              <a:ext cx="573998" cy="618533"/>
            </a:xfrm>
            <a:prstGeom prst="rect">
              <a:avLst/>
            </a:prstGeom>
          </p:spPr>
        </p:pic>
        <p:sp>
          <p:nvSpPr>
            <p:cNvPr id="44" name="Right Arrow 43"/>
            <p:cNvSpPr/>
            <p:nvPr/>
          </p:nvSpPr>
          <p:spPr>
            <a:xfrm rot="19110529" flipH="1">
              <a:off x="6186487" y="3829328"/>
              <a:ext cx="355759" cy="177880"/>
            </a:xfrm>
            <a:prstGeom prst="rightArrow">
              <a:avLst/>
            </a:prstGeom>
            <a:solidFill>
              <a:schemeClr val="accent3"/>
            </a:solidFill>
            <a:ln w="28575">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ight Arrow 44"/>
            <p:cNvSpPr/>
            <p:nvPr/>
          </p:nvSpPr>
          <p:spPr>
            <a:xfrm rot="2489471">
              <a:off x="7862886" y="3829327"/>
              <a:ext cx="355759" cy="177880"/>
            </a:xfrm>
            <a:prstGeom prst="rightArrow">
              <a:avLst/>
            </a:prstGeom>
            <a:solidFill>
              <a:schemeClr val="accent3"/>
            </a:solidFill>
            <a:ln w="28575">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47"/>
          <p:cNvGrpSpPr/>
          <p:nvPr/>
        </p:nvGrpSpPr>
        <p:grpSpPr>
          <a:xfrm>
            <a:off x="5753100" y="5181600"/>
            <a:ext cx="2976241" cy="1600200"/>
            <a:chOff x="5753100" y="5181600"/>
            <a:chExt cx="2976241" cy="1600200"/>
          </a:xfrm>
        </p:grpSpPr>
        <p:pic>
          <p:nvPicPr>
            <p:cNvPr id="37" name="Picture 272" descr="[big_orange.jpg]"/>
            <p:cNvPicPr>
              <a:picLocks noChangeAspect="1" noChangeArrowheads="1"/>
            </p:cNvPicPr>
            <p:nvPr/>
          </p:nvPicPr>
          <p:blipFill>
            <a:blip r:embed="rId8" cstate="print"/>
            <a:srcRect/>
            <a:stretch>
              <a:fillRect/>
            </a:stretch>
          </p:blipFill>
          <p:spPr bwMode="auto">
            <a:xfrm>
              <a:off x="7436047" y="5191346"/>
              <a:ext cx="674762" cy="674763"/>
            </a:xfrm>
            <a:prstGeom prst="rect">
              <a:avLst/>
            </a:prstGeom>
            <a:noFill/>
          </p:spPr>
        </p:pic>
        <p:pic>
          <p:nvPicPr>
            <p:cNvPr id="38" name="Picture 37" descr="juice_punch_140003.wmf"/>
            <p:cNvPicPr>
              <a:picLocks noChangeAspect="1"/>
            </p:cNvPicPr>
            <p:nvPr/>
          </p:nvPicPr>
          <p:blipFill>
            <a:blip r:embed="rId4"/>
            <a:stretch>
              <a:fillRect/>
            </a:stretch>
          </p:blipFill>
          <p:spPr>
            <a:xfrm>
              <a:off x="7773429" y="6005494"/>
              <a:ext cx="955912" cy="658185"/>
            </a:xfrm>
            <a:prstGeom prst="rect">
              <a:avLst/>
            </a:prstGeom>
          </p:spPr>
        </p:pic>
        <p:pic>
          <p:nvPicPr>
            <p:cNvPr id="39" name="Picture 38" descr="patriotic_012002047.wmf"/>
            <p:cNvPicPr>
              <a:picLocks noChangeAspect="1"/>
            </p:cNvPicPr>
            <p:nvPr/>
          </p:nvPicPr>
          <p:blipFill>
            <a:blip r:embed="rId5"/>
            <a:stretch>
              <a:fillRect/>
            </a:stretch>
          </p:blipFill>
          <p:spPr>
            <a:xfrm flipH="1">
              <a:off x="5753100" y="5809879"/>
              <a:ext cx="554385" cy="971921"/>
            </a:xfrm>
            <a:prstGeom prst="rect">
              <a:avLst/>
            </a:prstGeom>
          </p:spPr>
        </p:pic>
        <p:pic>
          <p:nvPicPr>
            <p:cNvPr id="40" name="Picture 39" descr="apple_012000068.wmf"/>
            <p:cNvPicPr>
              <a:picLocks noChangeAspect="1"/>
            </p:cNvPicPr>
            <p:nvPr/>
          </p:nvPicPr>
          <p:blipFill>
            <a:blip r:embed="rId6"/>
            <a:stretch>
              <a:fillRect/>
            </a:stretch>
          </p:blipFill>
          <p:spPr>
            <a:xfrm>
              <a:off x="7200900" y="5181600"/>
              <a:ext cx="573998" cy="618533"/>
            </a:xfrm>
            <a:prstGeom prst="rect">
              <a:avLst/>
            </a:prstGeom>
          </p:spPr>
        </p:pic>
        <p:sp>
          <p:nvSpPr>
            <p:cNvPr id="46" name="Right Arrow 45"/>
            <p:cNvSpPr/>
            <p:nvPr/>
          </p:nvSpPr>
          <p:spPr>
            <a:xfrm rot="2489471">
              <a:off x="7710486" y="5886727"/>
              <a:ext cx="355759" cy="177880"/>
            </a:xfrm>
            <a:prstGeom prst="rightArrow">
              <a:avLst/>
            </a:prstGeom>
            <a:solidFill>
              <a:schemeClr val="accent3"/>
            </a:solidFill>
            <a:ln w="28575">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normAutofit fontScale="90000"/>
          </a:bodyPr>
          <a:lstStyle/>
          <a:p>
            <a:r>
              <a:rPr lang="en-US" b="1" dirty="0" smtClean="0"/>
              <a:t>Is more expressiveness always better</a:t>
            </a:r>
            <a:br>
              <a:rPr lang="en-US" b="1" dirty="0" smtClean="0"/>
            </a:br>
            <a:r>
              <a:rPr lang="en-US" b="1" dirty="0" smtClean="0">
                <a:solidFill>
                  <a:schemeClr val="accent2"/>
                </a:solidFill>
              </a:rPr>
              <a:t>for efficiency</a:t>
            </a:r>
            <a:r>
              <a:rPr lang="en-US" b="1" dirty="0" smtClean="0"/>
              <a:t>?</a:t>
            </a:r>
            <a:endParaRPr lang="en-US" b="1" dirty="0"/>
          </a:p>
        </p:txBody>
      </p:sp>
      <p:sp>
        <p:nvSpPr>
          <p:cNvPr id="5" name="TextBox 4"/>
          <p:cNvSpPr txBox="1"/>
          <p:nvPr/>
        </p:nvSpPr>
        <p:spPr>
          <a:xfrm>
            <a:off x="457200" y="2438400"/>
            <a:ext cx="7543800" cy="533400"/>
          </a:xfrm>
          <a:prstGeom prst="rect">
            <a:avLst/>
          </a:prstGeom>
          <a:noFill/>
        </p:spPr>
        <p:txBody>
          <a:bodyPr wrap="square" rtlCol="0" anchor="t" anchorCtr="0">
            <a:noAutofit/>
          </a:bodyPr>
          <a:lstStyle/>
          <a:p>
            <a:pPr marL="225425" indent="-225425">
              <a:buFont typeface="Arial" pitchFamily="34" charset="0"/>
              <a:buChar char="•"/>
            </a:pPr>
            <a:r>
              <a:rPr lang="en-US" sz="2800" b="1" dirty="0" smtClean="0"/>
              <a:t>And what is expressiveness, really?</a:t>
            </a:r>
          </a:p>
        </p:txBody>
      </p:sp>
      <p:sp>
        <p:nvSpPr>
          <p:cNvPr id="36" name="TextBox 35"/>
          <p:cNvSpPr txBox="1"/>
          <p:nvPr/>
        </p:nvSpPr>
        <p:spPr>
          <a:xfrm>
            <a:off x="1943100" y="4114800"/>
            <a:ext cx="5257800" cy="914400"/>
          </a:xfrm>
          <a:prstGeom prst="rect">
            <a:avLst/>
          </a:prstGeom>
          <a:noFill/>
        </p:spPr>
        <p:txBody>
          <a:bodyPr wrap="none" rtlCol="0" anchor="ctr" anchorCtr="0">
            <a:noAutofit/>
          </a:bodyPr>
          <a:lstStyle/>
          <a:p>
            <a:pPr algn="ctr"/>
            <a:r>
              <a:rPr lang="en-US" sz="2800" dirty="0" smtClean="0"/>
              <a:t>[Benisch, Sadeh &amp; S. AAAI-08]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28600"/>
            <a:ext cx="8991600" cy="1143000"/>
          </a:xfrm>
        </p:spPr>
        <p:txBody>
          <a:bodyPr>
            <a:noAutofit/>
          </a:bodyPr>
          <a:lstStyle/>
          <a:p>
            <a:r>
              <a:rPr lang="en-US" dirty="0" smtClean="0"/>
              <a:t>What makes a mechanism expressive?</a:t>
            </a:r>
            <a:br>
              <a:rPr lang="en-US" dirty="0" smtClean="0"/>
            </a:br>
            <a:r>
              <a:rPr lang="en-US" dirty="0" smtClean="0">
                <a:solidFill>
                  <a:srgbClr val="FF0000"/>
                </a:solidFill>
              </a:rPr>
              <a:t>A straw man notion</a:t>
            </a:r>
            <a:endParaRPr lang="en-US" dirty="0">
              <a:solidFill>
                <a:srgbClr val="FF0000"/>
              </a:solidFill>
            </a:endParaRPr>
          </a:p>
        </p:txBody>
      </p:sp>
      <p:sp>
        <p:nvSpPr>
          <p:cNvPr id="729" name="Right Arrow 728"/>
          <p:cNvSpPr/>
          <p:nvPr/>
        </p:nvSpPr>
        <p:spPr>
          <a:xfrm>
            <a:off x="3493945" y="3659719"/>
            <a:ext cx="1438498" cy="863100"/>
          </a:xfrm>
          <a:prstGeom prst="rightArrow">
            <a:avLst/>
          </a:prstGeom>
          <a:solidFill>
            <a:schemeClr val="bg1">
              <a:lumMod val="8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3" name="Group 735"/>
          <p:cNvGrpSpPr/>
          <p:nvPr/>
        </p:nvGrpSpPr>
        <p:grpSpPr>
          <a:xfrm>
            <a:off x="292900" y="2209800"/>
            <a:ext cx="3212300" cy="4066413"/>
            <a:chOff x="130206" y="1853788"/>
            <a:chExt cx="3212300" cy="4066413"/>
          </a:xfrm>
        </p:grpSpPr>
        <p:grpSp>
          <p:nvGrpSpPr>
            <p:cNvPr id="4" name="Group 734"/>
            <p:cNvGrpSpPr/>
            <p:nvPr/>
          </p:nvGrpSpPr>
          <p:grpSpPr>
            <a:xfrm>
              <a:off x="414420" y="2719800"/>
              <a:ext cx="2643872" cy="1864116"/>
              <a:chOff x="414420" y="2719800"/>
              <a:chExt cx="2643872" cy="1864116"/>
            </a:xfrm>
          </p:grpSpPr>
          <p:grpSp>
            <p:nvGrpSpPr>
              <p:cNvPr id="5" name="Group 329"/>
              <p:cNvGrpSpPr/>
              <p:nvPr/>
            </p:nvGrpSpPr>
            <p:grpSpPr>
              <a:xfrm>
                <a:off x="414420" y="2863193"/>
                <a:ext cx="1119344" cy="1720723"/>
                <a:chOff x="609600" y="2362200"/>
                <a:chExt cx="1189650" cy="1828800"/>
              </a:xfrm>
            </p:grpSpPr>
            <p:sp>
              <p:nvSpPr>
                <p:cNvPr id="1027" name="AutoShape 3"/>
                <p:cNvSpPr>
                  <a:spLocks noChangeAspect="1" noChangeArrowheads="1" noTextEdit="1"/>
                </p:cNvSpPr>
                <p:nvPr/>
              </p:nvSpPr>
              <p:spPr bwMode="auto">
                <a:xfrm>
                  <a:off x="609600" y="2362200"/>
                  <a:ext cx="1189650"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0" name="Freeform 6"/>
                <p:cNvSpPr>
                  <a:spLocks noEditPoints="1"/>
                </p:cNvSpPr>
                <p:nvPr/>
              </p:nvSpPr>
              <p:spPr bwMode="auto">
                <a:xfrm>
                  <a:off x="613978" y="2367125"/>
                  <a:ext cx="1179253" cy="1818403"/>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1" name="Freeform 7"/>
                <p:cNvSpPr>
                  <a:spLocks/>
                </p:cNvSpPr>
                <p:nvPr/>
              </p:nvSpPr>
              <p:spPr bwMode="auto">
                <a:xfrm>
                  <a:off x="744763" y="2378617"/>
                  <a:ext cx="199187" cy="253362"/>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2" name="Freeform 8"/>
                <p:cNvSpPr>
                  <a:spLocks/>
                </p:cNvSpPr>
                <p:nvPr/>
              </p:nvSpPr>
              <p:spPr bwMode="auto">
                <a:xfrm>
                  <a:off x="959819" y="2385730"/>
                  <a:ext cx="27361" cy="30644"/>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3" name="Freeform 9"/>
                <p:cNvSpPr>
                  <a:spLocks/>
                </p:cNvSpPr>
                <p:nvPr/>
              </p:nvSpPr>
              <p:spPr bwMode="auto">
                <a:xfrm>
                  <a:off x="1064885" y="2386278"/>
                  <a:ext cx="47608" cy="25719"/>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4" name="Freeform 10"/>
                <p:cNvSpPr>
                  <a:spLocks/>
                </p:cNvSpPr>
                <p:nvPr/>
              </p:nvSpPr>
              <p:spPr bwMode="auto">
                <a:xfrm>
                  <a:off x="1033146" y="2453038"/>
                  <a:ext cx="123124" cy="143918"/>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5" name="Freeform 11"/>
                <p:cNvSpPr>
                  <a:spLocks/>
                </p:cNvSpPr>
                <p:nvPr/>
              </p:nvSpPr>
              <p:spPr bwMode="auto">
                <a:xfrm>
                  <a:off x="905645" y="2461794"/>
                  <a:ext cx="118746" cy="187696"/>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6" name="Freeform 12"/>
                <p:cNvSpPr>
                  <a:spLocks/>
                </p:cNvSpPr>
                <p:nvPr/>
              </p:nvSpPr>
              <p:spPr bwMode="auto">
                <a:xfrm>
                  <a:off x="816448" y="2470002"/>
                  <a:ext cx="6567" cy="9303"/>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7" name="Freeform 13"/>
                <p:cNvSpPr>
                  <a:spLocks/>
                </p:cNvSpPr>
                <p:nvPr/>
              </p:nvSpPr>
              <p:spPr bwMode="auto">
                <a:xfrm>
                  <a:off x="803315" y="2490249"/>
                  <a:ext cx="9303" cy="14228"/>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8" name="Freeform 14"/>
                <p:cNvSpPr>
                  <a:spLocks/>
                </p:cNvSpPr>
                <p:nvPr/>
              </p:nvSpPr>
              <p:spPr bwMode="auto">
                <a:xfrm>
                  <a:off x="737649" y="2564123"/>
                  <a:ext cx="712477" cy="626017"/>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39" name="Freeform 15"/>
                <p:cNvSpPr>
                  <a:spLocks/>
                </p:cNvSpPr>
                <p:nvPr/>
              </p:nvSpPr>
              <p:spPr bwMode="auto">
                <a:xfrm>
                  <a:off x="1123437" y="2580540"/>
                  <a:ext cx="279081" cy="157599"/>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0" name="Freeform 16"/>
                <p:cNvSpPr>
                  <a:spLocks/>
                </p:cNvSpPr>
                <p:nvPr/>
              </p:nvSpPr>
              <p:spPr bwMode="auto">
                <a:xfrm>
                  <a:off x="1124532" y="2581087"/>
                  <a:ext cx="277986" cy="156504"/>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1" name="Freeform 17"/>
                <p:cNvSpPr>
                  <a:spLocks/>
                </p:cNvSpPr>
                <p:nvPr/>
              </p:nvSpPr>
              <p:spPr bwMode="auto">
                <a:xfrm>
                  <a:off x="1125626" y="2582181"/>
                  <a:ext cx="276892" cy="155410"/>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2" name="Freeform 18"/>
                <p:cNvSpPr>
                  <a:spLocks noEditPoints="1"/>
                </p:cNvSpPr>
                <p:nvPr/>
              </p:nvSpPr>
              <p:spPr bwMode="auto">
                <a:xfrm>
                  <a:off x="1126720" y="2581634"/>
                  <a:ext cx="274703" cy="155410"/>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3" name="Freeform 19"/>
                <p:cNvSpPr>
                  <a:spLocks/>
                </p:cNvSpPr>
                <p:nvPr/>
              </p:nvSpPr>
              <p:spPr bwMode="auto">
                <a:xfrm>
                  <a:off x="1127815" y="2582181"/>
                  <a:ext cx="273609" cy="154315"/>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4" name="Freeform 20"/>
                <p:cNvSpPr>
                  <a:spLocks/>
                </p:cNvSpPr>
                <p:nvPr/>
              </p:nvSpPr>
              <p:spPr bwMode="auto">
                <a:xfrm>
                  <a:off x="1128362" y="2582729"/>
                  <a:ext cx="272514" cy="153221"/>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5" name="Freeform 21"/>
                <p:cNvSpPr>
                  <a:spLocks/>
                </p:cNvSpPr>
                <p:nvPr/>
              </p:nvSpPr>
              <p:spPr bwMode="auto">
                <a:xfrm>
                  <a:off x="1129457" y="2582181"/>
                  <a:ext cx="271420" cy="153221"/>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6" name="Freeform 22"/>
                <p:cNvSpPr>
                  <a:spLocks/>
                </p:cNvSpPr>
                <p:nvPr/>
              </p:nvSpPr>
              <p:spPr bwMode="auto">
                <a:xfrm>
                  <a:off x="1130004" y="2582729"/>
                  <a:ext cx="270325" cy="152126"/>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7" name="Freeform 23"/>
                <p:cNvSpPr>
                  <a:spLocks/>
                </p:cNvSpPr>
                <p:nvPr/>
              </p:nvSpPr>
              <p:spPr bwMode="auto">
                <a:xfrm>
                  <a:off x="1131098" y="2583276"/>
                  <a:ext cx="269231" cy="151032"/>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8" name="Freeform 24"/>
                <p:cNvSpPr>
                  <a:spLocks/>
                </p:cNvSpPr>
                <p:nvPr/>
              </p:nvSpPr>
              <p:spPr bwMode="auto">
                <a:xfrm>
                  <a:off x="1131645" y="2582729"/>
                  <a:ext cx="268136" cy="151032"/>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49" name="Freeform 25"/>
                <p:cNvSpPr>
                  <a:spLocks/>
                </p:cNvSpPr>
                <p:nvPr/>
              </p:nvSpPr>
              <p:spPr bwMode="auto">
                <a:xfrm>
                  <a:off x="1133287" y="2583276"/>
                  <a:ext cx="265948" cy="149938"/>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0" name="Freeform 26"/>
                <p:cNvSpPr>
                  <a:spLocks/>
                </p:cNvSpPr>
                <p:nvPr/>
              </p:nvSpPr>
              <p:spPr bwMode="auto">
                <a:xfrm>
                  <a:off x="1134382" y="2583823"/>
                  <a:ext cx="264853" cy="148843"/>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1" name="Freeform 27"/>
                <p:cNvSpPr>
                  <a:spLocks/>
                </p:cNvSpPr>
                <p:nvPr/>
              </p:nvSpPr>
              <p:spPr bwMode="auto">
                <a:xfrm>
                  <a:off x="1134929" y="2583823"/>
                  <a:ext cx="263759" cy="148843"/>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2" name="Freeform 28"/>
                <p:cNvSpPr>
                  <a:spLocks/>
                </p:cNvSpPr>
                <p:nvPr/>
              </p:nvSpPr>
              <p:spPr bwMode="auto">
                <a:xfrm>
                  <a:off x="1136023" y="2584370"/>
                  <a:ext cx="262664" cy="14774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3" name="Freeform 29"/>
                <p:cNvSpPr>
                  <a:spLocks/>
                </p:cNvSpPr>
                <p:nvPr/>
              </p:nvSpPr>
              <p:spPr bwMode="auto">
                <a:xfrm>
                  <a:off x="1136570" y="2584917"/>
                  <a:ext cx="261570" cy="146654"/>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4" name="Freeform 30"/>
                <p:cNvSpPr>
                  <a:spLocks/>
                </p:cNvSpPr>
                <p:nvPr/>
              </p:nvSpPr>
              <p:spPr bwMode="auto">
                <a:xfrm>
                  <a:off x="1137665" y="2584370"/>
                  <a:ext cx="260475" cy="146654"/>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5" name="Freeform 31"/>
                <p:cNvSpPr>
                  <a:spLocks/>
                </p:cNvSpPr>
                <p:nvPr/>
              </p:nvSpPr>
              <p:spPr bwMode="auto">
                <a:xfrm>
                  <a:off x="1138759" y="2584917"/>
                  <a:ext cx="258287" cy="145560"/>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6" name="Freeform 32"/>
                <p:cNvSpPr>
                  <a:spLocks/>
                </p:cNvSpPr>
                <p:nvPr/>
              </p:nvSpPr>
              <p:spPr bwMode="auto">
                <a:xfrm>
                  <a:off x="1139854" y="2585465"/>
                  <a:ext cx="257192" cy="144465"/>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7" name="Freeform 33"/>
                <p:cNvSpPr>
                  <a:spLocks/>
                </p:cNvSpPr>
                <p:nvPr/>
              </p:nvSpPr>
              <p:spPr bwMode="auto">
                <a:xfrm>
                  <a:off x="1140401" y="2584917"/>
                  <a:ext cx="256098" cy="144465"/>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8" name="Freeform 34"/>
                <p:cNvSpPr>
                  <a:spLocks/>
                </p:cNvSpPr>
                <p:nvPr/>
              </p:nvSpPr>
              <p:spPr bwMode="auto">
                <a:xfrm>
                  <a:off x="1141495" y="2585465"/>
                  <a:ext cx="255003" cy="143371"/>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59" name="Freeform 35"/>
                <p:cNvSpPr>
                  <a:spLocks/>
                </p:cNvSpPr>
                <p:nvPr/>
              </p:nvSpPr>
              <p:spPr bwMode="auto">
                <a:xfrm>
                  <a:off x="1142590" y="2584917"/>
                  <a:ext cx="253909" cy="143371"/>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0" name="Freeform 36"/>
                <p:cNvSpPr>
                  <a:spLocks/>
                </p:cNvSpPr>
                <p:nvPr/>
              </p:nvSpPr>
              <p:spPr bwMode="auto">
                <a:xfrm>
                  <a:off x="1143137" y="2585465"/>
                  <a:ext cx="252814" cy="142276"/>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1" name="Freeform 37"/>
                <p:cNvSpPr>
                  <a:spLocks/>
                </p:cNvSpPr>
                <p:nvPr/>
              </p:nvSpPr>
              <p:spPr bwMode="auto">
                <a:xfrm>
                  <a:off x="1144779" y="2586559"/>
                  <a:ext cx="250625" cy="141182"/>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2" name="Freeform 38"/>
                <p:cNvSpPr>
                  <a:spLocks/>
                </p:cNvSpPr>
                <p:nvPr/>
              </p:nvSpPr>
              <p:spPr bwMode="auto">
                <a:xfrm>
                  <a:off x="1145326" y="2586012"/>
                  <a:ext cx="249531" cy="141182"/>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3" name="Freeform 39"/>
                <p:cNvSpPr>
                  <a:spLocks/>
                </p:cNvSpPr>
                <p:nvPr/>
              </p:nvSpPr>
              <p:spPr bwMode="auto">
                <a:xfrm>
                  <a:off x="1146420" y="2586559"/>
                  <a:ext cx="248437" cy="140088"/>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4" name="Freeform 40"/>
                <p:cNvSpPr>
                  <a:spLocks/>
                </p:cNvSpPr>
                <p:nvPr/>
              </p:nvSpPr>
              <p:spPr bwMode="auto">
                <a:xfrm>
                  <a:off x="1146968" y="2587106"/>
                  <a:ext cx="247342" cy="138993"/>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5" name="Freeform 41"/>
                <p:cNvSpPr>
                  <a:spLocks/>
                </p:cNvSpPr>
                <p:nvPr/>
              </p:nvSpPr>
              <p:spPr bwMode="auto">
                <a:xfrm>
                  <a:off x="1148062" y="2586559"/>
                  <a:ext cx="246248" cy="138993"/>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6" name="Freeform 42"/>
                <p:cNvSpPr>
                  <a:spLocks/>
                </p:cNvSpPr>
                <p:nvPr/>
              </p:nvSpPr>
              <p:spPr bwMode="auto">
                <a:xfrm>
                  <a:off x="1148609" y="2587106"/>
                  <a:ext cx="244606" cy="137899"/>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7" name="Freeform 43"/>
                <p:cNvSpPr>
                  <a:spLocks/>
                </p:cNvSpPr>
                <p:nvPr/>
              </p:nvSpPr>
              <p:spPr bwMode="auto">
                <a:xfrm>
                  <a:off x="1150798" y="2587654"/>
                  <a:ext cx="241870" cy="136804"/>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8" name="Freeform 44"/>
                <p:cNvSpPr>
                  <a:spLocks/>
                </p:cNvSpPr>
                <p:nvPr/>
              </p:nvSpPr>
              <p:spPr bwMode="auto">
                <a:xfrm>
                  <a:off x="1151345" y="2587106"/>
                  <a:ext cx="240776" cy="136804"/>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69" name="Freeform 45"/>
                <p:cNvSpPr>
                  <a:spLocks/>
                </p:cNvSpPr>
                <p:nvPr/>
              </p:nvSpPr>
              <p:spPr bwMode="auto">
                <a:xfrm>
                  <a:off x="1152440" y="2587654"/>
                  <a:ext cx="239681" cy="135710"/>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0" name="Freeform 46"/>
                <p:cNvSpPr>
                  <a:spLocks/>
                </p:cNvSpPr>
                <p:nvPr/>
              </p:nvSpPr>
              <p:spPr bwMode="auto">
                <a:xfrm>
                  <a:off x="1153534" y="2588201"/>
                  <a:ext cx="238587" cy="134615"/>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1" name="Freeform 47"/>
                <p:cNvSpPr>
                  <a:spLocks/>
                </p:cNvSpPr>
                <p:nvPr/>
              </p:nvSpPr>
              <p:spPr bwMode="auto">
                <a:xfrm>
                  <a:off x="1154081" y="2588201"/>
                  <a:ext cx="237492" cy="134615"/>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2" name="Freeform 48"/>
                <p:cNvSpPr>
                  <a:spLocks/>
                </p:cNvSpPr>
                <p:nvPr/>
              </p:nvSpPr>
              <p:spPr bwMode="auto">
                <a:xfrm>
                  <a:off x="1155176" y="2588748"/>
                  <a:ext cx="236398" cy="133521"/>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3" name="Freeform 49"/>
                <p:cNvSpPr>
                  <a:spLocks/>
                </p:cNvSpPr>
                <p:nvPr/>
              </p:nvSpPr>
              <p:spPr bwMode="auto">
                <a:xfrm>
                  <a:off x="1156270" y="2589295"/>
                  <a:ext cx="234209" cy="131879"/>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4" name="Freeform 50"/>
                <p:cNvSpPr>
                  <a:spLocks/>
                </p:cNvSpPr>
                <p:nvPr/>
              </p:nvSpPr>
              <p:spPr bwMode="auto">
                <a:xfrm>
                  <a:off x="1157365" y="2588748"/>
                  <a:ext cx="233115" cy="131879"/>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5" name="Freeform 51"/>
                <p:cNvSpPr>
                  <a:spLocks/>
                </p:cNvSpPr>
                <p:nvPr/>
              </p:nvSpPr>
              <p:spPr bwMode="auto">
                <a:xfrm>
                  <a:off x="1157912" y="2589295"/>
                  <a:ext cx="232020" cy="130785"/>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6" name="Freeform 52"/>
                <p:cNvSpPr>
                  <a:spLocks/>
                </p:cNvSpPr>
                <p:nvPr/>
              </p:nvSpPr>
              <p:spPr bwMode="auto">
                <a:xfrm>
                  <a:off x="1159006" y="2589842"/>
                  <a:ext cx="230926" cy="129690"/>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7" name="Freeform 53"/>
                <p:cNvSpPr>
                  <a:spLocks/>
                </p:cNvSpPr>
                <p:nvPr/>
              </p:nvSpPr>
              <p:spPr bwMode="auto">
                <a:xfrm>
                  <a:off x="1159554" y="2589295"/>
                  <a:ext cx="229831" cy="129690"/>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8" name="Freeform 54"/>
                <p:cNvSpPr>
                  <a:spLocks/>
                </p:cNvSpPr>
                <p:nvPr/>
              </p:nvSpPr>
              <p:spPr bwMode="auto">
                <a:xfrm>
                  <a:off x="1160648" y="2589842"/>
                  <a:ext cx="228737" cy="128596"/>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79" name="Freeform 55"/>
                <p:cNvSpPr>
                  <a:spLocks/>
                </p:cNvSpPr>
                <p:nvPr/>
              </p:nvSpPr>
              <p:spPr bwMode="auto">
                <a:xfrm>
                  <a:off x="1162290" y="2590390"/>
                  <a:ext cx="226548" cy="127502"/>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0" name="Freeform 56"/>
                <p:cNvSpPr>
                  <a:spLocks/>
                </p:cNvSpPr>
                <p:nvPr/>
              </p:nvSpPr>
              <p:spPr bwMode="auto">
                <a:xfrm>
                  <a:off x="1162837" y="2589842"/>
                  <a:ext cx="225453" cy="127502"/>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1" name="Freeform 57"/>
                <p:cNvSpPr>
                  <a:spLocks/>
                </p:cNvSpPr>
                <p:nvPr/>
              </p:nvSpPr>
              <p:spPr bwMode="auto">
                <a:xfrm>
                  <a:off x="1163931" y="2590937"/>
                  <a:ext cx="224359" cy="126407"/>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2" name="Freeform 58"/>
                <p:cNvSpPr>
                  <a:spLocks/>
                </p:cNvSpPr>
                <p:nvPr/>
              </p:nvSpPr>
              <p:spPr bwMode="auto">
                <a:xfrm>
                  <a:off x="1164478" y="2591484"/>
                  <a:ext cx="223265" cy="1253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3" name="Freeform 59"/>
                <p:cNvSpPr>
                  <a:spLocks/>
                </p:cNvSpPr>
                <p:nvPr/>
              </p:nvSpPr>
              <p:spPr bwMode="auto">
                <a:xfrm>
                  <a:off x="1165573" y="2590937"/>
                  <a:ext cx="222170" cy="1253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4" name="Freeform 60"/>
                <p:cNvSpPr>
                  <a:spLocks/>
                </p:cNvSpPr>
                <p:nvPr/>
              </p:nvSpPr>
              <p:spPr bwMode="auto">
                <a:xfrm>
                  <a:off x="1166120" y="2591484"/>
                  <a:ext cx="221076" cy="124218"/>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5" name="Freeform 61"/>
                <p:cNvSpPr>
                  <a:spLocks/>
                </p:cNvSpPr>
                <p:nvPr/>
              </p:nvSpPr>
              <p:spPr bwMode="auto">
                <a:xfrm>
                  <a:off x="1167762" y="2592031"/>
                  <a:ext cx="218887" cy="123124"/>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6" name="Freeform 62"/>
                <p:cNvSpPr>
                  <a:spLocks/>
                </p:cNvSpPr>
                <p:nvPr/>
              </p:nvSpPr>
              <p:spPr bwMode="auto">
                <a:xfrm>
                  <a:off x="1168309" y="2591484"/>
                  <a:ext cx="217792" cy="123124"/>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7" name="Freeform 63"/>
                <p:cNvSpPr>
                  <a:spLocks/>
                </p:cNvSpPr>
                <p:nvPr/>
              </p:nvSpPr>
              <p:spPr bwMode="auto">
                <a:xfrm>
                  <a:off x="1169403" y="2592031"/>
                  <a:ext cx="216698" cy="122029"/>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8" name="Freeform 64"/>
                <p:cNvSpPr>
                  <a:spLocks/>
                </p:cNvSpPr>
                <p:nvPr/>
              </p:nvSpPr>
              <p:spPr bwMode="auto">
                <a:xfrm>
                  <a:off x="1170498" y="2592579"/>
                  <a:ext cx="215604" cy="12093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89" name="Freeform 65"/>
                <p:cNvSpPr>
                  <a:spLocks/>
                </p:cNvSpPr>
                <p:nvPr/>
              </p:nvSpPr>
              <p:spPr bwMode="auto">
                <a:xfrm>
                  <a:off x="1171045" y="2592031"/>
                  <a:ext cx="214509" cy="12093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0" name="Freeform 66"/>
                <p:cNvSpPr>
                  <a:spLocks/>
                </p:cNvSpPr>
                <p:nvPr/>
              </p:nvSpPr>
              <p:spPr bwMode="auto">
                <a:xfrm>
                  <a:off x="1172140" y="2592579"/>
                  <a:ext cx="213415" cy="119841"/>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1" name="Freeform 67"/>
                <p:cNvSpPr>
                  <a:spLocks/>
                </p:cNvSpPr>
                <p:nvPr/>
              </p:nvSpPr>
              <p:spPr bwMode="auto">
                <a:xfrm>
                  <a:off x="1173234" y="2592579"/>
                  <a:ext cx="211226" cy="119293"/>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2" name="Freeform 68"/>
                <p:cNvSpPr>
                  <a:spLocks/>
                </p:cNvSpPr>
                <p:nvPr/>
              </p:nvSpPr>
              <p:spPr bwMode="auto">
                <a:xfrm>
                  <a:off x="1174328" y="2593126"/>
                  <a:ext cx="210131" cy="118746"/>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3" name="Freeform 69"/>
                <p:cNvSpPr>
                  <a:spLocks/>
                </p:cNvSpPr>
                <p:nvPr/>
              </p:nvSpPr>
              <p:spPr bwMode="auto">
                <a:xfrm>
                  <a:off x="1174876" y="2593673"/>
                  <a:ext cx="209037" cy="117652"/>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4" name="Freeform 70"/>
                <p:cNvSpPr>
                  <a:spLocks/>
                </p:cNvSpPr>
                <p:nvPr/>
              </p:nvSpPr>
              <p:spPr bwMode="auto">
                <a:xfrm>
                  <a:off x="1175970" y="2593126"/>
                  <a:ext cx="207943" cy="117652"/>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5" name="Freeform 71"/>
                <p:cNvSpPr>
                  <a:spLocks/>
                </p:cNvSpPr>
                <p:nvPr/>
              </p:nvSpPr>
              <p:spPr bwMode="auto">
                <a:xfrm>
                  <a:off x="1176517" y="2593673"/>
                  <a:ext cx="206848" cy="116557"/>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6" name="Freeform 72"/>
                <p:cNvSpPr>
                  <a:spLocks/>
                </p:cNvSpPr>
                <p:nvPr/>
              </p:nvSpPr>
              <p:spPr bwMode="auto">
                <a:xfrm>
                  <a:off x="1177612" y="2594220"/>
                  <a:ext cx="205754" cy="115463"/>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7" name="Freeform 73"/>
                <p:cNvSpPr>
                  <a:spLocks/>
                </p:cNvSpPr>
                <p:nvPr/>
              </p:nvSpPr>
              <p:spPr bwMode="auto">
                <a:xfrm>
                  <a:off x="1178706" y="2593673"/>
                  <a:ext cx="204659" cy="115463"/>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8" name="Freeform 74"/>
                <p:cNvSpPr>
                  <a:spLocks/>
                </p:cNvSpPr>
                <p:nvPr/>
              </p:nvSpPr>
              <p:spPr bwMode="auto">
                <a:xfrm>
                  <a:off x="1179801" y="2594220"/>
                  <a:ext cx="202470" cy="114368"/>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099" name="Freeform 75"/>
                <p:cNvSpPr>
                  <a:spLocks/>
                </p:cNvSpPr>
                <p:nvPr/>
              </p:nvSpPr>
              <p:spPr bwMode="auto">
                <a:xfrm>
                  <a:off x="1180895" y="2595315"/>
                  <a:ext cx="201376" cy="112727"/>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0" name="Freeform 76"/>
                <p:cNvSpPr>
                  <a:spLocks/>
                </p:cNvSpPr>
                <p:nvPr/>
              </p:nvSpPr>
              <p:spPr bwMode="auto">
                <a:xfrm>
                  <a:off x="1181442" y="2594220"/>
                  <a:ext cx="200281" cy="113274"/>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1" name="Freeform 77"/>
                <p:cNvSpPr>
                  <a:spLocks/>
                </p:cNvSpPr>
                <p:nvPr/>
              </p:nvSpPr>
              <p:spPr bwMode="auto">
                <a:xfrm>
                  <a:off x="1182537" y="2595315"/>
                  <a:ext cx="199187" cy="111632"/>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2" name="Freeform 78"/>
                <p:cNvSpPr>
                  <a:spLocks/>
                </p:cNvSpPr>
                <p:nvPr/>
              </p:nvSpPr>
              <p:spPr bwMode="auto">
                <a:xfrm>
                  <a:off x="1183084" y="2596409"/>
                  <a:ext cx="198093" cy="110538"/>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3" name="Freeform 79"/>
                <p:cNvSpPr>
                  <a:spLocks/>
                </p:cNvSpPr>
                <p:nvPr/>
              </p:nvSpPr>
              <p:spPr bwMode="auto">
                <a:xfrm>
                  <a:off x="1184178" y="2595862"/>
                  <a:ext cx="196998" cy="110538"/>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4" name="Freeform 80"/>
                <p:cNvSpPr>
                  <a:spLocks/>
                </p:cNvSpPr>
                <p:nvPr/>
              </p:nvSpPr>
              <p:spPr bwMode="auto">
                <a:xfrm>
                  <a:off x="1185820" y="2596409"/>
                  <a:ext cx="194262" cy="109443"/>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5" name="Freeform 81"/>
                <p:cNvSpPr>
                  <a:spLocks/>
                </p:cNvSpPr>
                <p:nvPr/>
              </p:nvSpPr>
              <p:spPr bwMode="auto">
                <a:xfrm>
                  <a:off x="1186914" y="2596956"/>
                  <a:ext cx="193168" cy="108349"/>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6" name="Freeform 82"/>
                <p:cNvSpPr>
                  <a:spLocks/>
                </p:cNvSpPr>
                <p:nvPr/>
              </p:nvSpPr>
              <p:spPr bwMode="auto">
                <a:xfrm>
                  <a:off x="1188009" y="2596409"/>
                  <a:ext cx="192073" cy="108349"/>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7" name="Freeform 83"/>
                <p:cNvSpPr>
                  <a:spLocks/>
                </p:cNvSpPr>
                <p:nvPr/>
              </p:nvSpPr>
              <p:spPr bwMode="auto">
                <a:xfrm>
                  <a:off x="1188556" y="2596956"/>
                  <a:ext cx="190979" cy="107255"/>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8" name="Freeform 84"/>
                <p:cNvSpPr>
                  <a:spLocks/>
                </p:cNvSpPr>
                <p:nvPr/>
              </p:nvSpPr>
              <p:spPr bwMode="auto">
                <a:xfrm>
                  <a:off x="1189650" y="2597503"/>
                  <a:ext cx="189884" cy="106160"/>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09" name="Freeform 85"/>
                <p:cNvSpPr>
                  <a:spLocks/>
                </p:cNvSpPr>
                <p:nvPr/>
              </p:nvSpPr>
              <p:spPr bwMode="auto">
                <a:xfrm>
                  <a:off x="1190198" y="2596956"/>
                  <a:ext cx="188790" cy="106160"/>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0" name="Freeform 86"/>
                <p:cNvSpPr>
                  <a:spLocks/>
                </p:cNvSpPr>
                <p:nvPr/>
              </p:nvSpPr>
              <p:spPr bwMode="auto">
                <a:xfrm>
                  <a:off x="1191839" y="2597503"/>
                  <a:ext cx="186601" cy="105066"/>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1" name="Freeform 87"/>
                <p:cNvSpPr>
                  <a:spLocks/>
                </p:cNvSpPr>
                <p:nvPr/>
              </p:nvSpPr>
              <p:spPr bwMode="auto">
                <a:xfrm>
                  <a:off x="1192387" y="2598051"/>
                  <a:ext cx="185507" cy="103971"/>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2" name="Freeform 88"/>
                <p:cNvSpPr>
                  <a:spLocks/>
                </p:cNvSpPr>
                <p:nvPr/>
              </p:nvSpPr>
              <p:spPr bwMode="auto">
                <a:xfrm>
                  <a:off x="1193481" y="2598051"/>
                  <a:ext cx="184412" cy="103971"/>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3" name="Freeform 89"/>
                <p:cNvSpPr>
                  <a:spLocks/>
                </p:cNvSpPr>
                <p:nvPr/>
              </p:nvSpPr>
              <p:spPr bwMode="auto">
                <a:xfrm>
                  <a:off x="1194028" y="2598598"/>
                  <a:ext cx="183318" cy="102877"/>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4" name="Freeform 90"/>
                <p:cNvSpPr>
                  <a:spLocks/>
                </p:cNvSpPr>
                <p:nvPr/>
              </p:nvSpPr>
              <p:spPr bwMode="auto">
                <a:xfrm>
                  <a:off x="1195123" y="2599145"/>
                  <a:ext cx="182223" cy="101782"/>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5" name="Freeform 91"/>
                <p:cNvSpPr>
                  <a:spLocks/>
                </p:cNvSpPr>
                <p:nvPr/>
              </p:nvSpPr>
              <p:spPr bwMode="auto">
                <a:xfrm>
                  <a:off x="1196217" y="2598598"/>
                  <a:ext cx="181129" cy="101782"/>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6" name="Freeform 92"/>
                <p:cNvSpPr>
                  <a:spLocks/>
                </p:cNvSpPr>
                <p:nvPr/>
              </p:nvSpPr>
              <p:spPr bwMode="auto">
                <a:xfrm>
                  <a:off x="1197312" y="2599145"/>
                  <a:ext cx="178940" cy="100688"/>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7" name="Freeform 93"/>
                <p:cNvSpPr>
                  <a:spLocks/>
                </p:cNvSpPr>
                <p:nvPr/>
              </p:nvSpPr>
              <p:spPr bwMode="auto">
                <a:xfrm>
                  <a:off x="1198406" y="2599692"/>
                  <a:ext cx="177846" cy="99594"/>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8" name="Freeform 94"/>
                <p:cNvSpPr>
                  <a:spLocks/>
                </p:cNvSpPr>
                <p:nvPr/>
              </p:nvSpPr>
              <p:spPr bwMode="auto">
                <a:xfrm>
                  <a:off x="1198953" y="2599145"/>
                  <a:ext cx="176751" cy="99594"/>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19" name="Freeform 95"/>
                <p:cNvSpPr>
                  <a:spLocks/>
                </p:cNvSpPr>
                <p:nvPr/>
              </p:nvSpPr>
              <p:spPr bwMode="auto">
                <a:xfrm>
                  <a:off x="1200048" y="2599692"/>
                  <a:ext cx="175657" cy="9849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0" name="Freeform 96"/>
                <p:cNvSpPr>
                  <a:spLocks/>
                </p:cNvSpPr>
                <p:nvPr/>
              </p:nvSpPr>
              <p:spPr bwMode="auto">
                <a:xfrm>
                  <a:off x="1200595" y="2600240"/>
                  <a:ext cx="174562" cy="97405"/>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1" name="Freeform 97"/>
                <p:cNvSpPr>
                  <a:spLocks/>
                </p:cNvSpPr>
                <p:nvPr/>
              </p:nvSpPr>
              <p:spPr bwMode="auto">
                <a:xfrm>
                  <a:off x="1201689" y="2599692"/>
                  <a:ext cx="173468" cy="97405"/>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2" name="Freeform 98"/>
                <p:cNvSpPr>
                  <a:spLocks/>
                </p:cNvSpPr>
                <p:nvPr/>
              </p:nvSpPr>
              <p:spPr bwMode="auto">
                <a:xfrm>
                  <a:off x="1202784" y="2600787"/>
                  <a:ext cx="171279" cy="96310"/>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3" name="Freeform 99"/>
                <p:cNvSpPr>
                  <a:spLocks/>
                </p:cNvSpPr>
                <p:nvPr/>
              </p:nvSpPr>
              <p:spPr bwMode="auto">
                <a:xfrm>
                  <a:off x="1203878" y="2601334"/>
                  <a:ext cx="170185" cy="95216"/>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4" name="Freeform 100"/>
                <p:cNvSpPr>
                  <a:spLocks/>
                </p:cNvSpPr>
                <p:nvPr/>
              </p:nvSpPr>
              <p:spPr bwMode="auto">
                <a:xfrm>
                  <a:off x="1204973" y="2600787"/>
                  <a:ext cx="169090" cy="95216"/>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5" name="Freeform 101"/>
                <p:cNvSpPr>
                  <a:spLocks/>
                </p:cNvSpPr>
                <p:nvPr/>
              </p:nvSpPr>
              <p:spPr bwMode="auto">
                <a:xfrm>
                  <a:off x="1205520" y="2601334"/>
                  <a:ext cx="167996" cy="94121"/>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6" name="Freeform 102"/>
                <p:cNvSpPr>
                  <a:spLocks/>
                </p:cNvSpPr>
                <p:nvPr/>
              </p:nvSpPr>
              <p:spPr bwMode="auto">
                <a:xfrm>
                  <a:off x="1206614" y="2600787"/>
                  <a:ext cx="166901" cy="94121"/>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7" name="Freeform 103"/>
                <p:cNvSpPr>
                  <a:spLocks/>
                </p:cNvSpPr>
                <p:nvPr/>
              </p:nvSpPr>
              <p:spPr bwMode="auto">
                <a:xfrm>
                  <a:off x="1207161" y="2601334"/>
                  <a:ext cx="165807" cy="93027"/>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8" name="Freeform 104"/>
                <p:cNvSpPr>
                  <a:spLocks/>
                </p:cNvSpPr>
                <p:nvPr/>
              </p:nvSpPr>
              <p:spPr bwMode="auto">
                <a:xfrm>
                  <a:off x="1208803" y="2601881"/>
                  <a:ext cx="163618" cy="91933"/>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29" name="Freeform 105"/>
                <p:cNvSpPr>
                  <a:spLocks/>
                </p:cNvSpPr>
                <p:nvPr/>
              </p:nvSpPr>
              <p:spPr bwMode="auto">
                <a:xfrm>
                  <a:off x="1209350" y="2601334"/>
                  <a:ext cx="162523" cy="91933"/>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0" name="Freeform 106"/>
                <p:cNvSpPr>
                  <a:spLocks/>
                </p:cNvSpPr>
                <p:nvPr/>
              </p:nvSpPr>
              <p:spPr bwMode="auto">
                <a:xfrm>
                  <a:off x="1210445" y="2601881"/>
                  <a:ext cx="161429" cy="90838"/>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1" name="Freeform 107"/>
                <p:cNvSpPr>
                  <a:spLocks/>
                </p:cNvSpPr>
                <p:nvPr/>
              </p:nvSpPr>
              <p:spPr bwMode="auto">
                <a:xfrm>
                  <a:off x="1210992" y="2602428"/>
                  <a:ext cx="160335" cy="89744"/>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2" name="Freeform 108"/>
                <p:cNvSpPr>
                  <a:spLocks/>
                </p:cNvSpPr>
                <p:nvPr/>
              </p:nvSpPr>
              <p:spPr bwMode="auto">
                <a:xfrm>
                  <a:off x="1212086" y="2602428"/>
                  <a:ext cx="159240" cy="89744"/>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3" name="Freeform 109"/>
                <p:cNvSpPr>
                  <a:spLocks/>
                </p:cNvSpPr>
                <p:nvPr/>
              </p:nvSpPr>
              <p:spPr bwMode="auto">
                <a:xfrm>
                  <a:off x="1213181" y="2602976"/>
                  <a:ext cx="158146" cy="88649"/>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4" name="Freeform 110"/>
                <p:cNvSpPr>
                  <a:spLocks/>
                </p:cNvSpPr>
                <p:nvPr/>
              </p:nvSpPr>
              <p:spPr bwMode="auto">
                <a:xfrm>
                  <a:off x="1214275" y="2603523"/>
                  <a:ext cx="155957" cy="87555"/>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5" name="Freeform 111"/>
                <p:cNvSpPr>
                  <a:spLocks/>
                </p:cNvSpPr>
                <p:nvPr/>
              </p:nvSpPr>
              <p:spPr bwMode="auto">
                <a:xfrm>
                  <a:off x="1215370" y="2602976"/>
                  <a:ext cx="154862" cy="87555"/>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6" name="Freeform 112"/>
                <p:cNvSpPr>
                  <a:spLocks/>
                </p:cNvSpPr>
                <p:nvPr/>
              </p:nvSpPr>
              <p:spPr bwMode="auto">
                <a:xfrm>
                  <a:off x="1215917" y="2603523"/>
                  <a:ext cx="153768" cy="86460"/>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7" name="Freeform 113"/>
                <p:cNvSpPr>
                  <a:spLocks/>
                </p:cNvSpPr>
                <p:nvPr/>
              </p:nvSpPr>
              <p:spPr bwMode="auto">
                <a:xfrm>
                  <a:off x="1217011" y="2604070"/>
                  <a:ext cx="152674" cy="85366"/>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8" name="Freeform 114"/>
                <p:cNvSpPr>
                  <a:spLocks/>
                </p:cNvSpPr>
                <p:nvPr/>
              </p:nvSpPr>
              <p:spPr bwMode="auto">
                <a:xfrm>
                  <a:off x="1217559" y="2603523"/>
                  <a:ext cx="151579" cy="85366"/>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39" name="Freeform 115"/>
                <p:cNvSpPr>
                  <a:spLocks/>
                </p:cNvSpPr>
                <p:nvPr/>
              </p:nvSpPr>
              <p:spPr bwMode="auto">
                <a:xfrm>
                  <a:off x="1218653" y="2604070"/>
                  <a:ext cx="150485" cy="84271"/>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0" name="Freeform 116"/>
                <p:cNvSpPr>
                  <a:spLocks/>
                </p:cNvSpPr>
                <p:nvPr/>
              </p:nvSpPr>
              <p:spPr bwMode="auto">
                <a:xfrm>
                  <a:off x="1220295" y="2604617"/>
                  <a:ext cx="147749" cy="83177"/>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1" name="Freeform 117"/>
                <p:cNvSpPr>
                  <a:spLocks/>
                </p:cNvSpPr>
                <p:nvPr/>
              </p:nvSpPr>
              <p:spPr bwMode="auto">
                <a:xfrm>
                  <a:off x="1221389" y="2604070"/>
                  <a:ext cx="146654" cy="83177"/>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2" name="Freeform 118"/>
                <p:cNvSpPr>
                  <a:spLocks/>
                </p:cNvSpPr>
                <p:nvPr/>
              </p:nvSpPr>
              <p:spPr bwMode="auto">
                <a:xfrm>
                  <a:off x="1221936" y="2605165"/>
                  <a:ext cx="145560" cy="8208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3" name="Freeform 119"/>
                <p:cNvSpPr>
                  <a:spLocks/>
                </p:cNvSpPr>
                <p:nvPr/>
              </p:nvSpPr>
              <p:spPr bwMode="auto">
                <a:xfrm>
                  <a:off x="1223031" y="2605712"/>
                  <a:ext cx="144465" cy="80988"/>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4" name="Freeform 120"/>
                <p:cNvSpPr>
                  <a:spLocks/>
                </p:cNvSpPr>
                <p:nvPr/>
              </p:nvSpPr>
              <p:spPr bwMode="auto">
                <a:xfrm>
                  <a:off x="1224125" y="2605165"/>
                  <a:ext cx="143371" cy="80988"/>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5" name="Freeform 121"/>
                <p:cNvSpPr>
                  <a:spLocks/>
                </p:cNvSpPr>
                <p:nvPr/>
              </p:nvSpPr>
              <p:spPr bwMode="auto">
                <a:xfrm>
                  <a:off x="1224672" y="2605712"/>
                  <a:ext cx="142276" cy="79894"/>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6" name="Freeform 122"/>
                <p:cNvSpPr>
                  <a:spLocks/>
                </p:cNvSpPr>
                <p:nvPr/>
              </p:nvSpPr>
              <p:spPr bwMode="auto">
                <a:xfrm>
                  <a:off x="1226314" y="2606259"/>
                  <a:ext cx="140088" cy="78799"/>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7" name="Freeform 123"/>
                <p:cNvSpPr>
                  <a:spLocks/>
                </p:cNvSpPr>
                <p:nvPr/>
              </p:nvSpPr>
              <p:spPr bwMode="auto">
                <a:xfrm>
                  <a:off x="1226861" y="2605712"/>
                  <a:ext cx="138993" cy="78799"/>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8" name="Freeform 124"/>
                <p:cNvSpPr>
                  <a:spLocks/>
                </p:cNvSpPr>
                <p:nvPr/>
              </p:nvSpPr>
              <p:spPr bwMode="auto">
                <a:xfrm>
                  <a:off x="1227956" y="2606259"/>
                  <a:ext cx="137899" cy="77705"/>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49" name="Freeform 125"/>
                <p:cNvSpPr>
                  <a:spLocks/>
                </p:cNvSpPr>
                <p:nvPr/>
              </p:nvSpPr>
              <p:spPr bwMode="auto">
                <a:xfrm>
                  <a:off x="1228503" y="2606806"/>
                  <a:ext cx="136804" cy="76610"/>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0" name="Freeform 126"/>
                <p:cNvSpPr>
                  <a:spLocks/>
                </p:cNvSpPr>
                <p:nvPr/>
              </p:nvSpPr>
              <p:spPr bwMode="auto">
                <a:xfrm>
                  <a:off x="1229597" y="2606259"/>
                  <a:ext cx="135710" cy="76610"/>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1" name="Freeform 127"/>
                <p:cNvSpPr>
                  <a:spLocks/>
                </p:cNvSpPr>
                <p:nvPr/>
              </p:nvSpPr>
              <p:spPr bwMode="auto">
                <a:xfrm>
                  <a:off x="1230145" y="2606806"/>
                  <a:ext cx="134615" cy="75516"/>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2" name="Freeform 128"/>
                <p:cNvSpPr>
                  <a:spLocks/>
                </p:cNvSpPr>
                <p:nvPr/>
              </p:nvSpPr>
              <p:spPr bwMode="auto">
                <a:xfrm>
                  <a:off x="1231239" y="2607901"/>
                  <a:ext cx="133521" cy="74422"/>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3" name="Freeform 129"/>
                <p:cNvSpPr>
                  <a:spLocks/>
                </p:cNvSpPr>
                <p:nvPr/>
              </p:nvSpPr>
              <p:spPr bwMode="auto">
                <a:xfrm>
                  <a:off x="1232881" y="2607353"/>
                  <a:ext cx="131332" cy="74422"/>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4" name="Freeform 130"/>
                <p:cNvSpPr>
                  <a:spLocks/>
                </p:cNvSpPr>
                <p:nvPr/>
              </p:nvSpPr>
              <p:spPr bwMode="auto">
                <a:xfrm>
                  <a:off x="1233428" y="2607901"/>
                  <a:ext cx="130238" cy="73327"/>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5" name="Freeform 131"/>
                <p:cNvSpPr>
                  <a:spLocks/>
                </p:cNvSpPr>
                <p:nvPr/>
              </p:nvSpPr>
              <p:spPr bwMode="auto">
                <a:xfrm>
                  <a:off x="1234522" y="2608448"/>
                  <a:ext cx="129143" cy="72233"/>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6" name="Freeform 132"/>
                <p:cNvSpPr>
                  <a:spLocks/>
                </p:cNvSpPr>
                <p:nvPr/>
              </p:nvSpPr>
              <p:spPr bwMode="auto">
                <a:xfrm>
                  <a:off x="1235069" y="2607901"/>
                  <a:ext cx="128049" cy="72233"/>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7" name="Freeform 133"/>
                <p:cNvSpPr>
                  <a:spLocks/>
                </p:cNvSpPr>
                <p:nvPr/>
              </p:nvSpPr>
              <p:spPr bwMode="auto">
                <a:xfrm>
                  <a:off x="1236164" y="2608448"/>
                  <a:ext cx="126954" cy="70591"/>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8" name="Freeform 134"/>
                <p:cNvSpPr>
                  <a:spLocks/>
                </p:cNvSpPr>
                <p:nvPr/>
              </p:nvSpPr>
              <p:spPr bwMode="auto">
                <a:xfrm>
                  <a:off x="1236711" y="2607901"/>
                  <a:ext cx="125860" cy="70591"/>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59" name="Freeform 135"/>
                <p:cNvSpPr>
                  <a:spLocks/>
                </p:cNvSpPr>
                <p:nvPr/>
              </p:nvSpPr>
              <p:spPr bwMode="auto">
                <a:xfrm>
                  <a:off x="1238353" y="2608448"/>
                  <a:ext cx="123671" cy="69497"/>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0" name="Freeform 136"/>
                <p:cNvSpPr>
                  <a:spLocks/>
                </p:cNvSpPr>
                <p:nvPr/>
              </p:nvSpPr>
              <p:spPr bwMode="auto">
                <a:xfrm>
                  <a:off x="1238900" y="2608995"/>
                  <a:ext cx="122577" cy="68402"/>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1" name="Freeform 137"/>
                <p:cNvSpPr>
                  <a:spLocks/>
                </p:cNvSpPr>
                <p:nvPr/>
              </p:nvSpPr>
              <p:spPr bwMode="auto">
                <a:xfrm>
                  <a:off x="1239994" y="2608448"/>
                  <a:ext cx="121482" cy="68402"/>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2" name="Freeform 138"/>
                <p:cNvSpPr>
                  <a:spLocks/>
                </p:cNvSpPr>
                <p:nvPr/>
              </p:nvSpPr>
              <p:spPr bwMode="auto">
                <a:xfrm>
                  <a:off x="1241089" y="2609542"/>
                  <a:ext cx="120388" cy="67308"/>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3" name="Freeform 139"/>
                <p:cNvSpPr>
                  <a:spLocks/>
                </p:cNvSpPr>
                <p:nvPr/>
              </p:nvSpPr>
              <p:spPr bwMode="auto">
                <a:xfrm>
                  <a:off x="1241636" y="2610089"/>
                  <a:ext cx="119293" cy="66213"/>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4" name="Freeform 140"/>
                <p:cNvSpPr>
                  <a:spLocks/>
                </p:cNvSpPr>
                <p:nvPr/>
              </p:nvSpPr>
              <p:spPr bwMode="auto">
                <a:xfrm>
                  <a:off x="1242731" y="2609542"/>
                  <a:ext cx="118199" cy="66213"/>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5" name="Freeform 141"/>
                <p:cNvSpPr>
                  <a:spLocks/>
                </p:cNvSpPr>
                <p:nvPr/>
              </p:nvSpPr>
              <p:spPr bwMode="auto">
                <a:xfrm>
                  <a:off x="1243825" y="2610089"/>
                  <a:ext cx="116010" cy="65119"/>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6" name="Freeform 142"/>
                <p:cNvSpPr>
                  <a:spLocks/>
                </p:cNvSpPr>
                <p:nvPr/>
              </p:nvSpPr>
              <p:spPr bwMode="auto">
                <a:xfrm>
                  <a:off x="1244919" y="2610637"/>
                  <a:ext cx="114916" cy="64024"/>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7" name="Freeform 143"/>
                <p:cNvSpPr>
                  <a:spLocks/>
                </p:cNvSpPr>
                <p:nvPr/>
              </p:nvSpPr>
              <p:spPr bwMode="auto">
                <a:xfrm>
                  <a:off x="1245467" y="2610089"/>
                  <a:ext cx="113274" cy="64024"/>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8" name="Freeform 144"/>
                <p:cNvSpPr>
                  <a:spLocks/>
                </p:cNvSpPr>
                <p:nvPr/>
              </p:nvSpPr>
              <p:spPr bwMode="auto">
                <a:xfrm>
                  <a:off x="1246561" y="2610637"/>
                  <a:ext cx="112180" cy="62930"/>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9" name="Freeform 145"/>
                <p:cNvSpPr>
                  <a:spLocks/>
                </p:cNvSpPr>
                <p:nvPr/>
              </p:nvSpPr>
              <p:spPr bwMode="auto">
                <a:xfrm>
                  <a:off x="1247108" y="2611184"/>
                  <a:ext cx="111085" cy="61836"/>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0" name="Freeform 146"/>
                <p:cNvSpPr>
                  <a:spLocks/>
                </p:cNvSpPr>
                <p:nvPr/>
              </p:nvSpPr>
              <p:spPr bwMode="auto">
                <a:xfrm>
                  <a:off x="1248203" y="2610637"/>
                  <a:ext cx="109991" cy="61836"/>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1" name="Freeform 147"/>
                <p:cNvSpPr>
                  <a:spLocks/>
                </p:cNvSpPr>
                <p:nvPr/>
              </p:nvSpPr>
              <p:spPr bwMode="auto">
                <a:xfrm>
                  <a:off x="1249844" y="2611184"/>
                  <a:ext cx="107802" cy="60741"/>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2" name="Freeform 148"/>
                <p:cNvSpPr>
                  <a:spLocks/>
                </p:cNvSpPr>
                <p:nvPr/>
              </p:nvSpPr>
              <p:spPr bwMode="auto">
                <a:xfrm>
                  <a:off x="1250392" y="2612278"/>
                  <a:ext cx="106707" cy="5964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3" name="Freeform 149"/>
                <p:cNvSpPr>
                  <a:spLocks/>
                </p:cNvSpPr>
                <p:nvPr/>
              </p:nvSpPr>
              <p:spPr bwMode="auto">
                <a:xfrm>
                  <a:off x="1251486" y="2611731"/>
                  <a:ext cx="105613" cy="5964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4" name="Freeform 150"/>
                <p:cNvSpPr>
                  <a:spLocks/>
                </p:cNvSpPr>
                <p:nvPr/>
              </p:nvSpPr>
              <p:spPr bwMode="auto">
                <a:xfrm>
                  <a:off x="1252033" y="2612278"/>
                  <a:ext cx="104518" cy="58552"/>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5" name="Freeform 151"/>
                <p:cNvSpPr>
                  <a:spLocks/>
                </p:cNvSpPr>
                <p:nvPr/>
              </p:nvSpPr>
              <p:spPr bwMode="auto">
                <a:xfrm>
                  <a:off x="1253128" y="2612826"/>
                  <a:ext cx="103424" cy="57458"/>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6" name="Freeform 152"/>
                <p:cNvSpPr>
                  <a:spLocks/>
                </p:cNvSpPr>
                <p:nvPr/>
              </p:nvSpPr>
              <p:spPr bwMode="auto">
                <a:xfrm>
                  <a:off x="1253675" y="2612278"/>
                  <a:ext cx="102330" cy="57458"/>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7" name="Freeform 153"/>
                <p:cNvSpPr>
                  <a:spLocks/>
                </p:cNvSpPr>
                <p:nvPr/>
              </p:nvSpPr>
              <p:spPr bwMode="auto">
                <a:xfrm>
                  <a:off x="1255864" y="2612826"/>
                  <a:ext cx="99594" cy="56363"/>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8" name="Freeform 154"/>
                <p:cNvSpPr>
                  <a:spLocks/>
                </p:cNvSpPr>
                <p:nvPr/>
              </p:nvSpPr>
              <p:spPr bwMode="auto">
                <a:xfrm>
                  <a:off x="1256411" y="2613373"/>
                  <a:ext cx="98499" cy="5526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9" name="Freeform 155"/>
                <p:cNvSpPr>
                  <a:spLocks/>
                </p:cNvSpPr>
                <p:nvPr/>
              </p:nvSpPr>
              <p:spPr bwMode="auto">
                <a:xfrm>
                  <a:off x="1257505" y="2612826"/>
                  <a:ext cx="97405" cy="5526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0" name="Freeform 156"/>
                <p:cNvSpPr>
                  <a:spLocks/>
                </p:cNvSpPr>
                <p:nvPr/>
              </p:nvSpPr>
              <p:spPr bwMode="auto">
                <a:xfrm>
                  <a:off x="1258600" y="2613373"/>
                  <a:ext cx="96310" cy="54175"/>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1" name="Freeform 157"/>
                <p:cNvSpPr>
                  <a:spLocks/>
                </p:cNvSpPr>
                <p:nvPr/>
              </p:nvSpPr>
              <p:spPr bwMode="auto">
                <a:xfrm>
                  <a:off x="1259147" y="2613920"/>
                  <a:ext cx="95216" cy="53080"/>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2" name="Freeform 158"/>
                <p:cNvSpPr>
                  <a:spLocks/>
                </p:cNvSpPr>
                <p:nvPr/>
              </p:nvSpPr>
              <p:spPr bwMode="auto">
                <a:xfrm>
                  <a:off x="1260241" y="2613373"/>
                  <a:ext cx="94121" cy="53080"/>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3" name="Freeform 159"/>
                <p:cNvSpPr>
                  <a:spLocks/>
                </p:cNvSpPr>
                <p:nvPr/>
              </p:nvSpPr>
              <p:spPr bwMode="auto">
                <a:xfrm>
                  <a:off x="1261336" y="2614467"/>
                  <a:ext cx="91932" cy="51986"/>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4" name="Freeform 160"/>
                <p:cNvSpPr>
                  <a:spLocks/>
                </p:cNvSpPr>
                <p:nvPr/>
              </p:nvSpPr>
              <p:spPr bwMode="auto">
                <a:xfrm>
                  <a:off x="1262430" y="2615014"/>
                  <a:ext cx="90838" cy="50891"/>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5" name="Freeform 161"/>
                <p:cNvSpPr>
                  <a:spLocks/>
                </p:cNvSpPr>
                <p:nvPr/>
              </p:nvSpPr>
              <p:spPr bwMode="auto">
                <a:xfrm>
                  <a:off x="1262978" y="2614467"/>
                  <a:ext cx="89744" cy="50891"/>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6" name="Freeform 162"/>
                <p:cNvSpPr>
                  <a:spLocks/>
                </p:cNvSpPr>
                <p:nvPr/>
              </p:nvSpPr>
              <p:spPr bwMode="auto">
                <a:xfrm>
                  <a:off x="1264072" y="2615014"/>
                  <a:ext cx="88649" cy="49797"/>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7" name="Freeform 163"/>
                <p:cNvSpPr>
                  <a:spLocks/>
                </p:cNvSpPr>
                <p:nvPr/>
              </p:nvSpPr>
              <p:spPr bwMode="auto">
                <a:xfrm>
                  <a:off x="1264619" y="2615562"/>
                  <a:ext cx="87555" cy="48702"/>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8" name="Freeform 164"/>
                <p:cNvSpPr>
                  <a:spLocks/>
                </p:cNvSpPr>
                <p:nvPr/>
              </p:nvSpPr>
              <p:spPr bwMode="auto">
                <a:xfrm>
                  <a:off x="1265714" y="2615014"/>
                  <a:ext cx="86460" cy="48702"/>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9" name="Freeform 165"/>
                <p:cNvSpPr>
                  <a:spLocks/>
                </p:cNvSpPr>
                <p:nvPr/>
              </p:nvSpPr>
              <p:spPr bwMode="auto">
                <a:xfrm>
                  <a:off x="1267355" y="2615562"/>
                  <a:ext cx="84271" cy="47608"/>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0" name="Freeform 166"/>
                <p:cNvSpPr>
                  <a:spLocks/>
                </p:cNvSpPr>
                <p:nvPr/>
              </p:nvSpPr>
              <p:spPr bwMode="auto">
                <a:xfrm>
                  <a:off x="1267903" y="2616109"/>
                  <a:ext cx="83177" cy="46513"/>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1" name="Freeform 167"/>
                <p:cNvSpPr>
                  <a:spLocks/>
                </p:cNvSpPr>
                <p:nvPr/>
              </p:nvSpPr>
              <p:spPr bwMode="auto">
                <a:xfrm>
                  <a:off x="833412" y="2608995"/>
                  <a:ext cx="39400" cy="41589"/>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2" name="Freeform 168"/>
                <p:cNvSpPr>
                  <a:spLocks/>
                </p:cNvSpPr>
                <p:nvPr/>
              </p:nvSpPr>
              <p:spPr bwMode="auto">
                <a:xfrm>
                  <a:off x="747499" y="2653867"/>
                  <a:ext cx="69497" cy="45419"/>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3" name="Freeform 169"/>
                <p:cNvSpPr>
                  <a:spLocks noEditPoints="1"/>
                </p:cNvSpPr>
                <p:nvPr/>
              </p:nvSpPr>
              <p:spPr bwMode="auto">
                <a:xfrm>
                  <a:off x="763368" y="2665358"/>
                  <a:ext cx="29550" cy="13680"/>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4" name="Freeform 170"/>
                <p:cNvSpPr>
                  <a:spLocks/>
                </p:cNvSpPr>
                <p:nvPr/>
              </p:nvSpPr>
              <p:spPr bwMode="auto">
                <a:xfrm>
                  <a:off x="1359835" y="2680133"/>
                  <a:ext cx="20794" cy="9850"/>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5" name="Freeform 171"/>
                <p:cNvSpPr>
                  <a:spLocks/>
                </p:cNvSpPr>
                <p:nvPr/>
              </p:nvSpPr>
              <p:spPr bwMode="auto">
                <a:xfrm>
                  <a:off x="1329738" y="2697097"/>
                  <a:ext cx="22436" cy="10944"/>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6" name="Freeform 172"/>
                <p:cNvSpPr>
                  <a:spLocks/>
                </p:cNvSpPr>
                <p:nvPr/>
              </p:nvSpPr>
              <p:spPr bwMode="auto">
                <a:xfrm>
                  <a:off x="771029" y="2699833"/>
                  <a:ext cx="126407" cy="119293"/>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7" name="Freeform 173"/>
                <p:cNvSpPr>
                  <a:spLocks/>
                </p:cNvSpPr>
                <p:nvPr/>
              </p:nvSpPr>
              <p:spPr bwMode="auto">
                <a:xfrm>
                  <a:off x="1282130" y="2716797"/>
                  <a:ext cx="30644" cy="9303"/>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8" name="Freeform 174"/>
                <p:cNvSpPr>
                  <a:spLocks/>
                </p:cNvSpPr>
                <p:nvPr/>
              </p:nvSpPr>
              <p:spPr bwMode="auto">
                <a:xfrm>
                  <a:off x="1241089" y="2728288"/>
                  <a:ext cx="21341" cy="9303"/>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9" name="Freeform 175"/>
                <p:cNvSpPr>
                  <a:spLocks/>
                </p:cNvSpPr>
                <p:nvPr/>
              </p:nvSpPr>
              <p:spPr bwMode="auto">
                <a:xfrm>
                  <a:off x="1195123" y="2747988"/>
                  <a:ext cx="8755" cy="601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0" name="Freeform 176"/>
                <p:cNvSpPr>
                  <a:spLocks/>
                </p:cNvSpPr>
                <p:nvPr/>
              </p:nvSpPr>
              <p:spPr bwMode="auto">
                <a:xfrm>
                  <a:off x="618903" y="2807088"/>
                  <a:ext cx="2189" cy="4925"/>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1" name="Freeform 177"/>
                <p:cNvSpPr>
                  <a:spLocks/>
                </p:cNvSpPr>
                <p:nvPr/>
              </p:nvSpPr>
              <p:spPr bwMode="auto">
                <a:xfrm>
                  <a:off x="618903" y="2814749"/>
                  <a:ext cx="1094" cy="2189"/>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2" name="Freeform 178"/>
                <p:cNvSpPr>
                  <a:spLocks/>
                </p:cNvSpPr>
                <p:nvPr/>
              </p:nvSpPr>
              <p:spPr bwMode="auto">
                <a:xfrm>
                  <a:off x="668152" y="2832807"/>
                  <a:ext cx="2736" cy="19153"/>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3" name="Freeform 179"/>
                <p:cNvSpPr>
                  <a:spLocks/>
                </p:cNvSpPr>
                <p:nvPr/>
              </p:nvSpPr>
              <p:spPr bwMode="auto">
                <a:xfrm>
                  <a:off x="1092793" y="3114077"/>
                  <a:ext cx="201376" cy="225454"/>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4" name="Freeform 180"/>
                <p:cNvSpPr>
                  <a:spLocks noEditPoints="1"/>
                </p:cNvSpPr>
                <p:nvPr/>
              </p:nvSpPr>
              <p:spPr bwMode="auto">
                <a:xfrm>
                  <a:off x="1672296" y="3139796"/>
                  <a:ext cx="108349" cy="146107"/>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5" name="Freeform 181"/>
                <p:cNvSpPr>
                  <a:spLocks/>
                </p:cNvSpPr>
                <p:nvPr/>
              </p:nvSpPr>
              <p:spPr bwMode="auto">
                <a:xfrm>
                  <a:off x="1156817" y="3208198"/>
                  <a:ext cx="126407" cy="38305"/>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6" name="Freeform 182"/>
                <p:cNvSpPr>
                  <a:spLocks/>
                </p:cNvSpPr>
                <p:nvPr/>
              </p:nvSpPr>
              <p:spPr bwMode="auto">
                <a:xfrm>
                  <a:off x="830129" y="3220237"/>
                  <a:ext cx="690588" cy="715760"/>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7" name="Freeform 183"/>
                <p:cNvSpPr>
                  <a:spLocks/>
                </p:cNvSpPr>
                <p:nvPr/>
              </p:nvSpPr>
              <p:spPr bwMode="auto">
                <a:xfrm>
                  <a:off x="1507036" y="3225709"/>
                  <a:ext cx="210679" cy="21943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8" name="Freeform 184"/>
                <p:cNvSpPr>
                  <a:spLocks/>
                </p:cNvSpPr>
                <p:nvPr/>
              </p:nvSpPr>
              <p:spPr bwMode="auto">
                <a:xfrm>
                  <a:off x="1156270" y="3244314"/>
                  <a:ext cx="126954" cy="29003"/>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9" name="Freeform 185"/>
                <p:cNvSpPr>
                  <a:spLocks/>
                </p:cNvSpPr>
                <p:nvPr/>
              </p:nvSpPr>
              <p:spPr bwMode="auto">
                <a:xfrm>
                  <a:off x="1152987" y="3282619"/>
                  <a:ext cx="109991" cy="25172"/>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0" name="Freeform 186"/>
                <p:cNvSpPr>
                  <a:spLocks/>
                </p:cNvSpPr>
                <p:nvPr/>
              </p:nvSpPr>
              <p:spPr bwMode="auto">
                <a:xfrm>
                  <a:off x="1677221" y="3285903"/>
                  <a:ext cx="88649" cy="60194"/>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1" name="Freeform 187"/>
                <p:cNvSpPr>
                  <a:spLocks/>
                </p:cNvSpPr>
                <p:nvPr/>
              </p:nvSpPr>
              <p:spPr bwMode="auto">
                <a:xfrm>
                  <a:off x="1590213" y="3326397"/>
                  <a:ext cx="75516" cy="72780"/>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2" name="Freeform 188"/>
                <p:cNvSpPr>
                  <a:spLocks/>
                </p:cNvSpPr>
                <p:nvPr/>
              </p:nvSpPr>
              <p:spPr bwMode="auto">
                <a:xfrm>
                  <a:off x="1664088" y="3337888"/>
                  <a:ext cx="90291" cy="74969"/>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3" name="Freeform 189"/>
                <p:cNvSpPr>
                  <a:spLocks/>
                </p:cNvSpPr>
                <p:nvPr/>
              </p:nvSpPr>
              <p:spPr bwMode="auto">
                <a:xfrm>
                  <a:off x="1478034" y="3358683"/>
                  <a:ext cx="24625" cy="36116"/>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4" name="Freeform 190"/>
                <p:cNvSpPr>
                  <a:spLocks/>
                </p:cNvSpPr>
                <p:nvPr/>
              </p:nvSpPr>
              <p:spPr bwMode="auto">
                <a:xfrm>
                  <a:off x="1186914" y="3440765"/>
                  <a:ext cx="9303" cy="8755"/>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5" name="Freeform 191"/>
                <p:cNvSpPr>
                  <a:spLocks/>
                </p:cNvSpPr>
                <p:nvPr/>
              </p:nvSpPr>
              <p:spPr bwMode="auto">
                <a:xfrm>
                  <a:off x="888134" y="3445143"/>
                  <a:ext cx="9850" cy="8755"/>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6" name="Freeform 192"/>
                <p:cNvSpPr>
                  <a:spLocks/>
                </p:cNvSpPr>
                <p:nvPr/>
              </p:nvSpPr>
              <p:spPr bwMode="auto">
                <a:xfrm>
                  <a:off x="869528" y="3447879"/>
                  <a:ext cx="9303" cy="7114"/>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7" name="Freeform 193"/>
                <p:cNvSpPr>
                  <a:spLocks/>
                </p:cNvSpPr>
                <p:nvPr/>
              </p:nvSpPr>
              <p:spPr bwMode="auto">
                <a:xfrm>
                  <a:off x="1024938" y="3450068"/>
                  <a:ext cx="74422" cy="60194"/>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8" name="Freeform 194"/>
                <p:cNvSpPr>
                  <a:spLocks/>
                </p:cNvSpPr>
                <p:nvPr/>
              </p:nvSpPr>
              <p:spPr bwMode="auto">
                <a:xfrm>
                  <a:off x="1209897" y="3453899"/>
                  <a:ext cx="8755" cy="7661"/>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9" name="Freeform 195"/>
                <p:cNvSpPr>
                  <a:spLocks noEditPoints="1"/>
                </p:cNvSpPr>
                <p:nvPr/>
              </p:nvSpPr>
              <p:spPr bwMode="auto">
                <a:xfrm>
                  <a:off x="1011805" y="3496034"/>
                  <a:ext cx="87555" cy="111085"/>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0" name="Freeform 196"/>
                <p:cNvSpPr>
                  <a:spLocks/>
                </p:cNvSpPr>
                <p:nvPr/>
              </p:nvSpPr>
              <p:spPr bwMode="auto">
                <a:xfrm>
                  <a:off x="971311" y="3537623"/>
                  <a:ext cx="32833" cy="42136"/>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1" name="Freeform 197"/>
                <p:cNvSpPr>
                  <a:spLocks/>
                </p:cNvSpPr>
                <p:nvPr/>
              </p:nvSpPr>
              <p:spPr bwMode="auto">
                <a:xfrm>
                  <a:off x="1053393" y="3556775"/>
                  <a:ext cx="16964" cy="13680"/>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2" name="Freeform 198"/>
                <p:cNvSpPr>
                  <a:spLocks/>
                </p:cNvSpPr>
                <p:nvPr/>
              </p:nvSpPr>
              <p:spPr bwMode="auto">
                <a:xfrm>
                  <a:off x="679097" y="3566078"/>
                  <a:ext cx="283458" cy="206848"/>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3" name="Freeform 199"/>
                <p:cNvSpPr>
                  <a:spLocks/>
                </p:cNvSpPr>
                <p:nvPr/>
              </p:nvSpPr>
              <p:spPr bwMode="auto">
                <a:xfrm>
                  <a:off x="865698" y="3566078"/>
                  <a:ext cx="36116" cy="19700"/>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4" name="Freeform 200"/>
                <p:cNvSpPr>
                  <a:spLocks/>
                </p:cNvSpPr>
                <p:nvPr/>
              </p:nvSpPr>
              <p:spPr bwMode="auto">
                <a:xfrm>
                  <a:off x="1062149" y="3588514"/>
                  <a:ext cx="2189" cy="8755"/>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5" name="Freeform 201"/>
                <p:cNvSpPr>
                  <a:spLocks noEditPoints="1"/>
                </p:cNvSpPr>
                <p:nvPr/>
              </p:nvSpPr>
              <p:spPr bwMode="auto">
                <a:xfrm>
                  <a:off x="994841" y="3614233"/>
                  <a:ext cx="40494" cy="90291"/>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6" name="Freeform 202"/>
                <p:cNvSpPr>
                  <a:spLocks/>
                </p:cNvSpPr>
                <p:nvPr/>
              </p:nvSpPr>
              <p:spPr bwMode="auto">
                <a:xfrm>
                  <a:off x="1372421" y="3656916"/>
                  <a:ext cx="7114" cy="6567"/>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7" name="Freeform 203"/>
                <p:cNvSpPr>
                  <a:spLocks/>
                </p:cNvSpPr>
                <p:nvPr/>
              </p:nvSpPr>
              <p:spPr bwMode="auto">
                <a:xfrm>
                  <a:off x="1288150" y="3673880"/>
                  <a:ext cx="58552" cy="21341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8" name="Freeform 204"/>
                <p:cNvSpPr>
                  <a:spLocks/>
                </p:cNvSpPr>
                <p:nvPr/>
              </p:nvSpPr>
              <p:spPr bwMode="auto">
                <a:xfrm>
                  <a:off x="1369685" y="3694127"/>
                  <a:ext cx="547" cy="1039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0" name="Freeform 206"/>
                <p:cNvSpPr>
                  <a:spLocks/>
                </p:cNvSpPr>
                <p:nvPr/>
              </p:nvSpPr>
              <p:spPr bwMode="auto">
                <a:xfrm>
                  <a:off x="916589" y="3700146"/>
                  <a:ext cx="50344" cy="82630"/>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1" name="Freeform 207"/>
                <p:cNvSpPr>
                  <a:spLocks/>
                </p:cNvSpPr>
                <p:nvPr/>
              </p:nvSpPr>
              <p:spPr bwMode="auto">
                <a:xfrm>
                  <a:off x="750235" y="3704524"/>
                  <a:ext cx="40494" cy="55816"/>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2" name="Freeform 208"/>
                <p:cNvSpPr>
                  <a:spLocks/>
                </p:cNvSpPr>
                <p:nvPr/>
              </p:nvSpPr>
              <p:spPr bwMode="auto">
                <a:xfrm>
                  <a:off x="1339040" y="3706713"/>
                  <a:ext cx="32286" cy="161976"/>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3" name="Freeform 209"/>
                <p:cNvSpPr>
                  <a:spLocks/>
                </p:cNvSpPr>
                <p:nvPr/>
              </p:nvSpPr>
              <p:spPr bwMode="auto">
                <a:xfrm>
                  <a:off x="1322077" y="3714921"/>
                  <a:ext cx="1094" cy="1039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4" name="Freeform 210"/>
                <p:cNvSpPr>
                  <a:spLocks/>
                </p:cNvSpPr>
                <p:nvPr/>
              </p:nvSpPr>
              <p:spPr bwMode="auto">
                <a:xfrm>
                  <a:off x="1220842" y="3727507"/>
                  <a:ext cx="99046" cy="181129"/>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5" name="Freeform 211"/>
                <p:cNvSpPr>
                  <a:spLocks/>
                </p:cNvSpPr>
                <p:nvPr/>
              </p:nvSpPr>
              <p:spPr bwMode="auto">
                <a:xfrm>
                  <a:off x="644622" y="3772926"/>
                  <a:ext cx="375391" cy="177846"/>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6" name="Freeform 212"/>
                <p:cNvSpPr>
                  <a:spLocks/>
                </p:cNvSpPr>
                <p:nvPr/>
              </p:nvSpPr>
              <p:spPr bwMode="auto">
                <a:xfrm>
                  <a:off x="784162" y="3825459"/>
                  <a:ext cx="233662" cy="252814"/>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7" name="Freeform 213"/>
                <p:cNvSpPr>
                  <a:spLocks/>
                </p:cNvSpPr>
                <p:nvPr/>
              </p:nvSpPr>
              <p:spPr bwMode="auto">
                <a:xfrm>
                  <a:off x="1203878" y="3837498"/>
                  <a:ext cx="67855" cy="51986"/>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8" name="Freeform 214"/>
                <p:cNvSpPr>
                  <a:spLocks/>
                </p:cNvSpPr>
                <p:nvPr/>
              </p:nvSpPr>
              <p:spPr bwMode="auto">
                <a:xfrm>
                  <a:off x="984991" y="3896050"/>
                  <a:ext cx="10397" cy="10944"/>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9" name="Freeform 215"/>
                <p:cNvSpPr>
                  <a:spLocks/>
                </p:cNvSpPr>
                <p:nvPr/>
              </p:nvSpPr>
              <p:spPr bwMode="auto">
                <a:xfrm>
                  <a:off x="628205" y="3932166"/>
                  <a:ext cx="136257" cy="106160"/>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0" name="Freeform 216"/>
                <p:cNvSpPr>
                  <a:spLocks/>
                </p:cNvSpPr>
                <p:nvPr/>
              </p:nvSpPr>
              <p:spPr bwMode="auto">
                <a:xfrm>
                  <a:off x="1270091" y="3932166"/>
                  <a:ext cx="155410" cy="10889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1" name="Freeform 217"/>
                <p:cNvSpPr>
                  <a:spLocks/>
                </p:cNvSpPr>
                <p:nvPr/>
              </p:nvSpPr>
              <p:spPr bwMode="auto">
                <a:xfrm>
                  <a:off x="1034788" y="3937638"/>
                  <a:ext cx="262664" cy="155410"/>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2" name="Freeform 218"/>
                <p:cNvSpPr>
                  <a:spLocks/>
                </p:cNvSpPr>
                <p:nvPr/>
              </p:nvSpPr>
              <p:spPr bwMode="auto">
                <a:xfrm>
                  <a:off x="775954" y="3944752"/>
                  <a:ext cx="20794" cy="1039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3" name="Freeform 219"/>
                <p:cNvSpPr>
                  <a:spLocks/>
                </p:cNvSpPr>
                <p:nvPr/>
              </p:nvSpPr>
              <p:spPr bwMode="auto">
                <a:xfrm>
                  <a:off x="737649" y="3955697"/>
                  <a:ext cx="75516" cy="61836"/>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4" name="Freeform 220"/>
                <p:cNvSpPr>
                  <a:spLocks/>
                </p:cNvSpPr>
                <p:nvPr/>
              </p:nvSpPr>
              <p:spPr bwMode="auto">
                <a:xfrm>
                  <a:off x="751876" y="3967735"/>
                  <a:ext cx="45966" cy="40494"/>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5" name="Freeform 221"/>
                <p:cNvSpPr>
                  <a:spLocks/>
                </p:cNvSpPr>
                <p:nvPr/>
              </p:nvSpPr>
              <p:spPr bwMode="auto">
                <a:xfrm>
                  <a:off x="766104" y="3975944"/>
                  <a:ext cx="18605" cy="21889"/>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6" name="Freeform 222"/>
                <p:cNvSpPr>
                  <a:spLocks/>
                </p:cNvSpPr>
                <p:nvPr/>
              </p:nvSpPr>
              <p:spPr bwMode="auto">
                <a:xfrm>
                  <a:off x="735460" y="4025193"/>
                  <a:ext cx="43777" cy="47061"/>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7" name="Freeform 223"/>
                <p:cNvSpPr>
                  <a:spLocks/>
                </p:cNvSpPr>
                <p:nvPr/>
              </p:nvSpPr>
              <p:spPr bwMode="auto">
                <a:xfrm>
                  <a:off x="1272827" y="4031213"/>
                  <a:ext cx="148296" cy="51438"/>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8" name="Freeform 224"/>
                <p:cNvSpPr>
                  <a:spLocks/>
                </p:cNvSpPr>
                <p:nvPr/>
              </p:nvSpPr>
              <p:spPr bwMode="auto">
                <a:xfrm>
                  <a:off x="1380629" y="4035043"/>
                  <a:ext cx="98499" cy="51438"/>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9" name="Freeform 225"/>
                <p:cNvSpPr>
                  <a:spLocks/>
                </p:cNvSpPr>
                <p:nvPr/>
              </p:nvSpPr>
              <p:spPr bwMode="auto">
                <a:xfrm>
                  <a:off x="1404706" y="4042704"/>
                  <a:ext cx="206301" cy="64024"/>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0" name="Freeform 226"/>
                <p:cNvSpPr>
                  <a:spLocks/>
                </p:cNvSpPr>
                <p:nvPr/>
              </p:nvSpPr>
              <p:spPr bwMode="auto">
                <a:xfrm>
                  <a:off x="984991" y="4059121"/>
                  <a:ext cx="295497" cy="95216"/>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1" name="Freeform 227"/>
                <p:cNvSpPr>
                  <a:spLocks/>
                </p:cNvSpPr>
                <p:nvPr/>
              </p:nvSpPr>
              <p:spPr bwMode="auto">
                <a:xfrm>
                  <a:off x="1230691" y="4085387"/>
                  <a:ext cx="141729" cy="75516"/>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2" name="Freeform 228"/>
                <p:cNvSpPr>
                  <a:spLocks/>
                </p:cNvSpPr>
                <p:nvPr/>
              </p:nvSpPr>
              <p:spPr bwMode="auto">
                <a:xfrm>
                  <a:off x="1313868" y="4096879"/>
                  <a:ext cx="185507" cy="74422"/>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3" name="Freeform 229"/>
                <p:cNvSpPr>
                  <a:spLocks/>
                </p:cNvSpPr>
                <p:nvPr/>
              </p:nvSpPr>
              <p:spPr bwMode="auto">
                <a:xfrm>
                  <a:off x="948875" y="2580540"/>
                  <a:ext cx="15322" cy="15869"/>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4" name="Freeform 230"/>
                <p:cNvSpPr>
                  <a:spLocks/>
                </p:cNvSpPr>
                <p:nvPr/>
              </p:nvSpPr>
              <p:spPr bwMode="auto">
                <a:xfrm>
                  <a:off x="1044090" y="2554820"/>
                  <a:ext cx="15869" cy="15322"/>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5" name="Freeform 231"/>
                <p:cNvSpPr>
                  <a:spLocks noEditPoints="1"/>
                </p:cNvSpPr>
                <p:nvPr/>
              </p:nvSpPr>
              <p:spPr bwMode="auto">
                <a:xfrm>
                  <a:off x="692230" y="3789890"/>
                  <a:ext cx="182223" cy="119841"/>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6" name="Group 332"/>
              <p:cNvGrpSpPr/>
              <p:nvPr/>
            </p:nvGrpSpPr>
            <p:grpSpPr>
              <a:xfrm>
                <a:off x="1409268" y="2719800"/>
                <a:ext cx="1649024" cy="1003755"/>
                <a:chOff x="1676400" y="2209800"/>
                <a:chExt cx="1752600" cy="1066800"/>
              </a:xfrm>
            </p:grpSpPr>
            <p:sp>
              <p:nvSpPr>
                <p:cNvPr id="241" name="Oval Callout 240"/>
                <p:cNvSpPr/>
                <p:nvPr/>
              </p:nvSpPr>
              <p:spPr>
                <a:xfrm>
                  <a:off x="1676400" y="2209800"/>
                  <a:ext cx="1752600" cy="1066800"/>
                </a:xfrm>
                <a:prstGeom prst="wedgeEllipseCallout">
                  <a:avLst>
                    <a:gd name="adj1" fmla="val -69667"/>
                    <a:gd name="adj2" fmla="val 3180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7" name="Group 331"/>
                <p:cNvGrpSpPr/>
                <p:nvPr/>
              </p:nvGrpSpPr>
              <p:grpSpPr>
                <a:xfrm>
                  <a:off x="1905000" y="2392680"/>
                  <a:ext cx="1447800" cy="731520"/>
                  <a:chOff x="1905000" y="2392680"/>
                  <a:chExt cx="1447800" cy="731520"/>
                </a:xfrm>
              </p:grpSpPr>
              <p:grpSp>
                <p:nvGrpSpPr>
                  <p:cNvPr id="8" name="Group 325"/>
                  <p:cNvGrpSpPr>
                    <a:grpSpLocks noChangeAspect="1"/>
                  </p:cNvGrpSpPr>
                  <p:nvPr/>
                </p:nvGrpSpPr>
                <p:grpSpPr>
                  <a:xfrm>
                    <a:off x="1905000" y="2392680"/>
                    <a:ext cx="299177" cy="731520"/>
                    <a:chOff x="6621463" y="1127125"/>
                    <a:chExt cx="1330325" cy="3252788"/>
                  </a:xfrm>
                </p:grpSpPr>
                <p:sp>
                  <p:nvSpPr>
                    <p:cNvPr id="1260"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8"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9"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0"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1"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2"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3"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4"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5"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6"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7"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8"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9"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0"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1"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2"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3"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4"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5"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6"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7"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8"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9"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0"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1"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2"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3"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4"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5"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6"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7"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8"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9"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0"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1"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2"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3"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4"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5"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6"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7"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8"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1"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9" name="Group 324"/>
                  <p:cNvGrpSpPr>
                    <a:grpSpLocks noChangeAspect="1"/>
                  </p:cNvGrpSpPr>
                  <p:nvPr/>
                </p:nvGrpSpPr>
                <p:grpSpPr>
                  <a:xfrm>
                    <a:off x="2667000" y="2484120"/>
                    <a:ext cx="233368" cy="548640"/>
                    <a:chOff x="7996238" y="2274888"/>
                    <a:chExt cx="660400" cy="1552575"/>
                  </a:xfrm>
                </p:grpSpPr>
                <p:sp>
                  <p:nvSpPr>
                    <p:cNvPr id="1263"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4"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5"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6"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7"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9"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0"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1"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2"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3"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4"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5"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6"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7"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8"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9"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0"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1"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2"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3"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4"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5"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6"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7"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8"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9"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0"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2"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3"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4"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5"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6"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7"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8"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sp>
                <p:nvSpPr>
                  <p:cNvPr id="327" name="TextBox 326"/>
                  <p:cNvSpPr txBox="1"/>
                  <p:nvPr/>
                </p:nvSpPr>
                <p:spPr>
                  <a:xfrm>
                    <a:off x="2152650" y="2475230"/>
                    <a:ext cx="457200" cy="533400"/>
                  </a:xfrm>
                  <a:prstGeom prst="rect">
                    <a:avLst/>
                  </a:prstGeom>
                  <a:noFill/>
                </p:spPr>
                <p:txBody>
                  <a:bodyPr wrap="none" rtlCol="0" anchor="ctr" anchorCtr="0">
                    <a:noAutofit/>
                  </a:bodyPr>
                  <a:lstStyle/>
                  <a:p>
                    <a:pPr algn="ctr"/>
                    <a:r>
                      <a:rPr lang="en-US" sz="3200" dirty="0" smtClean="0"/>
                      <a:t>$5</a:t>
                    </a:r>
                  </a:p>
                </p:txBody>
              </p:sp>
              <p:sp>
                <p:nvSpPr>
                  <p:cNvPr id="328" name="TextBox 327"/>
                  <p:cNvSpPr txBox="1"/>
                  <p:nvPr/>
                </p:nvSpPr>
                <p:spPr>
                  <a:xfrm>
                    <a:off x="2895600" y="2475230"/>
                    <a:ext cx="457200" cy="533400"/>
                  </a:xfrm>
                  <a:prstGeom prst="rect">
                    <a:avLst/>
                  </a:prstGeom>
                  <a:noFill/>
                </p:spPr>
                <p:txBody>
                  <a:bodyPr wrap="none" rtlCol="0" anchor="ctr" anchorCtr="0">
                    <a:noAutofit/>
                  </a:bodyPr>
                  <a:lstStyle/>
                  <a:p>
                    <a:pPr algn="ctr"/>
                    <a:r>
                      <a:rPr lang="en-US" sz="3200" dirty="0" smtClean="0"/>
                      <a:t>$2</a:t>
                    </a:r>
                  </a:p>
                </p:txBody>
              </p:sp>
            </p:grpSp>
          </p:grpSp>
        </p:grpSp>
        <p:sp>
          <p:nvSpPr>
            <p:cNvPr id="730" name="TextBox 729"/>
            <p:cNvSpPr txBox="1"/>
            <p:nvPr/>
          </p:nvSpPr>
          <p:spPr>
            <a:xfrm>
              <a:off x="130206" y="4880419"/>
              <a:ext cx="3212300" cy="1039782"/>
            </a:xfrm>
            <a:prstGeom prst="rect">
              <a:avLst/>
            </a:prstGeom>
            <a:noFill/>
          </p:spPr>
          <p:txBody>
            <a:bodyPr wrap="none" rtlCol="0" anchor="ctr" anchorCtr="0">
              <a:noAutofit/>
            </a:bodyPr>
            <a:lstStyle/>
            <a:p>
              <a:pPr algn="ctr"/>
              <a:r>
                <a:rPr lang="en-US" sz="3200" dirty="0" smtClean="0">
                  <a:sym typeface="Symbol"/>
                </a:rPr>
                <a:t>Expression space </a:t>
              </a:r>
              <a:r>
                <a:rPr lang="en-US" sz="3200" i="1" baseline="30000" dirty="0" smtClean="0">
                  <a:sym typeface="Symbol"/>
                </a:rPr>
                <a:t>2</a:t>
              </a:r>
              <a:endParaRPr lang="en-US" sz="3200" baseline="30000" dirty="0" smtClean="0">
                <a:sym typeface="Symbol"/>
              </a:endParaRPr>
            </a:p>
          </p:txBody>
        </p:sp>
        <p:sp>
          <p:nvSpPr>
            <p:cNvPr id="728" name="TextBox 727"/>
            <p:cNvSpPr txBox="1"/>
            <p:nvPr/>
          </p:nvSpPr>
          <p:spPr>
            <a:xfrm>
              <a:off x="272312" y="1853788"/>
              <a:ext cx="2928088" cy="484218"/>
            </a:xfrm>
            <a:prstGeom prst="rect">
              <a:avLst/>
            </a:prstGeom>
            <a:noFill/>
          </p:spPr>
          <p:txBody>
            <a:bodyPr wrap="none" rtlCol="0" anchor="ctr" anchorCtr="0">
              <a:noAutofit/>
            </a:bodyPr>
            <a:lstStyle/>
            <a:p>
              <a:pPr algn="ctr"/>
              <a:r>
                <a:rPr lang="en-US" sz="3200" dirty="0" smtClean="0">
                  <a:sym typeface="Symbol"/>
                </a:rPr>
                <a:t>Item bid auction</a:t>
              </a:r>
              <a:endParaRPr lang="en-US" sz="3200" baseline="30000" dirty="0" smtClean="0">
                <a:sym typeface="Symbol"/>
              </a:endParaRPr>
            </a:p>
          </p:txBody>
        </p:sp>
      </p:grpSp>
      <p:grpSp>
        <p:nvGrpSpPr>
          <p:cNvPr id="10" name="Group 766"/>
          <p:cNvGrpSpPr/>
          <p:nvPr/>
        </p:nvGrpSpPr>
        <p:grpSpPr>
          <a:xfrm>
            <a:off x="5220461" y="3075812"/>
            <a:ext cx="3728230" cy="1864116"/>
            <a:chOff x="4948597" y="1369398"/>
            <a:chExt cx="3357203" cy="1678602"/>
          </a:xfrm>
        </p:grpSpPr>
        <p:grpSp>
          <p:nvGrpSpPr>
            <p:cNvPr id="11" name="Group 333"/>
            <p:cNvGrpSpPr/>
            <p:nvPr/>
          </p:nvGrpSpPr>
          <p:grpSpPr>
            <a:xfrm>
              <a:off x="4948597" y="1498521"/>
              <a:ext cx="1007949" cy="1549479"/>
              <a:chOff x="609600" y="2362200"/>
              <a:chExt cx="1189650" cy="1828800"/>
            </a:xfrm>
          </p:grpSpPr>
          <p:sp>
            <p:nvSpPr>
              <p:cNvPr id="335" name="AutoShape 3"/>
              <p:cNvSpPr>
                <a:spLocks noChangeAspect="1" noChangeArrowheads="1" noTextEdit="1"/>
              </p:cNvSpPr>
              <p:nvPr/>
            </p:nvSpPr>
            <p:spPr bwMode="auto">
              <a:xfrm>
                <a:off x="609600" y="2362200"/>
                <a:ext cx="1189650"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336" name="Freeform 6"/>
              <p:cNvSpPr>
                <a:spLocks noEditPoints="1"/>
              </p:cNvSpPr>
              <p:nvPr/>
            </p:nvSpPr>
            <p:spPr bwMode="auto">
              <a:xfrm>
                <a:off x="613978" y="2367125"/>
                <a:ext cx="1179253" cy="1818403"/>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7" name="Freeform 7"/>
              <p:cNvSpPr>
                <a:spLocks/>
              </p:cNvSpPr>
              <p:nvPr/>
            </p:nvSpPr>
            <p:spPr bwMode="auto">
              <a:xfrm>
                <a:off x="744763" y="2378617"/>
                <a:ext cx="199187" cy="253362"/>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8" name="Freeform 8"/>
              <p:cNvSpPr>
                <a:spLocks/>
              </p:cNvSpPr>
              <p:nvPr/>
            </p:nvSpPr>
            <p:spPr bwMode="auto">
              <a:xfrm>
                <a:off x="959819" y="2385730"/>
                <a:ext cx="27361" cy="30644"/>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39" name="Freeform 9"/>
              <p:cNvSpPr>
                <a:spLocks/>
              </p:cNvSpPr>
              <p:nvPr/>
            </p:nvSpPr>
            <p:spPr bwMode="auto">
              <a:xfrm>
                <a:off x="1064885" y="2386278"/>
                <a:ext cx="47608" cy="25719"/>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0" name="Freeform 10"/>
              <p:cNvSpPr>
                <a:spLocks/>
              </p:cNvSpPr>
              <p:nvPr/>
            </p:nvSpPr>
            <p:spPr bwMode="auto">
              <a:xfrm>
                <a:off x="1033146" y="2453038"/>
                <a:ext cx="123124" cy="143918"/>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1" name="Freeform 11"/>
              <p:cNvSpPr>
                <a:spLocks/>
              </p:cNvSpPr>
              <p:nvPr/>
            </p:nvSpPr>
            <p:spPr bwMode="auto">
              <a:xfrm>
                <a:off x="905645" y="2461794"/>
                <a:ext cx="118746" cy="187696"/>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2" name="Freeform 12"/>
              <p:cNvSpPr>
                <a:spLocks/>
              </p:cNvSpPr>
              <p:nvPr/>
            </p:nvSpPr>
            <p:spPr bwMode="auto">
              <a:xfrm>
                <a:off x="816448" y="2470002"/>
                <a:ext cx="6567" cy="9303"/>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3" name="Freeform 13"/>
              <p:cNvSpPr>
                <a:spLocks/>
              </p:cNvSpPr>
              <p:nvPr/>
            </p:nvSpPr>
            <p:spPr bwMode="auto">
              <a:xfrm>
                <a:off x="803315" y="2490249"/>
                <a:ext cx="9303" cy="14228"/>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4" name="Freeform 14"/>
              <p:cNvSpPr>
                <a:spLocks/>
              </p:cNvSpPr>
              <p:nvPr/>
            </p:nvSpPr>
            <p:spPr bwMode="auto">
              <a:xfrm>
                <a:off x="737649" y="2564123"/>
                <a:ext cx="712477" cy="626017"/>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5" name="Freeform 15"/>
              <p:cNvSpPr>
                <a:spLocks/>
              </p:cNvSpPr>
              <p:nvPr/>
            </p:nvSpPr>
            <p:spPr bwMode="auto">
              <a:xfrm>
                <a:off x="1123437" y="2580540"/>
                <a:ext cx="279081" cy="157599"/>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6" name="Freeform 16"/>
              <p:cNvSpPr>
                <a:spLocks/>
              </p:cNvSpPr>
              <p:nvPr/>
            </p:nvSpPr>
            <p:spPr bwMode="auto">
              <a:xfrm>
                <a:off x="1124532" y="2581087"/>
                <a:ext cx="277986" cy="156504"/>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7" name="Freeform 17"/>
              <p:cNvSpPr>
                <a:spLocks/>
              </p:cNvSpPr>
              <p:nvPr/>
            </p:nvSpPr>
            <p:spPr bwMode="auto">
              <a:xfrm>
                <a:off x="1125626" y="2582181"/>
                <a:ext cx="276892" cy="155410"/>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8" name="Freeform 18"/>
              <p:cNvSpPr>
                <a:spLocks noEditPoints="1"/>
              </p:cNvSpPr>
              <p:nvPr/>
            </p:nvSpPr>
            <p:spPr bwMode="auto">
              <a:xfrm>
                <a:off x="1126720" y="2581634"/>
                <a:ext cx="274703" cy="155410"/>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49" name="Freeform 19"/>
              <p:cNvSpPr>
                <a:spLocks/>
              </p:cNvSpPr>
              <p:nvPr/>
            </p:nvSpPr>
            <p:spPr bwMode="auto">
              <a:xfrm>
                <a:off x="1127815" y="2582181"/>
                <a:ext cx="273609" cy="154315"/>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0" name="Freeform 20"/>
              <p:cNvSpPr>
                <a:spLocks/>
              </p:cNvSpPr>
              <p:nvPr/>
            </p:nvSpPr>
            <p:spPr bwMode="auto">
              <a:xfrm>
                <a:off x="1128362" y="2582729"/>
                <a:ext cx="272514" cy="153221"/>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1" name="Freeform 21"/>
              <p:cNvSpPr>
                <a:spLocks/>
              </p:cNvSpPr>
              <p:nvPr/>
            </p:nvSpPr>
            <p:spPr bwMode="auto">
              <a:xfrm>
                <a:off x="1129457" y="2582181"/>
                <a:ext cx="271420" cy="153221"/>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2" name="Freeform 22"/>
              <p:cNvSpPr>
                <a:spLocks/>
              </p:cNvSpPr>
              <p:nvPr/>
            </p:nvSpPr>
            <p:spPr bwMode="auto">
              <a:xfrm>
                <a:off x="1130004" y="2582729"/>
                <a:ext cx="270325" cy="152126"/>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3" name="Freeform 23"/>
              <p:cNvSpPr>
                <a:spLocks/>
              </p:cNvSpPr>
              <p:nvPr/>
            </p:nvSpPr>
            <p:spPr bwMode="auto">
              <a:xfrm>
                <a:off x="1131098" y="2583276"/>
                <a:ext cx="269231" cy="151032"/>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4" name="Freeform 24"/>
              <p:cNvSpPr>
                <a:spLocks/>
              </p:cNvSpPr>
              <p:nvPr/>
            </p:nvSpPr>
            <p:spPr bwMode="auto">
              <a:xfrm>
                <a:off x="1131645" y="2582729"/>
                <a:ext cx="268136" cy="151032"/>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5" name="Freeform 25"/>
              <p:cNvSpPr>
                <a:spLocks/>
              </p:cNvSpPr>
              <p:nvPr/>
            </p:nvSpPr>
            <p:spPr bwMode="auto">
              <a:xfrm>
                <a:off x="1133287" y="2583276"/>
                <a:ext cx="265948" cy="149938"/>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6" name="Freeform 26"/>
              <p:cNvSpPr>
                <a:spLocks/>
              </p:cNvSpPr>
              <p:nvPr/>
            </p:nvSpPr>
            <p:spPr bwMode="auto">
              <a:xfrm>
                <a:off x="1134382" y="2583823"/>
                <a:ext cx="264853" cy="148843"/>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7" name="Freeform 27"/>
              <p:cNvSpPr>
                <a:spLocks/>
              </p:cNvSpPr>
              <p:nvPr/>
            </p:nvSpPr>
            <p:spPr bwMode="auto">
              <a:xfrm>
                <a:off x="1134929" y="2583823"/>
                <a:ext cx="263759" cy="148843"/>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8" name="Freeform 28"/>
              <p:cNvSpPr>
                <a:spLocks/>
              </p:cNvSpPr>
              <p:nvPr/>
            </p:nvSpPr>
            <p:spPr bwMode="auto">
              <a:xfrm>
                <a:off x="1136023" y="2584370"/>
                <a:ext cx="262664" cy="14774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59" name="Freeform 29"/>
              <p:cNvSpPr>
                <a:spLocks/>
              </p:cNvSpPr>
              <p:nvPr/>
            </p:nvSpPr>
            <p:spPr bwMode="auto">
              <a:xfrm>
                <a:off x="1136570" y="2584917"/>
                <a:ext cx="261570" cy="146654"/>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0" name="Freeform 30"/>
              <p:cNvSpPr>
                <a:spLocks/>
              </p:cNvSpPr>
              <p:nvPr/>
            </p:nvSpPr>
            <p:spPr bwMode="auto">
              <a:xfrm>
                <a:off x="1137665" y="2584370"/>
                <a:ext cx="260475" cy="146654"/>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1" name="Freeform 31"/>
              <p:cNvSpPr>
                <a:spLocks/>
              </p:cNvSpPr>
              <p:nvPr/>
            </p:nvSpPr>
            <p:spPr bwMode="auto">
              <a:xfrm>
                <a:off x="1138759" y="2584917"/>
                <a:ext cx="258287" cy="145560"/>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2" name="Freeform 32"/>
              <p:cNvSpPr>
                <a:spLocks/>
              </p:cNvSpPr>
              <p:nvPr/>
            </p:nvSpPr>
            <p:spPr bwMode="auto">
              <a:xfrm>
                <a:off x="1139854" y="2585465"/>
                <a:ext cx="257192" cy="144465"/>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3" name="Freeform 33"/>
              <p:cNvSpPr>
                <a:spLocks/>
              </p:cNvSpPr>
              <p:nvPr/>
            </p:nvSpPr>
            <p:spPr bwMode="auto">
              <a:xfrm>
                <a:off x="1140401" y="2584917"/>
                <a:ext cx="256098" cy="144465"/>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4" name="Freeform 34"/>
              <p:cNvSpPr>
                <a:spLocks/>
              </p:cNvSpPr>
              <p:nvPr/>
            </p:nvSpPr>
            <p:spPr bwMode="auto">
              <a:xfrm>
                <a:off x="1141495" y="2585465"/>
                <a:ext cx="255003" cy="143371"/>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5" name="Freeform 35"/>
              <p:cNvSpPr>
                <a:spLocks/>
              </p:cNvSpPr>
              <p:nvPr/>
            </p:nvSpPr>
            <p:spPr bwMode="auto">
              <a:xfrm>
                <a:off x="1142590" y="2584917"/>
                <a:ext cx="253909" cy="143371"/>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6" name="Freeform 36"/>
              <p:cNvSpPr>
                <a:spLocks/>
              </p:cNvSpPr>
              <p:nvPr/>
            </p:nvSpPr>
            <p:spPr bwMode="auto">
              <a:xfrm>
                <a:off x="1143137" y="2585465"/>
                <a:ext cx="252814" cy="142276"/>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7" name="Freeform 37"/>
              <p:cNvSpPr>
                <a:spLocks/>
              </p:cNvSpPr>
              <p:nvPr/>
            </p:nvSpPr>
            <p:spPr bwMode="auto">
              <a:xfrm>
                <a:off x="1144779" y="2586559"/>
                <a:ext cx="250625" cy="141182"/>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8" name="Freeform 38"/>
              <p:cNvSpPr>
                <a:spLocks/>
              </p:cNvSpPr>
              <p:nvPr/>
            </p:nvSpPr>
            <p:spPr bwMode="auto">
              <a:xfrm>
                <a:off x="1145326" y="2586012"/>
                <a:ext cx="249531" cy="141182"/>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69" name="Freeform 39"/>
              <p:cNvSpPr>
                <a:spLocks/>
              </p:cNvSpPr>
              <p:nvPr/>
            </p:nvSpPr>
            <p:spPr bwMode="auto">
              <a:xfrm>
                <a:off x="1146420" y="2586559"/>
                <a:ext cx="248437" cy="140088"/>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0" name="Freeform 40"/>
              <p:cNvSpPr>
                <a:spLocks/>
              </p:cNvSpPr>
              <p:nvPr/>
            </p:nvSpPr>
            <p:spPr bwMode="auto">
              <a:xfrm>
                <a:off x="1146968" y="2587106"/>
                <a:ext cx="247342" cy="138993"/>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1" name="Freeform 41"/>
              <p:cNvSpPr>
                <a:spLocks/>
              </p:cNvSpPr>
              <p:nvPr/>
            </p:nvSpPr>
            <p:spPr bwMode="auto">
              <a:xfrm>
                <a:off x="1148062" y="2586559"/>
                <a:ext cx="246248" cy="138993"/>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2" name="Freeform 42"/>
              <p:cNvSpPr>
                <a:spLocks/>
              </p:cNvSpPr>
              <p:nvPr/>
            </p:nvSpPr>
            <p:spPr bwMode="auto">
              <a:xfrm>
                <a:off x="1148609" y="2587106"/>
                <a:ext cx="244606" cy="137899"/>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3" name="Freeform 43"/>
              <p:cNvSpPr>
                <a:spLocks/>
              </p:cNvSpPr>
              <p:nvPr/>
            </p:nvSpPr>
            <p:spPr bwMode="auto">
              <a:xfrm>
                <a:off x="1150798" y="2587654"/>
                <a:ext cx="241870" cy="136804"/>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4" name="Freeform 44"/>
              <p:cNvSpPr>
                <a:spLocks/>
              </p:cNvSpPr>
              <p:nvPr/>
            </p:nvSpPr>
            <p:spPr bwMode="auto">
              <a:xfrm>
                <a:off x="1151345" y="2587106"/>
                <a:ext cx="240776" cy="136804"/>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5" name="Freeform 45"/>
              <p:cNvSpPr>
                <a:spLocks/>
              </p:cNvSpPr>
              <p:nvPr/>
            </p:nvSpPr>
            <p:spPr bwMode="auto">
              <a:xfrm>
                <a:off x="1152440" y="2587654"/>
                <a:ext cx="239681" cy="135710"/>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6" name="Freeform 46"/>
              <p:cNvSpPr>
                <a:spLocks/>
              </p:cNvSpPr>
              <p:nvPr/>
            </p:nvSpPr>
            <p:spPr bwMode="auto">
              <a:xfrm>
                <a:off x="1153534" y="2588201"/>
                <a:ext cx="238587" cy="134615"/>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7" name="Freeform 47"/>
              <p:cNvSpPr>
                <a:spLocks/>
              </p:cNvSpPr>
              <p:nvPr/>
            </p:nvSpPr>
            <p:spPr bwMode="auto">
              <a:xfrm>
                <a:off x="1154081" y="2588201"/>
                <a:ext cx="237492" cy="134615"/>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8" name="Freeform 48"/>
              <p:cNvSpPr>
                <a:spLocks/>
              </p:cNvSpPr>
              <p:nvPr/>
            </p:nvSpPr>
            <p:spPr bwMode="auto">
              <a:xfrm>
                <a:off x="1155176" y="2588748"/>
                <a:ext cx="236398" cy="133521"/>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79" name="Freeform 49"/>
              <p:cNvSpPr>
                <a:spLocks/>
              </p:cNvSpPr>
              <p:nvPr/>
            </p:nvSpPr>
            <p:spPr bwMode="auto">
              <a:xfrm>
                <a:off x="1156270" y="2589295"/>
                <a:ext cx="234209" cy="131879"/>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0" name="Freeform 50"/>
              <p:cNvSpPr>
                <a:spLocks/>
              </p:cNvSpPr>
              <p:nvPr/>
            </p:nvSpPr>
            <p:spPr bwMode="auto">
              <a:xfrm>
                <a:off x="1157365" y="2588748"/>
                <a:ext cx="233115" cy="131879"/>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1" name="Freeform 51"/>
              <p:cNvSpPr>
                <a:spLocks/>
              </p:cNvSpPr>
              <p:nvPr/>
            </p:nvSpPr>
            <p:spPr bwMode="auto">
              <a:xfrm>
                <a:off x="1157912" y="2589295"/>
                <a:ext cx="232020" cy="130785"/>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2" name="Freeform 52"/>
              <p:cNvSpPr>
                <a:spLocks/>
              </p:cNvSpPr>
              <p:nvPr/>
            </p:nvSpPr>
            <p:spPr bwMode="auto">
              <a:xfrm>
                <a:off x="1159006" y="2589842"/>
                <a:ext cx="230926" cy="129690"/>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3" name="Freeform 53"/>
              <p:cNvSpPr>
                <a:spLocks/>
              </p:cNvSpPr>
              <p:nvPr/>
            </p:nvSpPr>
            <p:spPr bwMode="auto">
              <a:xfrm>
                <a:off x="1159554" y="2589295"/>
                <a:ext cx="229831" cy="129690"/>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4" name="Freeform 54"/>
              <p:cNvSpPr>
                <a:spLocks/>
              </p:cNvSpPr>
              <p:nvPr/>
            </p:nvSpPr>
            <p:spPr bwMode="auto">
              <a:xfrm>
                <a:off x="1160648" y="2589842"/>
                <a:ext cx="228737" cy="128596"/>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5" name="Freeform 55"/>
              <p:cNvSpPr>
                <a:spLocks/>
              </p:cNvSpPr>
              <p:nvPr/>
            </p:nvSpPr>
            <p:spPr bwMode="auto">
              <a:xfrm>
                <a:off x="1162290" y="2590390"/>
                <a:ext cx="226548" cy="127502"/>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6" name="Freeform 56"/>
              <p:cNvSpPr>
                <a:spLocks/>
              </p:cNvSpPr>
              <p:nvPr/>
            </p:nvSpPr>
            <p:spPr bwMode="auto">
              <a:xfrm>
                <a:off x="1162837" y="2589842"/>
                <a:ext cx="225453" cy="127502"/>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7" name="Freeform 57"/>
              <p:cNvSpPr>
                <a:spLocks/>
              </p:cNvSpPr>
              <p:nvPr/>
            </p:nvSpPr>
            <p:spPr bwMode="auto">
              <a:xfrm>
                <a:off x="1163931" y="2590937"/>
                <a:ext cx="224359" cy="126407"/>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8" name="Freeform 58"/>
              <p:cNvSpPr>
                <a:spLocks/>
              </p:cNvSpPr>
              <p:nvPr/>
            </p:nvSpPr>
            <p:spPr bwMode="auto">
              <a:xfrm>
                <a:off x="1164478" y="2591484"/>
                <a:ext cx="223265" cy="1253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89" name="Freeform 59"/>
              <p:cNvSpPr>
                <a:spLocks/>
              </p:cNvSpPr>
              <p:nvPr/>
            </p:nvSpPr>
            <p:spPr bwMode="auto">
              <a:xfrm>
                <a:off x="1165573" y="2590937"/>
                <a:ext cx="222170" cy="1253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0" name="Freeform 60"/>
              <p:cNvSpPr>
                <a:spLocks/>
              </p:cNvSpPr>
              <p:nvPr/>
            </p:nvSpPr>
            <p:spPr bwMode="auto">
              <a:xfrm>
                <a:off x="1166120" y="2591484"/>
                <a:ext cx="221076" cy="124218"/>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1" name="Freeform 61"/>
              <p:cNvSpPr>
                <a:spLocks/>
              </p:cNvSpPr>
              <p:nvPr/>
            </p:nvSpPr>
            <p:spPr bwMode="auto">
              <a:xfrm>
                <a:off x="1167762" y="2592031"/>
                <a:ext cx="218887" cy="123124"/>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2" name="Freeform 62"/>
              <p:cNvSpPr>
                <a:spLocks/>
              </p:cNvSpPr>
              <p:nvPr/>
            </p:nvSpPr>
            <p:spPr bwMode="auto">
              <a:xfrm>
                <a:off x="1168309" y="2591484"/>
                <a:ext cx="217792" cy="123124"/>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3" name="Freeform 63"/>
              <p:cNvSpPr>
                <a:spLocks/>
              </p:cNvSpPr>
              <p:nvPr/>
            </p:nvSpPr>
            <p:spPr bwMode="auto">
              <a:xfrm>
                <a:off x="1169403" y="2592031"/>
                <a:ext cx="216698" cy="122029"/>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4" name="Freeform 64"/>
              <p:cNvSpPr>
                <a:spLocks/>
              </p:cNvSpPr>
              <p:nvPr/>
            </p:nvSpPr>
            <p:spPr bwMode="auto">
              <a:xfrm>
                <a:off x="1170498" y="2592579"/>
                <a:ext cx="215604" cy="12093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5" name="Freeform 65"/>
              <p:cNvSpPr>
                <a:spLocks/>
              </p:cNvSpPr>
              <p:nvPr/>
            </p:nvSpPr>
            <p:spPr bwMode="auto">
              <a:xfrm>
                <a:off x="1171045" y="2592031"/>
                <a:ext cx="214509" cy="12093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6" name="Freeform 66"/>
              <p:cNvSpPr>
                <a:spLocks/>
              </p:cNvSpPr>
              <p:nvPr/>
            </p:nvSpPr>
            <p:spPr bwMode="auto">
              <a:xfrm>
                <a:off x="1172140" y="2592579"/>
                <a:ext cx="213415" cy="119841"/>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7" name="Freeform 67"/>
              <p:cNvSpPr>
                <a:spLocks/>
              </p:cNvSpPr>
              <p:nvPr/>
            </p:nvSpPr>
            <p:spPr bwMode="auto">
              <a:xfrm>
                <a:off x="1173234" y="2592579"/>
                <a:ext cx="211226" cy="119293"/>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8" name="Freeform 68"/>
              <p:cNvSpPr>
                <a:spLocks/>
              </p:cNvSpPr>
              <p:nvPr/>
            </p:nvSpPr>
            <p:spPr bwMode="auto">
              <a:xfrm>
                <a:off x="1174328" y="2593126"/>
                <a:ext cx="210131" cy="118746"/>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399" name="Freeform 69"/>
              <p:cNvSpPr>
                <a:spLocks/>
              </p:cNvSpPr>
              <p:nvPr/>
            </p:nvSpPr>
            <p:spPr bwMode="auto">
              <a:xfrm>
                <a:off x="1174876" y="2593673"/>
                <a:ext cx="209037" cy="117652"/>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0" name="Freeform 70"/>
              <p:cNvSpPr>
                <a:spLocks/>
              </p:cNvSpPr>
              <p:nvPr/>
            </p:nvSpPr>
            <p:spPr bwMode="auto">
              <a:xfrm>
                <a:off x="1175970" y="2593126"/>
                <a:ext cx="207943" cy="117652"/>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1" name="Freeform 71"/>
              <p:cNvSpPr>
                <a:spLocks/>
              </p:cNvSpPr>
              <p:nvPr/>
            </p:nvSpPr>
            <p:spPr bwMode="auto">
              <a:xfrm>
                <a:off x="1176517" y="2593673"/>
                <a:ext cx="206848" cy="116557"/>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2" name="Freeform 72"/>
              <p:cNvSpPr>
                <a:spLocks/>
              </p:cNvSpPr>
              <p:nvPr/>
            </p:nvSpPr>
            <p:spPr bwMode="auto">
              <a:xfrm>
                <a:off x="1177612" y="2594220"/>
                <a:ext cx="205754" cy="115463"/>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3" name="Freeform 73"/>
              <p:cNvSpPr>
                <a:spLocks/>
              </p:cNvSpPr>
              <p:nvPr/>
            </p:nvSpPr>
            <p:spPr bwMode="auto">
              <a:xfrm>
                <a:off x="1178706" y="2593673"/>
                <a:ext cx="204659" cy="115463"/>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4" name="Freeform 74"/>
              <p:cNvSpPr>
                <a:spLocks/>
              </p:cNvSpPr>
              <p:nvPr/>
            </p:nvSpPr>
            <p:spPr bwMode="auto">
              <a:xfrm>
                <a:off x="1179801" y="2594220"/>
                <a:ext cx="202470" cy="114368"/>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5" name="Freeform 75"/>
              <p:cNvSpPr>
                <a:spLocks/>
              </p:cNvSpPr>
              <p:nvPr/>
            </p:nvSpPr>
            <p:spPr bwMode="auto">
              <a:xfrm>
                <a:off x="1180895" y="2595315"/>
                <a:ext cx="201376" cy="112727"/>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6" name="Freeform 76"/>
              <p:cNvSpPr>
                <a:spLocks/>
              </p:cNvSpPr>
              <p:nvPr/>
            </p:nvSpPr>
            <p:spPr bwMode="auto">
              <a:xfrm>
                <a:off x="1181442" y="2594220"/>
                <a:ext cx="200281" cy="113274"/>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7" name="Freeform 77"/>
              <p:cNvSpPr>
                <a:spLocks/>
              </p:cNvSpPr>
              <p:nvPr/>
            </p:nvSpPr>
            <p:spPr bwMode="auto">
              <a:xfrm>
                <a:off x="1182537" y="2595315"/>
                <a:ext cx="199187" cy="111632"/>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8" name="Freeform 78"/>
              <p:cNvSpPr>
                <a:spLocks/>
              </p:cNvSpPr>
              <p:nvPr/>
            </p:nvSpPr>
            <p:spPr bwMode="auto">
              <a:xfrm>
                <a:off x="1183084" y="2596409"/>
                <a:ext cx="198093" cy="110538"/>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09" name="Freeform 79"/>
              <p:cNvSpPr>
                <a:spLocks/>
              </p:cNvSpPr>
              <p:nvPr/>
            </p:nvSpPr>
            <p:spPr bwMode="auto">
              <a:xfrm>
                <a:off x="1184178" y="2595862"/>
                <a:ext cx="196998" cy="110538"/>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0" name="Freeform 80"/>
              <p:cNvSpPr>
                <a:spLocks/>
              </p:cNvSpPr>
              <p:nvPr/>
            </p:nvSpPr>
            <p:spPr bwMode="auto">
              <a:xfrm>
                <a:off x="1185820" y="2596409"/>
                <a:ext cx="194262" cy="109443"/>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1" name="Freeform 81"/>
              <p:cNvSpPr>
                <a:spLocks/>
              </p:cNvSpPr>
              <p:nvPr/>
            </p:nvSpPr>
            <p:spPr bwMode="auto">
              <a:xfrm>
                <a:off x="1186914" y="2596956"/>
                <a:ext cx="193168" cy="108349"/>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2" name="Freeform 82"/>
              <p:cNvSpPr>
                <a:spLocks/>
              </p:cNvSpPr>
              <p:nvPr/>
            </p:nvSpPr>
            <p:spPr bwMode="auto">
              <a:xfrm>
                <a:off x="1188009" y="2596409"/>
                <a:ext cx="192073" cy="108349"/>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3" name="Freeform 83"/>
              <p:cNvSpPr>
                <a:spLocks/>
              </p:cNvSpPr>
              <p:nvPr/>
            </p:nvSpPr>
            <p:spPr bwMode="auto">
              <a:xfrm>
                <a:off x="1188556" y="2596956"/>
                <a:ext cx="190979" cy="107255"/>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4" name="Freeform 84"/>
              <p:cNvSpPr>
                <a:spLocks/>
              </p:cNvSpPr>
              <p:nvPr/>
            </p:nvSpPr>
            <p:spPr bwMode="auto">
              <a:xfrm>
                <a:off x="1189650" y="2597503"/>
                <a:ext cx="189884" cy="106160"/>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5" name="Freeform 85"/>
              <p:cNvSpPr>
                <a:spLocks/>
              </p:cNvSpPr>
              <p:nvPr/>
            </p:nvSpPr>
            <p:spPr bwMode="auto">
              <a:xfrm>
                <a:off x="1190198" y="2596956"/>
                <a:ext cx="188790" cy="106160"/>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6" name="Freeform 86"/>
              <p:cNvSpPr>
                <a:spLocks/>
              </p:cNvSpPr>
              <p:nvPr/>
            </p:nvSpPr>
            <p:spPr bwMode="auto">
              <a:xfrm>
                <a:off x="1191839" y="2597503"/>
                <a:ext cx="186601" cy="105066"/>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7" name="Freeform 87"/>
              <p:cNvSpPr>
                <a:spLocks/>
              </p:cNvSpPr>
              <p:nvPr/>
            </p:nvSpPr>
            <p:spPr bwMode="auto">
              <a:xfrm>
                <a:off x="1192387" y="2598051"/>
                <a:ext cx="185507" cy="103971"/>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8" name="Freeform 88"/>
              <p:cNvSpPr>
                <a:spLocks/>
              </p:cNvSpPr>
              <p:nvPr/>
            </p:nvSpPr>
            <p:spPr bwMode="auto">
              <a:xfrm>
                <a:off x="1193481" y="2598051"/>
                <a:ext cx="184412" cy="103971"/>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19" name="Freeform 89"/>
              <p:cNvSpPr>
                <a:spLocks/>
              </p:cNvSpPr>
              <p:nvPr/>
            </p:nvSpPr>
            <p:spPr bwMode="auto">
              <a:xfrm>
                <a:off x="1194028" y="2598598"/>
                <a:ext cx="183318" cy="102877"/>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0" name="Freeform 90"/>
              <p:cNvSpPr>
                <a:spLocks/>
              </p:cNvSpPr>
              <p:nvPr/>
            </p:nvSpPr>
            <p:spPr bwMode="auto">
              <a:xfrm>
                <a:off x="1195123" y="2599145"/>
                <a:ext cx="182223" cy="101782"/>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1" name="Freeform 91"/>
              <p:cNvSpPr>
                <a:spLocks/>
              </p:cNvSpPr>
              <p:nvPr/>
            </p:nvSpPr>
            <p:spPr bwMode="auto">
              <a:xfrm>
                <a:off x="1196217" y="2598598"/>
                <a:ext cx="181129" cy="101782"/>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2" name="Freeform 92"/>
              <p:cNvSpPr>
                <a:spLocks/>
              </p:cNvSpPr>
              <p:nvPr/>
            </p:nvSpPr>
            <p:spPr bwMode="auto">
              <a:xfrm>
                <a:off x="1197312" y="2599145"/>
                <a:ext cx="178940" cy="100688"/>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3" name="Freeform 93"/>
              <p:cNvSpPr>
                <a:spLocks/>
              </p:cNvSpPr>
              <p:nvPr/>
            </p:nvSpPr>
            <p:spPr bwMode="auto">
              <a:xfrm>
                <a:off x="1198406" y="2599692"/>
                <a:ext cx="177846" cy="99594"/>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4" name="Freeform 94"/>
              <p:cNvSpPr>
                <a:spLocks/>
              </p:cNvSpPr>
              <p:nvPr/>
            </p:nvSpPr>
            <p:spPr bwMode="auto">
              <a:xfrm>
                <a:off x="1198953" y="2599145"/>
                <a:ext cx="176751" cy="99594"/>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5" name="Freeform 95"/>
              <p:cNvSpPr>
                <a:spLocks/>
              </p:cNvSpPr>
              <p:nvPr/>
            </p:nvSpPr>
            <p:spPr bwMode="auto">
              <a:xfrm>
                <a:off x="1200048" y="2599692"/>
                <a:ext cx="175657" cy="9849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6" name="Freeform 96"/>
              <p:cNvSpPr>
                <a:spLocks/>
              </p:cNvSpPr>
              <p:nvPr/>
            </p:nvSpPr>
            <p:spPr bwMode="auto">
              <a:xfrm>
                <a:off x="1200595" y="2600240"/>
                <a:ext cx="174562" cy="97405"/>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7" name="Freeform 97"/>
              <p:cNvSpPr>
                <a:spLocks/>
              </p:cNvSpPr>
              <p:nvPr/>
            </p:nvSpPr>
            <p:spPr bwMode="auto">
              <a:xfrm>
                <a:off x="1201689" y="2599692"/>
                <a:ext cx="173468" cy="97405"/>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8" name="Freeform 98"/>
              <p:cNvSpPr>
                <a:spLocks/>
              </p:cNvSpPr>
              <p:nvPr/>
            </p:nvSpPr>
            <p:spPr bwMode="auto">
              <a:xfrm>
                <a:off x="1202784" y="2600787"/>
                <a:ext cx="171279" cy="96310"/>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29" name="Freeform 99"/>
              <p:cNvSpPr>
                <a:spLocks/>
              </p:cNvSpPr>
              <p:nvPr/>
            </p:nvSpPr>
            <p:spPr bwMode="auto">
              <a:xfrm>
                <a:off x="1203878" y="2601334"/>
                <a:ext cx="170185" cy="95216"/>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0" name="Freeform 100"/>
              <p:cNvSpPr>
                <a:spLocks/>
              </p:cNvSpPr>
              <p:nvPr/>
            </p:nvSpPr>
            <p:spPr bwMode="auto">
              <a:xfrm>
                <a:off x="1204973" y="2600787"/>
                <a:ext cx="169090" cy="95216"/>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1" name="Freeform 101"/>
              <p:cNvSpPr>
                <a:spLocks/>
              </p:cNvSpPr>
              <p:nvPr/>
            </p:nvSpPr>
            <p:spPr bwMode="auto">
              <a:xfrm>
                <a:off x="1205520" y="2601334"/>
                <a:ext cx="167996" cy="94121"/>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2" name="Freeform 102"/>
              <p:cNvSpPr>
                <a:spLocks/>
              </p:cNvSpPr>
              <p:nvPr/>
            </p:nvSpPr>
            <p:spPr bwMode="auto">
              <a:xfrm>
                <a:off x="1206614" y="2600787"/>
                <a:ext cx="166901" cy="94121"/>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3" name="Freeform 103"/>
              <p:cNvSpPr>
                <a:spLocks/>
              </p:cNvSpPr>
              <p:nvPr/>
            </p:nvSpPr>
            <p:spPr bwMode="auto">
              <a:xfrm>
                <a:off x="1207161" y="2601334"/>
                <a:ext cx="165807" cy="93027"/>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4" name="Freeform 104"/>
              <p:cNvSpPr>
                <a:spLocks/>
              </p:cNvSpPr>
              <p:nvPr/>
            </p:nvSpPr>
            <p:spPr bwMode="auto">
              <a:xfrm>
                <a:off x="1208803" y="2601881"/>
                <a:ext cx="163618" cy="91933"/>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5" name="Freeform 105"/>
              <p:cNvSpPr>
                <a:spLocks/>
              </p:cNvSpPr>
              <p:nvPr/>
            </p:nvSpPr>
            <p:spPr bwMode="auto">
              <a:xfrm>
                <a:off x="1209350" y="2601334"/>
                <a:ext cx="162523" cy="91933"/>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6" name="Freeform 106"/>
              <p:cNvSpPr>
                <a:spLocks/>
              </p:cNvSpPr>
              <p:nvPr/>
            </p:nvSpPr>
            <p:spPr bwMode="auto">
              <a:xfrm>
                <a:off x="1210445" y="2601881"/>
                <a:ext cx="161429" cy="90838"/>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7" name="Freeform 107"/>
              <p:cNvSpPr>
                <a:spLocks/>
              </p:cNvSpPr>
              <p:nvPr/>
            </p:nvSpPr>
            <p:spPr bwMode="auto">
              <a:xfrm>
                <a:off x="1210992" y="2602428"/>
                <a:ext cx="160335" cy="89744"/>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8" name="Freeform 108"/>
              <p:cNvSpPr>
                <a:spLocks/>
              </p:cNvSpPr>
              <p:nvPr/>
            </p:nvSpPr>
            <p:spPr bwMode="auto">
              <a:xfrm>
                <a:off x="1212086" y="2602428"/>
                <a:ext cx="159240" cy="89744"/>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39" name="Freeform 109"/>
              <p:cNvSpPr>
                <a:spLocks/>
              </p:cNvSpPr>
              <p:nvPr/>
            </p:nvSpPr>
            <p:spPr bwMode="auto">
              <a:xfrm>
                <a:off x="1213181" y="2602976"/>
                <a:ext cx="158146" cy="88649"/>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0" name="Freeform 110"/>
              <p:cNvSpPr>
                <a:spLocks/>
              </p:cNvSpPr>
              <p:nvPr/>
            </p:nvSpPr>
            <p:spPr bwMode="auto">
              <a:xfrm>
                <a:off x="1214275" y="2603523"/>
                <a:ext cx="155957" cy="87555"/>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1" name="Freeform 111"/>
              <p:cNvSpPr>
                <a:spLocks/>
              </p:cNvSpPr>
              <p:nvPr/>
            </p:nvSpPr>
            <p:spPr bwMode="auto">
              <a:xfrm>
                <a:off x="1215370" y="2602976"/>
                <a:ext cx="154862" cy="87555"/>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2" name="Freeform 112"/>
              <p:cNvSpPr>
                <a:spLocks/>
              </p:cNvSpPr>
              <p:nvPr/>
            </p:nvSpPr>
            <p:spPr bwMode="auto">
              <a:xfrm>
                <a:off x="1215917" y="2603523"/>
                <a:ext cx="153768" cy="86460"/>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3" name="Freeform 113"/>
              <p:cNvSpPr>
                <a:spLocks/>
              </p:cNvSpPr>
              <p:nvPr/>
            </p:nvSpPr>
            <p:spPr bwMode="auto">
              <a:xfrm>
                <a:off x="1217011" y="2604070"/>
                <a:ext cx="152674" cy="85366"/>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4" name="Freeform 114"/>
              <p:cNvSpPr>
                <a:spLocks/>
              </p:cNvSpPr>
              <p:nvPr/>
            </p:nvSpPr>
            <p:spPr bwMode="auto">
              <a:xfrm>
                <a:off x="1217559" y="2603523"/>
                <a:ext cx="151579" cy="85366"/>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5" name="Freeform 115"/>
              <p:cNvSpPr>
                <a:spLocks/>
              </p:cNvSpPr>
              <p:nvPr/>
            </p:nvSpPr>
            <p:spPr bwMode="auto">
              <a:xfrm>
                <a:off x="1218653" y="2604070"/>
                <a:ext cx="150485" cy="84271"/>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6" name="Freeform 116"/>
              <p:cNvSpPr>
                <a:spLocks/>
              </p:cNvSpPr>
              <p:nvPr/>
            </p:nvSpPr>
            <p:spPr bwMode="auto">
              <a:xfrm>
                <a:off x="1220295" y="2604617"/>
                <a:ext cx="147749" cy="83177"/>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7" name="Freeform 117"/>
              <p:cNvSpPr>
                <a:spLocks/>
              </p:cNvSpPr>
              <p:nvPr/>
            </p:nvSpPr>
            <p:spPr bwMode="auto">
              <a:xfrm>
                <a:off x="1221389" y="2604070"/>
                <a:ext cx="146654" cy="83177"/>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8" name="Freeform 118"/>
              <p:cNvSpPr>
                <a:spLocks/>
              </p:cNvSpPr>
              <p:nvPr/>
            </p:nvSpPr>
            <p:spPr bwMode="auto">
              <a:xfrm>
                <a:off x="1221936" y="2605165"/>
                <a:ext cx="145560" cy="8208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49" name="Freeform 119"/>
              <p:cNvSpPr>
                <a:spLocks/>
              </p:cNvSpPr>
              <p:nvPr/>
            </p:nvSpPr>
            <p:spPr bwMode="auto">
              <a:xfrm>
                <a:off x="1223031" y="2605712"/>
                <a:ext cx="144465" cy="80988"/>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0" name="Freeform 120"/>
              <p:cNvSpPr>
                <a:spLocks/>
              </p:cNvSpPr>
              <p:nvPr/>
            </p:nvSpPr>
            <p:spPr bwMode="auto">
              <a:xfrm>
                <a:off x="1224125" y="2605165"/>
                <a:ext cx="143371" cy="80988"/>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1" name="Freeform 121"/>
              <p:cNvSpPr>
                <a:spLocks/>
              </p:cNvSpPr>
              <p:nvPr/>
            </p:nvSpPr>
            <p:spPr bwMode="auto">
              <a:xfrm>
                <a:off x="1224672" y="2605712"/>
                <a:ext cx="142276" cy="79894"/>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2" name="Freeform 122"/>
              <p:cNvSpPr>
                <a:spLocks/>
              </p:cNvSpPr>
              <p:nvPr/>
            </p:nvSpPr>
            <p:spPr bwMode="auto">
              <a:xfrm>
                <a:off x="1226314" y="2606259"/>
                <a:ext cx="140088" cy="78799"/>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3" name="Freeform 123"/>
              <p:cNvSpPr>
                <a:spLocks/>
              </p:cNvSpPr>
              <p:nvPr/>
            </p:nvSpPr>
            <p:spPr bwMode="auto">
              <a:xfrm>
                <a:off x="1226861" y="2605712"/>
                <a:ext cx="138993" cy="78799"/>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4" name="Freeform 124"/>
              <p:cNvSpPr>
                <a:spLocks/>
              </p:cNvSpPr>
              <p:nvPr/>
            </p:nvSpPr>
            <p:spPr bwMode="auto">
              <a:xfrm>
                <a:off x="1227956" y="2606259"/>
                <a:ext cx="137899" cy="77705"/>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5" name="Freeform 125"/>
              <p:cNvSpPr>
                <a:spLocks/>
              </p:cNvSpPr>
              <p:nvPr/>
            </p:nvSpPr>
            <p:spPr bwMode="auto">
              <a:xfrm>
                <a:off x="1228503" y="2606806"/>
                <a:ext cx="136804" cy="76610"/>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6" name="Freeform 126"/>
              <p:cNvSpPr>
                <a:spLocks/>
              </p:cNvSpPr>
              <p:nvPr/>
            </p:nvSpPr>
            <p:spPr bwMode="auto">
              <a:xfrm>
                <a:off x="1229597" y="2606259"/>
                <a:ext cx="135710" cy="76610"/>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7" name="Freeform 127"/>
              <p:cNvSpPr>
                <a:spLocks/>
              </p:cNvSpPr>
              <p:nvPr/>
            </p:nvSpPr>
            <p:spPr bwMode="auto">
              <a:xfrm>
                <a:off x="1230145" y="2606806"/>
                <a:ext cx="134615" cy="75516"/>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8" name="Freeform 128"/>
              <p:cNvSpPr>
                <a:spLocks/>
              </p:cNvSpPr>
              <p:nvPr/>
            </p:nvSpPr>
            <p:spPr bwMode="auto">
              <a:xfrm>
                <a:off x="1231239" y="2607901"/>
                <a:ext cx="133521" cy="74422"/>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59" name="Freeform 129"/>
              <p:cNvSpPr>
                <a:spLocks/>
              </p:cNvSpPr>
              <p:nvPr/>
            </p:nvSpPr>
            <p:spPr bwMode="auto">
              <a:xfrm>
                <a:off x="1232881" y="2607353"/>
                <a:ext cx="131332" cy="74422"/>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0" name="Freeform 130"/>
              <p:cNvSpPr>
                <a:spLocks/>
              </p:cNvSpPr>
              <p:nvPr/>
            </p:nvSpPr>
            <p:spPr bwMode="auto">
              <a:xfrm>
                <a:off x="1233428" y="2607901"/>
                <a:ext cx="130238" cy="73327"/>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1" name="Freeform 131"/>
              <p:cNvSpPr>
                <a:spLocks/>
              </p:cNvSpPr>
              <p:nvPr/>
            </p:nvSpPr>
            <p:spPr bwMode="auto">
              <a:xfrm>
                <a:off x="1234522" y="2608448"/>
                <a:ext cx="129143" cy="72233"/>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2" name="Freeform 132"/>
              <p:cNvSpPr>
                <a:spLocks/>
              </p:cNvSpPr>
              <p:nvPr/>
            </p:nvSpPr>
            <p:spPr bwMode="auto">
              <a:xfrm>
                <a:off x="1235069" y="2607901"/>
                <a:ext cx="128049" cy="72233"/>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3" name="Freeform 133"/>
              <p:cNvSpPr>
                <a:spLocks/>
              </p:cNvSpPr>
              <p:nvPr/>
            </p:nvSpPr>
            <p:spPr bwMode="auto">
              <a:xfrm>
                <a:off x="1236164" y="2608448"/>
                <a:ext cx="126954" cy="70591"/>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4" name="Freeform 134"/>
              <p:cNvSpPr>
                <a:spLocks/>
              </p:cNvSpPr>
              <p:nvPr/>
            </p:nvSpPr>
            <p:spPr bwMode="auto">
              <a:xfrm>
                <a:off x="1236711" y="2607901"/>
                <a:ext cx="125860" cy="70591"/>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5" name="Freeform 135"/>
              <p:cNvSpPr>
                <a:spLocks/>
              </p:cNvSpPr>
              <p:nvPr/>
            </p:nvSpPr>
            <p:spPr bwMode="auto">
              <a:xfrm>
                <a:off x="1238353" y="2608448"/>
                <a:ext cx="123671" cy="69497"/>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6" name="Freeform 136"/>
              <p:cNvSpPr>
                <a:spLocks/>
              </p:cNvSpPr>
              <p:nvPr/>
            </p:nvSpPr>
            <p:spPr bwMode="auto">
              <a:xfrm>
                <a:off x="1238900" y="2608995"/>
                <a:ext cx="122577" cy="68402"/>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7" name="Freeform 137"/>
              <p:cNvSpPr>
                <a:spLocks/>
              </p:cNvSpPr>
              <p:nvPr/>
            </p:nvSpPr>
            <p:spPr bwMode="auto">
              <a:xfrm>
                <a:off x="1239994" y="2608448"/>
                <a:ext cx="121482" cy="68402"/>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8" name="Freeform 138"/>
              <p:cNvSpPr>
                <a:spLocks/>
              </p:cNvSpPr>
              <p:nvPr/>
            </p:nvSpPr>
            <p:spPr bwMode="auto">
              <a:xfrm>
                <a:off x="1241089" y="2609542"/>
                <a:ext cx="120388" cy="67308"/>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69" name="Freeform 139"/>
              <p:cNvSpPr>
                <a:spLocks/>
              </p:cNvSpPr>
              <p:nvPr/>
            </p:nvSpPr>
            <p:spPr bwMode="auto">
              <a:xfrm>
                <a:off x="1241636" y="2610089"/>
                <a:ext cx="119293" cy="66213"/>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0" name="Freeform 140"/>
              <p:cNvSpPr>
                <a:spLocks/>
              </p:cNvSpPr>
              <p:nvPr/>
            </p:nvSpPr>
            <p:spPr bwMode="auto">
              <a:xfrm>
                <a:off x="1242731" y="2609542"/>
                <a:ext cx="118199" cy="66213"/>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1" name="Freeform 141"/>
              <p:cNvSpPr>
                <a:spLocks/>
              </p:cNvSpPr>
              <p:nvPr/>
            </p:nvSpPr>
            <p:spPr bwMode="auto">
              <a:xfrm>
                <a:off x="1243825" y="2610089"/>
                <a:ext cx="116010" cy="65119"/>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2" name="Freeform 142"/>
              <p:cNvSpPr>
                <a:spLocks/>
              </p:cNvSpPr>
              <p:nvPr/>
            </p:nvSpPr>
            <p:spPr bwMode="auto">
              <a:xfrm>
                <a:off x="1244919" y="2610637"/>
                <a:ext cx="114916" cy="64024"/>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3" name="Freeform 143"/>
              <p:cNvSpPr>
                <a:spLocks/>
              </p:cNvSpPr>
              <p:nvPr/>
            </p:nvSpPr>
            <p:spPr bwMode="auto">
              <a:xfrm>
                <a:off x="1245467" y="2610089"/>
                <a:ext cx="113274" cy="64024"/>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4" name="Freeform 144"/>
              <p:cNvSpPr>
                <a:spLocks/>
              </p:cNvSpPr>
              <p:nvPr/>
            </p:nvSpPr>
            <p:spPr bwMode="auto">
              <a:xfrm>
                <a:off x="1246561" y="2610637"/>
                <a:ext cx="112180" cy="62930"/>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5" name="Freeform 145"/>
              <p:cNvSpPr>
                <a:spLocks/>
              </p:cNvSpPr>
              <p:nvPr/>
            </p:nvSpPr>
            <p:spPr bwMode="auto">
              <a:xfrm>
                <a:off x="1247108" y="2611184"/>
                <a:ext cx="111085" cy="61836"/>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6" name="Freeform 146"/>
              <p:cNvSpPr>
                <a:spLocks/>
              </p:cNvSpPr>
              <p:nvPr/>
            </p:nvSpPr>
            <p:spPr bwMode="auto">
              <a:xfrm>
                <a:off x="1248203" y="2610637"/>
                <a:ext cx="109991" cy="61836"/>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7" name="Freeform 147"/>
              <p:cNvSpPr>
                <a:spLocks/>
              </p:cNvSpPr>
              <p:nvPr/>
            </p:nvSpPr>
            <p:spPr bwMode="auto">
              <a:xfrm>
                <a:off x="1249844" y="2611184"/>
                <a:ext cx="107802" cy="60741"/>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8" name="Freeform 148"/>
              <p:cNvSpPr>
                <a:spLocks/>
              </p:cNvSpPr>
              <p:nvPr/>
            </p:nvSpPr>
            <p:spPr bwMode="auto">
              <a:xfrm>
                <a:off x="1250392" y="2612278"/>
                <a:ext cx="106707" cy="5964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79" name="Freeform 149"/>
              <p:cNvSpPr>
                <a:spLocks/>
              </p:cNvSpPr>
              <p:nvPr/>
            </p:nvSpPr>
            <p:spPr bwMode="auto">
              <a:xfrm>
                <a:off x="1251486" y="2611731"/>
                <a:ext cx="105613" cy="5964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0" name="Freeform 150"/>
              <p:cNvSpPr>
                <a:spLocks/>
              </p:cNvSpPr>
              <p:nvPr/>
            </p:nvSpPr>
            <p:spPr bwMode="auto">
              <a:xfrm>
                <a:off x="1252033" y="2612278"/>
                <a:ext cx="104518" cy="58552"/>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1" name="Freeform 151"/>
              <p:cNvSpPr>
                <a:spLocks/>
              </p:cNvSpPr>
              <p:nvPr/>
            </p:nvSpPr>
            <p:spPr bwMode="auto">
              <a:xfrm>
                <a:off x="1253128" y="2612826"/>
                <a:ext cx="103424" cy="57458"/>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2" name="Freeform 152"/>
              <p:cNvSpPr>
                <a:spLocks/>
              </p:cNvSpPr>
              <p:nvPr/>
            </p:nvSpPr>
            <p:spPr bwMode="auto">
              <a:xfrm>
                <a:off x="1253675" y="2612278"/>
                <a:ext cx="102330" cy="57458"/>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3" name="Freeform 153"/>
              <p:cNvSpPr>
                <a:spLocks/>
              </p:cNvSpPr>
              <p:nvPr/>
            </p:nvSpPr>
            <p:spPr bwMode="auto">
              <a:xfrm>
                <a:off x="1255864" y="2612826"/>
                <a:ext cx="99594" cy="56363"/>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4" name="Freeform 154"/>
              <p:cNvSpPr>
                <a:spLocks/>
              </p:cNvSpPr>
              <p:nvPr/>
            </p:nvSpPr>
            <p:spPr bwMode="auto">
              <a:xfrm>
                <a:off x="1256411" y="2613373"/>
                <a:ext cx="98499" cy="5526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5" name="Freeform 155"/>
              <p:cNvSpPr>
                <a:spLocks/>
              </p:cNvSpPr>
              <p:nvPr/>
            </p:nvSpPr>
            <p:spPr bwMode="auto">
              <a:xfrm>
                <a:off x="1257505" y="2612826"/>
                <a:ext cx="97405" cy="5526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6" name="Freeform 156"/>
              <p:cNvSpPr>
                <a:spLocks/>
              </p:cNvSpPr>
              <p:nvPr/>
            </p:nvSpPr>
            <p:spPr bwMode="auto">
              <a:xfrm>
                <a:off x="1258600" y="2613373"/>
                <a:ext cx="96310" cy="54175"/>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7" name="Freeform 157"/>
              <p:cNvSpPr>
                <a:spLocks/>
              </p:cNvSpPr>
              <p:nvPr/>
            </p:nvSpPr>
            <p:spPr bwMode="auto">
              <a:xfrm>
                <a:off x="1259147" y="2613920"/>
                <a:ext cx="95216" cy="53080"/>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8" name="Freeform 158"/>
              <p:cNvSpPr>
                <a:spLocks/>
              </p:cNvSpPr>
              <p:nvPr/>
            </p:nvSpPr>
            <p:spPr bwMode="auto">
              <a:xfrm>
                <a:off x="1260241" y="2613373"/>
                <a:ext cx="94121" cy="53080"/>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89" name="Freeform 159"/>
              <p:cNvSpPr>
                <a:spLocks/>
              </p:cNvSpPr>
              <p:nvPr/>
            </p:nvSpPr>
            <p:spPr bwMode="auto">
              <a:xfrm>
                <a:off x="1261336" y="2614467"/>
                <a:ext cx="91932" cy="51986"/>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0" name="Freeform 160"/>
              <p:cNvSpPr>
                <a:spLocks/>
              </p:cNvSpPr>
              <p:nvPr/>
            </p:nvSpPr>
            <p:spPr bwMode="auto">
              <a:xfrm>
                <a:off x="1262430" y="2615014"/>
                <a:ext cx="90838" cy="50891"/>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1" name="Freeform 161"/>
              <p:cNvSpPr>
                <a:spLocks/>
              </p:cNvSpPr>
              <p:nvPr/>
            </p:nvSpPr>
            <p:spPr bwMode="auto">
              <a:xfrm>
                <a:off x="1262978" y="2614467"/>
                <a:ext cx="89744" cy="50891"/>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2" name="Freeform 162"/>
              <p:cNvSpPr>
                <a:spLocks/>
              </p:cNvSpPr>
              <p:nvPr/>
            </p:nvSpPr>
            <p:spPr bwMode="auto">
              <a:xfrm>
                <a:off x="1264072" y="2615014"/>
                <a:ext cx="88649" cy="49797"/>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3" name="Freeform 163"/>
              <p:cNvSpPr>
                <a:spLocks/>
              </p:cNvSpPr>
              <p:nvPr/>
            </p:nvSpPr>
            <p:spPr bwMode="auto">
              <a:xfrm>
                <a:off x="1264619" y="2615562"/>
                <a:ext cx="87555" cy="48702"/>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4" name="Freeform 164"/>
              <p:cNvSpPr>
                <a:spLocks/>
              </p:cNvSpPr>
              <p:nvPr/>
            </p:nvSpPr>
            <p:spPr bwMode="auto">
              <a:xfrm>
                <a:off x="1265714" y="2615014"/>
                <a:ext cx="86460" cy="48702"/>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5" name="Freeform 165"/>
              <p:cNvSpPr>
                <a:spLocks/>
              </p:cNvSpPr>
              <p:nvPr/>
            </p:nvSpPr>
            <p:spPr bwMode="auto">
              <a:xfrm>
                <a:off x="1267355" y="2615562"/>
                <a:ext cx="84271" cy="47608"/>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6" name="Freeform 166"/>
              <p:cNvSpPr>
                <a:spLocks/>
              </p:cNvSpPr>
              <p:nvPr/>
            </p:nvSpPr>
            <p:spPr bwMode="auto">
              <a:xfrm>
                <a:off x="1267903" y="2616109"/>
                <a:ext cx="83177" cy="46513"/>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7" name="Freeform 167"/>
              <p:cNvSpPr>
                <a:spLocks/>
              </p:cNvSpPr>
              <p:nvPr/>
            </p:nvSpPr>
            <p:spPr bwMode="auto">
              <a:xfrm>
                <a:off x="833412" y="2608995"/>
                <a:ext cx="39400" cy="41589"/>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8" name="Freeform 168"/>
              <p:cNvSpPr>
                <a:spLocks/>
              </p:cNvSpPr>
              <p:nvPr/>
            </p:nvSpPr>
            <p:spPr bwMode="auto">
              <a:xfrm>
                <a:off x="747499" y="2653867"/>
                <a:ext cx="69497" cy="45419"/>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499" name="Freeform 169"/>
              <p:cNvSpPr>
                <a:spLocks noEditPoints="1"/>
              </p:cNvSpPr>
              <p:nvPr/>
            </p:nvSpPr>
            <p:spPr bwMode="auto">
              <a:xfrm>
                <a:off x="763368" y="2665358"/>
                <a:ext cx="29550" cy="13680"/>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0" name="Freeform 170"/>
              <p:cNvSpPr>
                <a:spLocks/>
              </p:cNvSpPr>
              <p:nvPr/>
            </p:nvSpPr>
            <p:spPr bwMode="auto">
              <a:xfrm>
                <a:off x="1359835" y="2680133"/>
                <a:ext cx="20794" cy="9850"/>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1" name="Freeform 171"/>
              <p:cNvSpPr>
                <a:spLocks/>
              </p:cNvSpPr>
              <p:nvPr/>
            </p:nvSpPr>
            <p:spPr bwMode="auto">
              <a:xfrm>
                <a:off x="1329738" y="2697097"/>
                <a:ext cx="22436" cy="10944"/>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2" name="Freeform 172"/>
              <p:cNvSpPr>
                <a:spLocks/>
              </p:cNvSpPr>
              <p:nvPr/>
            </p:nvSpPr>
            <p:spPr bwMode="auto">
              <a:xfrm>
                <a:off x="771029" y="2699833"/>
                <a:ext cx="126407" cy="119293"/>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3" name="Freeform 173"/>
              <p:cNvSpPr>
                <a:spLocks/>
              </p:cNvSpPr>
              <p:nvPr/>
            </p:nvSpPr>
            <p:spPr bwMode="auto">
              <a:xfrm>
                <a:off x="1282130" y="2716797"/>
                <a:ext cx="30644" cy="9303"/>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4" name="Freeform 174"/>
              <p:cNvSpPr>
                <a:spLocks/>
              </p:cNvSpPr>
              <p:nvPr/>
            </p:nvSpPr>
            <p:spPr bwMode="auto">
              <a:xfrm>
                <a:off x="1241089" y="2728288"/>
                <a:ext cx="21341" cy="9303"/>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5" name="Freeform 175"/>
              <p:cNvSpPr>
                <a:spLocks/>
              </p:cNvSpPr>
              <p:nvPr/>
            </p:nvSpPr>
            <p:spPr bwMode="auto">
              <a:xfrm>
                <a:off x="1195123" y="2747988"/>
                <a:ext cx="8755" cy="601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6" name="Freeform 176"/>
              <p:cNvSpPr>
                <a:spLocks/>
              </p:cNvSpPr>
              <p:nvPr/>
            </p:nvSpPr>
            <p:spPr bwMode="auto">
              <a:xfrm>
                <a:off x="618903" y="2807088"/>
                <a:ext cx="2189" cy="4925"/>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7" name="Freeform 177"/>
              <p:cNvSpPr>
                <a:spLocks/>
              </p:cNvSpPr>
              <p:nvPr/>
            </p:nvSpPr>
            <p:spPr bwMode="auto">
              <a:xfrm>
                <a:off x="618903" y="2814749"/>
                <a:ext cx="1094" cy="2189"/>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8" name="Freeform 178"/>
              <p:cNvSpPr>
                <a:spLocks/>
              </p:cNvSpPr>
              <p:nvPr/>
            </p:nvSpPr>
            <p:spPr bwMode="auto">
              <a:xfrm>
                <a:off x="668152" y="2832807"/>
                <a:ext cx="2736" cy="19153"/>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09" name="Freeform 179"/>
              <p:cNvSpPr>
                <a:spLocks/>
              </p:cNvSpPr>
              <p:nvPr/>
            </p:nvSpPr>
            <p:spPr bwMode="auto">
              <a:xfrm>
                <a:off x="1092793" y="3114077"/>
                <a:ext cx="201376" cy="225454"/>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0" name="Freeform 180"/>
              <p:cNvSpPr>
                <a:spLocks noEditPoints="1"/>
              </p:cNvSpPr>
              <p:nvPr/>
            </p:nvSpPr>
            <p:spPr bwMode="auto">
              <a:xfrm>
                <a:off x="1672296" y="3139796"/>
                <a:ext cx="108349" cy="146107"/>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1" name="Freeform 181"/>
              <p:cNvSpPr>
                <a:spLocks/>
              </p:cNvSpPr>
              <p:nvPr/>
            </p:nvSpPr>
            <p:spPr bwMode="auto">
              <a:xfrm>
                <a:off x="1156817" y="3208198"/>
                <a:ext cx="126407" cy="38305"/>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2" name="Freeform 182"/>
              <p:cNvSpPr>
                <a:spLocks/>
              </p:cNvSpPr>
              <p:nvPr/>
            </p:nvSpPr>
            <p:spPr bwMode="auto">
              <a:xfrm>
                <a:off x="830129" y="3220237"/>
                <a:ext cx="690588" cy="715760"/>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3" name="Freeform 183"/>
              <p:cNvSpPr>
                <a:spLocks/>
              </p:cNvSpPr>
              <p:nvPr/>
            </p:nvSpPr>
            <p:spPr bwMode="auto">
              <a:xfrm>
                <a:off x="1507036" y="3225709"/>
                <a:ext cx="210679" cy="21943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4" name="Freeform 184"/>
              <p:cNvSpPr>
                <a:spLocks/>
              </p:cNvSpPr>
              <p:nvPr/>
            </p:nvSpPr>
            <p:spPr bwMode="auto">
              <a:xfrm>
                <a:off x="1156270" y="3244314"/>
                <a:ext cx="126954" cy="29003"/>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5" name="Freeform 185"/>
              <p:cNvSpPr>
                <a:spLocks/>
              </p:cNvSpPr>
              <p:nvPr/>
            </p:nvSpPr>
            <p:spPr bwMode="auto">
              <a:xfrm>
                <a:off x="1152987" y="3282619"/>
                <a:ext cx="109991" cy="25172"/>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6" name="Freeform 186"/>
              <p:cNvSpPr>
                <a:spLocks/>
              </p:cNvSpPr>
              <p:nvPr/>
            </p:nvSpPr>
            <p:spPr bwMode="auto">
              <a:xfrm>
                <a:off x="1677221" y="3285903"/>
                <a:ext cx="88649" cy="60194"/>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7" name="Freeform 187"/>
              <p:cNvSpPr>
                <a:spLocks/>
              </p:cNvSpPr>
              <p:nvPr/>
            </p:nvSpPr>
            <p:spPr bwMode="auto">
              <a:xfrm>
                <a:off x="1590213" y="3326397"/>
                <a:ext cx="75516" cy="72780"/>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8" name="Freeform 188"/>
              <p:cNvSpPr>
                <a:spLocks/>
              </p:cNvSpPr>
              <p:nvPr/>
            </p:nvSpPr>
            <p:spPr bwMode="auto">
              <a:xfrm>
                <a:off x="1664088" y="3337888"/>
                <a:ext cx="90291" cy="74969"/>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19" name="Freeform 189"/>
              <p:cNvSpPr>
                <a:spLocks/>
              </p:cNvSpPr>
              <p:nvPr/>
            </p:nvSpPr>
            <p:spPr bwMode="auto">
              <a:xfrm>
                <a:off x="1478034" y="3358683"/>
                <a:ext cx="24625" cy="36116"/>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0" name="Freeform 190"/>
              <p:cNvSpPr>
                <a:spLocks/>
              </p:cNvSpPr>
              <p:nvPr/>
            </p:nvSpPr>
            <p:spPr bwMode="auto">
              <a:xfrm>
                <a:off x="1186914" y="3440765"/>
                <a:ext cx="9303" cy="8755"/>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1" name="Freeform 191"/>
              <p:cNvSpPr>
                <a:spLocks/>
              </p:cNvSpPr>
              <p:nvPr/>
            </p:nvSpPr>
            <p:spPr bwMode="auto">
              <a:xfrm>
                <a:off x="888134" y="3445143"/>
                <a:ext cx="9850" cy="8755"/>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2" name="Freeform 192"/>
              <p:cNvSpPr>
                <a:spLocks/>
              </p:cNvSpPr>
              <p:nvPr/>
            </p:nvSpPr>
            <p:spPr bwMode="auto">
              <a:xfrm>
                <a:off x="869528" y="3447879"/>
                <a:ext cx="9303" cy="7114"/>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3" name="Freeform 193"/>
              <p:cNvSpPr>
                <a:spLocks/>
              </p:cNvSpPr>
              <p:nvPr/>
            </p:nvSpPr>
            <p:spPr bwMode="auto">
              <a:xfrm>
                <a:off x="1024938" y="3450068"/>
                <a:ext cx="74422" cy="60194"/>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4" name="Freeform 194"/>
              <p:cNvSpPr>
                <a:spLocks/>
              </p:cNvSpPr>
              <p:nvPr/>
            </p:nvSpPr>
            <p:spPr bwMode="auto">
              <a:xfrm>
                <a:off x="1209897" y="3453899"/>
                <a:ext cx="8755" cy="7661"/>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5" name="Freeform 195"/>
              <p:cNvSpPr>
                <a:spLocks noEditPoints="1"/>
              </p:cNvSpPr>
              <p:nvPr/>
            </p:nvSpPr>
            <p:spPr bwMode="auto">
              <a:xfrm>
                <a:off x="1011805" y="3496034"/>
                <a:ext cx="87555" cy="111085"/>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6" name="Freeform 196"/>
              <p:cNvSpPr>
                <a:spLocks/>
              </p:cNvSpPr>
              <p:nvPr/>
            </p:nvSpPr>
            <p:spPr bwMode="auto">
              <a:xfrm>
                <a:off x="971311" y="3537623"/>
                <a:ext cx="32833" cy="42136"/>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7" name="Freeform 197"/>
              <p:cNvSpPr>
                <a:spLocks/>
              </p:cNvSpPr>
              <p:nvPr/>
            </p:nvSpPr>
            <p:spPr bwMode="auto">
              <a:xfrm>
                <a:off x="1053393" y="3556775"/>
                <a:ext cx="16964" cy="13680"/>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8" name="Freeform 198"/>
              <p:cNvSpPr>
                <a:spLocks/>
              </p:cNvSpPr>
              <p:nvPr/>
            </p:nvSpPr>
            <p:spPr bwMode="auto">
              <a:xfrm>
                <a:off x="679097" y="3566078"/>
                <a:ext cx="283458" cy="206848"/>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29" name="Freeform 199"/>
              <p:cNvSpPr>
                <a:spLocks/>
              </p:cNvSpPr>
              <p:nvPr/>
            </p:nvSpPr>
            <p:spPr bwMode="auto">
              <a:xfrm>
                <a:off x="865698" y="3566078"/>
                <a:ext cx="36116" cy="19700"/>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0" name="Freeform 200"/>
              <p:cNvSpPr>
                <a:spLocks/>
              </p:cNvSpPr>
              <p:nvPr/>
            </p:nvSpPr>
            <p:spPr bwMode="auto">
              <a:xfrm>
                <a:off x="1062149" y="3588514"/>
                <a:ext cx="2189" cy="8755"/>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1" name="Freeform 201"/>
              <p:cNvSpPr>
                <a:spLocks noEditPoints="1"/>
              </p:cNvSpPr>
              <p:nvPr/>
            </p:nvSpPr>
            <p:spPr bwMode="auto">
              <a:xfrm>
                <a:off x="994841" y="3614233"/>
                <a:ext cx="40494" cy="90291"/>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2" name="Freeform 202"/>
              <p:cNvSpPr>
                <a:spLocks/>
              </p:cNvSpPr>
              <p:nvPr/>
            </p:nvSpPr>
            <p:spPr bwMode="auto">
              <a:xfrm>
                <a:off x="1372421" y="3656916"/>
                <a:ext cx="7114" cy="6567"/>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3" name="Freeform 203"/>
              <p:cNvSpPr>
                <a:spLocks/>
              </p:cNvSpPr>
              <p:nvPr/>
            </p:nvSpPr>
            <p:spPr bwMode="auto">
              <a:xfrm>
                <a:off x="1288150" y="3673880"/>
                <a:ext cx="58552" cy="21341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4" name="Freeform 204"/>
              <p:cNvSpPr>
                <a:spLocks/>
              </p:cNvSpPr>
              <p:nvPr/>
            </p:nvSpPr>
            <p:spPr bwMode="auto">
              <a:xfrm>
                <a:off x="1369685" y="3694127"/>
                <a:ext cx="547" cy="1039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5" name="Freeform 206"/>
              <p:cNvSpPr>
                <a:spLocks/>
              </p:cNvSpPr>
              <p:nvPr/>
            </p:nvSpPr>
            <p:spPr bwMode="auto">
              <a:xfrm>
                <a:off x="916589" y="3700146"/>
                <a:ext cx="50344" cy="82630"/>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6" name="Freeform 207"/>
              <p:cNvSpPr>
                <a:spLocks/>
              </p:cNvSpPr>
              <p:nvPr/>
            </p:nvSpPr>
            <p:spPr bwMode="auto">
              <a:xfrm>
                <a:off x="750235" y="3704524"/>
                <a:ext cx="40494" cy="55816"/>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7" name="Freeform 208"/>
              <p:cNvSpPr>
                <a:spLocks/>
              </p:cNvSpPr>
              <p:nvPr/>
            </p:nvSpPr>
            <p:spPr bwMode="auto">
              <a:xfrm>
                <a:off x="1339040" y="3706713"/>
                <a:ext cx="32286" cy="161976"/>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8" name="Freeform 209"/>
              <p:cNvSpPr>
                <a:spLocks/>
              </p:cNvSpPr>
              <p:nvPr/>
            </p:nvSpPr>
            <p:spPr bwMode="auto">
              <a:xfrm>
                <a:off x="1322077" y="3714921"/>
                <a:ext cx="1094" cy="1039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39" name="Freeform 210"/>
              <p:cNvSpPr>
                <a:spLocks/>
              </p:cNvSpPr>
              <p:nvPr/>
            </p:nvSpPr>
            <p:spPr bwMode="auto">
              <a:xfrm>
                <a:off x="1220842" y="3727507"/>
                <a:ext cx="99046" cy="181129"/>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0" name="Freeform 211"/>
              <p:cNvSpPr>
                <a:spLocks/>
              </p:cNvSpPr>
              <p:nvPr/>
            </p:nvSpPr>
            <p:spPr bwMode="auto">
              <a:xfrm>
                <a:off x="644622" y="3772926"/>
                <a:ext cx="375391" cy="177846"/>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1" name="Freeform 212"/>
              <p:cNvSpPr>
                <a:spLocks/>
              </p:cNvSpPr>
              <p:nvPr/>
            </p:nvSpPr>
            <p:spPr bwMode="auto">
              <a:xfrm>
                <a:off x="784162" y="3825459"/>
                <a:ext cx="233662" cy="252814"/>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2" name="Freeform 213"/>
              <p:cNvSpPr>
                <a:spLocks/>
              </p:cNvSpPr>
              <p:nvPr/>
            </p:nvSpPr>
            <p:spPr bwMode="auto">
              <a:xfrm>
                <a:off x="1203878" y="3837498"/>
                <a:ext cx="67855" cy="51986"/>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3" name="Freeform 214"/>
              <p:cNvSpPr>
                <a:spLocks/>
              </p:cNvSpPr>
              <p:nvPr/>
            </p:nvSpPr>
            <p:spPr bwMode="auto">
              <a:xfrm>
                <a:off x="984991" y="3896050"/>
                <a:ext cx="10397" cy="10944"/>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4" name="Freeform 215"/>
              <p:cNvSpPr>
                <a:spLocks/>
              </p:cNvSpPr>
              <p:nvPr/>
            </p:nvSpPr>
            <p:spPr bwMode="auto">
              <a:xfrm>
                <a:off x="628205" y="3932166"/>
                <a:ext cx="136257" cy="106160"/>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5" name="Freeform 216"/>
              <p:cNvSpPr>
                <a:spLocks/>
              </p:cNvSpPr>
              <p:nvPr/>
            </p:nvSpPr>
            <p:spPr bwMode="auto">
              <a:xfrm>
                <a:off x="1270091" y="3932166"/>
                <a:ext cx="155410" cy="10889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6" name="Freeform 217"/>
              <p:cNvSpPr>
                <a:spLocks/>
              </p:cNvSpPr>
              <p:nvPr/>
            </p:nvSpPr>
            <p:spPr bwMode="auto">
              <a:xfrm>
                <a:off x="1034788" y="3937638"/>
                <a:ext cx="262664" cy="155410"/>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7" name="Freeform 218"/>
              <p:cNvSpPr>
                <a:spLocks/>
              </p:cNvSpPr>
              <p:nvPr/>
            </p:nvSpPr>
            <p:spPr bwMode="auto">
              <a:xfrm>
                <a:off x="775954" y="3944752"/>
                <a:ext cx="20794" cy="1039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8" name="Freeform 219"/>
              <p:cNvSpPr>
                <a:spLocks/>
              </p:cNvSpPr>
              <p:nvPr/>
            </p:nvSpPr>
            <p:spPr bwMode="auto">
              <a:xfrm>
                <a:off x="737649" y="3955697"/>
                <a:ext cx="75516" cy="61836"/>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49" name="Freeform 220"/>
              <p:cNvSpPr>
                <a:spLocks/>
              </p:cNvSpPr>
              <p:nvPr/>
            </p:nvSpPr>
            <p:spPr bwMode="auto">
              <a:xfrm>
                <a:off x="751876" y="3967735"/>
                <a:ext cx="45966" cy="40494"/>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0" name="Freeform 221"/>
              <p:cNvSpPr>
                <a:spLocks/>
              </p:cNvSpPr>
              <p:nvPr/>
            </p:nvSpPr>
            <p:spPr bwMode="auto">
              <a:xfrm>
                <a:off x="766104" y="3975944"/>
                <a:ext cx="18605" cy="21889"/>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1" name="Freeform 222"/>
              <p:cNvSpPr>
                <a:spLocks/>
              </p:cNvSpPr>
              <p:nvPr/>
            </p:nvSpPr>
            <p:spPr bwMode="auto">
              <a:xfrm>
                <a:off x="735460" y="4025193"/>
                <a:ext cx="43777" cy="47061"/>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2" name="Freeform 223"/>
              <p:cNvSpPr>
                <a:spLocks/>
              </p:cNvSpPr>
              <p:nvPr/>
            </p:nvSpPr>
            <p:spPr bwMode="auto">
              <a:xfrm>
                <a:off x="1272827" y="4031213"/>
                <a:ext cx="148296" cy="51438"/>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3" name="Freeform 224"/>
              <p:cNvSpPr>
                <a:spLocks/>
              </p:cNvSpPr>
              <p:nvPr/>
            </p:nvSpPr>
            <p:spPr bwMode="auto">
              <a:xfrm>
                <a:off x="1380629" y="4035043"/>
                <a:ext cx="98499" cy="51438"/>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4" name="Freeform 225"/>
              <p:cNvSpPr>
                <a:spLocks/>
              </p:cNvSpPr>
              <p:nvPr/>
            </p:nvSpPr>
            <p:spPr bwMode="auto">
              <a:xfrm>
                <a:off x="1404706" y="4042704"/>
                <a:ext cx="206301" cy="64024"/>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5" name="Freeform 226"/>
              <p:cNvSpPr>
                <a:spLocks/>
              </p:cNvSpPr>
              <p:nvPr/>
            </p:nvSpPr>
            <p:spPr bwMode="auto">
              <a:xfrm>
                <a:off x="984991" y="4059121"/>
                <a:ext cx="295497" cy="95216"/>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6" name="Freeform 227"/>
              <p:cNvSpPr>
                <a:spLocks/>
              </p:cNvSpPr>
              <p:nvPr/>
            </p:nvSpPr>
            <p:spPr bwMode="auto">
              <a:xfrm>
                <a:off x="1230691" y="4085387"/>
                <a:ext cx="141729" cy="75516"/>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7" name="Freeform 228"/>
              <p:cNvSpPr>
                <a:spLocks/>
              </p:cNvSpPr>
              <p:nvPr/>
            </p:nvSpPr>
            <p:spPr bwMode="auto">
              <a:xfrm>
                <a:off x="1313868" y="4096879"/>
                <a:ext cx="185507" cy="74422"/>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8" name="Freeform 229"/>
              <p:cNvSpPr>
                <a:spLocks/>
              </p:cNvSpPr>
              <p:nvPr/>
            </p:nvSpPr>
            <p:spPr bwMode="auto">
              <a:xfrm>
                <a:off x="948875" y="2580540"/>
                <a:ext cx="15322" cy="15869"/>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59" name="Freeform 230"/>
              <p:cNvSpPr>
                <a:spLocks/>
              </p:cNvSpPr>
              <p:nvPr/>
            </p:nvSpPr>
            <p:spPr bwMode="auto">
              <a:xfrm>
                <a:off x="1044090" y="2554820"/>
                <a:ext cx="15869" cy="15322"/>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60" name="Freeform 231"/>
              <p:cNvSpPr>
                <a:spLocks noEditPoints="1"/>
              </p:cNvSpPr>
              <p:nvPr/>
            </p:nvSpPr>
            <p:spPr bwMode="auto">
              <a:xfrm>
                <a:off x="692230" y="3789890"/>
                <a:ext cx="182223" cy="119841"/>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2" name="Group 830"/>
            <p:cNvGrpSpPr/>
            <p:nvPr/>
          </p:nvGrpSpPr>
          <p:grpSpPr>
            <a:xfrm>
              <a:off x="5827423" y="1369398"/>
              <a:ext cx="2478377" cy="903863"/>
              <a:chOff x="6047400" y="3124200"/>
              <a:chExt cx="2925150" cy="1066800"/>
            </a:xfrm>
          </p:grpSpPr>
          <p:sp>
            <p:nvSpPr>
              <p:cNvPr id="562" name="Oval Callout 561"/>
              <p:cNvSpPr/>
              <p:nvPr/>
            </p:nvSpPr>
            <p:spPr>
              <a:xfrm>
                <a:off x="6047400" y="3124200"/>
                <a:ext cx="2925150" cy="1066800"/>
              </a:xfrm>
              <a:prstGeom prst="wedgeEllipseCallout">
                <a:avLst>
                  <a:gd name="adj1" fmla="val -61418"/>
                  <a:gd name="adj2" fmla="val 2764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13" name="Group 829"/>
              <p:cNvGrpSpPr/>
              <p:nvPr/>
            </p:nvGrpSpPr>
            <p:grpSpPr>
              <a:xfrm>
                <a:off x="6457950" y="3307078"/>
                <a:ext cx="2438400" cy="731522"/>
                <a:chOff x="6457950" y="3307078"/>
                <a:chExt cx="2438400" cy="731522"/>
              </a:xfrm>
            </p:grpSpPr>
            <p:grpSp>
              <p:nvGrpSpPr>
                <p:cNvPr id="14" name="Group 563"/>
                <p:cNvGrpSpPr>
                  <a:grpSpLocks noChangeAspect="1"/>
                </p:cNvGrpSpPr>
                <p:nvPr/>
              </p:nvGrpSpPr>
              <p:grpSpPr>
                <a:xfrm>
                  <a:off x="6457950" y="3307078"/>
                  <a:ext cx="299176" cy="731522"/>
                  <a:chOff x="6621463" y="1127125"/>
                  <a:chExt cx="1330325" cy="3252788"/>
                </a:xfrm>
              </p:grpSpPr>
              <p:sp>
                <p:nvSpPr>
                  <p:cNvPr id="602"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3"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4"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5"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6"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7"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8"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9"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0"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1"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2"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3"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4"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5"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6"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7"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8"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19"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0"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1"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2"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3"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4"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5"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6"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7"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8"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29"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0"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1"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2"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3"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4"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5"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6"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7"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8"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39"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40"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41"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42"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43"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44"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5" name="Group 564"/>
                <p:cNvGrpSpPr>
                  <a:grpSpLocks noChangeAspect="1"/>
                </p:cNvGrpSpPr>
                <p:nvPr/>
              </p:nvGrpSpPr>
              <p:grpSpPr>
                <a:xfrm>
                  <a:off x="7219968" y="3398519"/>
                  <a:ext cx="233369" cy="548640"/>
                  <a:chOff x="7996238" y="2274888"/>
                  <a:chExt cx="660400" cy="1552575"/>
                </a:xfrm>
              </p:grpSpPr>
              <p:sp>
                <p:nvSpPr>
                  <p:cNvPr id="568"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69"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0"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1"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2"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3"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4"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5"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6"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7"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8"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79"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0"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1"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2"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3"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4"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5"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6"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7"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8"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89"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0"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1"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2"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3"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4"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5"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6"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7"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8"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599"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0"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01"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sp>
              <p:nvSpPr>
                <p:cNvPr id="566" name="TextBox 565"/>
                <p:cNvSpPr txBox="1"/>
                <p:nvPr/>
              </p:nvSpPr>
              <p:spPr>
                <a:xfrm>
                  <a:off x="6705606" y="3406139"/>
                  <a:ext cx="457200" cy="533400"/>
                </a:xfrm>
                <a:prstGeom prst="rect">
                  <a:avLst/>
                </a:prstGeom>
                <a:noFill/>
              </p:spPr>
              <p:txBody>
                <a:bodyPr wrap="none" rtlCol="0" anchor="ctr" anchorCtr="0">
                  <a:noAutofit/>
                </a:bodyPr>
                <a:lstStyle/>
                <a:p>
                  <a:pPr algn="ctr"/>
                  <a:r>
                    <a:rPr lang="en-US" sz="3200" dirty="0" smtClean="0"/>
                    <a:t>$5</a:t>
                  </a:r>
                </a:p>
              </p:txBody>
            </p:sp>
            <p:sp>
              <p:nvSpPr>
                <p:cNvPr id="567" name="TextBox 566"/>
                <p:cNvSpPr txBox="1"/>
                <p:nvPr/>
              </p:nvSpPr>
              <p:spPr>
                <a:xfrm>
                  <a:off x="7448556" y="3406139"/>
                  <a:ext cx="457200" cy="533400"/>
                </a:xfrm>
                <a:prstGeom prst="rect">
                  <a:avLst/>
                </a:prstGeom>
                <a:noFill/>
              </p:spPr>
              <p:txBody>
                <a:bodyPr wrap="none" rtlCol="0" anchor="ctr" anchorCtr="0">
                  <a:noAutofit/>
                </a:bodyPr>
                <a:lstStyle/>
                <a:p>
                  <a:pPr algn="ctr"/>
                  <a:r>
                    <a:rPr lang="en-US" sz="3200" dirty="0" smtClean="0"/>
                    <a:t>$2</a:t>
                  </a:r>
                </a:p>
              </p:txBody>
            </p:sp>
            <p:grpSp>
              <p:nvGrpSpPr>
                <p:cNvPr id="16" name="Group 828"/>
                <p:cNvGrpSpPr/>
                <p:nvPr/>
              </p:nvGrpSpPr>
              <p:grpSpPr>
                <a:xfrm>
                  <a:off x="7905750" y="3307078"/>
                  <a:ext cx="461971" cy="731522"/>
                  <a:chOff x="7905750" y="3307078"/>
                  <a:chExt cx="461971" cy="731522"/>
                </a:xfrm>
              </p:grpSpPr>
              <p:grpSp>
                <p:nvGrpSpPr>
                  <p:cNvPr id="17" name="Group 563"/>
                  <p:cNvGrpSpPr>
                    <a:grpSpLocks noChangeAspect="1"/>
                  </p:cNvGrpSpPr>
                  <p:nvPr/>
                </p:nvGrpSpPr>
                <p:grpSpPr>
                  <a:xfrm>
                    <a:off x="7905750" y="3307078"/>
                    <a:ext cx="299176" cy="731522"/>
                    <a:chOff x="6621463" y="1127125"/>
                    <a:chExt cx="1330325" cy="3252788"/>
                  </a:xfrm>
                </p:grpSpPr>
                <p:sp>
                  <p:nvSpPr>
                    <p:cNvPr id="684"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85"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86"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87"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88"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89"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0"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1"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2"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3"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4"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5"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6"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7"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8"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99"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0"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1"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2"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3"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4"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5"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6"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7"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8"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09"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0"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1"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2"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3"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4"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5"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6"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7"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8"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19"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20"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21"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22"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23"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24"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25"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726"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8" name="Group 564"/>
                  <p:cNvGrpSpPr>
                    <a:grpSpLocks noChangeAspect="1"/>
                  </p:cNvGrpSpPr>
                  <p:nvPr/>
                </p:nvGrpSpPr>
                <p:grpSpPr>
                  <a:xfrm>
                    <a:off x="8134350" y="3401568"/>
                    <a:ext cx="233371" cy="548640"/>
                    <a:chOff x="7996238" y="2274888"/>
                    <a:chExt cx="660400" cy="1552575"/>
                  </a:xfrm>
                </p:grpSpPr>
                <p:sp>
                  <p:nvSpPr>
                    <p:cNvPr id="650"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51"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52"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53"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54"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55"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56"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57"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58"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59"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0"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1"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2"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3"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4"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5"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6"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7"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8"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69"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0"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1"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2"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3"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4"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5"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6"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7"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8"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79"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80"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81"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82"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683"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grpSp>
            <p:sp>
              <p:nvSpPr>
                <p:cNvPr id="649" name="TextBox 648"/>
                <p:cNvSpPr txBox="1"/>
                <p:nvPr/>
              </p:nvSpPr>
              <p:spPr>
                <a:xfrm>
                  <a:off x="8439150" y="3406139"/>
                  <a:ext cx="457200" cy="533400"/>
                </a:xfrm>
                <a:prstGeom prst="rect">
                  <a:avLst/>
                </a:prstGeom>
                <a:noFill/>
              </p:spPr>
              <p:txBody>
                <a:bodyPr wrap="none" rtlCol="0" anchor="ctr" anchorCtr="0">
                  <a:noAutofit/>
                </a:bodyPr>
                <a:lstStyle/>
                <a:p>
                  <a:pPr algn="ctr"/>
                  <a:r>
                    <a:rPr lang="en-US" sz="3200" dirty="0" smtClean="0"/>
                    <a:t>$6</a:t>
                  </a:r>
                </a:p>
              </p:txBody>
            </p:sp>
          </p:grpSp>
        </p:grpSp>
      </p:grpSp>
      <p:sp>
        <p:nvSpPr>
          <p:cNvPr id="782" name="TextBox 781"/>
          <p:cNvSpPr txBox="1"/>
          <p:nvPr/>
        </p:nvSpPr>
        <p:spPr>
          <a:xfrm>
            <a:off x="5507791" y="5236431"/>
            <a:ext cx="3212300" cy="1039782"/>
          </a:xfrm>
          <a:prstGeom prst="rect">
            <a:avLst/>
          </a:prstGeom>
          <a:noFill/>
        </p:spPr>
        <p:txBody>
          <a:bodyPr wrap="none" rtlCol="0" anchor="ctr" anchorCtr="0">
            <a:noAutofit/>
          </a:bodyPr>
          <a:lstStyle/>
          <a:p>
            <a:pPr algn="ctr"/>
            <a:r>
              <a:rPr lang="en-US" sz="3200" dirty="0" smtClean="0">
                <a:sym typeface="Symbol"/>
              </a:rPr>
              <a:t>Expression space </a:t>
            </a:r>
            <a:r>
              <a:rPr lang="en-US" sz="3200" i="1" baseline="30000" dirty="0" smtClean="0">
                <a:sym typeface="Symbol"/>
              </a:rPr>
              <a:t>3</a:t>
            </a:r>
            <a:endParaRPr lang="en-US" sz="3200" baseline="30000" dirty="0" smtClean="0">
              <a:sym typeface="Symbol"/>
            </a:endParaRPr>
          </a:p>
        </p:txBody>
      </p:sp>
      <p:sp>
        <p:nvSpPr>
          <p:cNvPr id="731" name="TextBox 730"/>
          <p:cNvSpPr txBox="1"/>
          <p:nvPr/>
        </p:nvSpPr>
        <p:spPr>
          <a:xfrm>
            <a:off x="5148985" y="2209800"/>
            <a:ext cx="3929912" cy="484218"/>
          </a:xfrm>
          <a:prstGeom prst="rect">
            <a:avLst/>
          </a:prstGeom>
          <a:noFill/>
        </p:spPr>
        <p:txBody>
          <a:bodyPr wrap="none" rtlCol="0" anchor="ctr" anchorCtr="0">
            <a:noAutofit/>
          </a:bodyPr>
          <a:lstStyle/>
          <a:p>
            <a:pPr algn="ctr"/>
            <a:r>
              <a:rPr lang="en-US" sz="3200" dirty="0" smtClean="0">
                <a:sym typeface="Symbol"/>
              </a:rPr>
              <a:t>Combinatorial auction</a:t>
            </a:r>
            <a:endParaRPr lang="en-US" sz="3200" baseline="30000" dirty="0" smtClean="0">
              <a:sym typeface="Symbol"/>
            </a:endParaRPr>
          </a:p>
        </p:txBody>
      </p:sp>
    </p:spTree>
  </p:cSld>
  <p:clrMapOvr>
    <a:masterClrMapping/>
  </p:clrMapOvr>
  <p:transition>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74638"/>
            <a:ext cx="8991600" cy="639762"/>
          </a:xfrm>
        </p:spPr>
        <p:txBody>
          <a:bodyPr>
            <a:noAutofit/>
          </a:bodyPr>
          <a:lstStyle/>
          <a:p>
            <a:r>
              <a:rPr lang="en-US" dirty="0" smtClean="0"/>
              <a:t>What makes a mechanism expressive?</a:t>
            </a:r>
            <a:endParaRPr lang="en-US" dirty="0"/>
          </a:p>
        </p:txBody>
      </p:sp>
      <p:sp>
        <p:nvSpPr>
          <p:cNvPr id="6" name="TextBox 5"/>
          <p:cNvSpPr txBox="1"/>
          <p:nvPr/>
        </p:nvSpPr>
        <p:spPr>
          <a:xfrm>
            <a:off x="76200" y="1219200"/>
            <a:ext cx="8915400" cy="842665"/>
          </a:xfrm>
          <a:prstGeom prst="rect">
            <a:avLst/>
          </a:prstGeom>
          <a:noFill/>
        </p:spPr>
        <p:txBody>
          <a:bodyPr wrap="square" rtlCol="0" anchor="ctr" anchorCtr="0">
            <a:noAutofit/>
          </a:bodyPr>
          <a:lstStyle/>
          <a:p>
            <a:r>
              <a:rPr lang="en-US" sz="2800" b="1" dirty="0" smtClean="0">
                <a:solidFill>
                  <a:srgbClr val="FF0000"/>
                </a:solidFill>
              </a:rPr>
              <a:t>Prop: </a:t>
            </a:r>
            <a:r>
              <a:rPr lang="en-US" sz="2800" dirty="0" smtClean="0">
                <a:solidFill>
                  <a:srgbClr val="FF0000"/>
                </a:solidFill>
              </a:rPr>
              <a:t>Dimensionality of expression space does not suffice</a:t>
            </a:r>
            <a:endParaRPr lang="en-US" sz="2800" dirty="0">
              <a:solidFill>
                <a:srgbClr val="FF0000"/>
              </a:solidFill>
            </a:endParaRPr>
          </a:p>
        </p:txBody>
      </p:sp>
      <p:grpSp>
        <p:nvGrpSpPr>
          <p:cNvPr id="3" name="Group 775"/>
          <p:cNvGrpSpPr/>
          <p:nvPr/>
        </p:nvGrpSpPr>
        <p:grpSpPr>
          <a:xfrm>
            <a:off x="5562600" y="3848100"/>
            <a:ext cx="3429000" cy="1866900"/>
            <a:chOff x="4953000" y="4876800"/>
            <a:chExt cx="3429000" cy="1866900"/>
          </a:xfrm>
        </p:grpSpPr>
        <p:sp>
          <p:nvSpPr>
            <p:cNvPr id="738" name="TextBox 737"/>
            <p:cNvSpPr txBox="1"/>
            <p:nvPr/>
          </p:nvSpPr>
          <p:spPr>
            <a:xfrm>
              <a:off x="4953000" y="5981700"/>
              <a:ext cx="3429000" cy="762000"/>
            </a:xfrm>
            <a:prstGeom prst="rect">
              <a:avLst/>
            </a:prstGeom>
            <a:noFill/>
          </p:spPr>
          <p:txBody>
            <a:bodyPr wrap="none" rtlCol="0" anchor="ctr" anchorCtr="0">
              <a:noAutofit/>
            </a:bodyPr>
            <a:lstStyle/>
            <a:p>
              <a:pPr algn="ctr"/>
              <a:r>
                <a:rPr lang="en-US" sz="2800" dirty="0" smtClean="0">
                  <a:sym typeface="Symbol"/>
                </a:rPr>
                <a:t>Expression space </a:t>
              </a:r>
              <a:r>
                <a:rPr lang="en-US" sz="2800" i="1" baseline="30000" dirty="0" smtClean="0">
                  <a:sym typeface="Symbol"/>
                </a:rPr>
                <a:t>1</a:t>
              </a:r>
              <a:endParaRPr lang="en-US" sz="2800" baseline="30000" dirty="0" smtClean="0"/>
            </a:p>
          </p:txBody>
        </p:sp>
        <p:grpSp>
          <p:nvGrpSpPr>
            <p:cNvPr id="4" name="Group 755"/>
            <p:cNvGrpSpPr/>
            <p:nvPr/>
          </p:nvGrpSpPr>
          <p:grpSpPr>
            <a:xfrm>
              <a:off x="5029200" y="4876800"/>
              <a:ext cx="3276600" cy="304800"/>
              <a:chOff x="4495800" y="4876800"/>
              <a:chExt cx="3276600" cy="304800"/>
            </a:xfrm>
          </p:grpSpPr>
          <p:cxnSp>
            <p:nvCxnSpPr>
              <p:cNvPr id="736" name="Straight Arrow Connector 735"/>
              <p:cNvCxnSpPr/>
              <p:nvPr/>
            </p:nvCxnSpPr>
            <p:spPr>
              <a:xfrm>
                <a:off x="4876800" y="5028406"/>
                <a:ext cx="2514600" cy="1588"/>
              </a:xfrm>
              <a:prstGeom prst="straightConnector1">
                <a:avLst/>
              </a:prstGeom>
              <a:ln w="25400">
                <a:solidFill>
                  <a:schemeClr val="tx1"/>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743" name="TextBox 742"/>
              <p:cNvSpPr txBox="1"/>
              <p:nvPr/>
            </p:nvSpPr>
            <p:spPr>
              <a:xfrm>
                <a:off x="4495800" y="4876800"/>
                <a:ext cx="304800" cy="304800"/>
              </a:xfrm>
              <a:prstGeom prst="rect">
                <a:avLst/>
              </a:prstGeom>
              <a:noFill/>
            </p:spPr>
            <p:txBody>
              <a:bodyPr wrap="none" rtlCol="0" anchor="ctr" anchorCtr="0">
                <a:noAutofit/>
              </a:bodyPr>
              <a:lstStyle/>
              <a:p>
                <a:pPr algn="ctr"/>
                <a:r>
                  <a:rPr lang="en-US" sz="2800" dirty="0" smtClean="0">
                    <a:sym typeface="Symbol"/>
                  </a:rPr>
                  <a:t>a</a:t>
                </a:r>
                <a:endParaRPr lang="en-US" sz="2800" baseline="30000" dirty="0" smtClean="0"/>
              </a:p>
            </p:txBody>
          </p:sp>
          <p:sp>
            <p:nvSpPr>
              <p:cNvPr id="744" name="TextBox 743"/>
              <p:cNvSpPr txBox="1"/>
              <p:nvPr/>
            </p:nvSpPr>
            <p:spPr>
              <a:xfrm>
                <a:off x="7467600" y="4876800"/>
                <a:ext cx="304800" cy="304800"/>
              </a:xfrm>
              <a:prstGeom prst="rect">
                <a:avLst/>
              </a:prstGeom>
              <a:noFill/>
            </p:spPr>
            <p:txBody>
              <a:bodyPr wrap="none" rtlCol="0" anchor="ctr" anchorCtr="0">
                <a:noAutofit/>
              </a:bodyPr>
              <a:lstStyle/>
              <a:p>
                <a:pPr algn="ctr"/>
                <a:r>
                  <a:rPr lang="en-US" sz="2800" dirty="0" smtClean="0">
                    <a:sym typeface="Symbol"/>
                  </a:rPr>
                  <a:t>b</a:t>
                </a:r>
                <a:endParaRPr lang="en-US" sz="2800" baseline="30000" dirty="0" smtClean="0"/>
              </a:p>
            </p:txBody>
          </p:sp>
        </p:grpSp>
      </p:grpSp>
      <p:grpSp>
        <p:nvGrpSpPr>
          <p:cNvPr id="5" name="Group 28"/>
          <p:cNvGrpSpPr/>
          <p:nvPr/>
        </p:nvGrpSpPr>
        <p:grpSpPr>
          <a:xfrm>
            <a:off x="1981200" y="3277486"/>
            <a:ext cx="4724400" cy="1031358"/>
            <a:chOff x="2133600" y="3658486"/>
            <a:chExt cx="4038600" cy="1031358"/>
          </a:xfrm>
        </p:grpSpPr>
        <p:sp>
          <p:nvSpPr>
            <p:cNvPr id="748" name="Freeform 747"/>
            <p:cNvSpPr/>
            <p:nvPr/>
          </p:nvSpPr>
          <p:spPr>
            <a:xfrm>
              <a:off x="2329417" y="3658486"/>
              <a:ext cx="3646967" cy="1031358"/>
            </a:xfrm>
            <a:custGeom>
              <a:avLst/>
              <a:gdLst>
                <a:gd name="connsiteX0" fmla="*/ 0 w 3646967"/>
                <a:gd name="connsiteY0" fmla="*/ 1031358 h 1031358"/>
                <a:gd name="connsiteX1" fmla="*/ 2296633 w 3646967"/>
                <a:gd name="connsiteY1" fmla="*/ 53163 h 1031358"/>
                <a:gd name="connsiteX2" fmla="*/ 3646967 w 3646967"/>
                <a:gd name="connsiteY2" fmla="*/ 712381 h 1031358"/>
                <a:gd name="connsiteX0" fmla="*/ 0 w 3646967"/>
                <a:gd name="connsiteY0" fmla="*/ 1031358 h 1031358"/>
                <a:gd name="connsiteX1" fmla="*/ 2296633 w 3646967"/>
                <a:gd name="connsiteY1" fmla="*/ 53163 h 1031358"/>
                <a:gd name="connsiteX2" fmla="*/ 3646967 w 3646967"/>
                <a:gd name="connsiteY2" fmla="*/ 712381 h 1031358"/>
              </a:gdLst>
              <a:ahLst/>
              <a:cxnLst>
                <a:cxn ang="0">
                  <a:pos x="connsiteX0" y="connsiteY0"/>
                </a:cxn>
                <a:cxn ang="0">
                  <a:pos x="connsiteX1" y="connsiteY1"/>
                </a:cxn>
                <a:cxn ang="0">
                  <a:pos x="connsiteX2" y="connsiteY2"/>
                </a:cxn>
              </a:cxnLst>
              <a:rect l="l" t="t" r="r" b="b"/>
              <a:pathLst>
                <a:path w="3646967" h="1031358">
                  <a:moveTo>
                    <a:pt x="0" y="1031358"/>
                  </a:moveTo>
                  <a:cubicBezTo>
                    <a:pt x="844402" y="568842"/>
                    <a:pt x="1688805" y="106326"/>
                    <a:pt x="2296633" y="53163"/>
                  </a:cubicBezTo>
                  <a:cubicBezTo>
                    <a:pt x="2904461" y="0"/>
                    <a:pt x="3275714" y="356190"/>
                    <a:pt x="3646967" y="712381"/>
                  </a:cubicBezTo>
                </a:path>
              </a:pathLst>
            </a:custGeom>
            <a:ln w="25400">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0" name="Freeform 749"/>
            <p:cNvSpPr/>
            <p:nvPr/>
          </p:nvSpPr>
          <p:spPr>
            <a:xfrm>
              <a:off x="2133600" y="3658486"/>
              <a:ext cx="3646967" cy="1031358"/>
            </a:xfrm>
            <a:custGeom>
              <a:avLst/>
              <a:gdLst>
                <a:gd name="connsiteX0" fmla="*/ 0 w 3646967"/>
                <a:gd name="connsiteY0" fmla="*/ 1031358 h 1031358"/>
                <a:gd name="connsiteX1" fmla="*/ 2296633 w 3646967"/>
                <a:gd name="connsiteY1" fmla="*/ 53163 h 1031358"/>
                <a:gd name="connsiteX2" fmla="*/ 3646967 w 3646967"/>
                <a:gd name="connsiteY2" fmla="*/ 712381 h 1031358"/>
                <a:gd name="connsiteX0" fmla="*/ 0 w 3646967"/>
                <a:gd name="connsiteY0" fmla="*/ 1031358 h 1031358"/>
                <a:gd name="connsiteX1" fmla="*/ 2296633 w 3646967"/>
                <a:gd name="connsiteY1" fmla="*/ 53163 h 1031358"/>
                <a:gd name="connsiteX2" fmla="*/ 3646967 w 3646967"/>
                <a:gd name="connsiteY2" fmla="*/ 712381 h 1031358"/>
              </a:gdLst>
              <a:ahLst/>
              <a:cxnLst>
                <a:cxn ang="0">
                  <a:pos x="connsiteX0" y="connsiteY0"/>
                </a:cxn>
                <a:cxn ang="0">
                  <a:pos x="connsiteX1" y="connsiteY1"/>
                </a:cxn>
                <a:cxn ang="0">
                  <a:pos x="connsiteX2" y="connsiteY2"/>
                </a:cxn>
              </a:cxnLst>
              <a:rect l="l" t="t" r="r" b="b"/>
              <a:pathLst>
                <a:path w="3646967" h="1031358">
                  <a:moveTo>
                    <a:pt x="0" y="1031358"/>
                  </a:moveTo>
                  <a:cubicBezTo>
                    <a:pt x="844402" y="568842"/>
                    <a:pt x="1688805" y="106326"/>
                    <a:pt x="2296633" y="53163"/>
                  </a:cubicBezTo>
                  <a:cubicBezTo>
                    <a:pt x="2904461" y="0"/>
                    <a:pt x="3275714" y="356190"/>
                    <a:pt x="3646967" y="712381"/>
                  </a:cubicBezTo>
                </a:path>
              </a:pathLst>
            </a:custGeom>
            <a:ln w="25400">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1" name="Freeform 750"/>
            <p:cNvSpPr/>
            <p:nvPr/>
          </p:nvSpPr>
          <p:spPr>
            <a:xfrm>
              <a:off x="2525233" y="3658486"/>
              <a:ext cx="3646967" cy="1031358"/>
            </a:xfrm>
            <a:custGeom>
              <a:avLst/>
              <a:gdLst>
                <a:gd name="connsiteX0" fmla="*/ 0 w 3646967"/>
                <a:gd name="connsiteY0" fmla="*/ 1031358 h 1031358"/>
                <a:gd name="connsiteX1" fmla="*/ 2296633 w 3646967"/>
                <a:gd name="connsiteY1" fmla="*/ 53163 h 1031358"/>
                <a:gd name="connsiteX2" fmla="*/ 3646967 w 3646967"/>
                <a:gd name="connsiteY2" fmla="*/ 712381 h 1031358"/>
                <a:gd name="connsiteX0" fmla="*/ 0 w 3646967"/>
                <a:gd name="connsiteY0" fmla="*/ 1031358 h 1031358"/>
                <a:gd name="connsiteX1" fmla="*/ 2296633 w 3646967"/>
                <a:gd name="connsiteY1" fmla="*/ 53163 h 1031358"/>
                <a:gd name="connsiteX2" fmla="*/ 3646967 w 3646967"/>
                <a:gd name="connsiteY2" fmla="*/ 712381 h 1031358"/>
              </a:gdLst>
              <a:ahLst/>
              <a:cxnLst>
                <a:cxn ang="0">
                  <a:pos x="connsiteX0" y="connsiteY0"/>
                </a:cxn>
                <a:cxn ang="0">
                  <a:pos x="connsiteX1" y="connsiteY1"/>
                </a:cxn>
                <a:cxn ang="0">
                  <a:pos x="connsiteX2" y="connsiteY2"/>
                </a:cxn>
              </a:cxnLst>
              <a:rect l="l" t="t" r="r" b="b"/>
              <a:pathLst>
                <a:path w="3646967" h="1031358">
                  <a:moveTo>
                    <a:pt x="0" y="1031358"/>
                  </a:moveTo>
                  <a:cubicBezTo>
                    <a:pt x="844402" y="568842"/>
                    <a:pt x="1688805" y="106326"/>
                    <a:pt x="2296633" y="53163"/>
                  </a:cubicBezTo>
                  <a:cubicBezTo>
                    <a:pt x="2904461" y="0"/>
                    <a:pt x="3275714" y="356190"/>
                    <a:pt x="3646967" y="712381"/>
                  </a:cubicBezTo>
                </a:path>
              </a:pathLst>
            </a:custGeom>
            <a:ln w="25400">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7" name="Group 760"/>
          <p:cNvGrpSpPr/>
          <p:nvPr/>
        </p:nvGrpSpPr>
        <p:grpSpPr>
          <a:xfrm>
            <a:off x="3695700" y="4953000"/>
            <a:ext cx="1752600" cy="382588"/>
            <a:chOff x="3390900" y="6171406"/>
            <a:chExt cx="1752600" cy="382588"/>
          </a:xfrm>
        </p:grpSpPr>
        <p:cxnSp>
          <p:nvCxnSpPr>
            <p:cNvPr id="753" name="Straight Arrow Connector 752"/>
            <p:cNvCxnSpPr/>
            <p:nvPr/>
          </p:nvCxnSpPr>
          <p:spPr>
            <a:xfrm>
              <a:off x="3543300" y="6552406"/>
              <a:ext cx="1447800" cy="1588"/>
            </a:xfrm>
            <a:prstGeom prst="straightConnector1">
              <a:avLst/>
            </a:prstGeom>
            <a:ln w="25400">
              <a:solidFill>
                <a:schemeClr val="tx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754" name="TextBox 753"/>
            <p:cNvSpPr txBox="1"/>
            <p:nvPr/>
          </p:nvSpPr>
          <p:spPr>
            <a:xfrm>
              <a:off x="3390900" y="6171406"/>
              <a:ext cx="1752600" cy="304800"/>
            </a:xfrm>
            <a:prstGeom prst="rect">
              <a:avLst/>
            </a:prstGeom>
            <a:noFill/>
          </p:spPr>
          <p:txBody>
            <a:bodyPr wrap="none" rtlCol="0" anchor="ctr" anchorCtr="0">
              <a:noAutofit/>
            </a:bodyPr>
            <a:lstStyle/>
            <a:p>
              <a:pPr algn="ctr"/>
              <a:r>
                <a:rPr lang="en-US" sz="2800" dirty="0" smtClean="0">
                  <a:solidFill>
                    <a:schemeClr val="tx2"/>
                  </a:solidFill>
                  <a:sym typeface="Symbol"/>
                </a:rPr>
                <a:t>Mapping</a:t>
              </a:r>
            </a:p>
          </p:txBody>
        </p:sp>
      </p:grpSp>
      <p:sp>
        <p:nvSpPr>
          <p:cNvPr id="774" name="TextBox 773"/>
          <p:cNvSpPr txBox="1"/>
          <p:nvPr/>
        </p:nvSpPr>
        <p:spPr>
          <a:xfrm>
            <a:off x="76200" y="2441076"/>
            <a:ext cx="8610600" cy="457200"/>
          </a:xfrm>
          <a:prstGeom prst="rect">
            <a:avLst/>
          </a:prstGeom>
          <a:noFill/>
        </p:spPr>
        <p:txBody>
          <a:bodyPr wrap="none" rtlCol="0" anchor="ctr" anchorCtr="0">
            <a:noAutofit/>
          </a:bodyPr>
          <a:lstStyle/>
          <a:p>
            <a:r>
              <a:rPr lang="en-US" sz="2800" b="1" dirty="0" smtClean="0">
                <a:sym typeface="Symbol"/>
              </a:rPr>
              <a:t>Proof intuition </a:t>
            </a:r>
            <a:r>
              <a:rPr lang="en-US" sz="2400" b="1" dirty="0" smtClean="0">
                <a:solidFill>
                  <a:schemeClr val="accent4">
                    <a:lumMod val="50000"/>
                  </a:schemeClr>
                </a:solidFill>
              </a:rPr>
              <a:t>[based on work of Georg Cantor, 1890]</a:t>
            </a:r>
            <a:r>
              <a:rPr lang="en-US" sz="2800" dirty="0" smtClean="0">
                <a:solidFill>
                  <a:schemeClr val="accent4">
                    <a:lumMod val="50000"/>
                  </a:schemeClr>
                </a:solidFill>
              </a:rPr>
              <a:t> </a:t>
            </a:r>
            <a:r>
              <a:rPr lang="en-US" sz="2800" b="1" dirty="0" smtClean="0">
                <a:sym typeface="Symbol"/>
              </a:rPr>
              <a:t>:</a:t>
            </a:r>
          </a:p>
        </p:txBody>
      </p:sp>
      <p:grpSp>
        <p:nvGrpSpPr>
          <p:cNvPr id="8" name="Group 26"/>
          <p:cNvGrpSpPr/>
          <p:nvPr/>
        </p:nvGrpSpPr>
        <p:grpSpPr>
          <a:xfrm>
            <a:off x="152400" y="3314700"/>
            <a:ext cx="3429000" cy="2400300"/>
            <a:chOff x="152400" y="3695700"/>
            <a:chExt cx="3429000" cy="2400300"/>
          </a:xfrm>
        </p:grpSpPr>
        <p:sp>
          <p:nvSpPr>
            <p:cNvPr id="735" name="TextBox 734"/>
            <p:cNvSpPr txBox="1"/>
            <p:nvPr/>
          </p:nvSpPr>
          <p:spPr>
            <a:xfrm>
              <a:off x="152400" y="5334000"/>
              <a:ext cx="3429000" cy="762000"/>
            </a:xfrm>
            <a:prstGeom prst="rect">
              <a:avLst/>
            </a:prstGeom>
            <a:noFill/>
          </p:spPr>
          <p:txBody>
            <a:bodyPr wrap="none" rtlCol="0" anchor="ctr" anchorCtr="0">
              <a:noAutofit/>
            </a:bodyPr>
            <a:lstStyle/>
            <a:p>
              <a:pPr algn="ctr"/>
              <a:r>
                <a:rPr lang="en-US" sz="2800" dirty="0" smtClean="0">
                  <a:sym typeface="Symbol"/>
                </a:rPr>
                <a:t>Expression space </a:t>
              </a:r>
              <a:r>
                <a:rPr lang="en-US" sz="2800" i="1" baseline="30000" dirty="0" smtClean="0">
                  <a:sym typeface="Symbol"/>
                </a:rPr>
                <a:t>3</a:t>
              </a:r>
              <a:endParaRPr lang="en-US" sz="2800" baseline="30000" dirty="0" smtClean="0"/>
            </a:p>
          </p:txBody>
        </p:sp>
        <p:grpSp>
          <p:nvGrpSpPr>
            <p:cNvPr id="9" name="Group 32"/>
            <p:cNvGrpSpPr/>
            <p:nvPr/>
          </p:nvGrpSpPr>
          <p:grpSpPr>
            <a:xfrm>
              <a:off x="983570" y="3695700"/>
              <a:ext cx="1569130" cy="1371600"/>
              <a:chOff x="983570" y="3695700"/>
              <a:chExt cx="1569130" cy="1371600"/>
            </a:xfrm>
          </p:grpSpPr>
          <p:cxnSp>
            <p:nvCxnSpPr>
              <p:cNvPr id="733" name="Straight Arrow Connector 732"/>
              <p:cNvCxnSpPr/>
              <p:nvPr/>
            </p:nvCxnSpPr>
            <p:spPr>
              <a:xfrm>
                <a:off x="1181100" y="5065712"/>
                <a:ext cx="1371600" cy="1588"/>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4" name="Straight Arrow Connector 733"/>
              <p:cNvCxnSpPr/>
              <p:nvPr/>
            </p:nvCxnSpPr>
            <p:spPr>
              <a:xfrm rot="16200000" flipV="1">
                <a:off x="496094" y="4380706"/>
                <a:ext cx="1371600" cy="1588"/>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rot="-2700000">
                <a:off x="983570" y="4578235"/>
                <a:ext cx="1371600" cy="1588"/>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30" name="TextBox 29"/>
          <p:cNvSpPr txBox="1"/>
          <p:nvPr/>
        </p:nvSpPr>
        <p:spPr>
          <a:xfrm>
            <a:off x="304800" y="6096000"/>
            <a:ext cx="8229600" cy="533400"/>
          </a:xfrm>
          <a:prstGeom prst="rect">
            <a:avLst/>
          </a:prstGeom>
          <a:noFill/>
        </p:spPr>
        <p:txBody>
          <a:bodyPr wrap="none" rtlCol="0" anchor="ctr" anchorCtr="0">
            <a:noAutofit/>
          </a:bodyPr>
          <a:lstStyle/>
          <a:p>
            <a:r>
              <a:rPr lang="en-US" dirty="0" smtClean="0"/>
              <a:t>Work on informational complexity in mechanisms </a:t>
            </a:r>
            <a:r>
              <a:rPr lang="en-US" dirty="0" smtClean="0">
                <a:solidFill>
                  <a:schemeClr val="accent4">
                    <a:lumMod val="50000"/>
                  </a:schemeClr>
                </a:solidFill>
              </a:rPr>
              <a:t>[</a:t>
            </a:r>
            <a:r>
              <a:rPr lang="en-US" dirty="0" err="1" smtClean="0">
                <a:solidFill>
                  <a:schemeClr val="accent4">
                    <a:lumMod val="50000"/>
                  </a:schemeClr>
                </a:solidFill>
              </a:rPr>
              <a:t>Hurwicz</a:t>
            </a:r>
            <a:r>
              <a:rPr lang="en-US" dirty="0" smtClean="0">
                <a:solidFill>
                  <a:schemeClr val="accent4">
                    <a:lumMod val="50000"/>
                  </a:schemeClr>
                </a:solidFill>
              </a:rPr>
              <a:t>, Mount, Reiter 1970s…]</a:t>
            </a:r>
            <a:r>
              <a:rPr lang="en-US" dirty="0" smtClean="0"/>
              <a:t> </a:t>
            </a:r>
          </a:p>
          <a:p>
            <a:r>
              <a:rPr lang="en-US" dirty="0" smtClean="0"/>
              <a:t>puts technical restrictions that preclude such mappings </a:t>
            </a:r>
          </a:p>
        </p:txBody>
      </p:sp>
    </p:spTree>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152400"/>
            <a:ext cx="8991600" cy="1143000"/>
          </a:xfrm>
        </p:spPr>
        <p:txBody>
          <a:bodyPr>
            <a:noAutofit/>
          </a:bodyPr>
          <a:lstStyle/>
          <a:p>
            <a:r>
              <a:rPr lang="en-US" dirty="0" smtClean="0"/>
              <a:t>Our notion: Expressive mechanisms allow agents more </a:t>
            </a:r>
            <a:r>
              <a:rPr lang="en-US" i="1" dirty="0" smtClean="0"/>
              <a:t>impact </a:t>
            </a:r>
            <a:r>
              <a:rPr lang="en-US" dirty="0" smtClean="0"/>
              <a:t>on outcome</a:t>
            </a:r>
            <a:endParaRPr lang="en-US" dirty="0"/>
          </a:p>
        </p:txBody>
      </p:sp>
      <p:sp>
        <p:nvSpPr>
          <p:cNvPr id="1362" name="TextBox 1361"/>
          <p:cNvSpPr txBox="1"/>
          <p:nvPr/>
        </p:nvSpPr>
        <p:spPr>
          <a:xfrm>
            <a:off x="152400" y="1752600"/>
            <a:ext cx="8839200" cy="914400"/>
          </a:xfrm>
          <a:prstGeom prst="rect">
            <a:avLst/>
          </a:prstGeom>
          <a:noFill/>
        </p:spPr>
        <p:txBody>
          <a:bodyPr wrap="square" rtlCol="0" anchor="ctr" anchorCtr="0">
            <a:noAutofit/>
          </a:bodyPr>
          <a:lstStyle/>
          <a:p>
            <a:pPr algn="ctr"/>
            <a:r>
              <a:rPr lang="en-US" sz="2800" dirty="0" smtClean="0"/>
              <a:t>An agent’s </a:t>
            </a:r>
            <a:r>
              <a:rPr lang="en-US" sz="2800" i="1" dirty="0" smtClean="0"/>
              <a:t>impact</a:t>
            </a:r>
            <a:r>
              <a:rPr lang="en-US" sz="2800" dirty="0" smtClean="0"/>
              <a:t> is a measure of the outcomes it can choose between by altering only its own expression</a:t>
            </a:r>
          </a:p>
        </p:txBody>
      </p:sp>
      <p:grpSp>
        <p:nvGrpSpPr>
          <p:cNvPr id="3" name="Group 2192"/>
          <p:cNvGrpSpPr/>
          <p:nvPr/>
        </p:nvGrpSpPr>
        <p:grpSpPr>
          <a:xfrm>
            <a:off x="152400" y="2971800"/>
            <a:ext cx="3886200" cy="3505200"/>
            <a:chOff x="0" y="3200400"/>
            <a:chExt cx="3886200" cy="3505200"/>
          </a:xfrm>
        </p:grpSpPr>
        <p:sp>
          <p:nvSpPr>
            <p:cNvPr id="1365" name="Cloud 1364"/>
            <p:cNvSpPr/>
            <p:nvPr/>
          </p:nvSpPr>
          <p:spPr>
            <a:xfrm>
              <a:off x="0" y="3200400"/>
              <a:ext cx="3886200" cy="3505200"/>
            </a:xfrm>
            <a:prstGeom prst="cloud">
              <a:avLst/>
            </a:prstGeom>
            <a:solidFill>
              <a:schemeClr val="bg1"/>
            </a:solidFill>
            <a:ln w="25400">
              <a:solidFill>
                <a:schemeClr val="tx2"/>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2191"/>
            <p:cNvGrpSpPr/>
            <p:nvPr/>
          </p:nvGrpSpPr>
          <p:grpSpPr>
            <a:xfrm>
              <a:off x="419099" y="3782400"/>
              <a:ext cx="2781301" cy="2389800"/>
              <a:chOff x="342899" y="4087200"/>
              <a:chExt cx="2781301" cy="2389800"/>
            </a:xfrm>
          </p:grpSpPr>
          <p:grpSp>
            <p:nvGrpSpPr>
              <p:cNvPr id="5" name="Group 2189"/>
              <p:cNvGrpSpPr/>
              <p:nvPr/>
            </p:nvGrpSpPr>
            <p:grpSpPr>
              <a:xfrm>
                <a:off x="342899" y="4087200"/>
                <a:ext cx="2781301" cy="2389800"/>
                <a:chOff x="342899" y="4087200"/>
                <a:chExt cx="2781301" cy="2389800"/>
              </a:xfrm>
            </p:grpSpPr>
            <p:cxnSp>
              <p:nvCxnSpPr>
                <p:cNvPr id="1045" name="Straight Arrow Connector 1044"/>
                <p:cNvCxnSpPr/>
                <p:nvPr/>
              </p:nvCxnSpPr>
              <p:spPr>
                <a:xfrm>
                  <a:off x="876300" y="6004837"/>
                  <a:ext cx="2247900" cy="260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6" name="Straight Arrow Connector 1045"/>
                <p:cNvCxnSpPr>
                  <a:cxnSpLocks noChangeAspect="1"/>
                </p:cNvCxnSpPr>
                <p:nvPr/>
              </p:nvCxnSpPr>
              <p:spPr>
                <a:xfrm rot="16200000" flipV="1">
                  <a:off x="-82709" y="5046209"/>
                  <a:ext cx="1920240" cy="222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48" name="TextBox 1047"/>
                <p:cNvSpPr txBox="1"/>
                <p:nvPr/>
              </p:nvSpPr>
              <p:spPr>
                <a:xfrm>
                  <a:off x="2787034" y="6083640"/>
                  <a:ext cx="337166" cy="393360"/>
                </a:xfrm>
                <a:prstGeom prst="rect">
                  <a:avLst/>
                </a:prstGeom>
                <a:noFill/>
              </p:spPr>
              <p:txBody>
                <a:bodyPr wrap="none" rtlCol="0" anchor="ctr" anchorCtr="0">
                  <a:noAutofit/>
                </a:bodyPr>
                <a:lstStyle/>
                <a:p>
                  <a:pPr algn="ctr"/>
                  <a:r>
                    <a:rPr lang="en-US" sz="2400" dirty="0" smtClean="0"/>
                    <a:t>$X</a:t>
                  </a:r>
                </a:p>
              </p:txBody>
            </p:sp>
            <p:sp>
              <p:nvSpPr>
                <p:cNvPr id="1049" name="TextBox 1048"/>
                <p:cNvSpPr txBox="1"/>
                <p:nvPr/>
              </p:nvSpPr>
              <p:spPr>
                <a:xfrm>
                  <a:off x="342899" y="4087200"/>
                  <a:ext cx="337166" cy="393360"/>
                </a:xfrm>
                <a:prstGeom prst="rect">
                  <a:avLst/>
                </a:prstGeom>
                <a:noFill/>
              </p:spPr>
              <p:txBody>
                <a:bodyPr wrap="none" rtlCol="0" anchor="ctr" anchorCtr="0">
                  <a:noAutofit/>
                </a:bodyPr>
                <a:lstStyle/>
                <a:p>
                  <a:pPr algn="ctr"/>
                  <a:r>
                    <a:rPr lang="en-US" sz="2400" dirty="0" smtClean="0"/>
                    <a:t>$Y</a:t>
                  </a:r>
                </a:p>
              </p:txBody>
            </p:sp>
          </p:grpSp>
          <p:grpSp>
            <p:nvGrpSpPr>
              <p:cNvPr id="6" name="Group 2190"/>
              <p:cNvGrpSpPr/>
              <p:nvPr/>
            </p:nvGrpSpPr>
            <p:grpSpPr>
              <a:xfrm>
                <a:off x="342899" y="4087200"/>
                <a:ext cx="2743200" cy="2389800"/>
                <a:chOff x="342899" y="4087200"/>
                <a:chExt cx="2743200" cy="2389800"/>
              </a:xfrm>
            </p:grpSpPr>
            <p:grpSp>
              <p:nvGrpSpPr>
                <p:cNvPr id="7" name="Group 2188"/>
                <p:cNvGrpSpPr/>
                <p:nvPr/>
              </p:nvGrpSpPr>
              <p:grpSpPr>
                <a:xfrm>
                  <a:off x="1774515" y="4087200"/>
                  <a:ext cx="337166" cy="2389800"/>
                  <a:chOff x="1774515" y="4087200"/>
                  <a:chExt cx="337166" cy="2389800"/>
                </a:xfrm>
              </p:grpSpPr>
              <p:cxnSp>
                <p:nvCxnSpPr>
                  <p:cNvPr id="1057" name="Straight Arrow Connector 1056"/>
                  <p:cNvCxnSpPr/>
                  <p:nvPr/>
                </p:nvCxnSpPr>
                <p:spPr>
                  <a:xfrm rot="16200000" flipV="1">
                    <a:off x="982979" y="5047319"/>
                    <a:ext cx="1920240" cy="2"/>
                  </a:xfrm>
                  <a:prstGeom prst="straightConnector1">
                    <a:avLst/>
                  </a:prstGeom>
                  <a:ln w="254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260" name="TextBox 1259"/>
                  <p:cNvSpPr txBox="1"/>
                  <p:nvPr/>
                </p:nvSpPr>
                <p:spPr>
                  <a:xfrm>
                    <a:off x="1774515" y="6083640"/>
                    <a:ext cx="337166" cy="393360"/>
                  </a:xfrm>
                  <a:prstGeom prst="rect">
                    <a:avLst/>
                  </a:prstGeom>
                  <a:noFill/>
                </p:spPr>
                <p:txBody>
                  <a:bodyPr wrap="none" rtlCol="0" anchor="ctr" anchorCtr="0">
                    <a:noAutofit/>
                  </a:bodyPr>
                  <a:lstStyle/>
                  <a:p>
                    <a:pPr algn="ctr"/>
                    <a:r>
                      <a:rPr lang="en-US" sz="2400" dirty="0" smtClean="0"/>
                      <a:t>$6</a:t>
                    </a:r>
                  </a:p>
                </p:txBody>
              </p:sp>
            </p:grpSp>
            <p:grpSp>
              <p:nvGrpSpPr>
                <p:cNvPr id="8" name="Group 1351"/>
                <p:cNvGrpSpPr/>
                <p:nvPr/>
              </p:nvGrpSpPr>
              <p:grpSpPr>
                <a:xfrm>
                  <a:off x="342899" y="4929888"/>
                  <a:ext cx="2743200" cy="393360"/>
                  <a:chOff x="381000" y="5029200"/>
                  <a:chExt cx="2743200" cy="393360"/>
                </a:xfrm>
              </p:grpSpPr>
              <p:cxnSp>
                <p:nvCxnSpPr>
                  <p:cNvPr id="1056" name="Straight Arrow Connector 1055"/>
                  <p:cNvCxnSpPr/>
                  <p:nvPr/>
                </p:nvCxnSpPr>
                <p:spPr>
                  <a:xfrm>
                    <a:off x="914400" y="5225086"/>
                    <a:ext cx="2209800" cy="1588"/>
                  </a:xfrm>
                  <a:prstGeom prst="straightConnector1">
                    <a:avLst/>
                  </a:prstGeom>
                  <a:ln w="254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261" name="TextBox 1260"/>
                  <p:cNvSpPr txBox="1"/>
                  <p:nvPr/>
                </p:nvSpPr>
                <p:spPr>
                  <a:xfrm>
                    <a:off x="381000" y="5029200"/>
                    <a:ext cx="337166" cy="393360"/>
                  </a:xfrm>
                  <a:prstGeom prst="rect">
                    <a:avLst/>
                  </a:prstGeom>
                  <a:noFill/>
                </p:spPr>
                <p:txBody>
                  <a:bodyPr wrap="none" rtlCol="0" anchor="ctr" anchorCtr="0">
                    <a:noAutofit/>
                  </a:bodyPr>
                  <a:lstStyle/>
                  <a:p>
                    <a:pPr algn="ctr"/>
                    <a:r>
                      <a:rPr lang="en-US" sz="2400" dirty="0" smtClean="0"/>
                      <a:t>$4</a:t>
                    </a:r>
                  </a:p>
                </p:txBody>
              </p:sp>
            </p:grpSp>
            <p:grpSp>
              <p:nvGrpSpPr>
                <p:cNvPr id="9" name="Group 325"/>
                <p:cNvGrpSpPr>
                  <a:grpSpLocks noChangeAspect="1"/>
                </p:cNvGrpSpPr>
                <p:nvPr/>
              </p:nvGrpSpPr>
              <p:grpSpPr>
                <a:xfrm>
                  <a:off x="2356806" y="5245440"/>
                  <a:ext cx="276737" cy="676656"/>
                  <a:chOff x="6621463" y="1127125"/>
                  <a:chExt cx="1330325" cy="3252788"/>
                </a:xfrm>
              </p:grpSpPr>
              <p:sp>
                <p:nvSpPr>
                  <p:cNvPr id="1266"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1343"/>
                <p:cNvGrpSpPr/>
                <p:nvPr/>
              </p:nvGrpSpPr>
              <p:grpSpPr>
                <a:xfrm>
                  <a:off x="2247899" y="4331040"/>
                  <a:ext cx="494551" cy="676656"/>
                  <a:chOff x="2161663" y="4419600"/>
                  <a:chExt cx="494551" cy="676656"/>
                </a:xfrm>
              </p:grpSpPr>
              <p:grpSp>
                <p:nvGrpSpPr>
                  <p:cNvPr id="11" name="Group 325"/>
                  <p:cNvGrpSpPr>
                    <a:grpSpLocks noChangeAspect="1"/>
                  </p:cNvGrpSpPr>
                  <p:nvPr/>
                </p:nvGrpSpPr>
                <p:grpSpPr>
                  <a:xfrm>
                    <a:off x="2161663" y="4419600"/>
                    <a:ext cx="276737" cy="676656"/>
                    <a:chOff x="6621463" y="1127125"/>
                    <a:chExt cx="1330325" cy="3252788"/>
                  </a:xfrm>
                </p:grpSpPr>
                <p:sp>
                  <p:nvSpPr>
                    <p:cNvPr id="1138"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324"/>
                  <p:cNvGrpSpPr>
                    <a:grpSpLocks noChangeAspect="1"/>
                  </p:cNvGrpSpPr>
                  <p:nvPr/>
                </p:nvGrpSpPr>
                <p:grpSpPr>
                  <a:xfrm>
                    <a:off x="2438400" y="4478268"/>
                    <a:ext cx="217814" cy="512064"/>
                    <a:chOff x="7996238" y="2274888"/>
                    <a:chExt cx="660400" cy="1552575"/>
                  </a:xfrm>
                </p:grpSpPr>
                <p:sp>
                  <p:nvSpPr>
                    <p:cNvPr id="1182"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3" name="Group 324"/>
                <p:cNvGrpSpPr>
                  <a:grpSpLocks noChangeAspect="1"/>
                </p:cNvGrpSpPr>
                <p:nvPr/>
              </p:nvGrpSpPr>
              <p:grpSpPr>
                <a:xfrm>
                  <a:off x="1420485" y="4407240"/>
                  <a:ext cx="217814" cy="512064"/>
                  <a:chOff x="7996238" y="2274888"/>
                  <a:chExt cx="660400" cy="1552575"/>
                </a:xfrm>
              </p:grpSpPr>
              <p:sp>
                <p:nvSpPr>
                  <p:cNvPr id="1310"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7"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1374"/>
                <p:cNvGrpSpPr/>
                <p:nvPr/>
              </p:nvGrpSpPr>
              <p:grpSpPr>
                <a:xfrm>
                  <a:off x="1624006" y="4808496"/>
                  <a:ext cx="228600" cy="628248"/>
                  <a:chOff x="1860699" y="4427496"/>
                  <a:chExt cx="228600" cy="628248"/>
                </a:xfrm>
              </p:grpSpPr>
              <p:sp>
                <p:nvSpPr>
                  <p:cNvPr id="1369" name="TextBox 1368"/>
                  <p:cNvSpPr txBox="1"/>
                  <p:nvPr/>
                </p:nvSpPr>
                <p:spPr>
                  <a:xfrm>
                    <a:off x="1860699" y="4427496"/>
                    <a:ext cx="228600" cy="304800"/>
                  </a:xfrm>
                  <a:prstGeom prst="rect">
                    <a:avLst/>
                  </a:prstGeom>
                  <a:noFill/>
                </p:spPr>
                <p:txBody>
                  <a:bodyPr wrap="none" rtlCol="0" anchor="ctr" anchorCtr="0">
                    <a:noAutofit/>
                  </a:bodyPr>
                  <a:lstStyle/>
                  <a:p>
                    <a:pPr algn="ctr"/>
                    <a:r>
                      <a:rPr lang="en-US" sz="2400" b="1" dirty="0" smtClean="0"/>
                      <a:t>A</a:t>
                    </a:r>
                  </a:p>
                </p:txBody>
              </p:sp>
              <p:sp>
                <p:nvSpPr>
                  <p:cNvPr id="1370" name="TextBox 1369"/>
                  <p:cNvSpPr txBox="1"/>
                  <p:nvPr/>
                </p:nvSpPr>
                <p:spPr>
                  <a:xfrm>
                    <a:off x="1860699" y="4750944"/>
                    <a:ext cx="228600" cy="304800"/>
                  </a:xfrm>
                  <a:prstGeom prst="rect">
                    <a:avLst/>
                  </a:prstGeom>
                  <a:noFill/>
                </p:spPr>
                <p:txBody>
                  <a:bodyPr wrap="none" rtlCol="0" anchor="ctr" anchorCtr="0">
                    <a:noAutofit/>
                  </a:bodyPr>
                  <a:lstStyle/>
                  <a:p>
                    <a:pPr algn="ctr"/>
                    <a:r>
                      <a:rPr lang="en-US" sz="2400" b="1" dirty="0" smtClean="0"/>
                      <a:t>B</a:t>
                    </a:r>
                  </a:p>
                </p:txBody>
              </p:sp>
            </p:grpSp>
            <p:grpSp>
              <p:nvGrpSpPr>
                <p:cNvPr id="15" name="Group 1375"/>
                <p:cNvGrpSpPr/>
                <p:nvPr/>
              </p:nvGrpSpPr>
              <p:grpSpPr>
                <a:xfrm>
                  <a:off x="2022957" y="4808496"/>
                  <a:ext cx="228600" cy="628248"/>
                  <a:chOff x="2243468" y="4427496"/>
                  <a:chExt cx="228600" cy="628248"/>
                </a:xfrm>
              </p:grpSpPr>
              <p:sp>
                <p:nvSpPr>
                  <p:cNvPr id="1371" name="TextBox 1370"/>
                  <p:cNvSpPr txBox="1"/>
                  <p:nvPr/>
                </p:nvSpPr>
                <p:spPr>
                  <a:xfrm>
                    <a:off x="2243468" y="4750944"/>
                    <a:ext cx="228600" cy="304800"/>
                  </a:xfrm>
                  <a:prstGeom prst="rect">
                    <a:avLst/>
                  </a:prstGeom>
                  <a:noFill/>
                </p:spPr>
                <p:txBody>
                  <a:bodyPr wrap="none" rtlCol="0" anchor="ctr" anchorCtr="0">
                    <a:noAutofit/>
                  </a:bodyPr>
                  <a:lstStyle/>
                  <a:p>
                    <a:pPr algn="ctr"/>
                    <a:r>
                      <a:rPr lang="en-US" sz="2400" b="1" dirty="0" smtClean="0"/>
                      <a:t>D</a:t>
                    </a:r>
                  </a:p>
                </p:txBody>
              </p:sp>
              <p:sp>
                <p:nvSpPr>
                  <p:cNvPr id="1372" name="TextBox 1371"/>
                  <p:cNvSpPr txBox="1"/>
                  <p:nvPr/>
                </p:nvSpPr>
                <p:spPr>
                  <a:xfrm>
                    <a:off x="2243468" y="4427496"/>
                    <a:ext cx="228600" cy="304800"/>
                  </a:xfrm>
                  <a:prstGeom prst="rect">
                    <a:avLst/>
                  </a:prstGeom>
                  <a:noFill/>
                </p:spPr>
                <p:txBody>
                  <a:bodyPr wrap="none" rtlCol="0" anchor="ctr" anchorCtr="0">
                    <a:noAutofit/>
                  </a:bodyPr>
                  <a:lstStyle/>
                  <a:p>
                    <a:pPr algn="ctr"/>
                    <a:r>
                      <a:rPr lang="en-US" sz="2400" b="1" dirty="0" smtClean="0"/>
                      <a:t>C</a:t>
                    </a:r>
                  </a:p>
                </p:txBody>
              </p:sp>
            </p:grpSp>
          </p:grpSp>
        </p:grpSp>
      </p:grpSp>
      <p:grpSp>
        <p:nvGrpSpPr>
          <p:cNvPr id="16" name="Group 2185"/>
          <p:cNvGrpSpPr/>
          <p:nvPr/>
        </p:nvGrpSpPr>
        <p:grpSpPr>
          <a:xfrm>
            <a:off x="3657600" y="4114800"/>
            <a:ext cx="5328753" cy="1828800"/>
            <a:chOff x="3657600" y="4343400"/>
            <a:chExt cx="5328753" cy="1828800"/>
          </a:xfrm>
        </p:grpSpPr>
        <p:grpSp>
          <p:nvGrpSpPr>
            <p:cNvPr id="17" name="Group 2183"/>
            <p:cNvGrpSpPr/>
            <p:nvPr/>
          </p:nvGrpSpPr>
          <p:grpSpPr>
            <a:xfrm>
              <a:off x="3657600" y="4343400"/>
              <a:ext cx="2595618" cy="1828800"/>
              <a:chOff x="3657600" y="4343400"/>
              <a:chExt cx="2595618" cy="1828800"/>
            </a:xfrm>
          </p:grpSpPr>
          <p:grpSp>
            <p:nvGrpSpPr>
              <p:cNvPr id="18" name="Group 329"/>
              <p:cNvGrpSpPr/>
              <p:nvPr/>
            </p:nvGrpSpPr>
            <p:grpSpPr>
              <a:xfrm>
                <a:off x="3657600" y="4470723"/>
                <a:ext cx="1106825" cy="1701477"/>
                <a:chOff x="609600" y="2362200"/>
                <a:chExt cx="1189650" cy="1828800"/>
              </a:xfrm>
            </p:grpSpPr>
            <p:sp>
              <p:nvSpPr>
                <p:cNvPr id="818" name="AutoShape 3"/>
                <p:cNvSpPr>
                  <a:spLocks noChangeAspect="1" noChangeArrowheads="1" noTextEdit="1"/>
                </p:cNvSpPr>
                <p:nvPr/>
              </p:nvSpPr>
              <p:spPr bwMode="auto">
                <a:xfrm>
                  <a:off x="609600" y="2362200"/>
                  <a:ext cx="1189650"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6"/>
                <p:cNvSpPr>
                  <a:spLocks noEditPoints="1"/>
                </p:cNvSpPr>
                <p:nvPr/>
              </p:nvSpPr>
              <p:spPr bwMode="auto">
                <a:xfrm>
                  <a:off x="613978" y="2367125"/>
                  <a:ext cx="1179253" cy="1818403"/>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7"/>
                <p:cNvSpPr>
                  <a:spLocks/>
                </p:cNvSpPr>
                <p:nvPr/>
              </p:nvSpPr>
              <p:spPr bwMode="auto">
                <a:xfrm>
                  <a:off x="744763" y="2378617"/>
                  <a:ext cx="199187" cy="253362"/>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8"/>
                <p:cNvSpPr>
                  <a:spLocks/>
                </p:cNvSpPr>
                <p:nvPr/>
              </p:nvSpPr>
              <p:spPr bwMode="auto">
                <a:xfrm>
                  <a:off x="959819" y="2385730"/>
                  <a:ext cx="27361" cy="30644"/>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9"/>
                <p:cNvSpPr>
                  <a:spLocks/>
                </p:cNvSpPr>
                <p:nvPr/>
              </p:nvSpPr>
              <p:spPr bwMode="auto">
                <a:xfrm>
                  <a:off x="1064885" y="2386278"/>
                  <a:ext cx="47608" cy="25719"/>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0"/>
                <p:cNvSpPr>
                  <a:spLocks/>
                </p:cNvSpPr>
                <p:nvPr/>
              </p:nvSpPr>
              <p:spPr bwMode="auto">
                <a:xfrm>
                  <a:off x="1033146" y="2453038"/>
                  <a:ext cx="123124" cy="143918"/>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1"/>
                <p:cNvSpPr>
                  <a:spLocks/>
                </p:cNvSpPr>
                <p:nvPr/>
              </p:nvSpPr>
              <p:spPr bwMode="auto">
                <a:xfrm>
                  <a:off x="905645" y="2461794"/>
                  <a:ext cx="118746" cy="187696"/>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2"/>
                <p:cNvSpPr>
                  <a:spLocks/>
                </p:cNvSpPr>
                <p:nvPr/>
              </p:nvSpPr>
              <p:spPr bwMode="auto">
                <a:xfrm>
                  <a:off x="816448" y="2470002"/>
                  <a:ext cx="6567" cy="9303"/>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3"/>
                <p:cNvSpPr>
                  <a:spLocks/>
                </p:cNvSpPr>
                <p:nvPr/>
              </p:nvSpPr>
              <p:spPr bwMode="auto">
                <a:xfrm>
                  <a:off x="803315" y="2490249"/>
                  <a:ext cx="9303" cy="14228"/>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4"/>
                <p:cNvSpPr>
                  <a:spLocks/>
                </p:cNvSpPr>
                <p:nvPr/>
              </p:nvSpPr>
              <p:spPr bwMode="auto">
                <a:xfrm>
                  <a:off x="737649" y="2564123"/>
                  <a:ext cx="712477" cy="626017"/>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5"/>
                <p:cNvSpPr>
                  <a:spLocks/>
                </p:cNvSpPr>
                <p:nvPr/>
              </p:nvSpPr>
              <p:spPr bwMode="auto">
                <a:xfrm>
                  <a:off x="1123437" y="2580540"/>
                  <a:ext cx="279081" cy="157599"/>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6"/>
                <p:cNvSpPr>
                  <a:spLocks/>
                </p:cNvSpPr>
                <p:nvPr/>
              </p:nvSpPr>
              <p:spPr bwMode="auto">
                <a:xfrm>
                  <a:off x="1124532" y="2581087"/>
                  <a:ext cx="277986" cy="156504"/>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7"/>
                <p:cNvSpPr>
                  <a:spLocks/>
                </p:cNvSpPr>
                <p:nvPr/>
              </p:nvSpPr>
              <p:spPr bwMode="auto">
                <a:xfrm>
                  <a:off x="1125626" y="2582181"/>
                  <a:ext cx="276892" cy="155410"/>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8"/>
                <p:cNvSpPr>
                  <a:spLocks noEditPoints="1"/>
                </p:cNvSpPr>
                <p:nvPr/>
              </p:nvSpPr>
              <p:spPr bwMode="auto">
                <a:xfrm>
                  <a:off x="1126720" y="2581634"/>
                  <a:ext cx="274703" cy="155410"/>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9"/>
                <p:cNvSpPr>
                  <a:spLocks/>
                </p:cNvSpPr>
                <p:nvPr/>
              </p:nvSpPr>
              <p:spPr bwMode="auto">
                <a:xfrm>
                  <a:off x="1127815" y="2582181"/>
                  <a:ext cx="273609" cy="154315"/>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20"/>
                <p:cNvSpPr>
                  <a:spLocks/>
                </p:cNvSpPr>
                <p:nvPr/>
              </p:nvSpPr>
              <p:spPr bwMode="auto">
                <a:xfrm>
                  <a:off x="1128362" y="2582729"/>
                  <a:ext cx="272514" cy="153221"/>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21"/>
                <p:cNvSpPr>
                  <a:spLocks/>
                </p:cNvSpPr>
                <p:nvPr/>
              </p:nvSpPr>
              <p:spPr bwMode="auto">
                <a:xfrm>
                  <a:off x="1129457" y="2582181"/>
                  <a:ext cx="271420" cy="153221"/>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22"/>
                <p:cNvSpPr>
                  <a:spLocks/>
                </p:cNvSpPr>
                <p:nvPr/>
              </p:nvSpPr>
              <p:spPr bwMode="auto">
                <a:xfrm>
                  <a:off x="1130004" y="2582729"/>
                  <a:ext cx="270325" cy="152126"/>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23"/>
                <p:cNvSpPr>
                  <a:spLocks/>
                </p:cNvSpPr>
                <p:nvPr/>
              </p:nvSpPr>
              <p:spPr bwMode="auto">
                <a:xfrm>
                  <a:off x="1131098" y="2583276"/>
                  <a:ext cx="269231" cy="151032"/>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24"/>
                <p:cNvSpPr>
                  <a:spLocks/>
                </p:cNvSpPr>
                <p:nvPr/>
              </p:nvSpPr>
              <p:spPr bwMode="auto">
                <a:xfrm>
                  <a:off x="1131645" y="2582729"/>
                  <a:ext cx="268136" cy="151032"/>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25"/>
                <p:cNvSpPr>
                  <a:spLocks/>
                </p:cNvSpPr>
                <p:nvPr/>
              </p:nvSpPr>
              <p:spPr bwMode="auto">
                <a:xfrm>
                  <a:off x="1133287" y="2583276"/>
                  <a:ext cx="265948" cy="149938"/>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26"/>
                <p:cNvSpPr>
                  <a:spLocks/>
                </p:cNvSpPr>
                <p:nvPr/>
              </p:nvSpPr>
              <p:spPr bwMode="auto">
                <a:xfrm>
                  <a:off x="1134382" y="2583823"/>
                  <a:ext cx="264853" cy="148843"/>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27"/>
                <p:cNvSpPr>
                  <a:spLocks/>
                </p:cNvSpPr>
                <p:nvPr/>
              </p:nvSpPr>
              <p:spPr bwMode="auto">
                <a:xfrm>
                  <a:off x="1134929" y="2583823"/>
                  <a:ext cx="263759" cy="148843"/>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28"/>
                <p:cNvSpPr>
                  <a:spLocks/>
                </p:cNvSpPr>
                <p:nvPr/>
              </p:nvSpPr>
              <p:spPr bwMode="auto">
                <a:xfrm>
                  <a:off x="1136023" y="2584370"/>
                  <a:ext cx="262664" cy="14774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29"/>
                <p:cNvSpPr>
                  <a:spLocks/>
                </p:cNvSpPr>
                <p:nvPr/>
              </p:nvSpPr>
              <p:spPr bwMode="auto">
                <a:xfrm>
                  <a:off x="1136570" y="2584917"/>
                  <a:ext cx="261570" cy="146654"/>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30"/>
                <p:cNvSpPr>
                  <a:spLocks/>
                </p:cNvSpPr>
                <p:nvPr/>
              </p:nvSpPr>
              <p:spPr bwMode="auto">
                <a:xfrm>
                  <a:off x="1137665" y="2584370"/>
                  <a:ext cx="260475" cy="146654"/>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31"/>
                <p:cNvSpPr>
                  <a:spLocks/>
                </p:cNvSpPr>
                <p:nvPr/>
              </p:nvSpPr>
              <p:spPr bwMode="auto">
                <a:xfrm>
                  <a:off x="1138759" y="2584917"/>
                  <a:ext cx="258287" cy="145560"/>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32"/>
                <p:cNvSpPr>
                  <a:spLocks/>
                </p:cNvSpPr>
                <p:nvPr/>
              </p:nvSpPr>
              <p:spPr bwMode="auto">
                <a:xfrm>
                  <a:off x="1139854" y="2585465"/>
                  <a:ext cx="257192" cy="144465"/>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33"/>
                <p:cNvSpPr>
                  <a:spLocks/>
                </p:cNvSpPr>
                <p:nvPr/>
              </p:nvSpPr>
              <p:spPr bwMode="auto">
                <a:xfrm>
                  <a:off x="1140401" y="2584917"/>
                  <a:ext cx="256098" cy="144465"/>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34"/>
                <p:cNvSpPr>
                  <a:spLocks/>
                </p:cNvSpPr>
                <p:nvPr/>
              </p:nvSpPr>
              <p:spPr bwMode="auto">
                <a:xfrm>
                  <a:off x="1141495" y="2585465"/>
                  <a:ext cx="255003" cy="143371"/>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35"/>
                <p:cNvSpPr>
                  <a:spLocks/>
                </p:cNvSpPr>
                <p:nvPr/>
              </p:nvSpPr>
              <p:spPr bwMode="auto">
                <a:xfrm>
                  <a:off x="1142590" y="2584917"/>
                  <a:ext cx="253909" cy="143371"/>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36"/>
                <p:cNvSpPr>
                  <a:spLocks/>
                </p:cNvSpPr>
                <p:nvPr/>
              </p:nvSpPr>
              <p:spPr bwMode="auto">
                <a:xfrm>
                  <a:off x="1143137" y="2585465"/>
                  <a:ext cx="252814" cy="142276"/>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37"/>
                <p:cNvSpPr>
                  <a:spLocks/>
                </p:cNvSpPr>
                <p:nvPr/>
              </p:nvSpPr>
              <p:spPr bwMode="auto">
                <a:xfrm>
                  <a:off x="1144779" y="2586559"/>
                  <a:ext cx="250625" cy="141182"/>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38"/>
                <p:cNvSpPr>
                  <a:spLocks/>
                </p:cNvSpPr>
                <p:nvPr/>
              </p:nvSpPr>
              <p:spPr bwMode="auto">
                <a:xfrm>
                  <a:off x="1145326" y="2586012"/>
                  <a:ext cx="249531" cy="141182"/>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39"/>
                <p:cNvSpPr>
                  <a:spLocks/>
                </p:cNvSpPr>
                <p:nvPr/>
              </p:nvSpPr>
              <p:spPr bwMode="auto">
                <a:xfrm>
                  <a:off x="1146420" y="2586559"/>
                  <a:ext cx="248437" cy="140088"/>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40"/>
                <p:cNvSpPr>
                  <a:spLocks/>
                </p:cNvSpPr>
                <p:nvPr/>
              </p:nvSpPr>
              <p:spPr bwMode="auto">
                <a:xfrm>
                  <a:off x="1146968" y="2587106"/>
                  <a:ext cx="247342" cy="138993"/>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41"/>
                <p:cNvSpPr>
                  <a:spLocks/>
                </p:cNvSpPr>
                <p:nvPr/>
              </p:nvSpPr>
              <p:spPr bwMode="auto">
                <a:xfrm>
                  <a:off x="1148062" y="2586559"/>
                  <a:ext cx="246248" cy="138993"/>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Freeform 42"/>
                <p:cNvSpPr>
                  <a:spLocks/>
                </p:cNvSpPr>
                <p:nvPr/>
              </p:nvSpPr>
              <p:spPr bwMode="auto">
                <a:xfrm>
                  <a:off x="1148609" y="2587106"/>
                  <a:ext cx="244606" cy="137899"/>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43"/>
                <p:cNvSpPr>
                  <a:spLocks/>
                </p:cNvSpPr>
                <p:nvPr/>
              </p:nvSpPr>
              <p:spPr bwMode="auto">
                <a:xfrm>
                  <a:off x="1150798" y="2587654"/>
                  <a:ext cx="241870" cy="136804"/>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44"/>
                <p:cNvSpPr>
                  <a:spLocks/>
                </p:cNvSpPr>
                <p:nvPr/>
              </p:nvSpPr>
              <p:spPr bwMode="auto">
                <a:xfrm>
                  <a:off x="1151345" y="2587106"/>
                  <a:ext cx="240776" cy="136804"/>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45"/>
                <p:cNvSpPr>
                  <a:spLocks/>
                </p:cNvSpPr>
                <p:nvPr/>
              </p:nvSpPr>
              <p:spPr bwMode="auto">
                <a:xfrm>
                  <a:off x="1152440" y="2587654"/>
                  <a:ext cx="239681" cy="135710"/>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46"/>
                <p:cNvSpPr>
                  <a:spLocks/>
                </p:cNvSpPr>
                <p:nvPr/>
              </p:nvSpPr>
              <p:spPr bwMode="auto">
                <a:xfrm>
                  <a:off x="1153534" y="2588201"/>
                  <a:ext cx="238587" cy="134615"/>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47"/>
                <p:cNvSpPr>
                  <a:spLocks/>
                </p:cNvSpPr>
                <p:nvPr/>
              </p:nvSpPr>
              <p:spPr bwMode="auto">
                <a:xfrm>
                  <a:off x="1154081" y="2588201"/>
                  <a:ext cx="237492" cy="134615"/>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48"/>
                <p:cNvSpPr>
                  <a:spLocks/>
                </p:cNvSpPr>
                <p:nvPr/>
              </p:nvSpPr>
              <p:spPr bwMode="auto">
                <a:xfrm>
                  <a:off x="1155176" y="2588748"/>
                  <a:ext cx="236398" cy="133521"/>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49"/>
                <p:cNvSpPr>
                  <a:spLocks/>
                </p:cNvSpPr>
                <p:nvPr/>
              </p:nvSpPr>
              <p:spPr bwMode="auto">
                <a:xfrm>
                  <a:off x="1156270" y="2589295"/>
                  <a:ext cx="234209" cy="131879"/>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50"/>
                <p:cNvSpPr>
                  <a:spLocks/>
                </p:cNvSpPr>
                <p:nvPr/>
              </p:nvSpPr>
              <p:spPr bwMode="auto">
                <a:xfrm>
                  <a:off x="1157365" y="2588748"/>
                  <a:ext cx="233115" cy="131879"/>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51"/>
                <p:cNvSpPr>
                  <a:spLocks/>
                </p:cNvSpPr>
                <p:nvPr/>
              </p:nvSpPr>
              <p:spPr bwMode="auto">
                <a:xfrm>
                  <a:off x="1157912" y="2589295"/>
                  <a:ext cx="232020" cy="130785"/>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52"/>
                <p:cNvSpPr>
                  <a:spLocks/>
                </p:cNvSpPr>
                <p:nvPr/>
              </p:nvSpPr>
              <p:spPr bwMode="auto">
                <a:xfrm>
                  <a:off x="1159006" y="2589842"/>
                  <a:ext cx="230926" cy="129690"/>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53"/>
                <p:cNvSpPr>
                  <a:spLocks/>
                </p:cNvSpPr>
                <p:nvPr/>
              </p:nvSpPr>
              <p:spPr bwMode="auto">
                <a:xfrm>
                  <a:off x="1159554" y="2589295"/>
                  <a:ext cx="229831" cy="129690"/>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54"/>
                <p:cNvSpPr>
                  <a:spLocks/>
                </p:cNvSpPr>
                <p:nvPr/>
              </p:nvSpPr>
              <p:spPr bwMode="auto">
                <a:xfrm>
                  <a:off x="1160648" y="2589842"/>
                  <a:ext cx="228737" cy="128596"/>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55"/>
                <p:cNvSpPr>
                  <a:spLocks/>
                </p:cNvSpPr>
                <p:nvPr/>
              </p:nvSpPr>
              <p:spPr bwMode="auto">
                <a:xfrm>
                  <a:off x="1162290" y="2590390"/>
                  <a:ext cx="226548" cy="127502"/>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56"/>
                <p:cNvSpPr>
                  <a:spLocks/>
                </p:cNvSpPr>
                <p:nvPr/>
              </p:nvSpPr>
              <p:spPr bwMode="auto">
                <a:xfrm>
                  <a:off x="1162837" y="2589842"/>
                  <a:ext cx="225453" cy="127502"/>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57"/>
                <p:cNvSpPr>
                  <a:spLocks/>
                </p:cNvSpPr>
                <p:nvPr/>
              </p:nvSpPr>
              <p:spPr bwMode="auto">
                <a:xfrm>
                  <a:off x="1163931" y="2590937"/>
                  <a:ext cx="224359" cy="126407"/>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58"/>
                <p:cNvSpPr>
                  <a:spLocks/>
                </p:cNvSpPr>
                <p:nvPr/>
              </p:nvSpPr>
              <p:spPr bwMode="auto">
                <a:xfrm>
                  <a:off x="1164478" y="2591484"/>
                  <a:ext cx="223265" cy="1253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59"/>
                <p:cNvSpPr>
                  <a:spLocks/>
                </p:cNvSpPr>
                <p:nvPr/>
              </p:nvSpPr>
              <p:spPr bwMode="auto">
                <a:xfrm>
                  <a:off x="1165573" y="2590937"/>
                  <a:ext cx="222170" cy="1253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60"/>
                <p:cNvSpPr>
                  <a:spLocks/>
                </p:cNvSpPr>
                <p:nvPr/>
              </p:nvSpPr>
              <p:spPr bwMode="auto">
                <a:xfrm>
                  <a:off x="1166120" y="2591484"/>
                  <a:ext cx="221076" cy="124218"/>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61"/>
                <p:cNvSpPr>
                  <a:spLocks/>
                </p:cNvSpPr>
                <p:nvPr/>
              </p:nvSpPr>
              <p:spPr bwMode="auto">
                <a:xfrm>
                  <a:off x="1167762" y="2592031"/>
                  <a:ext cx="218887" cy="123124"/>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62"/>
                <p:cNvSpPr>
                  <a:spLocks/>
                </p:cNvSpPr>
                <p:nvPr/>
              </p:nvSpPr>
              <p:spPr bwMode="auto">
                <a:xfrm>
                  <a:off x="1168309" y="2591484"/>
                  <a:ext cx="217792" cy="123124"/>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63"/>
                <p:cNvSpPr>
                  <a:spLocks/>
                </p:cNvSpPr>
                <p:nvPr/>
              </p:nvSpPr>
              <p:spPr bwMode="auto">
                <a:xfrm>
                  <a:off x="1169403" y="2592031"/>
                  <a:ext cx="216698" cy="122029"/>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64"/>
                <p:cNvSpPr>
                  <a:spLocks/>
                </p:cNvSpPr>
                <p:nvPr/>
              </p:nvSpPr>
              <p:spPr bwMode="auto">
                <a:xfrm>
                  <a:off x="1170498" y="2592579"/>
                  <a:ext cx="215604" cy="12093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65"/>
                <p:cNvSpPr>
                  <a:spLocks/>
                </p:cNvSpPr>
                <p:nvPr/>
              </p:nvSpPr>
              <p:spPr bwMode="auto">
                <a:xfrm>
                  <a:off x="1171045" y="2592031"/>
                  <a:ext cx="214509" cy="12093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66"/>
                <p:cNvSpPr>
                  <a:spLocks/>
                </p:cNvSpPr>
                <p:nvPr/>
              </p:nvSpPr>
              <p:spPr bwMode="auto">
                <a:xfrm>
                  <a:off x="1172140" y="2592579"/>
                  <a:ext cx="213415" cy="119841"/>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67"/>
                <p:cNvSpPr>
                  <a:spLocks/>
                </p:cNvSpPr>
                <p:nvPr/>
              </p:nvSpPr>
              <p:spPr bwMode="auto">
                <a:xfrm>
                  <a:off x="1173234" y="2592579"/>
                  <a:ext cx="211226" cy="119293"/>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68"/>
                <p:cNvSpPr>
                  <a:spLocks/>
                </p:cNvSpPr>
                <p:nvPr/>
              </p:nvSpPr>
              <p:spPr bwMode="auto">
                <a:xfrm>
                  <a:off x="1174328" y="2593126"/>
                  <a:ext cx="210131" cy="118746"/>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69"/>
                <p:cNvSpPr>
                  <a:spLocks/>
                </p:cNvSpPr>
                <p:nvPr/>
              </p:nvSpPr>
              <p:spPr bwMode="auto">
                <a:xfrm>
                  <a:off x="1174876" y="2593673"/>
                  <a:ext cx="209037" cy="117652"/>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70"/>
                <p:cNvSpPr>
                  <a:spLocks/>
                </p:cNvSpPr>
                <p:nvPr/>
              </p:nvSpPr>
              <p:spPr bwMode="auto">
                <a:xfrm>
                  <a:off x="1175970" y="2593126"/>
                  <a:ext cx="207943" cy="117652"/>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71"/>
                <p:cNvSpPr>
                  <a:spLocks/>
                </p:cNvSpPr>
                <p:nvPr/>
              </p:nvSpPr>
              <p:spPr bwMode="auto">
                <a:xfrm>
                  <a:off x="1176517" y="2593673"/>
                  <a:ext cx="206848" cy="116557"/>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72"/>
                <p:cNvSpPr>
                  <a:spLocks/>
                </p:cNvSpPr>
                <p:nvPr/>
              </p:nvSpPr>
              <p:spPr bwMode="auto">
                <a:xfrm>
                  <a:off x="1177612" y="2594220"/>
                  <a:ext cx="205754" cy="115463"/>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73"/>
                <p:cNvSpPr>
                  <a:spLocks/>
                </p:cNvSpPr>
                <p:nvPr/>
              </p:nvSpPr>
              <p:spPr bwMode="auto">
                <a:xfrm>
                  <a:off x="1178706" y="2593673"/>
                  <a:ext cx="204659" cy="115463"/>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74"/>
                <p:cNvSpPr>
                  <a:spLocks/>
                </p:cNvSpPr>
                <p:nvPr/>
              </p:nvSpPr>
              <p:spPr bwMode="auto">
                <a:xfrm>
                  <a:off x="1179801" y="2594220"/>
                  <a:ext cx="202470" cy="114368"/>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75"/>
                <p:cNvSpPr>
                  <a:spLocks/>
                </p:cNvSpPr>
                <p:nvPr/>
              </p:nvSpPr>
              <p:spPr bwMode="auto">
                <a:xfrm>
                  <a:off x="1180895" y="2595315"/>
                  <a:ext cx="201376" cy="112727"/>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76"/>
                <p:cNvSpPr>
                  <a:spLocks/>
                </p:cNvSpPr>
                <p:nvPr/>
              </p:nvSpPr>
              <p:spPr bwMode="auto">
                <a:xfrm>
                  <a:off x="1181442" y="2594220"/>
                  <a:ext cx="200281" cy="113274"/>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77"/>
                <p:cNvSpPr>
                  <a:spLocks/>
                </p:cNvSpPr>
                <p:nvPr/>
              </p:nvSpPr>
              <p:spPr bwMode="auto">
                <a:xfrm>
                  <a:off x="1182537" y="2595315"/>
                  <a:ext cx="199187" cy="111632"/>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78"/>
                <p:cNvSpPr>
                  <a:spLocks/>
                </p:cNvSpPr>
                <p:nvPr/>
              </p:nvSpPr>
              <p:spPr bwMode="auto">
                <a:xfrm>
                  <a:off x="1183084" y="2596409"/>
                  <a:ext cx="198093" cy="110538"/>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79"/>
                <p:cNvSpPr>
                  <a:spLocks/>
                </p:cNvSpPr>
                <p:nvPr/>
              </p:nvSpPr>
              <p:spPr bwMode="auto">
                <a:xfrm>
                  <a:off x="1184178" y="2595862"/>
                  <a:ext cx="196998" cy="110538"/>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80"/>
                <p:cNvSpPr>
                  <a:spLocks/>
                </p:cNvSpPr>
                <p:nvPr/>
              </p:nvSpPr>
              <p:spPr bwMode="auto">
                <a:xfrm>
                  <a:off x="1185820" y="2596409"/>
                  <a:ext cx="194262" cy="109443"/>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81"/>
                <p:cNvSpPr>
                  <a:spLocks/>
                </p:cNvSpPr>
                <p:nvPr/>
              </p:nvSpPr>
              <p:spPr bwMode="auto">
                <a:xfrm>
                  <a:off x="1186914" y="2596956"/>
                  <a:ext cx="193168" cy="108349"/>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82"/>
                <p:cNvSpPr>
                  <a:spLocks/>
                </p:cNvSpPr>
                <p:nvPr/>
              </p:nvSpPr>
              <p:spPr bwMode="auto">
                <a:xfrm>
                  <a:off x="1188009" y="2596409"/>
                  <a:ext cx="192073" cy="108349"/>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83"/>
                <p:cNvSpPr>
                  <a:spLocks/>
                </p:cNvSpPr>
                <p:nvPr/>
              </p:nvSpPr>
              <p:spPr bwMode="auto">
                <a:xfrm>
                  <a:off x="1188556" y="2596956"/>
                  <a:ext cx="190979" cy="107255"/>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84"/>
                <p:cNvSpPr>
                  <a:spLocks/>
                </p:cNvSpPr>
                <p:nvPr/>
              </p:nvSpPr>
              <p:spPr bwMode="auto">
                <a:xfrm>
                  <a:off x="1189650" y="2597503"/>
                  <a:ext cx="189884" cy="106160"/>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85"/>
                <p:cNvSpPr>
                  <a:spLocks/>
                </p:cNvSpPr>
                <p:nvPr/>
              </p:nvSpPr>
              <p:spPr bwMode="auto">
                <a:xfrm>
                  <a:off x="1190198" y="2596956"/>
                  <a:ext cx="188790" cy="106160"/>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86"/>
                <p:cNvSpPr>
                  <a:spLocks/>
                </p:cNvSpPr>
                <p:nvPr/>
              </p:nvSpPr>
              <p:spPr bwMode="auto">
                <a:xfrm>
                  <a:off x="1191839" y="2597503"/>
                  <a:ext cx="186601" cy="105066"/>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87"/>
                <p:cNvSpPr>
                  <a:spLocks/>
                </p:cNvSpPr>
                <p:nvPr/>
              </p:nvSpPr>
              <p:spPr bwMode="auto">
                <a:xfrm>
                  <a:off x="1192387" y="2598051"/>
                  <a:ext cx="185507" cy="103971"/>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88"/>
                <p:cNvSpPr>
                  <a:spLocks/>
                </p:cNvSpPr>
                <p:nvPr/>
              </p:nvSpPr>
              <p:spPr bwMode="auto">
                <a:xfrm>
                  <a:off x="1193481" y="2598051"/>
                  <a:ext cx="184412" cy="103971"/>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89"/>
                <p:cNvSpPr>
                  <a:spLocks/>
                </p:cNvSpPr>
                <p:nvPr/>
              </p:nvSpPr>
              <p:spPr bwMode="auto">
                <a:xfrm>
                  <a:off x="1194028" y="2598598"/>
                  <a:ext cx="183318" cy="102877"/>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90"/>
                <p:cNvSpPr>
                  <a:spLocks/>
                </p:cNvSpPr>
                <p:nvPr/>
              </p:nvSpPr>
              <p:spPr bwMode="auto">
                <a:xfrm>
                  <a:off x="1195123" y="2599145"/>
                  <a:ext cx="182223" cy="101782"/>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91"/>
                <p:cNvSpPr>
                  <a:spLocks/>
                </p:cNvSpPr>
                <p:nvPr/>
              </p:nvSpPr>
              <p:spPr bwMode="auto">
                <a:xfrm>
                  <a:off x="1196217" y="2598598"/>
                  <a:ext cx="181129" cy="101782"/>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92"/>
                <p:cNvSpPr>
                  <a:spLocks/>
                </p:cNvSpPr>
                <p:nvPr/>
              </p:nvSpPr>
              <p:spPr bwMode="auto">
                <a:xfrm>
                  <a:off x="1197312" y="2599145"/>
                  <a:ext cx="178940" cy="100688"/>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93"/>
                <p:cNvSpPr>
                  <a:spLocks/>
                </p:cNvSpPr>
                <p:nvPr/>
              </p:nvSpPr>
              <p:spPr bwMode="auto">
                <a:xfrm>
                  <a:off x="1198406" y="2599692"/>
                  <a:ext cx="177846" cy="99594"/>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94"/>
                <p:cNvSpPr>
                  <a:spLocks/>
                </p:cNvSpPr>
                <p:nvPr/>
              </p:nvSpPr>
              <p:spPr bwMode="auto">
                <a:xfrm>
                  <a:off x="1198953" y="2599145"/>
                  <a:ext cx="176751" cy="99594"/>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95"/>
                <p:cNvSpPr>
                  <a:spLocks/>
                </p:cNvSpPr>
                <p:nvPr/>
              </p:nvSpPr>
              <p:spPr bwMode="auto">
                <a:xfrm>
                  <a:off x="1200048" y="2599692"/>
                  <a:ext cx="175657" cy="9849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96"/>
                <p:cNvSpPr>
                  <a:spLocks/>
                </p:cNvSpPr>
                <p:nvPr/>
              </p:nvSpPr>
              <p:spPr bwMode="auto">
                <a:xfrm>
                  <a:off x="1200595" y="2600240"/>
                  <a:ext cx="174562" cy="97405"/>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97"/>
                <p:cNvSpPr>
                  <a:spLocks/>
                </p:cNvSpPr>
                <p:nvPr/>
              </p:nvSpPr>
              <p:spPr bwMode="auto">
                <a:xfrm>
                  <a:off x="1201689" y="2599692"/>
                  <a:ext cx="173468" cy="97405"/>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98"/>
                <p:cNvSpPr>
                  <a:spLocks/>
                </p:cNvSpPr>
                <p:nvPr/>
              </p:nvSpPr>
              <p:spPr bwMode="auto">
                <a:xfrm>
                  <a:off x="1202784" y="2600787"/>
                  <a:ext cx="171279" cy="96310"/>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99"/>
                <p:cNvSpPr>
                  <a:spLocks/>
                </p:cNvSpPr>
                <p:nvPr/>
              </p:nvSpPr>
              <p:spPr bwMode="auto">
                <a:xfrm>
                  <a:off x="1203878" y="2601334"/>
                  <a:ext cx="170185" cy="95216"/>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100"/>
                <p:cNvSpPr>
                  <a:spLocks/>
                </p:cNvSpPr>
                <p:nvPr/>
              </p:nvSpPr>
              <p:spPr bwMode="auto">
                <a:xfrm>
                  <a:off x="1204973" y="2600787"/>
                  <a:ext cx="169090" cy="95216"/>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101"/>
                <p:cNvSpPr>
                  <a:spLocks/>
                </p:cNvSpPr>
                <p:nvPr/>
              </p:nvSpPr>
              <p:spPr bwMode="auto">
                <a:xfrm>
                  <a:off x="1205520" y="2601334"/>
                  <a:ext cx="167996" cy="94121"/>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102"/>
                <p:cNvSpPr>
                  <a:spLocks/>
                </p:cNvSpPr>
                <p:nvPr/>
              </p:nvSpPr>
              <p:spPr bwMode="auto">
                <a:xfrm>
                  <a:off x="1206614" y="2600787"/>
                  <a:ext cx="166901" cy="94121"/>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103"/>
                <p:cNvSpPr>
                  <a:spLocks/>
                </p:cNvSpPr>
                <p:nvPr/>
              </p:nvSpPr>
              <p:spPr bwMode="auto">
                <a:xfrm>
                  <a:off x="1207161" y="2601334"/>
                  <a:ext cx="165807" cy="93027"/>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104"/>
                <p:cNvSpPr>
                  <a:spLocks/>
                </p:cNvSpPr>
                <p:nvPr/>
              </p:nvSpPr>
              <p:spPr bwMode="auto">
                <a:xfrm>
                  <a:off x="1208803" y="2601881"/>
                  <a:ext cx="163618" cy="91933"/>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105"/>
                <p:cNvSpPr>
                  <a:spLocks/>
                </p:cNvSpPr>
                <p:nvPr/>
              </p:nvSpPr>
              <p:spPr bwMode="auto">
                <a:xfrm>
                  <a:off x="1209350" y="2601334"/>
                  <a:ext cx="162523" cy="91933"/>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106"/>
                <p:cNvSpPr>
                  <a:spLocks/>
                </p:cNvSpPr>
                <p:nvPr/>
              </p:nvSpPr>
              <p:spPr bwMode="auto">
                <a:xfrm>
                  <a:off x="1210445" y="2601881"/>
                  <a:ext cx="161429" cy="90838"/>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107"/>
                <p:cNvSpPr>
                  <a:spLocks/>
                </p:cNvSpPr>
                <p:nvPr/>
              </p:nvSpPr>
              <p:spPr bwMode="auto">
                <a:xfrm>
                  <a:off x="1210992" y="2602428"/>
                  <a:ext cx="160335" cy="89744"/>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108"/>
                <p:cNvSpPr>
                  <a:spLocks/>
                </p:cNvSpPr>
                <p:nvPr/>
              </p:nvSpPr>
              <p:spPr bwMode="auto">
                <a:xfrm>
                  <a:off x="1212086" y="2602428"/>
                  <a:ext cx="159240" cy="89744"/>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109"/>
                <p:cNvSpPr>
                  <a:spLocks/>
                </p:cNvSpPr>
                <p:nvPr/>
              </p:nvSpPr>
              <p:spPr bwMode="auto">
                <a:xfrm>
                  <a:off x="1213181" y="2602976"/>
                  <a:ext cx="158146" cy="88649"/>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10"/>
                <p:cNvSpPr>
                  <a:spLocks/>
                </p:cNvSpPr>
                <p:nvPr/>
              </p:nvSpPr>
              <p:spPr bwMode="auto">
                <a:xfrm>
                  <a:off x="1214275" y="2603523"/>
                  <a:ext cx="155957" cy="87555"/>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111"/>
                <p:cNvSpPr>
                  <a:spLocks/>
                </p:cNvSpPr>
                <p:nvPr/>
              </p:nvSpPr>
              <p:spPr bwMode="auto">
                <a:xfrm>
                  <a:off x="1215370" y="2602976"/>
                  <a:ext cx="154862" cy="87555"/>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12"/>
                <p:cNvSpPr>
                  <a:spLocks/>
                </p:cNvSpPr>
                <p:nvPr/>
              </p:nvSpPr>
              <p:spPr bwMode="auto">
                <a:xfrm>
                  <a:off x="1215917" y="2603523"/>
                  <a:ext cx="153768" cy="86460"/>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113"/>
                <p:cNvSpPr>
                  <a:spLocks/>
                </p:cNvSpPr>
                <p:nvPr/>
              </p:nvSpPr>
              <p:spPr bwMode="auto">
                <a:xfrm>
                  <a:off x="1217011" y="2604070"/>
                  <a:ext cx="152674" cy="85366"/>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114"/>
                <p:cNvSpPr>
                  <a:spLocks/>
                </p:cNvSpPr>
                <p:nvPr/>
              </p:nvSpPr>
              <p:spPr bwMode="auto">
                <a:xfrm>
                  <a:off x="1217559" y="2603523"/>
                  <a:ext cx="151579" cy="85366"/>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115"/>
                <p:cNvSpPr>
                  <a:spLocks/>
                </p:cNvSpPr>
                <p:nvPr/>
              </p:nvSpPr>
              <p:spPr bwMode="auto">
                <a:xfrm>
                  <a:off x="1218653" y="2604070"/>
                  <a:ext cx="150485" cy="84271"/>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116"/>
                <p:cNvSpPr>
                  <a:spLocks/>
                </p:cNvSpPr>
                <p:nvPr/>
              </p:nvSpPr>
              <p:spPr bwMode="auto">
                <a:xfrm>
                  <a:off x="1220295" y="2604617"/>
                  <a:ext cx="147749" cy="83177"/>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117"/>
                <p:cNvSpPr>
                  <a:spLocks/>
                </p:cNvSpPr>
                <p:nvPr/>
              </p:nvSpPr>
              <p:spPr bwMode="auto">
                <a:xfrm>
                  <a:off x="1221389" y="2604070"/>
                  <a:ext cx="146654" cy="83177"/>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118"/>
                <p:cNvSpPr>
                  <a:spLocks/>
                </p:cNvSpPr>
                <p:nvPr/>
              </p:nvSpPr>
              <p:spPr bwMode="auto">
                <a:xfrm>
                  <a:off x="1221936" y="2605165"/>
                  <a:ext cx="145560" cy="8208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119"/>
                <p:cNvSpPr>
                  <a:spLocks/>
                </p:cNvSpPr>
                <p:nvPr/>
              </p:nvSpPr>
              <p:spPr bwMode="auto">
                <a:xfrm>
                  <a:off x="1223031" y="2605712"/>
                  <a:ext cx="144465" cy="80988"/>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120"/>
                <p:cNvSpPr>
                  <a:spLocks/>
                </p:cNvSpPr>
                <p:nvPr/>
              </p:nvSpPr>
              <p:spPr bwMode="auto">
                <a:xfrm>
                  <a:off x="1224125" y="2605165"/>
                  <a:ext cx="143371" cy="80988"/>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121"/>
                <p:cNvSpPr>
                  <a:spLocks/>
                </p:cNvSpPr>
                <p:nvPr/>
              </p:nvSpPr>
              <p:spPr bwMode="auto">
                <a:xfrm>
                  <a:off x="1224672" y="2605712"/>
                  <a:ext cx="142276" cy="79894"/>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122"/>
                <p:cNvSpPr>
                  <a:spLocks/>
                </p:cNvSpPr>
                <p:nvPr/>
              </p:nvSpPr>
              <p:spPr bwMode="auto">
                <a:xfrm>
                  <a:off x="1226314" y="2606259"/>
                  <a:ext cx="140088" cy="78799"/>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123"/>
                <p:cNvSpPr>
                  <a:spLocks/>
                </p:cNvSpPr>
                <p:nvPr/>
              </p:nvSpPr>
              <p:spPr bwMode="auto">
                <a:xfrm>
                  <a:off x="1226861" y="2605712"/>
                  <a:ext cx="138993" cy="78799"/>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124"/>
                <p:cNvSpPr>
                  <a:spLocks/>
                </p:cNvSpPr>
                <p:nvPr/>
              </p:nvSpPr>
              <p:spPr bwMode="auto">
                <a:xfrm>
                  <a:off x="1227956" y="2606259"/>
                  <a:ext cx="137899" cy="77705"/>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125"/>
                <p:cNvSpPr>
                  <a:spLocks/>
                </p:cNvSpPr>
                <p:nvPr/>
              </p:nvSpPr>
              <p:spPr bwMode="auto">
                <a:xfrm>
                  <a:off x="1228503" y="2606806"/>
                  <a:ext cx="136804" cy="76610"/>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126"/>
                <p:cNvSpPr>
                  <a:spLocks/>
                </p:cNvSpPr>
                <p:nvPr/>
              </p:nvSpPr>
              <p:spPr bwMode="auto">
                <a:xfrm>
                  <a:off x="1229597" y="2606259"/>
                  <a:ext cx="135710" cy="76610"/>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127"/>
                <p:cNvSpPr>
                  <a:spLocks/>
                </p:cNvSpPr>
                <p:nvPr/>
              </p:nvSpPr>
              <p:spPr bwMode="auto">
                <a:xfrm>
                  <a:off x="1230145" y="2606806"/>
                  <a:ext cx="134615" cy="75516"/>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128"/>
                <p:cNvSpPr>
                  <a:spLocks/>
                </p:cNvSpPr>
                <p:nvPr/>
              </p:nvSpPr>
              <p:spPr bwMode="auto">
                <a:xfrm>
                  <a:off x="1231239" y="2607901"/>
                  <a:ext cx="133521" cy="74422"/>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129"/>
                <p:cNvSpPr>
                  <a:spLocks/>
                </p:cNvSpPr>
                <p:nvPr/>
              </p:nvSpPr>
              <p:spPr bwMode="auto">
                <a:xfrm>
                  <a:off x="1232881" y="2607353"/>
                  <a:ext cx="131332" cy="74422"/>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130"/>
                <p:cNvSpPr>
                  <a:spLocks/>
                </p:cNvSpPr>
                <p:nvPr/>
              </p:nvSpPr>
              <p:spPr bwMode="auto">
                <a:xfrm>
                  <a:off x="1233428" y="2607901"/>
                  <a:ext cx="130238" cy="73327"/>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131"/>
                <p:cNvSpPr>
                  <a:spLocks/>
                </p:cNvSpPr>
                <p:nvPr/>
              </p:nvSpPr>
              <p:spPr bwMode="auto">
                <a:xfrm>
                  <a:off x="1234522" y="2608448"/>
                  <a:ext cx="129143" cy="72233"/>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132"/>
                <p:cNvSpPr>
                  <a:spLocks/>
                </p:cNvSpPr>
                <p:nvPr/>
              </p:nvSpPr>
              <p:spPr bwMode="auto">
                <a:xfrm>
                  <a:off x="1235069" y="2607901"/>
                  <a:ext cx="128049" cy="72233"/>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133"/>
                <p:cNvSpPr>
                  <a:spLocks/>
                </p:cNvSpPr>
                <p:nvPr/>
              </p:nvSpPr>
              <p:spPr bwMode="auto">
                <a:xfrm>
                  <a:off x="1236164" y="2608448"/>
                  <a:ext cx="126954" cy="70591"/>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134"/>
                <p:cNvSpPr>
                  <a:spLocks/>
                </p:cNvSpPr>
                <p:nvPr/>
              </p:nvSpPr>
              <p:spPr bwMode="auto">
                <a:xfrm>
                  <a:off x="1236711" y="2607901"/>
                  <a:ext cx="125860" cy="70591"/>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135"/>
                <p:cNvSpPr>
                  <a:spLocks/>
                </p:cNvSpPr>
                <p:nvPr/>
              </p:nvSpPr>
              <p:spPr bwMode="auto">
                <a:xfrm>
                  <a:off x="1238353" y="2608448"/>
                  <a:ext cx="123671" cy="69497"/>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136"/>
                <p:cNvSpPr>
                  <a:spLocks/>
                </p:cNvSpPr>
                <p:nvPr/>
              </p:nvSpPr>
              <p:spPr bwMode="auto">
                <a:xfrm>
                  <a:off x="1238900" y="2608995"/>
                  <a:ext cx="122577" cy="68402"/>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137"/>
                <p:cNvSpPr>
                  <a:spLocks/>
                </p:cNvSpPr>
                <p:nvPr/>
              </p:nvSpPr>
              <p:spPr bwMode="auto">
                <a:xfrm>
                  <a:off x="1239994" y="2608448"/>
                  <a:ext cx="121482" cy="68402"/>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138"/>
                <p:cNvSpPr>
                  <a:spLocks/>
                </p:cNvSpPr>
                <p:nvPr/>
              </p:nvSpPr>
              <p:spPr bwMode="auto">
                <a:xfrm>
                  <a:off x="1241089" y="2609542"/>
                  <a:ext cx="120388" cy="67308"/>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139"/>
                <p:cNvSpPr>
                  <a:spLocks/>
                </p:cNvSpPr>
                <p:nvPr/>
              </p:nvSpPr>
              <p:spPr bwMode="auto">
                <a:xfrm>
                  <a:off x="1241636" y="2610089"/>
                  <a:ext cx="119293" cy="66213"/>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140"/>
                <p:cNvSpPr>
                  <a:spLocks/>
                </p:cNvSpPr>
                <p:nvPr/>
              </p:nvSpPr>
              <p:spPr bwMode="auto">
                <a:xfrm>
                  <a:off x="1242731" y="2609542"/>
                  <a:ext cx="118199" cy="66213"/>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141"/>
                <p:cNvSpPr>
                  <a:spLocks/>
                </p:cNvSpPr>
                <p:nvPr/>
              </p:nvSpPr>
              <p:spPr bwMode="auto">
                <a:xfrm>
                  <a:off x="1243825" y="2610089"/>
                  <a:ext cx="116010" cy="65119"/>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142"/>
                <p:cNvSpPr>
                  <a:spLocks/>
                </p:cNvSpPr>
                <p:nvPr/>
              </p:nvSpPr>
              <p:spPr bwMode="auto">
                <a:xfrm>
                  <a:off x="1244919" y="2610637"/>
                  <a:ext cx="114916" cy="64024"/>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143"/>
                <p:cNvSpPr>
                  <a:spLocks/>
                </p:cNvSpPr>
                <p:nvPr/>
              </p:nvSpPr>
              <p:spPr bwMode="auto">
                <a:xfrm>
                  <a:off x="1245467" y="2610089"/>
                  <a:ext cx="113274" cy="64024"/>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144"/>
                <p:cNvSpPr>
                  <a:spLocks/>
                </p:cNvSpPr>
                <p:nvPr/>
              </p:nvSpPr>
              <p:spPr bwMode="auto">
                <a:xfrm>
                  <a:off x="1246561" y="2610637"/>
                  <a:ext cx="112180" cy="62930"/>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145"/>
                <p:cNvSpPr>
                  <a:spLocks/>
                </p:cNvSpPr>
                <p:nvPr/>
              </p:nvSpPr>
              <p:spPr bwMode="auto">
                <a:xfrm>
                  <a:off x="1247108" y="2611184"/>
                  <a:ext cx="111085" cy="61836"/>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146"/>
                <p:cNvSpPr>
                  <a:spLocks/>
                </p:cNvSpPr>
                <p:nvPr/>
              </p:nvSpPr>
              <p:spPr bwMode="auto">
                <a:xfrm>
                  <a:off x="1248203" y="2610637"/>
                  <a:ext cx="109991" cy="61836"/>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147"/>
                <p:cNvSpPr>
                  <a:spLocks/>
                </p:cNvSpPr>
                <p:nvPr/>
              </p:nvSpPr>
              <p:spPr bwMode="auto">
                <a:xfrm>
                  <a:off x="1249844" y="2611184"/>
                  <a:ext cx="107802" cy="60741"/>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148"/>
                <p:cNvSpPr>
                  <a:spLocks/>
                </p:cNvSpPr>
                <p:nvPr/>
              </p:nvSpPr>
              <p:spPr bwMode="auto">
                <a:xfrm>
                  <a:off x="1250392" y="2612278"/>
                  <a:ext cx="106707" cy="5964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49"/>
                <p:cNvSpPr>
                  <a:spLocks/>
                </p:cNvSpPr>
                <p:nvPr/>
              </p:nvSpPr>
              <p:spPr bwMode="auto">
                <a:xfrm>
                  <a:off x="1251486" y="2611731"/>
                  <a:ext cx="105613" cy="5964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50"/>
                <p:cNvSpPr>
                  <a:spLocks/>
                </p:cNvSpPr>
                <p:nvPr/>
              </p:nvSpPr>
              <p:spPr bwMode="auto">
                <a:xfrm>
                  <a:off x="1252033" y="2612278"/>
                  <a:ext cx="104518" cy="58552"/>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51"/>
                <p:cNvSpPr>
                  <a:spLocks/>
                </p:cNvSpPr>
                <p:nvPr/>
              </p:nvSpPr>
              <p:spPr bwMode="auto">
                <a:xfrm>
                  <a:off x="1253128" y="2612826"/>
                  <a:ext cx="103424" cy="57458"/>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52"/>
                <p:cNvSpPr>
                  <a:spLocks/>
                </p:cNvSpPr>
                <p:nvPr/>
              </p:nvSpPr>
              <p:spPr bwMode="auto">
                <a:xfrm>
                  <a:off x="1253675" y="2612278"/>
                  <a:ext cx="102330" cy="57458"/>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53"/>
                <p:cNvSpPr>
                  <a:spLocks/>
                </p:cNvSpPr>
                <p:nvPr/>
              </p:nvSpPr>
              <p:spPr bwMode="auto">
                <a:xfrm>
                  <a:off x="1255864" y="2612826"/>
                  <a:ext cx="99594" cy="56363"/>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54"/>
                <p:cNvSpPr>
                  <a:spLocks/>
                </p:cNvSpPr>
                <p:nvPr/>
              </p:nvSpPr>
              <p:spPr bwMode="auto">
                <a:xfrm>
                  <a:off x="1256411" y="2613373"/>
                  <a:ext cx="98499" cy="5526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55"/>
                <p:cNvSpPr>
                  <a:spLocks/>
                </p:cNvSpPr>
                <p:nvPr/>
              </p:nvSpPr>
              <p:spPr bwMode="auto">
                <a:xfrm>
                  <a:off x="1257505" y="2612826"/>
                  <a:ext cx="97405" cy="5526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56"/>
                <p:cNvSpPr>
                  <a:spLocks/>
                </p:cNvSpPr>
                <p:nvPr/>
              </p:nvSpPr>
              <p:spPr bwMode="auto">
                <a:xfrm>
                  <a:off x="1258600" y="2613373"/>
                  <a:ext cx="96310" cy="54175"/>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157"/>
                <p:cNvSpPr>
                  <a:spLocks/>
                </p:cNvSpPr>
                <p:nvPr/>
              </p:nvSpPr>
              <p:spPr bwMode="auto">
                <a:xfrm>
                  <a:off x="1259147" y="2613920"/>
                  <a:ext cx="95216" cy="53080"/>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58"/>
                <p:cNvSpPr>
                  <a:spLocks/>
                </p:cNvSpPr>
                <p:nvPr/>
              </p:nvSpPr>
              <p:spPr bwMode="auto">
                <a:xfrm>
                  <a:off x="1260241" y="2613373"/>
                  <a:ext cx="94121" cy="53080"/>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59"/>
                <p:cNvSpPr>
                  <a:spLocks/>
                </p:cNvSpPr>
                <p:nvPr/>
              </p:nvSpPr>
              <p:spPr bwMode="auto">
                <a:xfrm>
                  <a:off x="1261336" y="2614467"/>
                  <a:ext cx="91932" cy="51986"/>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60"/>
                <p:cNvSpPr>
                  <a:spLocks/>
                </p:cNvSpPr>
                <p:nvPr/>
              </p:nvSpPr>
              <p:spPr bwMode="auto">
                <a:xfrm>
                  <a:off x="1262430" y="2615014"/>
                  <a:ext cx="90838" cy="50891"/>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61"/>
                <p:cNvSpPr>
                  <a:spLocks/>
                </p:cNvSpPr>
                <p:nvPr/>
              </p:nvSpPr>
              <p:spPr bwMode="auto">
                <a:xfrm>
                  <a:off x="1262978" y="2614467"/>
                  <a:ext cx="89744" cy="50891"/>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62"/>
                <p:cNvSpPr>
                  <a:spLocks/>
                </p:cNvSpPr>
                <p:nvPr/>
              </p:nvSpPr>
              <p:spPr bwMode="auto">
                <a:xfrm>
                  <a:off x="1264072" y="2615014"/>
                  <a:ext cx="88649" cy="49797"/>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63"/>
                <p:cNvSpPr>
                  <a:spLocks/>
                </p:cNvSpPr>
                <p:nvPr/>
              </p:nvSpPr>
              <p:spPr bwMode="auto">
                <a:xfrm>
                  <a:off x="1264619" y="2615562"/>
                  <a:ext cx="87555" cy="48702"/>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64"/>
                <p:cNvSpPr>
                  <a:spLocks/>
                </p:cNvSpPr>
                <p:nvPr/>
              </p:nvSpPr>
              <p:spPr bwMode="auto">
                <a:xfrm>
                  <a:off x="1265714" y="2615014"/>
                  <a:ext cx="86460" cy="48702"/>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65"/>
                <p:cNvSpPr>
                  <a:spLocks/>
                </p:cNvSpPr>
                <p:nvPr/>
              </p:nvSpPr>
              <p:spPr bwMode="auto">
                <a:xfrm>
                  <a:off x="1267355" y="2615562"/>
                  <a:ext cx="84271" cy="47608"/>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66"/>
                <p:cNvSpPr>
                  <a:spLocks/>
                </p:cNvSpPr>
                <p:nvPr/>
              </p:nvSpPr>
              <p:spPr bwMode="auto">
                <a:xfrm>
                  <a:off x="1267903" y="2616109"/>
                  <a:ext cx="83177" cy="46513"/>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67"/>
                <p:cNvSpPr>
                  <a:spLocks/>
                </p:cNvSpPr>
                <p:nvPr/>
              </p:nvSpPr>
              <p:spPr bwMode="auto">
                <a:xfrm>
                  <a:off x="833412" y="2608995"/>
                  <a:ext cx="39400" cy="41589"/>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68"/>
                <p:cNvSpPr>
                  <a:spLocks/>
                </p:cNvSpPr>
                <p:nvPr/>
              </p:nvSpPr>
              <p:spPr bwMode="auto">
                <a:xfrm>
                  <a:off x="747499" y="2653867"/>
                  <a:ext cx="69497" cy="45419"/>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69"/>
                <p:cNvSpPr>
                  <a:spLocks noEditPoints="1"/>
                </p:cNvSpPr>
                <p:nvPr/>
              </p:nvSpPr>
              <p:spPr bwMode="auto">
                <a:xfrm>
                  <a:off x="763368" y="2665358"/>
                  <a:ext cx="29550" cy="13680"/>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70"/>
                <p:cNvSpPr>
                  <a:spLocks/>
                </p:cNvSpPr>
                <p:nvPr/>
              </p:nvSpPr>
              <p:spPr bwMode="auto">
                <a:xfrm>
                  <a:off x="1359835" y="2680133"/>
                  <a:ext cx="20794" cy="9850"/>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71"/>
                <p:cNvSpPr>
                  <a:spLocks/>
                </p:cNvSpPr>
                <p:nvPr/>
              </p:nvSpPr>
              <p:spPr bwMode="auto">
                <a:xfrm>
                  <a:off x="1329738" y="2697097"/>
                  <a:ext cx="22436" cy="10944"/>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72"/>
                <p:cNvSpPr>
                  <a:spLocks/>
                </p:cNvSpPr>
                <p:nvPr/>
              </p:nvSpPr>
              <p:spPr bwMode="auto">
                <a:xfrm>
                  <a:off x="771029" y="2699833"/>
                  <a:ext cx="126407" cy="119293"/>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173"/>
                <p:cNvSpPr>
                  <a:spLocks/>
                </p:cNvSpPr>
                <p:nvPr/>
              </p:nvSpPr>
              <p:spPr bwMode="auto">
                <a:xfrm>
                  <a:off x="1282130" y="2716797"/>
                  <a:ext cx="30644" cy="9303"/>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74"/>
                <p:cNvSpPr>
                  <a:spLocks/>
                </p:cNvSpPr>
                <p:nvPr/>
              </p:nvSpPr>
              <p:spPr bwMode="auto">
                <a:xfrm>
                  <a:off x="1241089" y="2728288"/>
                  <a:ext cx="21341" cy="9303"/>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75"/>
                <p:cNvSpPr>
                  <a:spLocks/>
                </p:cNvSpPr>
                <p:nvPr/>
              </p:nvSpPr>
              <p:spPr bwMode="auto">
                <a:xfrm>
                  <a:off x="1195123" y="2747988"/>
                  <a:ext cx="8755" cy="601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76"/>
                <p:cNvSpPr>
                  <a:spLocks/>
                </p:cNvSpPr>
                <p:nvPr/>
              </p:nvSpPr>
              <p:spPr bwMode="auto">
                <a:xfrm>
                  <a:off x="618903" y="2807088"/>
                  <a:ext cx="2189" cy="4925"/>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77"/>
                <p:cNvSpPr>
                  <a:spLocks/>
                </p:cNvSpPr>
                <p:nvPr/>
              </p:nvSpPr>
              <p:spPr bwMode="auto">
                <a:xfrm>
                  <a:off x="618903" y="2814749"/>
                  <a:ext cx="1094" cy="2189"/>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78"/>
                <p:cNvSpPr>
                  <a:spLocks/>
                </p:cNvSpPr>
                <p:nvPr/>
              </p:nvSpPr>
              <p:spPr bwMode="auto">
                <a:xfrm>
                  <a:off x="668152" y="2832807"/>
                  <a:ext cx="2736" cy="19153"/>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79"/>
                <p:cNvSpPr>
                  <a:spLocks/>
                </p:cNvSpPr>
                <p:nvPr/>
              </p:nvSpPr>
              <p:spPr bwMode="auto">
                <a:xfrm>
                  <a:off x="1092793" y="3114077"/>
                  <a:ext cx="201376" cy="225454"/>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180"/>
                <p:cNvSpPr>
                  <a:spLocks noEditPoints="1"/>
                </p:cNvSpPr>
                <p:nvPr/>
              </p:nvSpPr>
              <p:spPr bwMode="auto">
                <a:xfrm>
                  <a:off x="1672296" y="3139796"/>
                  <a:ext cx="108349" cy="146107"/>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181"/>
                <p:cNvSpPr>
                  <a:spLocks/>
                </p:cNvSpPr>
                <p:nvPr/>
              </p:nvSpPr>
              <p:spPr bwMode="auto">
                <a:xfrm>
                  <a:off x="1156817" y="3208198"/>
                  <a:ext cx="126407" cy="38305"/>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182"/>
                <p:cNvSpPr>
                  <a:spLocks/>
                </p:cNvSpPr>
                <p:nvPr/>
              </p:nvSpPr>
              <p:spPr bwMode="auto">
                <a:xfrm>
                  <a:off x="830129" y="3220237"/>
                  <a:ext cx="690588" cy="715760"/>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183"/>
                <p:cNvSpPr>
                  <a:spLocks/>
                </p:cNvSpPr>
                <p:nvPr/>
              </p:nvSpPr>
              <p:spPr bwMode="auto">
                <a:xfrm>
                  <a:off x="1507036" y="3225709"/>
                  <a:ext cx="210679" cy="21943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84"/>
                <p:cNvSpPr>
                  <a:spLocks/>
                </p:cNvSpPr>
                <p:nvPr/>
              </p:nvSpPr>
              <p:spPr bwMode="auto">
                <a:xfrm>
                  <a:off x="1156270" y="3244314"/>
                  <a:ext cx="126954" cy="29003"/>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85"/>
                <p:cNvSpPr>
                  <a:spLocks/>
                </p:cNvSpPr>
                <p:nvPr/>
              </p:nvSpPr>
              <p:spPr bwMode="auto">
                <a:xfrm>
                  <a:off x="1152987" y="3282619"/>
                  <a:ext cx="109991" cy="25172"/>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186"/>
                <p:cNvSpPr>
                  <a:spLocks/>
                </p:cNvSpPr>
                <p:nvPr/>
              </p:nvSpPr>
              <p:spPr bwMode="auto">
                <a:xfrm>
                  <a:off x="1677221" y="3285903"/>
                  <a:ext cx="88649" cy="60194"/>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87"/>
                <p:cNvSpPr>
                  <a:spLocks/>
                </p:cNvSpPr>
                <p:nvPr/>
              </p:nvSpPr>
              <p:spPr bwMode="auto">
                <a:xfrm>
                  <a:off x="1590213" y="3326397"/>
                  <a:ext cx="75516" cy="72780"/>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188"/>
                <p:cNvSpPr>
                  <a:spLocks/>
                </p:cNvSpPr>
                <p:nvPr/>
              </p:nvSpPr>
              <p:spPr bwMode="auto">
                <a:xfrm>
                  <a:off x="1664088" y="3337888"/>
                  <a:ext cx="90291" cy="74969"/>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89"/>
                <p:cNvSpPr>
                  <a:spLocks/>
                </p:cNvSpPr>
                <p:nvPr/>
              </p:nvSpPr>
              <p:spPr bwMode="auto">
                <a:xfrm>
                  <a:off x="1478034" y="3358683"/>
                  <a:ext cx="24625" cy="36116"/>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90"/>
                <p:cNvSpPr>
                  <a:spLocks/>
                </p:cNvSpPr>
                <p:nvPr/>
              </p:nvSpPr>
              <p:spPr bwMode="auto">
                <a:xfrm>
                  <a:off x="1186914" y="3440765"/>
                  <a:ext cx="9303" cy="8755"/>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91"/>
                <p:cNvSpPr>
                  <a:spLocks/>
                </p:cNvSpPr>
                <p:nvPr/>
              </p:nvSpPr>
              <p:spPr bwMode="auto">
                <a:xfrm>
                  <a:off x="888134" y="3445143"/>
                  <a:ext cx="9850" cy="8755"/>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192"/>
                <p:cNvSpPr>
                  <a:spLocks/>
                </p:cNvSpPr>
                <p:nvPr/>
              </p:nvSpPr>
              <p:spPr bwMode="auto">
                <a:xfrm>
                  <a:off x="869528" y="3447879"/>
                  <a:ext cx="9303" cy="7114"/>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93"/>
                <p:cNvSpPr>
                  <a:spLocks/>
                </p:cNvSpPr>
                <p:nvPr/>
              </p:nvSpPr>
              <p:spPr bwMode="auto">
                <a:xfrm>
                  <a:off x="1024938" y="3450068"/>
                  <a:ext cx="74422" cy="60194"/>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194"/>
                <p:cNvSpPr>
                  <a:spLocks/>
                </p:cNvSpPr>
                <p:nvPr/>
              </p:nvSpPr>
              <p:spPr bwMode="auto">
                <a:xfrm>
                  <a:off x="1209897" y="3453899"/>
                  <a:ext cx="8755" cy="7661"/>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95"/>
                <p:cNvSpPr>
                  <a:spLocks noEditPoints="1"/>
                </p:cNvSpPr>
                <p:nvPr/>
              </p:nvSpPr>
              <p:spPr bwMode="auto">
                <a:xfrm>
                  <a:off x="1011805" y="3496034"/>
                  <a:ext cx="87555" cy="111085"/>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96"/>
                <p:cNvSpPr>
                  <a:spLocks/>
                </p:cNvSpPr>
                <p:nvPr/>
              </p:nvSpPr>
              <p:spPr bwMode="auto">
                <a:xfrm>
                  <a:off x="971311" y="3537623"/>
                  <a:ext cx="32833" cy="42136"/>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97"/>
                <p:cNvSpPr>
                  <a:spLocks/>
                </p:cNvSpPr>
                <p:nvPr/>
              </p:nvSpPr>
              <p:spPr bwMode="auto">
                <a:xfrm>
                  <a:off x="1053393" y="3556775"/>
                  <a:ext cx="16964" cy="13680"/>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98"/>
                <p:cNvSpPr>
                  <a:spLocks/>
                </p:cNvSpPr>
                <p:nvPr/>
              </p:nvSpPr>
              <p:spPr bwMode="auto">
                <a:xfrm>
                  <a:off x="679097" y="3566078"/>
                  <a:ext cx="283458" cy="206848"/>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99"/>
                <p:cNvSpPr>
                  <a:spLocks/>
                </p:cNvSpPr>
                <p:nvPr/>
              </p:nvSpPr>
              <p:spPr bwMode="auto">
                <a:xfrm>
                  <a:off x="865698" y="3566078"/>
                  <a:ext cx="36116" cy="19700"/>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200"/>
                <p:cNvSpPr>
                  <a:spLocks/>
                </p:cNvSpPr>
                <p:nvPr/>
              </p:nvSpPr>
              <p:spPr bwMode="auto">
                <a:xfrm>
                  <a:off x="1062149" y="3588514"/>
                  <a:ext cx="2189" cy="8755"/>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201"/>
                <p:cNvSpPr>
                  <a:spLocks noEditPoints="1"/>
                </p:cNvSpPr>
                <p:nvPr/>
              </p:nvSpPr>
              <p:spPr bwMode="auto">
                <a:xfrm>
                  <a:off x="994841" y="3614233"/>
                  <a:ext cx="40494" cy="90291"/>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202"/>
                <p:cNvSpPr>
                  <a:spLocks/>
                </p:cNvSpPr>
                <p:nvPr/>
              </p:nvSpPr>
              <p:spPr bwMode="auto">
                <a:xfrm>
                  <a:off x="1372421" y="3656916"/>
                  <a:ext cx="7114" cy="6567"/>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203"/>
                <p:cNvSpPr>
                  <a:spLocks/>
                </p:cNvSpPr>
                <p:nvPr/>
              </p:nvSpPr>
              <p:spPr bwMode="auto">
                <a:xfrm>
                  <a:off x="1288150" y="3673880"/>
                  <a:ext cx="58552" cy="21341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204"/>
                <p:cNvSpPr>
                  <a:spLocks/>
                </p:cNvSpPr>
                <p:nvPr/>
              </p:nvSpPr>
              <p:spPr bwMode="auto">
                <a:xfrm>
                  <a:off x="1369685" y="3694127"/>
                  <a:ext cx="547" cy="1039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206"/>
                <p:cNvSpPr>
                  <a:spLocks/>
                </p:cNvSpPr>
                <p:nvPr/>
              </p:nvSpPr>
              <p:spPr bwMode="auto">
                <a:xfrm>
                  <a:off x="916589" y="3700146"/>
                  <a:ext cx="50344" cy="82630"/>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207"/>
                <p:cNvSpPr>
                  <a:spLocks/>
                </p:cNvSpPr>
                <p:nvPr/>
              </p:nvSpPr>
              <p:spPr bwMode="auto">
                <a:xfrm>
                  <a:off x="750235" y="3704524"/>
                  <a:ext cx="40494" cy="55816"/>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208"/>
                <p:cNvSpPr>
                  <a:spLocks/>
                </p:cNvSpPr>
                <p:nvPr/>
              </p:nvSpPr>
              <p:spPr bwMode="auto">
                <a:xfrm>
                  <a:off x="1339040" y="3706713"/>
                  <a:ext cx="32286" cy="161976"/>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209"/>
                <p:cNvSpPr>
                  <a:spLocks/>
                </p:cNvSpPr>
                <p:nvPr/>
              </p:nvSpPr>
              <p:spPr bwMode="auto">
                <a:xfrm>
                  <a:off x="1322077" y="3714921"/>
                  <a:ext cx="1094" cy="1039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210"/>
                <p:cNvSpPr>
                  <a:spLocks/>
                </p:cNvSpPr>
                <p:nvPr/>
              </p:nvSpPr>
              <p:spPr bwMode="auto">
                <a:xfrm>
                  <a:off x="1220842" y="3727507"/>
                  <a:ext cx="99046" cy="181129"/>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211"/>
                <p:cNvSpPr>
                  <a:spLocks/>
                </p:cNvSpPr>
                <p:nvPr/>
              </p:nvSpPr>
              <p:spPr bwMode="auto">
                <a:xfrm>
                  <a:off x="644622" y="3772926"/>
                  <a:ext cx="375391" cy="177846"/>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212"/>
                <p:cNvSpPr>
                  <a:spLocks/>
                </p:cNvSpPr>
                <p:nvPr/>
              </p:nvSpPr>
              <p:spPr bwMode="auto">
                <a:xfrm>
                  <a:off x="784162" y="3825459"/>
                  <a:ext cx="233662" cy="252814"/>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213"/>
                <p:cNvSpPr>
                  <a:spLocks/>
                </p:cNvSpPr>
                <p:nvPr/>
              </p:nvSpPr>
              <p:spPr bwMode="auto">
                <a:xfrm>
                  <a:off x="1203878" y="3837498"/>
                  <a:ext cx="67855" cy="51986"/>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214"/>
                <p:cNvSpPr>
                  <a:spLocks/>
                </p:cNvSpPr>
                <p:nvPr/>
              </p:nvSpPr>
              <p:spPr bwMode="auto">
                <a:xfrm>
                  <a:off x="984991" y="3896050"/>
                  <a:ext cx="10397" cy="10944"/>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215"/>
                <p:cNvSpPr>
                  <a:spLocks/>
                </p:cNvSpPr>
                <p:nvPr/>
              </p:nvSpPr>
              <p:spPr bwMode="auto">
                <a:xfrm>
                  <a:off x="628205" y="3932166"/>
                  <a:ext cx="136257" cy="106160"/>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216"/>
                <p:cNvSpPr>
                  <a:spLocks/>
                </p:cNvSpPr>
                <p:nvPr/>
              </p:nvSpPr>
              <p:spPr bwMode="auto">
                <a:xfrm>
                  <a:off x="1270091" y="3932166"/>
                  <a:ext cx="155410" cy="10889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217"/>
                <p:cNvSpPr>
                  <a:spLocks/>
                </p:cNvSpPr>
                <p:nvPr/>
              </p:nvSpPr>
              <p:spPr bwMode="auto">
                <a:xfrm>
                  <a:off x="1034788" y="3937638"/>
                  <a:ext cx="262664" cy="155410"/>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218"/>
                <p:cNvSpPr>
                  <a:spLocks/>
                </p:cNvSpPr>
                <p:nvPr/>
              </p:nvSpPr>
              <p:spPr bwMode="auto">
                <a:xfrm>
                  <a:off x="775954" y="3944752"/>
                  <a:ext cx="20794" cy="1039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219"/>
                <p:cNvSpPr>
                  <a:spLocks/>
                </p:cNvSpPr>
                <p:nvPr/>
              </p:nvSpPr>
              <p:spPr bwMode="auto">
                <a:xfrm>
                  <a:off x="737649" y="3955697"/>
                  <a:ext cx="75516" cy="61836"/>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220"/>
                <p:cNvSpPr>
                  <a:spLocks/>
                </p:cNvSpPr>
                <p:nvPr/>
              </p:nvSpPr>
              <p:spPr bwMode="auto">
                <a:xfrm>
                  <a:off x="751876" y="3967735"/>
                  <a:ext cx="45966" cy="40494"/>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221"/>
                <p:cNvSpPr>
                  <a:spLocks/>
                </p:cNvSpPr>
                <p:nvPr/>
              </p:nvSpPr>
              <p:spPr bwMode="auto">
                <a:xfrm>
                  <a:off x="766104" y="3975944"/>
                  <a:ext cx="18605" cy="21889"/>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222"/>
                <p:cNvSpPr>
                  <a:spLocks/>
                </p:cNvSpPr>
                <p:nvPr/>
              </p:nvSpPr>
              <p:spPr bwMode="auto">
                <a:xfrm>
                  <a:off x="735460" y="4025193"/>
                  <a:ext cx="43777" cy="47061"/>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223"/>
                <p:cNvSpPr>
                  <a:spLocks/>
                </p:cNvSpPr>
                <p:nvPr/>
              </p:nvSpPr>
              <p:spPr bwMode="auto">
                <a:xfrm>
                  <a:off x="1272827" y="4031213"/>
                  <a:ext cx="148296" cy="51438"/>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224"/>
                <p:cNvSpPr>
                  <a:spLocks/>
                </p:cNvSpPr>
                <p:nvPr/>
              </p:nvSpPr>
              <p:spPr bwMode="auto">
                <a:xfrm>
                  <a:off x="1380629" y="4035043"/>
                  <a:ext cx="98499" cy="51438"/>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225"/>
                <p:cNvSpPr>
                  <a:spLocks/>
                </p:cNvSpPr>
                <p:nvPr/>
              </p:nvSpPr>
              <p:spPr bwMode="auto">
                <a:xfrm>
                  <a:off x="1404706" y="4042704"/>
                  <a:ext cx="206301" cy="64024"/>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226"/>
                <p:cNvSpPr>
                  <a:spLocks/>
                </p:cNvSpPr>
                <p:nvPr/>
              </p:nvSpPr>
              <p:spPr bwMode="auto">
                <a:xfrm>
                  <a:off x="984991" y="4059121"/>
                  <a:ext cx="295497" cy="95216"/>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227"/>
                <p:cNvSpPr>
                  <a:spLocks/>
                </p:cNvSpPr>
                <p:nvPr/>
              </p:nvSpPr>
              <p:spPr bwMode="auto">
                <a:xfrm>
                  <a:off x="1230691" y="4085387"/>
                  <a:ext cx="141729" cy="75516"/>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228"/>
                <p:cNvSpPr>
                  <a:spLocks/>
                </p:cNvSpPr>
                <p:nvPr/>
              </p:nvSpPr>
              <p:spPr bwMode="auto">
                <a:xfrm>
                  <a:off x="1313868" y="4096879"/>
                  <a:ext cx="185507" cy="74422"/>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229"/>
                <p:cNvSpPr>
                  <a:spLocks/>
                </p:cNvSpPr>
                <p:nvPr/>
              </p:nvSpPr>
              <p:spPr bwMode="auto">
                <a:xfrm>
                  <a:off x="948875" y="2580540"/>
                  <a:ext cx="15322" cy="15869"/>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230"/>
                <p:cNvSpPr>
                  <a:spLocks/>
                </p:cNvSpPr>
                <p:nvPr/>
              </p:nvSpPr>
              <p:spPr bwMode="auto">
                <a:xfrm>
                  <a:off x="1044090" y="2554820"/>
                  <a:ext cx="15869" cy="15322"/>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231"/>
                <p:cNvSpPr>
                  <a:spLocks noEditPoints="1"/>
                </p:cNvSpPr>
                <p:nvPr/>
              </p:nvSpPr>
              <p:spPr bwMode="auto">
                <a:xfrm>
                  <a:off x="692230" y="3789890"/>
                  <a:ext cx="182223" cy="119841"/>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1356"/>
              <p:cNvGrpSpPr/>
              <p:nvPr/>
            </p:nvGrpSpPr>
            <p:grpSpPr>
              <a:xfrm>
                <a:off x="4622635" y="4343400"/>
                <a:ext cx="1630583" cy="992528"/>
                <a:chOff x="4394033" y="2209799"/>
                <a:chExt cx="1630583" cy="992528"/>
              </a:xfrm>
            </p:grpSpPr>
            <p:sp>
              <p:nvSpPr>
                <p:cNvPr id="735" name="Oval Callout 734"/>
                <p:cNvSpPr/>
                <p:nvPr/>
              </p:nvSpPr>
              <p:spPr>
                <a:xfrm>
                  <a:off x="4394033" y="2209799"/>
                  <a:ext cx="1630583" cy="992528"/>
                </a:xfrm>
                <a:prstGeom prst="wedgeEllipseCallout">
                  <a:avLst>
                    <a:gd name="adj1" fmla="val -69667"/>
                    <a:gd name="adj2" fmla="val 3180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325"/>
                <p:cNvGrpSpPr>
                  <a:grpSpLocks noChangeAspect="1"/>
                </p:cNvGrpSpPr>
                <p:nvPr/>
              </p:nvGrpSpPr>
              <p:grpSpPr>
                <a:xfrm>
                  <a:off x="4606710" y="2379951"/>
                  <a:ext cx="278347" cy="680592"/>
                  <a:chOff x="6621463" y="1127125"/>
                  <a:chExt cx="1330325" cy="3252788"/>
                </a:xfrm>
              </p:grpSpPr>
              <p:sp>
                <p:nvSpPr>
                  <p:cNvPr id="775"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324"/>
                <p:cNvGrpSpPr>
                  <a:grpSpLocks noChangeAspect="1"/>
                </p:cNvGrpSpPr>
                <p:nvPr/>
              </p:nvGrpSpPr>
              <p:grpSpPr>
                <a:xfrm>
                  <a:off x="5315700" y="2465023"/>
                  <a:ext cx="217124" cy="510443"/>
                  <a:chOff x="7996238" y="2274888"/>
                  <a:chExt cx="660400" cy="1552575"/>
                </a:xfrm>
              </p:grpSpPr>
              <p:sp>
                <p:nvSpPr>
                  <p:cNvPr id="741"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39" name="TextBox 738"/>
                <p:cNvSpPr txBox="1"/>
                <p:nvPr/>
              </p:nvSpPr>
              <p:spPr>
                <a:xfrm>
                  <a:off x="4837126" y="2456749"/>
                  <a:ext cx="425369" cy="496263"/>
                </a:xfrm>
                <a:prstGeom prst="rect">
                  <a:avLst/>
                </a:prstGeom>
                <a:noFill/>
              </p:spPr>
              <p:txBody>
                <a:bodyPr wrap="none" rtlCol="0" anchor="ctr" anchorCtr="0">
                  <a:noAutofit/>
                </a:bodyPr>
                <a:lstStyle/>
                <a:p>
                  <a:pPr algn="ctr"/>
                  <a:r>
                    <a:rPr lang="en-US" sz="2800" dirty="0" smtClean="0"/>
                    <a:t>$X</a:t>
                  </a:r>
                </a:p>
              </p:txBody>
            </p:sp>
            <p:sp>
              <p:nvSpPr>
                <p:cNvPr id="740" name="TextBox 739"/>
                <p:cNvSpPr txBox="1"/>
                <p:nvPr/>
              </p:nvSpPr>
              <p:spPr>
                <a:xfrm>
                  <a:off x="5528353" y="2456749"/>
                  <a:ext cx="425369" cy="496263"/>
                </a:xfrm>
                <a:prstGeom prst="rect">
                  <a:avLst/>
                </a:prstGeom>
                <a:noFill/>
              </p:spPr>
              <p:txBody>
                <a:bodyPr wrap="none" rtlCol="0" anchor="ctr" anchorCtr="0">
                  <a:noAutofit/>
                </a:bodyPr>
                <a:lstStyle/>
                <a:p>
                  <a:pPr algn="ctr"/>
                  <a:r>
                    <a:rPr lang="en-US" sz="2800" dirty="0" smtClean="0"/>
                    <a:t>$Y</a:t>
                  </a:r>
                </a:p>
              </p:txBody>
            </p:sp>
          </p:grpSp>
        </p:grpSp>
        <p:grpSp>
          <p:nvGrpSpPr>
            <p:cNvPr id="22" name="Group 2184"/>
            <p:cNvGrpSpPr/>
            <p:nvPr/>
          </p:nvGrpSpPr>
          <p:grpSpPr>
            <a:xfrm>
              <a:off x="6437517" y="4343400"/>
              <a:ext cx="2548836" cy="1828800"/>
              <a:chOff x="6437517" y="4343400"/>
              <a:chExt cx="2548836" cy="1828800"/>
            </a:xfrm>
          </p:grpSpPr>
          <p:grpSp>
            <p:nvGrpSpPr>
              <p:cNvPr id="23" name="Group 661"/>
              <p:cNvGrpSpPr/>
              <p:nvPr/>
            </p:nvGrpSpPr>
            <p:grpSpPr>
              <a:xfrm>
                <a:off x="7879527" y="4470723"/>
                <a:ext cx="1106826" cy="1701477"/>
                <a:chOff x="6477000" y="3124200"/>
                <a:chExt cx="877318" cy="1348665"/>
              </a:xfrm>
            </p:grpSpPr>
            <p:sp>
              <p:nvSpPr>
                <p:cNvPr id="506" name="AutoShape 3"/>
                <p:cNvSpPr>
                  <a:spLocks noChangeAspect="1" noChangeArrowheads="1" noTextEdit="1"/>
                </p:cNvSpPr>
                <p:nvPr/>
              </p:nvSpPr>
              <p:spPr bwMode="auto">
                <a:xfrm flipH="1">
                  <a:off x="6477000" y="3124200"/>
                  <a:ext cx="877318" cy="134866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6"/>
                <p:cNvSpPr>
                  <a:spLocks noEditPoints="1"/>
                </p:cNvSpPr>
                <p:nvPr/>
              </p:nvSpPr>
              <p:spPr bwMode="auto">
                <a:xfrm flipH="1">
                  <a:off x="6481438" y="3127832"/>
                  <a:ext cx="869651" cy="1340998"/>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7"/>
                <p:cNvSpPr>
                  <a:spLocks/>
                </p:cNvSpPr>
                <p:nvPr/>
              </p:nvSpPr>
              <p:spPr bwMode="auto">
                <a:xfrm flipH="1">
                  <a:off x="7107749" y="3136307"/>
                  <a:ext cx="146892" cy="186844"/>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8"/>
                <p:cNvSpPr>
                  <a:spLocks/>
                </p:cNvSpPr>
                <p:nvPr/>
              </p:nvSpPr>
              <p:spPr bwMode="auto">
                <a:xfrm flipH="1">
                  <a:off x="7075868" y="3141552"/>
                  <a:ext cx="20178" cy="22599"/>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9"/>
                <p:cNvSpPr>
                  <a:spLocks/>
                </p:cNvSpPr>
                <p:nvPr/>
              </p:nvSpPr>
              <p:spPr bwMode="auto">
                <a:xfrm flipH="1">
                  <a:off x="6983455" y="3141957"/>
                  <a:ext cx="35109" cy="18967"/>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0"/>
                <p:cNvSpPr>
                  <a:spLocks/>
                </p:cNvSpPr>
                <p:nvPr/>
              </p:nvSpPr>
              <p:spPr bwMode="auto">
                <a:xfrm flipH="1">
                  <a:off x="6951171" y="3191189"/>
                  <a:ext cx="90799" cy="106134"/>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1"/>
                <p:cNvSpPr>
                  <a:spLocks/>
                </p:cNvSpPr>
                <p:nvPr/>
              </p:nvSpPr>
              <p:spPr bwMode="auto">
                <a:xfrm flipH="1">
                  <a:off x="7048427" y="3197646"/>
                  <a:ext cx="87570" cy="138418"/>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2"/>
                <p:cNvSpPr>
                  <a:spLocks/>
                </p:cNvSpPr>
                <p:nvPr/>
              </p:nvSpPr>
              <p:spPr bwMode="auto">
                <a:xfrm flipH="1">
                  <a:off x="7196933" y="3203700"/>
                  <a:ext cx="4843" cy="6861"/>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3"/>
                <p:cNvSpPr>
                  <a:spLocks/>
                </p:cNvSpPr>
                <p:nvPr/>
              </p:nvSpPr>
              <p:spPr bwMode="auto">
                <a:xfrm flipH="1">
                  <a:off x="7204600" y="3218631"/>
                  <a:ext cx="6861" cy="10493"/>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4"/>
                <p:cNvSpPr>
                  <a:spLocks/>
                </p:cNvSpPr>
                <p:nvPr/>
              </p:nvSpPr>
              <p:spPr bwMode="auto">
                <a:xfrm flipH="1">
                  <a:off x="6734464" y="3273110"/>
                  <a:ext cx="525423" cy="461662"/>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5"/>
                <p:cNvSpPr>
                  <a:spLocks/>
                </p:cNvSpPr>
                <p:nvPr/>
              </p:nvSpPr>
              <p:spPr bwMode="auto">
                <a:xfrm flipH="1">
                  <a:off x="6769573" y="3285217"/>
                  <a:ext cx="205811" cy="116223"/>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6"/>
                <p:cNvSpPr>
                  <a:spLocks/>
                </p:cNvSpPr>
                <p:nvPr/>
              </p:nvSpPr>
              <p:spPr bwMode="auto">
                <a:xfrm flipH="1">
                  <a:off x="6769574" y="3285620"/>
                  <a:ext cx="205003" cy="115415"/>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
                <p:cNvSpPr>
                  <a:spLocks/>
                </p:cNvSpPr>
                <p:nvPr/>
              </p:nvSpPr>
              <p:spPr bwMode="auto">
                <a:xfrm flipH="1">
                  <a:off x="6769574" y="3286427"/>
                  <a:ext cx="204196" cy="114609"/>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8"/>
                <p:cNvSpPr>
                  <a:spLocks noEditPoints="1"/>
                </p:cNvSpPr>
                <p:nvPr/>
              </p:nvSpPr>
              <p:spPr bwMode="auto">
                <a:xfrm flipH="1">
                  <a:off x="6770381" y="3286024"/>
                  <a:ext cx="202582" cy="114609"/>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9"/>
                <p:cNvSpPr>
                  <a:spLocks/>
                </p:cNvSpPr>
                <p:nvPr/>
              </p:nvSpPr>
              <p:spPr bwMode="auto">
                <a:xfrm flipH="1">
                  <a:off x="6770381" y="3286427"/>
                  <a:ext cx="201775" cy="113801"/>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20"/>
                <p:cNvSpPr>
                  <a:spLocks/>
                </p:cNvSpPr>
                <p:nvPr/>
              </p:nvSpPr>
              <p:spPr bwMode="auto">
                <a:xfrm flipH="1">
                  <a:off x="6770784" y="3286831"/>
                  <a:ext cx="200968" cy="112994"/>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21"/>
                <p:cNvSpPr>
                  <a:spLocks/>
                </p:cNvSpPr>
                <p:nvPr/>
              </p:nvSpPr>
              <p:spPr bwMode="auto">
                <a:xfrm flipH="1">
                  <a:off x="6770784" y="3286427"/>
                  <a:ext cx="200161" cy="112994"/>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22"/>
                <p:cNvSpPr>
                  <a:spLocks/>
                </p:cNvSpPr>
                <p:nvPr/>
              </p:nvSpPr>
              <p:spPr bwMode="auto">
                <a:xfrm flipH="1">
                  <a:off x="6771187" y="3286831"/>
                  <a:ext cx="199354" cy="112187"/>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23"/>
                <p:cNvSpPr>
                  <a:spLocks/>
                </p:cNvSpPr>
                <p:nvPr/>
              </p:nvSpPr>
              <p:spPr bwMode="auto">
                <a:xfrm flipH="1">
                  <a:off x="6771188" y="3287234"/>
                  <a:ext cx="198547" cy="111380"/>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24"/>
                <p:cNvSpPr>
                  <a:spLocks/>
                </p:cNvSpPr>
                <p:nvPr/>
              </p:nvSpPr>
              <p:spPr bwMode="auto">
                <a:xfrm flipH="1">
                  <a:off x="6771592" y="3286831"/>
                  <a:ext cx="197739" cy="111380"/>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25"/>
                <p:cNvSpPr>
                  <a:spLocks/>
                </p:cNvSpPr>
                <p:nvPr/>
              </p:nvSpPr>
              <p:spPr bwMode="auto">
                <a:xfrm flipH="1">
                  <a:off x="6771994" y="3287234"/>
                  <a:ext cx="196126" cy="110573"/>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26"/>
                <p:cNvSpPr>
                  <a:spLocks/>
                </p:cNvSpPr>
                <p:nvPr/>
              </p:nvSpPr>
              <p:spPr bwMode="auto">
                <a:xfrm flipH="1">
                  <a:off x="6771995" y="3287638"/>
                  <a:ext cx="195318" cy="109766"/>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27"/>
                <p:cNvSpPr>
                  <a:spLocks/>
                </p:cNvSpPr>
                <p:nvPr/>
              </p:nvSpPr>
              <p:spPr bwMode="auto">
                <a:xfrm flipH="1">
                  <a:off x="6772398" y="3287638"/>
                  <a:ext cx="194511" cy="109766"/>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28"/>
                <p:cNvSpPr>
                  <a:spLocks/>
                </p:cNvSpPr>
                <p:nvPr/>
              </p:nvSpPr>
              <p:spPr bwMode="auto">
                <a:xfrm flipH="1">
                  <a:off x="6772399" y="3288041"/>
                  <a:ext cx="193704" cy="10895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29"/>
                <p:cNvSpPr>
                  <a:spLocks/>
                </p:cNvSpPr>
                <p:nvPr/>
              </p:nvSpPr>
              <p:spPr bwMode="auto">
                <a:xfrm flipH="1">
                  <a:off x="6772802" y="3288445"/>
                  <a:ext cx="192897" cy="108151"/>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30"/>
                <p:cNvSpPr>
                  <a:spLocks/>
                </p:cNvSpPr>
                <p:nvPr/>
              </p:nvSpPr>
              <p:spPr bwMode="auto">
                <a:xfrm flipH="1">
                  <a:off x="6772802" y="3288041"/>
                  <a:ext cx="192090" cy="108151"/>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31"/>
                <p:cNvSpPr>
                  <a:spLocks/>
                </p:cNvSpPr>
                <p:nvPr/>
              </p:nvSpPr>
              <p:spPr bwMode="auto">
                <a:xfrm flipH="1">
                  <a:off x="6773609" y="3288445"/>
                  <a:ext cx="190476" cy="107345"/>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32"/>
                <p:cNvSpPr>
                  <a:spLocks/>
                </p:cNvSpPr>
                <p:nvPr/>
              </p:nvSpPr>
              <p:spPr bwMode="auto">
                <a:xfrm flipH="1">
                  <a:off x="6773608" y="3288849"/>
                  <a:ext cx="189669" cy="106537"/>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33"/>
                <p:cNvSpPr>
                  <a:spLocks/>
                </p:cNvSpPr>
                <p:nvPr/>
              </p:nvSpPr>
              <p:spPr bwMode="auto">
                <a:xfrm flipH="1">
                  <a:off x="6774012" y="3288445"/>
                  <a:ext cx="188862" cy="106537"/>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34"/>
                <p:cNvSpPr>
                  <a:spLocks/>
                </p:cNvSpPr>
                <p:nvPr/>
              </p:nvSpPr>
              <p:spPr bwMode="auto">
                <a:xfrm flipH="1">
                  <a:off x="6774013" y="3288849"/>
                  <a:ext cx="188054" cy="105730"/>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35"/>
                <p:cNvSpPr>
                  <a:spLocks/>
                </p:cNvSpPr>
                <p:nvPr/>
              </p:nvSpPr>
              <p:spPr bwMode="auto">
                <a:xfrm flipH="1">
                  <a:off x="6774013" y="3288445"/>
                  <a:ext cx="187247" cy="105730"/>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36"/>
                <p:cNvSpPr>
                  <a:spLocks/>
                </p:cNvSpPr>
                <p:nvPr/>
              </p:nvSpPr>
              <p:spPr bwMode="auto">
                <a:xfrm flipH="1">
                  <a:off x="6774416" y="3288849"/>
                  <a:ext cx="186440" cy="104923"/>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37"/>
                <p:cNvSpPr>
                  <a:spLocks/>
                </p:cNvSpPr>
                <p:nvPr/>
              </p:nvSpPr>
              <p:spPr bwMode="auto">
                <a:xfrm flipH="1">
                  <a:off x="6774819" y="3289656"/>
                  <a:ext cx="184826" cy="104116"/>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38"/>
                <p:cNvSpPr>
                  <a:spLocks/>
                </p:cNvSpPr>
                <p:nvPr/>
              </p:nvSpPr>
              <p:spPr bwMode="auto">
                <a:xfrm flipH="1">
                  <a:off x="6775223" y="3289252"/>
                  <a:ext cx="184019" cy="104116"/>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39"/>
                <p:cNvSpPr>
                  <a:spLocks/>
                </p:cNvSpPr>
                <p:nvPr/>
              </p:nvSpPr>
              <p:spPr bwMode="auto">
                <a:xfrm flipH="1">
                  <a:off x="6775223" y="3289656"/>
                  <a:ext cx="183212" cy="103309"/>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40"/>
                <p:cNvSpPr>
                  <a:spLocks/>
                </p:cNvSpPr>
                <p:nvPr/>
              </p:nvSpPr>
              <p:spPr bwMode="auto">
                <a:xfrm flipH="1">
                  <a:off x="6775626" y="3290059"/>
                  <a:ext cx="182405" cy="102502"/>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41"/>
                <p:cNvSpPr>
                  <a:spLocks/>
                </p:cNvSpPr>
                <p:nvPr/>
              </p:nvSpPr>
              <p:spPr bwMode="auto">
                <a:xfrm flipH="1">
                  <a:off x="6775626" y="3289656"/>
                  <a:ext cx="181598" cy="102502"/>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42"/>
                <p:cNvSpPr>
                  <a:spLocks/>
                </p:cNvSpPr>
                <p:nvPr/>
              </p:nvSpPr>
              <p:spPr bwMode="auto">
                <a:xfrm flipH="1">
                  <a:off x="6776434" y="3290059"/>
                  <a:ext cx="180387" cy="101695"/>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43"/>
                <p:cNvSpPr>
                  <a:spLocks/>
                </p:cNvSpPr>
                <p:nvPr/>
              </p:nvSpPr>
              <p:spPr bwMode="auto">
                <a:xfrm flipH="1">
                  <a:off x="6776838" y="3290463"/>
                  <a:ext cx="178369" cy="100887"/>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44"/>
                <p:cNvSpPr>
                  <a:spLocks/>
                </p:cNvSpPr>
                <p:nvPr/>
              </p:nvSpPr>
              <p:spPr bwMode="auto">
                <a:xfrm flipH="1">
                  <a:off x="6777241" y="3290059"/>
                  <a:ext cx="177562" cy="100887"/>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45"/>
                <p:cNvSpPr>
                  <a:spLocks/>
                </p:cNvSpPr>
                <p:nvPr/>
              </p:nvSpPr>
              <p:spPr bwMode="auto">
                <a:xfrm flipH="1">
                  <a:off x="6777241" y="3290463"/>
                  <a:ext cx="176755" cy="100081"/>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46"/>
                <p:cNvSpPr>
                  <a:spLocks/>
                </p:cNvSpPr>
                <p:nvPr/>
              </p:nvSpPr>
              <p:spPr bwMode="auto">
                <a:xfrm flipH="1">
                  <a:off x="6777241" y="3290866"/>
                  <a:ext cx="175948" cy="99273"/>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47"/>
                <p:cNvSpPr>
                  <a:spLocks/>
                </p:cNvSpPr>
                <p:nvPr/>
              </p:nvSpPr>
              <p:spPr bwMode="auto">
                <a:xfrm flipH="1">
                  <a:off x="6777645" y="3290866"/>
                  <a:ext cx="175141" cy="99273"/>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48"/>
                <p:cNvSpPr>
                  <a:spLocks/>
                </p:cNvSpPr>
                <p:nvPr/>
              </p:nvSpPr>
              <p:spPr bwMode="auto">
                <a:xfrm flipH="1">
                  <a:off x="6777644" y="3291270"/>
                  <a:ext cx="174334" cy="98466"/>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49"/>
                <p:cNvSpPr>
                  <a:spLocks/>
                </p:cNvSpPr>
                <p:nvPr/>
              </p:nvSpPr>
              <p:spPr bwMode="auto">
                <a:xfrm flipH="1">
                  <a:off x="6778451" y="3291673"/>
                  <a:ext cx="172720" cy="97255"/>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50"/>
                <p:cNvSpPr>
                  <a:spLocks/>
                </p:cNvSpPr>
                <p:nvPr/>
              </p:nvSpPr>
              <p:spPr bwMode="auto">
                <a:xfrm flipH="1">
                  <a:off x="6778451" y="3291270"/>
                  <a:ext cx="171913" cy="97255"/>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51"/>
                <p:cNvSpPr>
                  <a:spLocks/>
                </p:cNvSpPr>
                <p:nvPr/>
              </p:nvSpPr>
              <p:spPr bwMode="auto">
                <a:xfrm flipH="1">
                  <a:off x="6778855" y="3291673"/>
                  <a:ext cx="171105" cy="96449"/>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52"/>
                <p:cNvSpPr>
                  <a:spLocks/>
                </p:cNvSpPr>
                <p:nvPr/>
              </p:nvSpPr>
              <p:spPr bwMode="auto">
                <a:xfrm flipH="1">
                  <a:off x="6778856" y="3292077"/>
                  <a:ext cx="170298" cy="95641"/>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53"/>
                <p:cNvSpPr>
                  <a:spLocks/>
                </p:cNvSpPr>
                <p:nvPr/>
              </p:nvSpPr>
              <p:spPr bwMode="auto">
                <a:xfrm flipH="1">
                  <a:off x="6779259" y="3291673"/>
                  <a:ext cx="169491" cy="95641"/>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54"/>
                <p:cNvSpPr>
                  <a:spLocks/>
                </p:cNvSpPr>
                <p:nvPr/>
              </p:nvSpPr>
              <p:spPr bwMode="auto">
                <a:xfrm flipH="1">
                  <a:off x="6779259" y="3292077"/>
                  <a:ext cx="168684" cy="94834"/>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55"/>
                <p:cNvSpPr>
                  <a:spLocks/>
                </p:cNvSpPr>
                <p:nvPr/>
              </p:nvSpPr>
              <p:spPr bwMode="auto">
                <a:xfrm flipH="1">
                  <a:off x="6779662" y="3292481"/>
                  <a:ext cx="167070" cy="94027"/>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56"/>
                <p:cNvSpPr>
                  <a:spLocks/>
                </p:cNvSpPr>
                <p:nvPr/>
              </p:nvSpPr>
              <p:spPr bwMode="auto">
                <a:xfrm flipH="1">
                  <a:off x="6780066" y="3292077"/>
                  <a:ext cx="166262" cy="94027"/>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57"/>
                <p:cNvSpPr>
                  <a:spLocks/>
                </p:cNvSpPr>
                <p:nvPr/>
              </p:nvSpPr>
              <p:spPr bwMode="auto">
                <a:xfrm flipH="1">
                  <a:off x="6780066" y="3292884"/>
                  <a:ext cx="165456" cy="93220"/>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58"/>
                <p:cNvSpPr>
                  <a:spLocks/>
                </p:cNvSpPr>
                <p:nvPr/>
              </p:nvSpPr>
              <p:spPr bwMode="auto">
                <a:xfrm flipH="1">
                  <a:off x="6780469" y="3293288"/>
                  <a:ext cx="164649" cy="924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59"/>
                <p:cNvSpPr>
                  <a:spLocks/>
                </p:cNvSpPr>
                <p:nvPr/>
              </p:nvSpPr>
              <p:spPr bwMode="auto">
                <a:xfrm flipH="1">
                  <a:off x="6780470" y="3292884"/>
                  <a:ext cx="163841" cy="924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60"/>
                <p:cNvSpPr>
                  <a:spLocks/>
                </p:cNvSpPr>
                <p:nvPr/>
              </p:nvSpPr>
              <p:spPr bwMode="auto">
                <a:xfrm flipH="1">
                  <a:off x="6780873" y="3293288"/>
                  <a:ext cx="163034" cy="91606"/>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61"/>
                <p:cNvSpPr>
                  <a:spLocks/>
                </p:cNvSpPr>
                <p:nvPr/>
              </p:nvSpPr>
              <p:spPr bwMode="auto">
                <a:xfrm flipH="1">
                  <a:off x="6781276" y="3293691"/>
                  <a:ext cx="161420" cy="90799"/>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62"/>
                <p:cNvSpPr>
                  <a:spLocks/>
                </p:cNvSpPr>
                <p:nvPr/>
              </p:nvSpPr>
              <p:spPr bwMode="auto">
                <a:xfrm flipH="1">
                  <a:off x="6781680" y="3293288"/>
                  <a:ext cx="160613" cy="90799"/>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63"/>
                <p:cNvSpPr>
                  <a:spLocks/>
                </p:cNvSpPr>
                <p:nvPr/>
              </p:nvSpPr>
              <p:spPr bwMode="auto">
                <a:xfrm flipH="1">
                  <a:off x="6781680" y="3293691"/>
                  <a:ext cx="159806" cy="89991"/>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64"/>
                <p:cNvSpPr>
                  <a:spLocks/>
                </p:cNvSpPr>
                <p:nvPr/>
              </p:nvSpPr>
              <p:spPr bwMode="auto">
                <a:xfrm flipH="1">
                  <a:off x="6781680" y="3294095"/>
                  <a:ext cx="158999" cy="8918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65"/>
                <p:cNvSpPr>
                  <a:spLocks/>
                </p:cNvSpPr>
                <p:nvPr/>
              </p:nvSpPr>
              <p:spPr bwMode="auto">
                <a:xfrm flipH="1">
                  <a:off x="6782083" y="3293691"/>
                  <a:ext cx="158192" cy="8918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66"/>
                <p:cNvSpPr>
                  <a:spLocks/>
                </p:cNvSpPr>
                <p:nvPr/>
              </p:nvSpPr>
              <p:spPr bwMode="auto">
                <a:xfrm flipH="1">
                  <a:off x="6782083" y="3294095"/>
                  <a:ext cx="157385" cy="88378"/>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67"/>
                <p:cNvSpPr>
                  <a:spLocks/>
                </p:cNvSpPr>
                <p:nvPr/>
              </p:nvSpPr>
              <p:spPr bwMode="auto">
                <a:xfrm flipH="1">
                  <a:off x="6782891" y="3294095"/>
                  <a:ext cx="155770" cy="87974"/>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68"/>
                <p:cNvSpPr>
                  <a:spLocks/>
                </p:cNvSpPr>
                <p:nvPr/>
              </p:nvSpPr>
              <p:spPr bwMode="auto">
                <a:xfrm flipH="1">
                  <a:off x="6782891" y="3294498"/>
                  <a:ext cx="154963" cy="87570"/>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69"/>
                <p:cNvSpPr>
                  <a:spLocks/>
                </p:cNvSpPr>
                <p:nvPr/>
              </p:nvSpPr>
              <p:spPr bwMode="auto">
                <a:xfrm flipH="1">
                  <a:off x="6783294" y="3294902"/>
                  <a:ext cx="154156" cy="86764"/>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70"/>
                <p:cNvSpPr>
                  <a:spLocks/>
                </p:cNvSpPr>
                <p:nvPr/>
              </p:nvSpPr>
              <p:spPr bwMode="auto">
                <a:xfrm flipH="1">
                  <a:off x="6783294" y="3294498"/>
                  <a:ext cx="153349" cy="86764"/>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71"/>
                <p:cNvSpPr>
                  <a:spLocks/>
                </p:cNvSpPr>
                <p:nvPr/>
              </p:nvSpPr>
              <p:spPr bwMode="auto">
                <a:xfrm flipH="1">
                  <a:off x="6783698" y="3294902"/>
                  <a:ext cx="152542" cy="85956"/>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72"/>
                <p:cNvSpPr>
                  <a:spLocks/>
                </p:cNvSpPr>
                <p:nvPr/>
              </p:nvSpPr>
              <p:spPr bwMode="auto">
                <a:xfrm flipH="1">
                  <a:off x="6783697" y="3295305"/>
                  <a:ext cx="151735" cy="85149"/>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73"/>
                <p:cNvSpPr>
                  <a:spLocks/>
                </p:cNvSpPr>
                <p:nvPr/>
              </p:nvSpPr>
              <p:spPr bwMode="auto">
                <a:xfrm flipH="1">
                  <a:off x="6783698" y="3294902"/>
                  <a:ext cx="150928" cy="85149"/>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74"/>
                <p:cNvSpPr>
                  <a:spLocks/>
                </p:cNvSpPr>
                <p:nvPr/>
              </p:nvSpPr>
              <p:spPr bwMode="auto">
                <a:xfrm flipH="1">
                  <a:off x="6784505" y="3295305"/>
                  <a:ext cx="149313" cy="84342"/>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75"/>
                <p:cNvSpPr>
                  <a:spLocks/>
                </p:cNvSpPr>
                <p:nvPr/>
              </p:nvSpPr>
              <p:spPr bwMode="auto">
                <a:xfrm flipH="1">
                  <a:off x="6784504" y="3296113"/>
                  <a:ext cx="148507" cy="83132"/>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76"/>
                <p:cNvSpPr>
                  <a:spLocks/>
                </p:cNvSpPr>
                <p:nvPr/>
              </p:nvSpPr>
              <p:spPr bwMode="auto">
                <a:xfrm flipH="1">
                  <a:off x="6784909" y="3295305"/>
                  <a:ext cx="147699" cy="83535"/>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77"/>
                <p:cNvSpPr>
                  <a:spLocks/>
                </p:cNvSpPr>
                <p:nvPr/>
              </p:nvSpPr>
              <p:spPr bwMode="auto">
                <a:xfrm flipH="1">
                  <a:off x="6784909" y="3296113"/>
                  <a:ext cx="146892" cy="82324"/>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78"/>
                <p:cNvSpPr>
                  <a:spLocks/>
                </p:cNvSpPr>
                <p:nvPr/>
              </p:nvSpPr>
              <p:spPr bwMode="auto">
                <a:xfrm flipH="1">
                  <a:off x="6785312" y="3296920"/>
                  <a:ext cx="146085" cy="81517"/>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79"/>
                <p:cNvSpPr>
                  <a:spLocks/>
                </p:cNvSpPr>
                <p:nvPr/>
              </p:nvSpPr>
              <p:spPr bwMode="auto">
                <a:xfrm flipH="1">
                  <a:off x="6785312" y="3296516"/>
                  <a:ext cx="145278" cy="81517"/>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80"/>
                <p:cNvSpPr>
                  <a:spLocks/>
                </p:cNvSpPr>
                <p:nvPr/>
              </p:nvSpPr>
              <p:spPr bwMode="auto">
                <a:xfrm flipH="1">
                  <a:off x="6786119" y="3296920"/>
                  <a:ext cx="143260" cy="80710"/>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81"/>
                <p:cNvSpPr>
                  <a:spLocks/>
                </p:cNvSpPr>
                <p:nvPr/>
              </p:nvSpPr>
              <p:spPr bwMode="auto">
                <a:xfrm flipH="1">
                  <a:off x="6786120" y="3297323"/>
                  <a:ext cx="142453" cy="79903"/>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82"/>
                <p:cNvSpPr>
                  <a:spLocks/>
                </p:cNvSpPr>
                <p:nvPr/>
              </p:nvSpPr>
              <p:spPr bwMode="auto">
                <a:xfrm flipH="1">
                  <a:off x="6786119" y="3296920"/>
                  <a:ext cx="141646" cy="79903"/>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83"/>
                <p:cNvSpPr>
                  <a:spLocks/>
                </p:cNvSpPr>
                <p:nvPr/>
              </p:nvSpPr>
              <p:spPr bwMode="auto">
                <a:xfrm flipH="1">
                  <a:off x="6786523" y="3297323"/>
                  <a:ext cx="140839" cy="79096"/>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84"/>
                <p:cNvSpPr>
                  <a:spLocks/>
                </p:cNvSpPr>
                <p:nvPr/>
              </p:nvSpPr>
              <p:spPr bwMode="auto">
                <a:xfrm flipH="1">
                  <a:off x="6786523" y="3297726"/>
                  <a:ext cx="140032" cy="78289"/>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85"/>
                <p:cNvSpPr>
                  <a:spLocks/>
                </p:cNvSpPr>
                <p:nvPr/>
              </p:nvSpPr>
              <p:spPr bwMode="auto">
                <a:xfrm flipH="1">
                  <a:off x="6786926" y="3297323"/>
                  <a:ext cx="139225" cy="78289"/>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86"/>
                <p:cNvSpPr>
                  <a:spLocks/>
                </p:cNvSpPr>
                <p:nvPr/>
              </p:nvSpPr>
              <p:spPr bwMode="auto">
                <a:xfrm flipH="1">
                  <a:off x="6787330" y="3297726"/>
                  <a:ext cx="137611" cy="77482"/>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87"/>
                <p:cNvSpPr>
                  <a:spLocks/>
                </p:cNvSpPr>
                <p:nvPr/>
              </p:nvSpPr>
              <p:spPr bwMode="auto">
                <a:xfrm flipH="1">
                  <a:off x="6787733" y="3298130"/>
                  <a:ext cx="136804" cy="76674"/>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88"/>
                <p:cNvSpPr>
                  <a:spLocks/>
                </p:cNvSpPr>
                <p:nvPr/>
              </p:nvSpPr>
              <p:spPr bwMode="auto">
                <a:xfrm flipH="1">
                  <a:off x="6787734" y="3298130"/>
                  <a:ext cx="135996" cy="76674"/>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89"/>
                <p:cNvSpPr>
                  <a:spLocks/>
                </p:cNvSpPr>
                <p:nvPr/>
              </p:nvSpPr>
              <p:spPr bwMode="auto">
                <a:xfrm flipH="1">
                  <a:off x="6788137" y="3298534"/>
                  <a:ext cx="135189" cy="75868"/>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90"/>
                <p:cNvSpPr>
                  <a:spLocks/>
                </p:cNvSpPr>
                <p:nvPr/>
              </p:nvSpPr>
              <p:spPr bwMode="auto">
                <a:xfrm flipH="1">
                  <a:off x="6788137" y="3298937"/>
                  <a:ext cx="134382" cy="75060"/>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91"/>
                <p:cNvSpPr>
                  <a:spLocks/>
                </p:cNvSpPr>
                <p:nvPr/>
              </p:nvSpPr>
              <p:spPr bwMode="auto">
                <a:xfrm flipH="1">
                  <a:off x="6788137" y="3298534"/>
                  <a:ext cx="133575" cy="75060"/>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92"/>
                <p:cNvSpPr>
                  <a:spLocks/>
                </p:cNvSpPr>
                <p:nvPr/>
              </p:nvSpPr>
              <p:spPr bwMode="auto">
                <a:xfrm flipH="1">
                  <a:off x="6788944" y="3298937"/>
                  <a:ext cx="131961" cy="74253"/>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93"/>
                <p:cNvSpPr>
                  <a:spLocks/>
                </p:cNvSpPr>
                <p:nvPr/>
              </p:nvSpPr>
              <p:spPr bwMode="auto">
                <a:xfrm flipH="1">
                  <a:off x="6788944" y="3299341"/>
                  <a:ext cx="131154" cy="73446"/>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94"/>
                <p:cNvSpPr>
                  <a:spLocks/>
                </p:cNvSpPr>
                <p:nvPr/>
              </p:nvSpPr>
              <p:spPr bwMode="auto">
                <a:xfrm flipH="1">
                  <a:off x="6789347" y="3298937"/>
                  <a:ext cx="130347" cy="73446"/>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95"/>
                <p:cNvSpPr>
                  <a:spLocks/>
                </p:cNvSpPr>
                <p:nvPr/>
              </p:nvSpPr>
              <p:spPr bwMode="auto">
                <a:xfrm flipH="1">
                  <a:off x="6789347" y="3299341"/>
                  <a:ext cx="129540" cy="7263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96"/>
                <p:cNvSpPr>
                  <a:spLocks/>
                </p:cNvSpPr>
                <p:nvPr/>
              </p:nvSpPr>
              <p:spPr bwMode="auto">
                <a:xfrm flipH="1">
                  <a:off x="6789751" y="3299745"/>
                  <a:ext cx="128732" cy="71832"/>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97"/>
                <p:cNvSpPr>
                  <a:spLocks/>
                </p:cNvSpPr>
                <p:nvPr/>
              </p:nvSpPr>
              <p:spPr bwMode="auto">
                <a:xfrm flipH="1">
                  <a:off x="6789751" y="3299341"/>
                  <a:ext cx="127926" cy="71832"/>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98"/>
                <p:cNvSpPr>
                  <a:spLocks/>
                </p:cNvSpPr>
                <p:nvPr/>
              </p:nvSpPr>
              <p:spPr bwMode="auto">
                <a:xfrm flipH="1">
                  <a:off x="6790558" y="3300148"/>
                  <a:ext cx="126311" cy="71025"/>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99"/>
                <p:cNvSpPr>
                  <a:spLocks/>
                </p:cNvSpPr>
                <p:nvPr/>
              </p:nvSpPr>
              <p:spPr bwMode="auto">
                <a:xfrm flipH="1">
                  <a:off x="6790558" y="3300552"/>
                  <a:ext cx="125504" cy="70218"/>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100"/>
                <p:cNvSpPr>
                  <a:spLocks/>
                </p:cNvSpPr>
                <p:nvPr/>
              </p:nvSpPr>
              <p:spPr bwMode="auto">
                <a:xfrm flipH="1">
                  <a:off x="6790558" y="3300148"/>
                  <a:ext cx="124697" cy="70218"/>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01"/>
                <p:cNvSpPr>
                  <a:spLocks/>
                </p:cNvSpPr>
                <p:nvPr/>
              </p:nvSpPr>
              <p:spPr bwMode="auto">
                <a:xfrm flipH="1">
                  <a:off x="6790961" y="3300552"/>
                  <a:ext cx="123890" cy="69410"/>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02"/>
                <p:cNvSpPr>
                  <a:spLocks/>
                </p:cNvSpPr>
                <p:nvPr/>
              </p:nvSpPr>
              <p:spPr bwMode="auto">
                <a:xfrm flipH="1">
                  <a:off x="6790962" y="3300148"/>
                  <a:ext cx="123083" cy="69410"/>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03"/>
                <p:cNvSpPr>
                  <a:spLocks/>
                </p:cNvSpPr>
                <p:nvPr/>
              </p:nvSpPr>
              <p:spPr bwMode="auto">
                <a:xfrm flipH="1">
                  <a:off x="6791365" y="3300552"/>
                  <a:ext cx="122276" cy="68604"/>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104"/>
                <p:cNvSpPr>
                  <a:spLocks/>
                </p:cNvSpPr>
                <p:nvPr/>
              </p:nvSpPr>
              <p:spPr bwMode="auto">
                <a:xfrm flipH="1">
                  <a:off x="6791768" y="3300955"/>
                  <a:ext cx="120662" cy="67797"/>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05"/>
                <p:cNvSpPr>
                  <a:spLocks/>
                </p:cNvSpPr>
                <p:nvPr/>
              </p:nvSpPr>
              <p:spPr bwMode="auto">
                <a:xfrm flipH="1">
                  <a:off x="6792173" y="3300552"/>
                  <a:ext cx="119854" cy="67797"/>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106"/>
                <p:cNvSpPr>
                  <a:spLocks/>
                </p:cNvSpPr>
                <p:nvPr/>
              </p:nvSpPr>
              <p:spPr bwMode="auto">
                <a:xfrm flipH="1">
                  <a:off x="6792172" y="3300955"/>
                  <a:ext cx="119047" cy="66989"/>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07"/>
                <p:cNvSpPr>
                  <a:spLocks/>
                </p:cNvSpPr>
                <p:nvPr/>
              </p:nvSpPr>
              <p:spPr bwMode="auto">
                <a:xfrm flipH="1">
                  <a:off x="6792576" y="3301358"/>
                  <a:ext cx="118240" cy="66183"/>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08"/>
                <p:cNvSpPr>
                  <a:spLocks/>
                </p:cNvSpPr>
                <p:nvPr/>
              </p:nvSpPr>
              <p:spPr bwMode="auto">
                <a:xfrm flipH="1">
                  <a:off x="6792576" y="3301358"/>
                  <a:ext cx="117433" cy="66183"/>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09"/>
                <p:cNvSpPr>
                  <a:spLocks/>
                </p:cNvSpPr>
                <p:nvPr/>
              </p:nvSpPr>
              <p:spPr bwMode="auto">
                <a:xfrm flipH="1">
                  <a:off x="6792576" y="3301762"/>
                  <a:ext cx="116626" cy="65375"/>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10"/>
                <p:cNvSpPr>
                  <a:spLocks/>
                </p:cNvSpPr>
                <p:nvPr/>
              </p:nvSpPr>
              <p:spPr bwMode="auto">
                <a:xfrm flipH="1">
                  <a:off x="6793383" y="3302166"/>
                  <a:ext cx="115012" cy="64568"/>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11"/>
                <p:cNvSpPr>
                  <a:spLocks/>
                </p:cNvSpPr>
                <p:nvPr/>
              </p:nvSpPr>
              <p:spPr bwMode="auto">
                <a:xfrm flipH="1">
                  <a:off x="6793384" y="3301762"/>
                  <a:ext cx="114204" cy="64568"/>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12"/>
                <p:cNvSpPr>
                  <a:spLocks/>
                </p:cNvSpPr>
                <p:nvPr/>
              </p:nvSpPr>
              <p:spPr bwMode="auto">
                <a:xfrm flipH="1">
                  <a:off x="6793786" y="3302166"/>
                  <a:ext cx="113398" cy="63761"/>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13"/>
                <p:cNvSpPr>
                  <a:spLocks/>
                </p:cNvSpPr>
                <p:nvPr/>
              </p:nvSpPr>
              <p:spPr bwMode="auto">
                <a:xfrm flipH="1">
                  <a:off x="6793786" y="3302569"/>
                  <a:ext cx="112591" cy="62954"/>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14"/>
                <p:cNvSpPr>
                  <a:spLocks/>
                </p:cNvSpPr>
                <p:nvPr/>
              </p:nvSpPr>
              <p:spPr bwMode="auto">
                <a:xfrm flipH="1">
                  <a:off x="6794190" y="3302166"/>
                  <a:ext cx="111783" cy="62954"/>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15"/>
                <p:cNvSpPr>
                  <a:spLocks/>
                </p:cNvSpPr>
                <p:nvPr/>
              </p:nvSpPr>
              <p:spPr bwMode="auto">
                <a:xfrm flipH="1">
                  <a:off x="6794189" y="3302569"/>
                  <a:ext cx="110977" cy="62146"/>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16"/>
                <p:cNvSpPr>
                  <a:spLocks/>
                </p:cNvSpPr>
                <p:nvPr/>
              </p:nvSpPr>
              <p:spPr bwMode="auto">
                <a:xfrm flipH="1">
                  <a:off x="6794997" y="3302973"/>
                  <a:ext cx="108959" cy="61340"/>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17"/>
                <p:cNvSpPr>
                  <a:spLocks/>
                </p:cNvSpPr>
                <p:nvPr/>
              </p:nvSpPr>
              <p:spPr bwMode="auto">
                <a:xfrm flipH="1">
                  <a:off x="6794998" y="3302569"/>
                  <a:ext cx="108151" cy="61340"/>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18"/>
                <p:cNvSpPr>
                  <a:spLocks/>
                </p:cNvSpPr>
                <p:nvPr/>
              </p:nvSpPr>
              <p:spPr bwMode="auto">
                <a:xfrm flipH="1">
                  <a:off x="6795400" y="3303377"/>
                  <a:ext cx="107345" cy="6053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19"/>
                <p:cNvSpPr>
                  <a:spLocks/>
                </p:cNvSpPr>
                <p:nvPr/>
              </p:nvSpPr>
              <p:spPr bwMode="auto">
                <a:xfrm flipH="1">
                  <a:off x="6795401" y="3303780"/>
                  <a:ext cx="106537" cy="59725"/>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20"/>
                <p:cNvSpPr>
                  <a:spLocks/>
                </p:cNvSpPr>
                <p:nvPr/>
              </p:nvSpPr>
              <p:spPr bwMode="auto">
                <a:xfrm flipH="1">
                  <a:off x="6795401" y="3303377"/>
                  <a:ext cx="105730" cy="59725"/>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21"/>
                <p:cNvSpPr>
                  <a:spLocks/>
                </p:cNvSpPr>
                <p:nvPr/>
              </p:nvSpPr>
              <p:spPr bwMode="auto">
                <a:xfrm flipH="1">
                  <a:off x="6795805" y="3303780"/>
                  <a:ext cx="104923" cy="58919"/>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22"/>
                <p:cNvSpPr>
                  <a:spLocks/>
                </p:cNvSpPr>
                <p:nvPr/>
              </p:nvSpPr>
              <p:spPr bwMode="auto">
                <a:xfrm flipH="1">
                  <a:off x="6796208" y="3304184"/>
                  <a:ext cx="103309" cy="58111"/>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23"/>
                <p:cNvSpPr>
                  <a:spLocks/>
                </p:cNvSpPr>
                <p:nvPr/>
              </p:nvSpPr>
              <p:spPr bwMode="auto">
                <a:xfrm flipH="1">
                  <a:off x="6796611" y="3303780"/>
                  <a:ext cx="102502" cy="58111"/>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24"/>
                <p:cNvSpPr>
                  <a:spLocks/>
                </p:cNvSpPr>
                <p:nvPr/>
              </p:nvSpPr>
              <p:spPr bwMode="auto">
                <a:xfrm flipH="1">
                  <a:off x="6796611" y="3304184"/>
                  <a:ext cx="101695" cy="57304"/>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25"/>
                <p:cNvSpPr>
                  <a:spLocks/>
                </p:cNvSpPr>
                <p:nvPr/>
              </p:nvSpPr>
              <p:spPr bwMode="auto">
                <a:xfrm flipH="1">
                  <a:off x="6797015" y="3304587"/>
                  <a:ext cx="100887" cy="56497"/>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26"/>
                <p:cNvSpPr>
                  <a:spLocks/>
                </p:cNvSpPr>
                <p:nvPr/>
              </p:nvSpPr>
              <p:spPr bwMode="auto">
                <a:xfrm flipH="1">
                  <a:off x="6797015" y="3304184"/>
                  <a:ext cx="100081" cy="56497"/>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27"/>
                <p:cNvSpPr>
                  <a:spLocks/>
                </p:cNvSpPr>
                <p:nvPr/>
              </p:nvSpPr>
              <p:spPr bwMode="auto">
                <a:xfrm flipH="1">
                  <a:off x="6797419" y="3304587"/>
                  <a:ext cx="99273" cy="55690"/>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28"/>
                <p:cNvSpPr>
                  <a:spLocks/>
                </p:cNvSpPr>
                <p:nvPr/>
              </p:nvSpPr>
              <p:spPr bwMode="auto">
                <a:xfrm flipH="1">
                  <a:off x="6797419" y="3305394"/>
                  <a:ext cx="98466" cy="54883"/>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29"/>
                <p:cNvSpPr>
                  <a:spLocks/>
                </p:cNvSpPr>
                <p:nvPr/>
              </p:nvSpPr>
              <p:spPr bwMode="auto">
                <a:xfrm flipH="1">
                  <a:off x="6797822" y="3304990"/>
                  <a:ext cx="96852" cy="54883"/>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30"/>
                <p:cNvSpPr>
                  <a:spLocks/>
                </p:cNvSpPr>
                <p:nvPr/>
              </p:nvSpPr>
              <p:spPr bwMode="auto">
                <a:xfrm flipH="1">
                  <a:off x="6798225" y="3305394"/>
                  <a:ext cx="96045" cy="54076"/>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31"/>
                <p:cNvSpPr>
                  <a:spLocks/>
                </p:cNvSpPr>
                <p:nvPr/>
              </p:nvSpPr>
              <p:spPr bwMode="auto">
                <a:xfrm flipH="1">
                  <a:off x="6798226" y="3305798"/>
                  <a:ext cx="95238" cy="53269"/>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32"/>
                <p:cNvSpPr>
                  <a:spLocks/>
                </p:cNvSpPr>
                <p:nvPr/>
              </p:nvSpPr>
              <p:spPr bwMode="auto">
                <a:xfrm flipH="1">
                  <a:off x="6798629" y="3305394"/>
                  <a:ext cx="94431" cy="53269"/>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33"/>
                <p:cNvSpPr>
                  <a:spLocks/>
                </p:cNvSpPr>
                <p:nvPr/>
              </p:nvSpPr>
              <p:spPr bwMode="auto">
                <a:xfrm flipH="1">
                  <a:off x="6798630" y="3305798"/>
                  <a:ext cx="93623" cy="52058"/>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34"/>
                <p:cNvSpPr>
                  <a:spLocks/>
                </p:cNvSpPr>
                <p:nvPr/>
              </p:nvSpPr>
              <p:spPr bwMode="auto">
                <a:xfrm flipH="1">
                  <a:off x="6799032" y="3305394"/>
                  <a:ext cx="92817" cy="52058"/>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35"/>
                <p:cNvSpPr>
                  <a:spLocks/>
                </p:cNvSpPr>
                <p:nvPr/>
              </p:nvSpPr>
              <p:spPr bwMode="auto">
                <a:xfrm flipH="1">
                  <a:off x="6799436" y="3305798"/>
                  <a:ext cx="91202" cy="51251"/>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36"/>
                <p:cNvSpPr>
                  <a:spLocks/>
                </p:cNvSpPr>
                <p:nvPr/>
              </p:nvSpPr>
              <p:spPr bwMode="auto">
                <a:xfrm flipH="1">
                  <a:off x="6799839" y="3306201"/>
                  <a:ext cx="90396" cy="50444"/>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37"/>
                <p:cNvSpPr>
                  <a:spLocks/>
                </p:cNvSpPr>
                <p:nvPr/>
              </p:nvSpPr>
              <p:spPr bwMode="auto">
                <a:xfrm flipH="1">
                  <a:off x="6799840" y="3305798"/>
                  <a:ext cx="89588" cy="50444"/>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38"/>
                <p:cNvSpPr>
                  <a:spLocks/>
                </p:cNvSpPr>
                <p:nvPr/>
              </p:nvSpPr>
              <p:spPr bwMode="auto">
                <a:xfrm flipH="1">
                  <a:off x="6799840" y="3306605"/>
                  <a:ext cx="88781" cy="49637"/>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39"/>
                <p:cNvSpPr>
                  <a:spLocks/>
                </p:cNvSpPr>
                <p:nvPr/>
              </p:nvSpPr>
              <p:spPr bwMode="auto">
                <a:xfrm flipH="1">
                  <a:off x="6800243" y="3307008"/>
                  <a:ext cx="87974" cy="48829"/>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40"/>
                <p:cNvSpPr>
                  <a:spLocks/>
                </p:cNvSpPr>
                <p:nvPr/>
              </p:nvSpPr>
              <p:spPr bwMode="auto">
                <a:xfrm flipH="1">
                  <a:off x="6800243" y="3306605"/>
                  <a:ext cx="87167" cy="48829"/>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41"/>
                <p:cNvSpPr>
                  <a:spLocks/>
                </p:cNvSpPr>
                <p:nvPr/>
              </p:nvSpPr>
              <p:spPr bwMode="auto">
                <a:xfrm flipH="1">
                  <a:off x="6801050" y="3307008"/>
                  <a:ext cx="85553" cy="48023"/>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42"/>
                <p:cNvSpPr>
                  <a:spLocks/>
                </p:cNvSpPr>
                <p:nvPr/>
              </p:nvSpPr>
              <p:spPr bwMode="auto">
                <a:xfrm flipH="1">
                  <a:off x="6801050" y="3307412"/>
                  <a:ext cx="84746" cy="47215"/>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43"/>
                <p:cNvSpPr>
                  <a:spLocks/>
                </p:cNvSpPr>
                <p:nvPr/>
              </p:nvSpPr>
              <p:spPr bwMode="auto">
                <a:xfrm flipH="1">
                  <a:off x="6801857" y="3307008"/>
                  <a:ext cx="83535" cy="47215"/>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44"/>
                <p:cNvSpPr>
                  <a:spLocks/>
                </p:cNvSpPr>
                <p:nvPr/>
              </p:nvSpPr>
              <p:spPr bwMode="auto">
                <a:xfrm flipH="1">
                  <a:off x="6801857" y="3307412"/>
                  <a:ext cx="82728" cy="46408"/>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45"/>
                <p:cNvSpPr>
                  <a:spLocks/>
                </p:cNvSpPr>
                <p:nvPr/>
              </p:nvSpPr>
              <p:spPr bwMode="auto">
                <a:xfrm flipH="1">
                  <a:off x="6802261" y="3307815"/>
                  <a:ext cx="81921" cy="45602"/>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46"/>
                <p:cNvSpPr>
                  <a:spLocks/>
                </p:cNvSpPr>
                <p:nvPr/>
              </p:nvSpPr>
              <p:spPr bwMode="auto">
                <a:xfrm flipH="1">
                  <a:off x="6802261" y="3307412"/>
                  <a:ext cx="81114" cy="45602"/>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47"/>
                <p:cNvSpPr>
                  <a:spLocks/>
                </p:cNvSpPr>
                <p:nvPr/>
              </p:nvSpPr>
              <p:spPr bwMode="auto">
                <a:xfrm flipH="1">
                  <a:off x="6802664" y="3307815"/>
                  <a:ext cx="79500" cy="44794"/>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48"/>
                <p:cNvSpPr>
                  <a:spLocks/>
                </p:cNvSpPr>
                <p:nvPr/>
              </p:nvSpPr>
              <p:spPr bwMode="auto">
                <a:xfrm flipH="1">
                  <a:off x="6803068" y="3308622"/>
                  <a:ext cx="78692" cy="4398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49"/>
                <p:cNvSpPr>
                  <a:spLocks/>
                </p:cNvSpPr>
                <p:nvPr/>
              </p:nvSpPr>
              <p:spPr bwMode="auto">
                <a:xfrm flipH="1">
                  <a:off x="6803068" y="3308219"/>
                  <a:ext cx="77885" cy="4398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50"/>
                <p:cNvSpPr>
                  <a:spLocks/>
                </p:cNvSpPr>
                <p:nvPr/>
              </p:nvSpPr>
              <p:spPr bwMode="auto">
                <a:xfrm flipH="1">
                  <a:off x="6803472" y="3308622"/>
                  <a:ext cx="77078" cy="43180"/>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51"/>
                <p:cNvSpPr>
                  <a:spLocks/>
                </p:cNvSpPr>
                <p:nvPr/>
              </p:nvSpPr>
              <p:spPr bwMode="auto">
                <a:xfrm flipH="1">
                  <a:off x="6803472" y="3309026"/>
                  <a:ext cx="76271" cy="42373"/>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52"/>
                <p:cNvSpPr>
                  <a:spLocks/>
                </p:cNvSpPr>
                <p:nvPr/>
              </p:nvSpPr>
              <p:spPr bwMode="auto">
                <a:xfrm flipH="1">
                  <a:off x="6803875" y="3308622"/>
                  <a:ext cx="75464" cy="42373"/>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53"/>
                <p:cNvSpPr>
                  <a:spLocks/>
                </p:cNvSpPr>
                <p:nvPr/>
              </p:nvSpPr>
              <p:spPr bwMode="auto">
                <a:xfrm flipH="1">
                  <a:off x="6804279" y="3309026"/>
                  <a:ext cx="73446" cy="41565"/>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54"/>
                <p:cNvSpPr>
                  <a:spLocks/>
                </p:cNvSpPr>
                <p:nvPr/>
              </p:nvSpPr>
              <p:spPr bwMode="auto">
                <a:xfrm flipH="1">
                  <a:off x="6804682" y="3309430"/>
                  <a:ext cx="72639" cy="4075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155"/>
                <p:cNvSpPr>
                  <a:spLocks/>
                </p:cNvSpPr>
                <p:nvPr/>
              </p:nvSpPr>
              <p:spPr bwMode="auto">
                <a:xfrm flipH="1">
                  <a:off x="6804683" y="3309026"/>
                  <a:ext cx="71832" cy="4075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56"/>
                <p:cNvSpPr>
                  <a:spLocks/>
                </p:cNvSpPr>
                <p:nvPr/>
              </p:nvSpPr>
              <p:spPr bwMode="auto">
                <a:xfrm flipH="1">
                  <a:off x="6804682" y="3309430"/>
                  <a:ext cx="71025" cy="39952"/>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57"/>
                <p:cNvSpPr>
                  <a:spLocks/>
                </p:cNvSpPr>
                <p:nvPr/>
              </p:nvSpPr>
              <p:spPr bwMode="auto">
                <a:xfrm flipH="1">
                  <a:off x="6805086" y="3309833"/>
                  <a:ext cx="70218" cy="39144"/>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58"/>
                <p:cNvSpPr>
                  <a:spLocks/>
                </p:cNvSpPr>
                <p:nvPr/>
              </p:nvSpPr>
              <p:spPr bwMode="auto">
                <a:xfrm flipH="1">
                  <a:off x="6805087" y="3309430"/>
                  <a:ext cx="69410" cy="39144"/>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159"/>
                <p:cNvSpPr>
                  <a:spLocks/>
                </p:cNvSpPr>
                <p:nvPr/>
              </p:nvSpPr>
              <p:spPr bwMode="auto">
                <a:xfrm flipH="1">
                  <a:off x="6805893" y="3310237"/>
                  <a:ext cx="67796" cy="38338"/>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60"/>
                <p:cNvSpPr>
                  <a:spLocks/>
                </p:cNvSpPr>
                <p:nvPr/>
              </p:nvSpPr>
              <p:spPr bwMode="auto">
                <a:xfrm flipH="1">
                  <a:off x="6805894" y="3310640"/>
                  <a:ext cx="66989" cy="37530"/>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161"/>
                <p:cNvSpPr>
                  <a:spLocks/>
                </p:cNvSpPr>
                <p:nvPr/>
              </p:nvSpPr>
              <p:spPr bwMode="auto">
                <a:xfrm flipH="1">
                  <a:off x="6806296" y="3310237"/>
                  <a:ext cx="66183" cy="37530"/>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62"/>
                <p:cNvSpPr>
                  <a:spLocks/>
                </p:cNvSpPr>
                <p:nvPr/>
              </p:nvSpPr>
              <p:spPr bwMode="auto">
                <a:xfrm flipH="1">
                  <a:off x="6806297" y="3310640"/>
                  <a:ext cx="65375" cy="36723"/>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63"/>
                <p:cNvSpPr>
                  <a:spLocks/>
                </p:cNvSpPr>
                <p:nvPr/>
              </p:nvSpPr>
              <p:spPr bwMode="auto">
                <a:xfrm flipH="1">
                  <a:off x="6806700" y="3311044"/>
                  <a:ext cx="64568" cy="35916"/>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64"/>
                <p:cNvSpPr>
                  <a:spLocks/>
                </p:cNvSpPr>
                <p:nvPr/>
              </p:nvSpPr>
              <p:spPr bwMode="auto">
                <a:xfrm flipH="1">
                  <a:off x="6806700" y="3310640"/>
                  <a:ext cx="63761" cy="35916"/>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65"/>
                <p:cNvSpPr>
                  <a:spLocks/>
                </p:cNvSpPr>
                <p:nvPr/>
              </p:nvSpPr>
              <p:spPr bwMode="auto">
                <a:xfrm flipH="1">
                  <a:off x="6807105" y="3311044"/>
                  <a:ext cx="62146" cy="35109"/>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66"/>
                <p:cNvSpPr>
                  <a:spLocks/>
                </p:cNvSpPr>
                <p:nvPr/>
              </p:nvSpPr>
              <p:spPr bwMode="auto">
                <a:xfrm flipH="1">
                  <a:off x="6807507" y="3311447"/>
                  <a:ext cx="61340" cy="34301"/>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67"/>
                <p:cNvSpPr>
                  <a:spLocks/>
                </p:cNvSpPr>
                <p:nvPr/>
              </p:nvSpPr>
              <p:spPr bwMode="auto">
                <a:xfrm flipH="1">
                  <a:off x="7160210" y="3306201"/>
                  <a:ext cx="29056" cy="30670"/>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68"/>
                <p:cNvSpPr>
                  <a:spLocks/>
                </p:cNvSpPr>
                <p:nvPr/>
              </p:nvSpPr>
              <p:spPr bwMode="auto">
                <a:xfrm flipH="1">
                  <a:off x="7201372" y="3339292"/>
                  <a:ext cx="51251" cy="33495"/>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69"/>
                <p:cNvSpPr>
                  <a:spLocks noEditPoints="1"/>
                </p:cNvSpPr>
                <p:nvPr/>
              </p:nvSpPr>
              <p:spPr bwMode="auto">
                <a:xfrm flipH="1">
                  <a:off x="7219128" y="3347767"/>
                  <a:ext cx="21792" cy="10088"/>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70"/>
                <p:cNvSpPr>
                  <a:spLocks/>
                </p:cNvSpPr>
                <p:nvPr/>
              </p:nvSpPr>
              <p:spPr bwMode="auto">
                <a:xfrm flipH="1">
                  <a:off x="6785716" y="3358663"/>
                  <a:ext cx="15335" cy="7264"/>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71"/>
                <p:cNvSpPr>
                  <a:spLocks/>
                </p:cNvSpPr>
                <p:nvPr/>
              </p:nvSpPr>
              <p:spPr bwMode="auto">
                <a:xfrm flipH="1">
                  <a:off x="6806700" y="3371173"/>
                  <a:ext cx="16546" cy="8071"/>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72"/>
                <p:cNvSpPr>
                  <a:spLocks/>
                </p:cNvSpPr>
                <p:nvPr/>
              </p:nvSpPr>
              <p:spPr bwMode="auto">
                <a:xfrm flipH="1">
                  <a:off x="7142051" y="3373190"/>
                  <a:ext cx="93220" cy="87974"/>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73"/>
                <p:cNvSpPr>
                  <a:spLocks/>
                </p:cNvSpPr>
                <p:nvPr/>
              </p:nvSpPr>
              <p:spPr bwMode="auto">
                <a:xfrm flipH="1">
                  <a:off x="6835756" y="3385701"/>
                  <a:ext cx="22599" cy="6861"/>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74"/>
                <p:cNvSpPr>
                  <a:spLocks/>
                </p:cNvSpPr>
                <p:nvPr/>
              </p:nvSpPr>
              <p:spPr bwMode="auto">
                <a:xfrm flipH="1">
                  <a:off x="6872883" y="3394175"/>
                  <a:ext cx="15738" cy="6861"/>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5"/>
                <p:cNvSpPr>
                  <a:spLocks/>
                </p:cNvSpPr>
                <p:nvPr/>
              </p:nvSpPr>
              <p:spPr bwMode="auto">
                <a:xfrm flipH="1">
                  <a:off x="6916063" y="3408703"/>
                  <a:ext cx="6456" cy="443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76"/>
                <p:cNvSpPr>
                  <a:spLocks/>
                </p:cNvSpPr>
                <p:nvPr/>
              </p:nvSpPr>
              <p:spPr bwMode="auto">
                <a:xfrm flipH="1">
                  <a:off x="7345843" y="3452287"/>
                  <a:ext cx="1614" cy="3632"/>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77"/>
                <p:cNvSpPr>
                  <a:spLocks/>
                </p:cNvSpPr>
                <p:nvPr/>
              </p:nvSpPr>
              <p:spPr bwMode="auto">
                <a:xfrm flipH="1">
                  <a:off x="7346650" y="3457936"/>
                  <a:ext cx="807" cy="1614"/>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78"/>
                <p:cNvSpPr>
                  <a:spLocks/>
                </p:cNvSpPr>
                <p:nvPr/>
              </p:nvSpPr>
              <p:spPr bwMode="auto">
                <a:xfrm flipH="1">
                  <a:off x="7309120" y="3471253"/>
                  <a:ext cx="2018" cy="14125"/>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79"/>
                <p:cNvSpPr>
                  <a:spLocks/>
                </p:cNvSpPr>
                <p:nvPr/>
              </p:nvSpPr>
              <p:spPr bwMode="auto">
                <a:xfrm flipH="1">
                  <a:off x="6849476" y="3678678"/>
                  <a:ext cx="148507" cy="166263"/>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80"/>
                <p:cNvSpPr>
                  <a:spLocks noEditPoints="1"/>
                </p:cNvSpPr>
                <p:nvPr/>
              </p:nvSpPr>
              <p:spPr bwMode="auto">
                <a:xfrm flipH="1">
                  <a:off x="6490720" y="3697645"/>
                  <a:ext cx="79903" cy="107748"/>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81"/>
                <p:cNvSpPr>
                  <a:spLocks/>
                </p:cNvSpPr>
                <p:nvPr/>
              </p:nvSpPr>
              <p:spPr bwMode="auto">
                <a:xfrm flipH="1">
                  <a:off x="6857548" y="3748089"/>
                  <a:ext cx="93220" cy="28248"/>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82"/>
                <p:cNvSpPr>
                  <a:spLocks/>
                </p:cNvSpPr>
                <p:nvPr/>
              </p:nvSpPr>
              <p:spPr bwMode="auto">
                <a:xfrm flipH="1">
                  <a:off x="6682407" y="3756967"/>
                  <a:ext cx="509280" cy="527844"/>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83"/>
                <p:cNvSpPr>
                  <a:spLocks/>
                </p:cNvSpPr>
                <p:nvPr/>
              </p:nvSpPr>
              <p:spPr bwMode="auto">
                <a:xfrm flipH="1">
                  <a:off x="6537129" y="3761002"/>
                  <a:ext cx="155367" cy="16182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84"/>
                <p:cNvSpPr>
                  <a:spLocks/>
                </p:cNvSpPr>
                <p:nvPr/>
              </p:nvSpPr>
              <p:spPr bwMode="auto">
                <a:xfrm flipH="1">
                  <a:off x="6857548" y="3774723"/>
                  <a:ext cx="93623" cy="21389"/>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85"/>
                <p:cNvSpPr>
                  <a:spLocks/>
                </p:cNvSpPr>
                <p:nvPr/>
              </p:nvSpPr>
              <p:spPr bwMode="auto">
                <a:xfrm flipH="1">
                  <a:off x="6872478" y="3802971"/>
                  <a:ext cx="81114" cy="18563"/>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86"/>
                <p:cNvSpPr>
                  <a:spLocks/>
                </p:cNvSpPr>
                <p:nvPr/>
              </p:nvSpPr>
              <p:spPr bwMode="auto">
                <a:xfrm flipH="1">
                  <a:off x="6501616" y="3805393"/>
                  <a:ext cx="65375" cy="44391"/>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87"/>
                <p:cNvSpPr>
                  <a:spLocks/>
                </p:cNvSpPr>
                <p:nvPr/>
              </p:nvSpPr>
              <p:spPr bwMode="auto">
                <a:xfrm flipH="1">
                  <a:off x="6575466" y="3835256"/>
                  <a:ext cx="55690" cy="53672"/>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88"/>
                <p:cNvSpPr>
                  <a:spLocks/>
                </p:cNvSpPr>
                <p:nvPr/>
              </p:nvSpPr>
              <p:spPr bwMode="auto">
                <a:xfrm flipH="1">
                  <a:off x="6510090" y="3843730"/>
                  <a:ext cx="66586" cy="55287"/>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89"/>
                <p:cNvSpPr>
                  <a:spLocks/>
                </p:cNvSpPr>
                <p:nvPr/>
              </p:nvSpPr>
              <p:spPr bwMode="auto">
                <a:xfrm flipH="1">
                  <a:off x="6695724" y="3859065"/>
                  <a:ext cx="18160" cy="26634"/>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90"/>
                <p:cNvSpPr>
                  <a:spLocks/>
                </p:cNvSpPr>
                <p:nvPr/>
              </p:nvSpPr>
              <p:spPr bwMode="auto">
                <a:xfrm flipH="1">
                  <a:off x="6921712" y="3919597"/>
                  <a:ext cx="6861" cy="6456"/>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91"/>
                <p:cNvSpPr>
                  <a:spLocks/>
                </p:cNvSpPr>
                <p:nvPr/>
              </p:nvSpPr>
              <p:spPr bwMode="auto">
                <a:xfrm flipH="1">
                  <a:off x="7141647" y="3922826"/>
                  <a:ext cx="7264" cy="6456"/>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92"/>
                <p:cNvSpPr>
                  <a:spLocks/>
                </p:cNvSpPr>
                <p:nvPr/>
              </p:nvSpPr>
              <p:spPr bwMode="auto">
                <a:xfrm flipH="1">
                  <a:off x="7155771" y="3924844"/>
                  <a:ext cx="6861" cy="5246"/>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93"/>
                <p:cNvSpPr>
                  <a:spLocks/>
                </p:cNvSpPr>
                <p:nvPr/>
              </p:nvSpPr>
              <p:spPr bwMode="auto">
                <a:xfrm flipH="1">
                  <a:off x="6993140" y="3926458"/>
                  <a:ext cx="54883" cy="44391"/>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94"/>
                <p:cNvSpPr>
                  <a:spLocks/>
                </p:cNvSpPr>
                <p:nvPr/>
              </p:nvSpPr>
              <p:spPr bwMode="auto">
                <a:xfrm flipH="1">
                  <a:off x="6905168" y="3929283"/>
                  <a:ext cx="6456" cy="5650"/>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95"/>
                <p:cNvSpPr>
                  <a:spLocks noEditPoints="1"/>
                </p:cNvSpPr>
                <p:nvPr/>
              </p:nvSpPr>
              <p:spPr bwMode="auto">
                <a:xfrm flipH="1">
                  <a:off x="6993140" y="3960356"/>
                  <a:ext cx="64568" cy="81921"/>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96"/>
                <p:cNvSpPr>
                  <a:spLocks/>
                </p:cNvSpPr>
                <p:nvPr/>
              </p:nvSpPr>
              <p:spPr bwMode="auto">
                <a:xfrm flipH="1">
                  <a:off x="7063358" y="3991026"/>
                  <a:ext cx="24213" cy="31074"/>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97"/>
                <p:cNvSpPr>
                  <a:spLocks/>
                </p:cNvSpPr>
                <p:nvPr/>
              </p:nvSpPr>
              <p:spPr bwMode="auto">
                <a:xfrm flipH="1">
                  <a:off x="7014529" y="4005150"/>
                  <a:ext cx="12510" cy="10088"/>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98"/>
                <p:cNvSpPr>
                  <a:spLocks/>
                </p:cNvSpPr>
                <p:nvPr/>
              </p:nvSpPr>
              <p:spPr bwMode="auto">
                <a:xfrm flipH="1">
                  <a:off x="7094028" y="4012011"/>
                  <a:ext cx="209039" cy="152542"/>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99"/>
                <p:cNvSpPr>
                  <a:spLocks/>
                </p:cNvSpPr>
                <p:nvPr/>
              </p:nvSpPr>
              <p:spPr bwMode="auto">
                <a:xfrm flipH="1">
                  <a:off x="7138822" y="4012011"/>
                  <a:ext cx="26634" cy="14528"/>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200"/>
                <p:cNvSpPr>
                  <a:spLocks/>
                </p:cNvSpPr>
                <p:nvPr/>
              </p:nvSpPr>
              <p:spPr bwMode="auto">
                <a:xfrm flipH="1">
                  <a:off x="7018968" y="4028556"/>
                  <a:ext cx="1614" cy="6456"/>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201"/>
                <p:cNvSpPr>
                  <a:spLocks noEditPoints="1"/>
                </p:cNvSpPr>
                <p:nvPr/>
              </p:nvSpPr>
              <p:spPr bwMode="auto">
                <a:xfrm flipH="1">
                  <a:off x="7040356" y="4047523"/>
                  <a:ext cx="29863" cy="66586"/>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202"/>
                <p:cNvSpPr>
                  <a:spLocks/>
                </p:cNvSpPr>
                <p:nvPr/>
              </p:nvSpPr>
              <p:spPr bwMode="auto">
                <a:xfrm flipH="1">
                  <a:off x="6786523" y="4079000"/>
                  <a:ext cx="5246" cy="4843"/>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203"/>
                <p:cNvSpPr>
                  <a:spLocks/>
                </p:cNvSpPr>
                <p:nvPr/>
              </p:nvSpPr>
              <p:spPr bwMode="auto">
                <a:xfrm flipH="1">
                  <a:off x="6810735" y="4091510"/>
                  <a:ext cx="43180" cy="15738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204"/>
                <p:cNvSpPr>
                  <a:spLocks/>
                </p:cNvSpPr>
                <p:nvPr/>
              </p:nvSpPr>
              <p:spPr bwMode="auto">
                <a:xfrm flipH="1">
                  <a:off x="6793384" y="4106442"/>
                  <a:ext cx="403" cy="766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206"/>
                <p:cNvSpPr>
                  <a:spLocks/>
                </p:cNvSpPr>
                <p:nvPr/>
              </p:nvSpPr>
              <p:spPr bwMode="auto">
                <a:xfrm flipH="1">
                  <a:off x="7090799" y="4110880"/>
                  <a:ext cx="37127" cy="60936"/>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207"/>
                <p:cNvSpPr>
                  <a:spLocks/>
                </p:cNvSpPr>
                <p:nvPr/>
              </p:nvSpPr>
              <p:spPr bwMode="auto">
                <a:xfrm flipH="1">
                  <a:off x="7220742" y="4114109"/>
                  <a:ext cx="29863" cy="41162"/>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208"/>
                <p:cNvSpPr>
                  <a:spLocks/>
                </p:cNvSpPr>
                <p:nvPr/>
              </p:nvSpPr>
              <p:spPr bwMode="auto">
                <a:xfrm flipH="1">
                  <a:off x="6792576" y="4115723"/>
                  <a:ext cx="23810" cy="119451"/>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209"/>
                <p:cNvSpPr>
                  <a:spLocks/>
                </p:cNvSpPr>
                <p:nvPr/>
              </p:nvSpPr>
              <p:spPr bwMode="auto">
                <a:xfrm flipH="1">
                  <a:off x="6828088" y="4121776"/>
                  <a:ext cx="807" cy="766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210"/>
                <p:cNvSpPr>
                  <a:spLocks/>
                </p:cNvSpPr>
                <p:nvPr/>
              </p:nvSpPr>
              <p:spPr bwMode="auto">
                <a:xfrm flipH="1">
                  <a:off x="6830510" y="4131058"/>
                  <a:ext cx="73042" cy="133575"/>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211"/>
                <p:cNvSpPr>
                  <a:spLocks/>
                </p:cNvSpPr>
                <p:nvPr/>
              </p:nvSpPr>
              <p:spPr bwMode="auto">
                <a:xfrm flipH="1">
                  <a:off x="7051656" y="4164553"/>
                  <a:ext cx="276835" cy="131154"/>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212"/>
                <p:cNvSpPr>
                  <a:spLocks/>
                </p:cNvSpPr>
                <p:nvPr/>
              </p:nvSpPr>
              <p:spPr bwMode="auto">
                <a:xfrm flipH="1">
                  <a:off x="7053270" y="4203294"/>
                  <a:ext cx="172316" cy="186440"/>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213"/>
                <p:cNvSpPr>
                  <a:spLocks/>
                </p:cNvSpPr>
                <p:nvPr/>
              </p:nvSpPr>
              <p:spPr bwMode="auto">
                <a:xfrm flipH="1">
                  <a:off x="6866022" y="4212172"/>
                  <a:ext cx="50040" cy="38338"/>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214"/>
                <p:cNvSpPr>
                  <a:spLocks/>
                </p:cNvSpPr>
                <p:nvPr/>
              </p:nvSpPr>
              <p:spPr bwMode="auto">
                <a:xfrm flipH="1">
                  <a:off x="7069816" y="4255351"/>
                  <a:ext cx="7667" cy="8071"/>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15"/>
                <p:cNvSpPr>
                  <a:spLocks/>
                </p:cNvSpPr>
                <p:nvPr/>
              </p:nvSpPr>
              <p:spPr bwMode="auto">
                <a:xfrm flipH="1">
                  <a:off x="7240114" y="4281986"/>
                  <a:ext cx="100484" cy="78289"/>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16"/>
                <p:cNvSpPr>
                  <a:spLocks/>
                </p:cNvSpPr>
                <p:nvPr/>
              </p:nvSpPr>
              <p:spPr bwMode="auto">
                <a:xfrm flipH="1">
                  <a:off x="6752625" y="4281986"/>
                  <a:ext cx="114608" cy="8030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17"/>
                <p:cNvSpPr>
                  <a:spLocks/>
                </p:cNvSpPr>
                <p:nvPr/>
              </p:nvSpPr>
              <p:spPr bwMode="auto">
                <a:xfrm flipH="1">
                  <a:off x="6847055" y="4286021"/>
                  <a:ext cx="193704" cy="114609"/>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18"/>
                <p:cNvSpPr>
                  <a:spLocks/>
                </p:cNvSpPr>
                <p:nvPr/>
              </p:nvSpPr>
              <p:spPr bwMode="auto">
                <a:xfrm flipH="1">
                  <a:off x="7216304" y="4291267"/>
                  <a:ext cx="15335" cy="766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219"/>
                <p:cNvSpPr>
                  <a:spLocks/>
                </p:cNvSpPr>
                <p:nvPr/>
              </p:nvSpPr>
              <p:spPr bwMode="auto">
                <a:xfrm flipH="1">
                  <a:off x="7204197" y="4299339"/>
                  <a:ext cx="55690" cy="45602"/>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220"/>
                <p:cNvSpPr>
                  <a:spLocks/>
                </p:cNvSpPr>
                <p:nvPr/>
              </p:nvSpPr>
              <p:spPr bwMode="auto">
                <a:xfrm flipH="1">
                  <a:off x="7215497" y="4308216"/>
                  <a:ext cx="33898" cy="29863"/>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221"/>
                <p:cNvSpPr>
                  <a:spLocks/>
                </p:cNvSpPr>
                <p:nvPr/>
              </p:nvSpPr>
              <p:spPr bwMode="auto">
                <a:xfrm flipH="1">
                  <a:off x="7225183" y="4314270"/>
                  <a:ext cx="13720" cy="16142"/>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22"/>
                <p:cNvSpPr>
                  <a:spLocks/>
                </p:cNvSpPr>
                <p:nvPr/>
              </p:nvSpPr>
              <p:spPr bwMode="auto">
                <a:xfrm flipH="1">
                  <a:off x="7229217" y="4350589"/>
                  <a:ext cx="32284" cy="34706"/>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23"/>
                <p:cNvSpPr>
                  <a:spLocks/>
                </p:cNvSpPr>
                <p:nvPr/>
              </p:nvSpPr>
              <p:spPr bwMode="auto">
                <a:xfrm flipH="1">
                  <a:off x="6755853" y="4355029"/>
                  <a:ext cx="109362" cy="37933"/>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224"/>
                <p:cNvSpPr>
                  <a:spLocks/>
                </p:cNvSpPr>
                <p:nvPr/>
              </p:nvSpPr>
              <p:spPr bwMode="auto">
                <a:xfrm flipH="1">
                  <a:off x="6713077" y="4357853"/>
                  <a:ext cx="72639" cy="37933"/>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25"/>
                <p:cNvSpPr>
                  <a:spLocks/>
                </p:cNvSpPr>
                <p:nvPr/>
              </p:nvSpPr>
              <p:spPr bwMode="auto">
                <a:xfrm flipH="1">
                  <a:off x="6615821" y="4363503"/>
                  <a:ext cx="152139" cy="47215"/>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226"/>
                <p:cNvSpPr>
                  <a:spLocks/>
                </p:cNvSpPr>
                <p:nvPr/>
              </p:nvSpPr>
              <p:spPr bwMode="auto">
                <a:xfrm flipH="1">
                  <a:off x="6859566" y="4375610"/>
                  <a:ext cx="217917" cy="70218"/>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27"/>
                <p:cNvSpPr>
                  <a:spLocks/>
                </p:cNvSpPr>
                <p:nvPr/>
              </p:nvSpPr>
              <p:spPr bwMode="auto">
                <a:xfrm flipH="1">
                  <a:off x="6791770" y="4394980"/>
                  <a:ext cx="104519" cy="55690"/>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28"/>
                <p:cNvSpPr>
                  <a:spLocks/>
                </p:cNvSpPr>
                <p:nvPr/>
              </p:nvSpPr>
              <p:spPr bwMode="auto">
                <a:xfrm flipH="1">
                  <a:off x="6698145" y="4403455"/>
                  <a:ext cx="136804" cy="54883"/>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229"/>
                <p:cNvSpPr>
                  <a:spLocks/>
                </p:cNvSpPr>
                <p:nvPr/>
              </p:nvSpPr>
              <p:spPr bwMode="auto">
                <a:xfrm flipH="1">
                  <a:off x="7092818" y="3285217"/>
                  <a:ext cx="11299" cy="11703"/>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30"/>
                <p:cNvSpPr>
                  <a:spLocks/>
                </p:cNvSpPr>
                <p:nvPr/>
              </p:nvSpPr>
              <p:spPr bwMode="auto">
                <a:xfrm flipH="1">
                  <a:off x="7022196" y="3266249"/>
                  <a:ext cx="11703" cy="11299"/>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231"/>
                <p:cNvSpPr>
                  <a:spLocks noEditPoints="1"/>
                </p:cNvSpPr>
                <p:nvPr/>
              </p:nvSpPr>
              <p:spPr bwMode="auto">
                <a:xfrm flipH="1">
                  <a:off x="7159000" y="4177063"/>
                  <a:ext cx="134382" cy="88378"/>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749"/>
              <p:cNvGrpSpPr/>
              <p:nvPr/>
            </p:nvGrpSpPr>
            <p:grpSpPr>
              <a:xfrm>
                <a:off x="6437517" y="4343400"/>
                <a:ext cx="1630583" cy="992528"/>
                <a:chOff x="5657341" y="2704207"/>
                <a:chExt cx="1292471" cy="786721"/>
              </a:xfrm>
            </p:grpSpPr>
            <p:sp>
              <p:nvSpPr>
                <p:cNvPr id="424" name="Oval Callout 423"/>
                <p:cNvSpPr/>
                <p:nvPr/>
              </p:nvSpPr>
              <p:spPr>
                <a:xfrm flipH="1">
                  <a:off x="5657341" y="2704207"/>
                  <a:ext cx="1292471" cy="786721"/>
                </a:xfrm>
                <a:prstGeom prst="wedgeEllipseCallout">
                  <a:avLst>
                    <a:gd name="adj1" fmla="val -69667"/>
                    <a:gd name="adj2" fmla="val 3180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325"/>
                <p:cNvGrpSpPr>
                  <a:grpSpLocks noChangeAspect="1"/>
                </p:cNvGrpSpPr>
                <p:nvPr/>
              </p:nvGrpSpPr>
              <p:grpSpPr>
                <a:xfrm flipH="1">
                  <a:off x="6579717" y="2839077"/>
                  <a:ext cx="220629" cy="539464"/>
                  <a:chOff x="6621463" y="1127125"/>
                  <a:chExt cx="1330325" cy="3252788"/>
                </a:xfrm>
              </p:grpSpPr>
              <p:sp>
                <p:nvSpPr>
                  <p:cNvPr id="463"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 name="Group 324"/>
                <p:cNvGrpSpPr>
                  <a:grpSpLocks noChangeAspect="1"/>
                </p:cNvGrpSpPr>
                <p:nvPr/>
              </p:nvGrpSpPr>
              <p:grpSpPr>
                <a:xfrm flipH="1">
                  <a:off x="6057282" y="2906507"/>
                  <a:ext cx="172102" cy="404598"/>
                  <a:chOff x="7996238" y="2274888"/>
                  <a:chExt cx="660400" cy="1552575"/>
                </a:xfrm>
              </p:grpSpPr>
              <p:sp>
                <p:nvSpPr>
                  <p:cNvPr id="429"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7" name="TextBox 426"/>
                <p:cNvSpPr txBox="1"/>
                <p:nvPr/>
              </p:nvSpPr>
              <p:spPr>
                <a:xfrm flipH="1">
                  <a:off x="6235965" y="2899950"/>
                  <a:ext cx="337166" cy="393360"/>
                </a:xfrm>
                <a:prstGeom prst="rect">
                  <a:avLst/>
                </a:prstGeom>
                <a:noFill/>
              </p:spPr>
              <p:txBody>
                <a:bodyPr wrap="none" rtlCol="0" anchor="ctr" anchorCtr="0">
                  <a:noAutofit/>
                </a:bodyPr>
                <a:lstStyle/>
                <a:p>
                  <a:pPr algn="ctr"/>
                  <a:r>
                    <a:rPr lang="en-US" sz="2800" dirty="0" smtClean="0"/>
                    <a:t>$6</a:t>
                  </a:r>
                </a:p>
              </p:txBody>
            </p:sp>
            <p:sp>
              <p:nvSpPr>
                <p:cNvPr id="428" name="TextBox 427"/>
                <p:cNvSpPr txBox="1"/>
                <p:nvPr/>
              </p:nvSpPr>
              <p:spPr>
                <a:xfrm flipH="1">
                  <a:off x="5713535" y="2899950"/>
                  <a:ext cx="337166" cy="393360"/>
                </a:xfrm>
                <a:prstGeom prst="rect">
                  <a:avLst/>
                </a:prstGeom>
                <a:noFill/>
              </p:spPr>
              <p:txBody>
                <a:bodyPr wrap="none" rtlCol="0" anchor="ctr" anchorCtr="0">
                  <a:noAutofit/>
                </a:bodyPr>
                <a:lstStyle/>
                <a:p>
                  <a:pPr algn="ctr"/>
                  <a:r>
                    <a:rPr lang="en-US" sz="2800" dirty="0" smtClean="0"/>
                    <a:t>$4</a:t>
                  </a:r>
                </a:p>
              </p:txBody>
            </p:sp>
          </p:grpSp>
        </p:grpSp>
      </p:grpSp>
    </p:spTree>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74638"/>
            <a:ext cx="8991600" cy="1143000"/>
          </a:xfrm>
        </p:spPr>
        <p:txBody>
          <a:bodyPr>
            <a:noAutofit/>
          </a:bodyPr>
          <a:lstStyle/>
          <a:p>
            <a:r>
              <a:rPr lang="en-US" sz="3200" dirty="0" smtClean="0"/>
              <a:t>Uncertainty introduces the need for greater impact</a:t>
            </a:r>
            <a:endParaRPr lang="en-US" sz="3200" dirty="0"/>
          </a:p>
        </p:txBody>
      </p:sp>
      <p:grpSp>
        <p:nvGrpSpPr>
          <p:cNvPr id="3" name="Group 1524"/>
          <p:cNvGrpSpPr/>
          <p:nvPr/>
        </p:nvGrpSpPr>
        <p:grpSpPr>
          <a:xfrm>
            <a:off x="4419600" y="1600200"/>
            <a:ext cx="2595618" cy="1828800"/>
            <a:chOff x="5483991" y="1600200"/>
            <a:chExt cx="2595618" cy="1828800"/>
          </a:xfrm>
        </p:grpSpPr>
        <p:grpSp>
          <p:nvGrpSpPr>
            <p:cNvPr id="4" name="Group 329"/>
            <p:cNvGrpSpPr/>
            <p:nvPr/>
          </p:nvGrpSpPr>
          <p:grpSpPr>
            <a:xfrm>
              <a:off x="5483991" y="1727523"/>
              <a:ext cx="1106825" cy="1701477"/>
              <a:chOff x="609600" y="2362200"/>
              <a:chExt cx="1189650" cy="1828800"/>
            </a:xfrm>
          </p:grpSpPr>
          <p:sp>
            <p:nvSpPr>
              <p:cNvPr id="818" name="AutoShape 3"/>
              <p:cNvSpPr>
                <a:spLocks noChangeAspect="1" noChangeArrowheads="1" noTextEdit="1"/>
              </p:cNvSpPr>
              <p:nvPr/>
            </p:nvSpPr>
            <p:spPr bwMode="auto">
              <a:xfrm>
                <a:off x="609600" y="2362200"/>
                <a:ext cx="1189650"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6"/>
              <p:cNvSpPr>
                <a:spLocks noEditPoints="1"/>
              </p:cNvSpPr>
              <p:nvPr/>
            </p:nvSpPr>
            <p:spPr bwMode="auto">
              <a:xfrm>
                <a:off x="613978" y="2367125"/>
                <a:ext cx="1179253" cy="1818403"/>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7"/>
              <p:cNvSpPr>
                <a:spLocks/>
              </p:cNvSpPr>
              <p:nvPr/>
            </p:nvSpPr>
            <p:spPr bwMode="auto">
              <a:xfrm>
                <a:off x="744763" y="2378617"/>
                <a:ext cx="199187" cy="253362"/>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8"/>
              <p:cNvSpPr>
                <a:spLocks/>
              </p:cNvSpPr>
              <p:nvPr/>
            </p:nvSpPr>
            <p:spPr bwMode="auto">
              <a:xfrm>
                <a:off x="959819" y="2385730"/>
                <a:ext cx="27361" cy="30644"/>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9"/>
              <p:cNvSpPr>
                <a:spLocks/>
              </p:cNvSpPr>
              <p:nvPr/>
            </p:nvSpPr>
            <p:spPr bwMode="auto">
              <a:xfrm>
                <a:off x="1064885" y="2386278"/>
                <a:ext cx="47608" cy="25719"/>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0"/>
              <p:cNvSpPr>
                <a:spLocks/>
              </p:cNvSpPr>
              <p:nvPr/>
            </p:nvSpPr>
            <p:spPr bwMode="auto">
              <a:xfrm>
                <a:off x="1033146" y="2453038"/>
                <a:ext cx="123124" cy="143918"/>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1"/>
              <p:cNvSpPr>
                <a:spLocks/>
              </p:cNvSpPr>
              <p:nvPr/>
            </p:nvSpPr>
            <p:spPr bwMode="auto">
              <a:xfrm>
                <a:off x="905645" y="2461794"/>
                <a:ext cx="118746" cy="187696"/>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2"/>
              <p:cNvSpPr>
                <a:spLocks/>
              </p:cNvSpPr>
              <p:nvPr/>
            </p:nvSpPr>
            <p:spPr bwMode="auto">
              <a:xfrm>
                <a:off x="816448" y="2470002"/>
                <a:ext cx="6567" cy="9303"/>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3"/>
              <p:cNvSpPr>
                <a:spLocks/>
              </p:cNvSpPr>
              <p:nvPr/>
            </p:nvSpPr>
            <p:spPr bwMode="auto">
              <a:xfrm>
                <a:off x="803315" y="2490249"/>
                <a:ext cx="9303" cy="14228"/>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4"/>
              <p:cNvSpPr>
                <a:spLocks/>
              </p:cNvSpPr>
              <p:nvPr/>
            </p:nvSpPr>
            <p:spPr bwMode="auto">
              <a:xfrm>
                <a:off x="737649" y="2564123"/>
                <a:ext cx="712477" cy="626017"/>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5"/>
              <p:cNvSpPr>
                <a:spLocks/>
              </p:cNvSpPr>
              <p:nvPr/>
            </p:nvSpPr>
            <p:spPr bwMode="auto">
              <a:xfrm>
                <a:off x="1123437" y="2580540"/>
                <a:ext cx="279081" cy="157599"/>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6"/>
              <p:cNvSpPr>
                <a:spLocks/>
              </p:cNvSpPr>
              <p:nvPr/>
            </p:nvSpPr>
            <p:spPr bwMode="auto">
              <a:xfrm>
                <a:off x="1124532" y="2581087"/>
                <a:ext cx="277986" cy="156504"/>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7"/>
              <p:cNvSpPr>
                <a:spLocks/>
              </p:cNvSpPr>
              <p:nvPr/>
            </p:nvSpPr>
            <p:spPr bwMode="auto">
              <a:xfrm>
                <a:off x="1125626" y="2582181"/>
                <a:ext cx="276892" cy="155410"/>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8"/>
              <p:cNvSpPr>
                <a:spLocks noEditPoints="1"/>
              </p:cNvSpPr>
              <p:nvPr/>
            </p:nvSpPr>
            <p:spPr bwMode="auto">
              <a:xfrm>
                <a:off x="1126720" y="2581634"/>
                <a:ext cx="274703" cy="155410"/>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9"/>
              <p:cNvSpPr>
                <a:spLocks/>
              </p:cNvSpPr>
              <p:nvPr/>
            </p:nvSpPr>
            <p:spPr bwMode="auto">
              <a:xfrm>
                <a:off x="1127815" y="2582181"/>
                <a:ext cx="273609" cy="154315"/>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20"/>
              <p:cNvSpPr>
                <a:spLocks/>
              </p:cNvSpPr>
              <p:nvPr/>
            </p:nvSpPr>
            <p:spPr bwMode="auto">
              <a:xfrm>
                <a:off x="1128362" y="2582729"/>
                <a:ext cx="272514" cy="153221"/>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21"/>
              <p:cNvSpPr>
                <a:spLocks/>
              </p:cNvSpPr>
              <p:nvPr/>
            </p:nvSpPr>
            <p:spPr bwMode="auto">
              <a:xfrm>
                <a:off x="1129457" y="2582181"/>
                <a:ext cx="271420" cy="153221"/>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22"/>
              <p:cNvSpPr>
                <a:spLocks/>
              </p:cNvSpPr>
              <p:nvPr/>
            </p:nvSpPr>
            <p:spPr bwMode="auto">
              <a:xfrm>
                <a:off x="1130004" y="2582729"/>
                <a:ext cx="270325" cy="152126"/>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23"/>
              <p:cNvSpPr>
                <a:spLocks/>
              </p:cNvSpPr>
              <p:nvPr/>
            </p:nvSpPr>
            <p:spPr bwMode="auto">
              <a:xfrm>
                <a:off x="1131098" y="2583276"/>
                <a:ext cx="269231" cy="151032"/>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24"/>
              <p:cNvSpPr>
                <a:spLocks/>
              </p:cNvSpPr>
              <p:nvPr/>
            </p:nvSpPr>
            <p:spPr bwMode="auto">
              <a:xfrm>
                <a:off x="1131645" y="2582729"/>
                <a:ext cx="268136" cy="151032"/>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25"/>
              <p:cNvSpPr>
                <a:spLocks/>
              </p:cNvSpPr>
              <p:nvPr/>
            </p:nvSpPr>
            <p:spPr bwMode="auto">
              <a:xfrm>
                <a:off x="1133287" y="2583276"/>
                <a:ext cx="265948" cy="149938"/>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26"/>
              <p:cNvSpPr>
                <a:spLocks/>
              </p:cNvSpPr>
              <p:nvPr/>
            </p:nvSpPr>
            <p:spPr bwMode="auto">
              <a:xfrm>
                <a:off x="1134382" y="2583823"/>
                <a:ext cx="264853" cy="148843"/>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27"/>
              <p:cNvSpPr>
                <a:spLocks/>
              </p:cNvSpPr>
              <p:nvPr/>
            </p:nvSpPr>
            <p:spPr bwMode="auto">
              <a:xfrm>
                <a:off x="1134929" y="2583823"/>
                <a:ext cx="263759" cy="148843"/>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28"/>
              <p:cNvSpPr>
                <a:spLocks/>
              </p:cNvSpPr>
              <p:nvPr/>
            </p:nvSpPr>
            <p:spPr bwMode="auto">
              <a:xfrm>
                <a:off x="1136023" y="2584370"/>
                <a:ext cx="262664" cy="14774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29"/>
              <p:cNvSpPr>
                <a:spLocks/>
              </p:cNvSpPr>
              <p:nvPr/>
            </p:nvSpPr>
            <p:spPr bwMode="auto">
              <a:xfrm>
                <a:off x="1136570" y="2584917"/>
                <a:ext cx="261570" cy="146654"/>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30"/>
              <p:cNvSpPr>
                <a:spLocks/>
              </p:cNvSpPr>
              <p:nvPr/>
            </p:nvSpPr>
            <p:spPr bwMode="auto">
              <a:xfrm>
                <a:off x="1137665" y="2584370"/>
                <a:ext cx="260475" cy="146654"/>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31"/>
              <p:cNvSpPr>
                <a:spLocks/>
              </p:cNvSpPr>
              <p:nvPr/>
            </p:nvSpPr>
            <p:spPr bwMode="auto">
              <a:xfrm>
                <a:off x="1138759" y="2584917"/>
                <a:ext cx="258287" cy="145560"/>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32"/>
              <p:cNvSpPr>
                <a:spLocks/>
              </p:cNvSpPr>
              <p:nvPr/>
            </p:nvSpPr>
            <p:spPr bwMode="auto">
              <a:xfrm>
                <a:off x="1139854" y="2585465"/>
                <a:ext cx="257192" cy="144465"/>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33"/>
              <p:cNvSpPr>
                <a:spLocks/>
              </p:cNvSpPr>
              <p:nvPr/>
            </p:nvSpPr>
            <p:spPr bwMode="auto">
              <a:xfrm>
                <a:off x="1140401" y="2584917"/>
                <a:ext cx="256098" cy="144465"/>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34"/>
              <p:cNvSpPr>
                <a:spLocks/>
              </p:cNvSpPr>
              <p:nvPr/>
            </p:nvSpPr>
            <p:spPr bwMode="auto">
              <a:xfrm>
                <a:off x="1141495" y="2585465"/>
                <a:ext cx="255003" cy="143371"/>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35"/>
              <p:cNvSpPr>
                <a:spLocks/>
              </p:cNvSpPr>
              <p:nvPr/>
            </p:nvSpPr>
            <p:spPr bwMode="auto">
              <a:xfrm>
                <a:off x="1142590" y="2584917"/>
                <a:ext cx="253909" cy="143371"/>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36"/>
              <p:cNvSpPr>
                <a:spLocks/>
              </p:cNvSpPr>
              <p:nvPr/>
            </p:nvSpPr>
            <p:spPr bwMode="auto">
              <a:xfrm>
                <a:off x="1143137" y="2585465"/>
                <a:ext cx="252814" cy="142276"/>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37"/>
              <p:cNvSpPr>
                <a:spLocks/>
              </p:cNvSpPr>
              <p:nvPr/>
            </p:nvSpPr>
            <p:spPr bwMode="auto">
              <a:xfrm>
                <a:off x="1144779" y="2586559"/>
                <a:ext cx="250625" cy="141182"/>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38"/>
              <p:cNvSpPr>
                <a:spLocks/>
              </p:cNvSpPr>
              <p:nvPr/>
            </p:nvSpPr>
            <p:spPr bwMode="auto">
              <a:xfrm>
                <a:off x="1145326" y="2586012"/>
                <a:ext cx="249531" cy="141182"/>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39"/>
              <p:cNvSpPr>
                <a:spLocks/>
              </p:cNvSpPr>
              <p:nvPr/>
            </p:nvSpPr>
            <p:spPr bwMode="auto">
              <a:xfrm>
                <a:off x="1146420" y="2586559"/>
                <a:ext cx="248437" cy="140088"/>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40"/>
              <p:cNvSpPr>
                <a:spLocks/>
              </p:cNvSpPr>
              <p:nvPr/>
            </p:nvSpPr>
            <p:spPr bwMode="auto">
              <a:xfrm>
                <a:off x="1146968" y="2587106"/>
                <a:ext cx="247342" cy="138993"/>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41"/>
              <p:cNvSpPr>
                <a:spLocks/>
              </p:cNvSpPr>
              <p:nvPr/>
            </p:nvSpPr>
            <p:spPr bwMode="auto">
              <a:xfrm>
                <a:off x="1148062" y="2586559"/>
                <a:ext cx="246248" cy="138993"/>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Freeform 42"/>
              <p:cNvSpPr>
                <a:spLocks/>
              </p:cNvSpPr>
              <p:nvPr/>
            </p:nvSpPr>
            <p:spPr bwMode="auto">
              <a:xfrm>
                <a:off x="1148609" y="2587106"/>
                <a:ext cx="244606" cy="137899"/>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43"/>
              <p:cNvSpPr>
                <a:spLocks/>
              </p:cNvSpPr>
              <p:nvPr/>
            </p:nvSpPr>
            <p:spPr bwMode="auto">
              <a:xfrm>
                <a:off x="1150798" y="2587654"/>
                <a:ext cx="241870" cy="136804"/>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44"/>
              <p:cNvSpPr>
                <a:spLocks/>
              </p:cNvSpPr>
              <p:nvPr/>
            </p:nvSpPr>
            <p:spPr bwMode="auto">
              <a:xfrm>
                <a:off x="1151345" y="2587106"/>
                <a:ext cx="240776" cy="136804"/>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45"/>
              <p:cNvSpPr>
                <a:spLocks/>
              </p:cNvSpPr>
              <p:nvPr/>
            </p:nvSpPr>
            <p:spPr bwMode="auto">
              <a:xfrm>
                <a:off x="1152440" y="2587654"/>
                <a:ext cx="239681" cy="135710"/>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46"/>
              <p:cNvSpPr>
                <a:spLocks/>
              </p:cNvSpPr>
              <p:nvPr/>
            </p:nvSpPr>
            <p:spPr bwMode="auto">
              <a:xfrm>
                <a:off x="1153534" y="2588201"/>
                <a:ext cx="238587" cy="134615"/>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47"/>
              <p:cNvSpPr>
                <a:spLocks/>
              </p:cNvSpPr>
              <p:nvPr/>
            </p:nvSpPr>
            <p:spPr bwMode="auto">
              <a:xfrm>
                <a:off x="1154081" y="2588201"/>
                <a:ext cx="237492" cy="134615"/>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48"/>
              <p:cNvSpPr>
                <a:spLocks/>
              </p:cNvSpPr>
              <p:nvPr/>
            </p:nvSpPr>
            <p:spPr bwMode="auto">
              <a:xfrm>
                <a:off x="1155176" y="2588748"/>
                <a:ext cx="236398" cy="133521"/>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49"/>
              <p:cNvSpPr>
                <a:spLocks/>
              </p:cNvSpPr>
              <p:nvPr/>
            </p:nvSpPr>
            <p:spPr bwMode="auto">
              <a:xfrm>
                <a:off x="1156270" y="2589295"/>
                <a:ext cx="234209" cy="131879"/>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50"/>
              <p:cNvSpPr>
                <a:spLocks/>
              </p:cNvSpPr>
              <p:nvPr/>
            </p:nvSpPr>
            <p:spPr bwMode="auto">
              <a:xfrm>
                <a:off x="1157365" y="2588748"/>
                <a:ext cx="233115" cy="131879"/>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51"/>
              <p:cNvSpPr>
                <a:spLocks/>
              </p:cNvSpPr>
              <p:nvPr/>
            </p:nvSpPr>
            <p:spPr bwMode="auto">
              <a:xfrm>
                <a:off x="1157912" y="2589295"/>
                <a:ext cx="232020" cy="130785"/>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52"/>
              <p:cNvSpPr>
                <a:spLocks/>
              </p:cNvSpPr>
              <p:nvPr/>
            </p:nvSpPr>
            <p:spPr bwMode="auto">
              <a:xfrm>
                <a:off x="1159006" y="2589842"/>
                <a:ext cx="230926" cy="129690"/>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53"/>
              <p:cNvSpPr>
                <a:spLocks/>
              </p:cNvSpPr>
              <p:nvPr/>
            </p:nvSpPr>
            <p:spPr bwMode="auto">
              <a:xfrm>
                <a:off x="1159554" y="2589295"/>
                <a:ext cx="229831" cy="129690"/>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54"/>
              <p:cNvSpPr>
                <a:spLocks/>
              </p:cNvSpPr>
              <p:nvPr/>
            </p:nvSpPr>
            <p:spPr bwMode="auto">
              <a:xfrm>
                <a:off x="1160648" y="2589842"/>
                <a:ext cx="228737" cy="128596"/>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55"/>
              <p:cNvSpPr>
                <a:spLocks/>
              </p:cNvSpPr>
              <p:nvPr/>
            </p:nvSpPr>
            <p:spPr bwMode="auto">
              <a:xfrm>
                <a:off x="1162290" y="2590390"/>
                <a:ext cx="226548" cy="127502"/>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56"/>
              <p:cNvSpPr>
                <a:spLocks/>
              </p:cNvSpPr>
              <p:nvPr/>
            </p:nvSpPr>
            <p:spPr bwMode="auto">
              <a:xfrm>
                <a:off x="1162837" y="2589842"/>
                <a:ext cx="225453" cy="127502"/>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57"/>
              <p:cNvSpPr>
                <a:spLocks/>
              </p:cNvSpPr>
              <p:nvPr/>
            </p:nvSpPr>
            <p:spPr bwMode="auto">
              <a:xfrm>
                <a:off x="1163931" y="2590937"/>
                <a:ext cx="224359" cy="126407"/>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58"/>
              <p:cNvSpPr>
                <a:spLocks/>
              </p:cNvSpPr>
              <p:nvPr/>
            </p:nvSpPr>
            <p:spPr bwMode="auto">
              <a:xfrm>
                <a:off x="1164478" y="2591484"/>
                <a:ext cx="223265" cy="1253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59"/>
              <p:cNvSpPr>
                <a:spLocks/>
              </p:cNvSpPr>
              <p:nvPr/>
            </p:nvSpPr>
            <p:spPr bwMode="auto">
              <a:xfrm>
                <a:off x="1165573" y="2590937"/>
                <a:ext cx="222170" cy="1253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60"/>
              <p:cNvSpPr>
                <a:spLocks/>
              </p:cNvSpPr>
              <p:nvPr/>
            </p:nvSpPr>
            <p:spPr bwMode="auto">
              <a:xfrm>
                <a:off x="1166120" y="2591484"/>
                <a:ext cx="221076" cy="124218"/>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61"/>
              <p:cNvSpPr>
                <a:spLocks/>
              </p:cNvSpPr>
              <p:nvPr/>
            </p:nvSpPr>
            <p:spPr bwMode="auto">
              <a:xfrm>
                <a:off x="1167762" y="2592031"/>
                <a:ext cx="218887" cy="123124"/>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62"/>
              <p:cNvSpPr>
                <a:spLocks/>
              </p:cNvSpPr>
              <p:nvPr/>
            </p:nvSpPr>
            <p:spPr bwMode="auto">
              <a:xfrm>
                <a:off x="1168309" y="2591484"/>
                <a:ext cx="217792" cy="123124"/>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63"/>
              <p:cNvSpPr>
                <a:spLocks/>
              </p:cNvSpPr>
              <p:nvPr/>
            </p:nvSpPr>
            <p:spPr bwMode="auto">
              <a:xfrm>
                <a:off x="1169403" y="2592031"/>
                <a:ext cx="216698" cy="122029"/>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64"/>
              <p:cNvSpPr>
                <a:spLocks/>
              </p:cNvSpPr>
              <p:nvPr/>
            </p:nvSpPr>
            <p:spPr bwMode="auto">
              <a:xfrm>
                <a:off x="1170498" y="2592579"/>
                <a:ext cx="215604" cy="12093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65"/>
              <p:cNvSpPr>
                <a:spLocks/>
              </p:cNvSpPr>
              <p:nvPr/>
            </p:nvSpPr>
            <p:spPr bwMode="auto">
              <a:xfrm>
                <a:off x="1171045" y="2592031"/>
                <a:ext cx="214509" cy="12093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66"/>
              <p:cNvSpPr>
                <a:spLocks/>
              </p:cNvSpPr>
              <p:nvPr/>
            </p:nvSpPr>
            <p:spPr bwMode="auto">
              <a:xfrm>
                <a:off x="1172140" y="2592579"/>
                <a:ext cx="213415" cy="119841"/>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67"/>
              <p:cNvSpPr>
                <a:spLocks/>
              </p:cNvSpPr>
              <p:nvPr/>
            </p:nvSpPr>
            <p:spPr bwMode="auto">
              <a:xfrm>
                <a:off x="1173234" y="2592579"/>
                <a:ext cx="211226" cy="119293"/>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68"/>
              <p:cNvSpPr>
                <a:spLocks/>
              </p:cNvSpPr>
              <p:nvPr/>
            </p:nvSpPr>
            <p:spPr bwMode="auto">
              <a:xfrm>
                <a:off x="1174328" y="2593126"/>
                <a:ext cx="210131" cy="118746"/>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69"/>
              <p:cNvSpPr>
                <a:spLocks/>
              </p:cNvSpPr>
              <p:nvPr/>
            </p:nvSpPr>
            <p:spPr bwMode="auto">
              <a:xfrm>
                <a:off x="1174876" y="2593673"/>
                <a:ext cx="209037" cy="117652"/>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70"/>
              <p:cNvSpPr>
                <a:spLocks/>
              </p:cNvSpPr>
              <p:nvPr/>
            </p:nvSpPr>
            <p:spPr bwMode="auto">
              <a:xfrm>
                <a:off x="1175970" y="2593126"/>
                <a:ext cx="207943" cy="117652"/>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71"/>
              <p:cNvSpPr>
                <a:spLocks/>
              </p:cNvSpPr>
              <p:nvPr/>
            </p:nvSpPr>
            <p:spPr bwMode="auto">
              <a:xfrm>
                <a:off x="1176517" y="2593673"/>
                <a:ext cx="206848" cy="116557"/>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72"/>
              <p:cNvSpPr>
                <a:spLocks/>
              </p:cNvSpPr>
              <p:nvPr/>
            </p:nvSpPr>
            <p:spPr bwMode="auto">
              <a:xfrm>
                <a:off x="1177612" y="2594220"/>
                <a:ext cx="205754" cy="115463"/>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73"/>
              <p:cNvSpPr>
                <a:spLocks/>
              </p:cNvSpPr>
              <p:nvPr/>
            </p:nvSpPr>
            <p:spPr bwMode="auto">
              <a:xfrm>
                <a:off x="1178706" y="2593673"/>
                <a:ext cx="204659" cy="115463"/>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74"/>
              <p:cNvSpPr>
                <a:spLocks/>
              </p:cNvSpPr>
              <p:nvPr/>
            </p:nvSpPr>
            <p:spPr bwMode="auto">
              <a:xfrm>
                <a:off x="1179801" y="2594220"/>
                <a:ext cx="202470" cy="114368"/>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75"/>
              <p:cNvSpPr>
                <a:spLocks/>
              </p:cNvSpPr>
              <p:nvPr/>
            </p:nvSpPr>
            <p:spPr bwMode="auto">
              <a:xfrm>
                <a:off x="1180895" y="2595315"/>
                <a:ext cx="201376" cy="112727"/>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76"/>
              <p:cNvSpPr>
                <a:spLocks/>
              </p:cNvSpPr>
              <p:nvPr/>
            </p:nvSpPr>
            <p:spPr bwMode="auto">
              <a:xfrm>
                <a:off x="1181442" y="2594220"/>
                <a:ext cx="200281" cy="113274"/>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77"/>
              <p:cNvSpPr>
                <a:spLocks/>
              </p:cNvSpPr>
              <p:nvPr/>
            </p:nvSpPr>
            <p:spPr bwMode="auto">
              <a:xfrm>
                <a:off x="1182537" y="2595315"/>
                <a:ext cx="199187" cy="111632"/>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78"/>
              <p:cNvSpPr>
                <a:spLocks/>
              </p:cNvSpPr>
              <p:nvPr/>
            </p:nvSpPr>
            <p:spPr bwMode="auto">
              <a:xfrm>
                <a:off x="1183084" y="2596409"/>
                <a:ext cx="198093" cy="110538"/>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79"/>
              <p:cNvSpPr>
                <a:spLocks/>
              </p:cNvSpPr>
              <p:nvPr/>
            </p:nvSpPr>
            <p:spPr bwMode="auto">
              <a:xfrm>
                <a:off x="1184178" y="2595862"/>
                <a:ext cx="196998" cy="110538"/>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80"/>
              <p:cNvSpPr>
                <a:spLocks/>
              </p:cNvSpPr>
              <p:nvPr/>
            </p:nvSpPr>
            <p:spPr bwMode="auto">
              <a:xfrm>
                <a:off x="1185820" y="2596409"/>
                <a:ext cx="194262" cy="109443"/>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81"/>
              <p:cNvSpPr>
                <a:spLocks/>
              </p:cNvSpPr>
              <p:nvPr/>
            </p:nvSpPr>
            <p:spPr bwMode="auto">
              <a:xfrm>
                <a:off x="1186914" y="2596956"/>
                <a:ext cx="193168" cy="108349"/>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82"/>
              <p:cNvSpPr>
                <a:spLocks/>
              </p:cNvSpPr>
              <p:nvPr/>
            </p:nvSpPr>
            <p:spPr bwMode="auto">
              <a:xfrm>
                <a:off x="1188009" y="2596409"/>
                <a:ext cx="192073" cy="108349"/>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83"/>
              <p:cNvSpPr>
                <a:spLocks/>
              </p:cNvSpPr>
              <p:nvPr/>
            </p:nvSpPr>
            <p:spPr bwMode="auto">
              <a:xfrm>
                <a:off x="1188556" y="2596956"/>
                <a:ext cx="190979" cy="107255"/>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84"/>
              <p:cNvSpPr>
                <a:spLocks/>
              </p:cNvSpPr>
              <p:nvPr/>
            </p:nvSpPr>
            <p:spPr bwMode="auto">
              <a:xfrm>
                <a:off x="1189650" y="2597503"/>
                <a:ext cx="189884" cy="106160"/>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85"/>
              <p:cNvSpPr>
                <a:spLocks/>
              </p:cNvSpPr>
              <p:nvPr/>
            </p:nvSpPr>
            <p:spPr bwMode="auto">
              <a:xfrm>
                <a:off x="1190198" y="2596956"/>
                <a:ext cx="188790" cy="106160"/>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86"/>
              <p:cNvSpPr>
                <a:spLocks/>
              </p:cNvSpPr>
              <p:nvPr/>
            </p:nvSpPr>
            <p:spPr bwMode="auto">
              <a:xfrm>
                <a:off x="1191839" y="2597503"/>
                <a:ext cx="186601" cy="105066"/>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87"/>
              <p:cNvSpPr>
                <a:spLocks/>
              </p:cNvSpPr>
              <p:nvPr/>
            </p:nvSpPr>
            <p:spPr bwMode="auto">
              <a:xfrm>
                <a:off x="1192387" y="2598051"/>
                <a:ext cx="185507" cy="103971"/>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88"/>
              <p:cNvSpPr>
                <a:spLocks/>
              </p:cNvSpPr>
              <p:nvPr/>
            </p:nvSpPr>
            <p:spPr bwMode="auto">
              <a:xfrm>
                <a:off x="1193481" y="2598051"/>
                <a:ext cx="184412" cy="103971"/>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89"/>
              <p:cNvSpPr>
                <a:spLocks/>
              </p:cNvSpPr>
              <p:nvPr/>
            </p:nvSpPr>
            <p:spPr bwMode="auto">
              <a:xfrm>
                <a:off x="1194028" y="2598598"/>
                <a:ext cx="183318" cy="102877"/>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90"/>
              <p:cNvSpPr>
                <a:spLocks/>
              </p:cNvSpPr>
              <p:nvPr/>
            </p:nvSpPr>
            <p:spPr bwMode="auto">
              <a:xfrm>
                <a:off x="1195123" y="2599145"/>
                <a:ext cx="182223" cy="101782"/>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91"/>
              <p:cNvSpPr>
                <a:spLocks/>
              </p:cNvSpPr>
              <p:nvPr/>
            </p:nvSpPr>
            <p:spPr bwMode="auto">
              <a:xfrm>
                <a:off x="1196217" y="2598598"/>
                <a:ext cx="181129" cy="101782"/>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92"/>
              <p:cNvSpPr>
                <a:spLocks/>
              </p:cNvSpPr>
              <p:nvPr/>
            </p:nvSpPr>
            <p:spPr bwMode="auto">
              <a:xfrm>
                <a:off x="1197312" y="2599145"/>
                <a:ext cx="178940" cy="100688"/>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93"/>
              <p:cNvSpPr>
                <a:spLocks/>
              </p:cNvSpPr>
              <p:nvPr/>
            </p:nvSpPr>
            <p:spPr bwMode="auto">
              <a:xfrm>
                <a:off x="1198406" y="2599692"/>
                <a:ext cx="177846" cy="99594"/>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94"/>
              <p:cNvSpPr>
                <a:spLocks/>
              </p:cNvSpPr>
              <p:nvPr/>
            </p:nvSpPr>
            <p:spPr bwMode="auto">
              <a:xfrm>
                <a:off x="1198953" y="2599145"/>
                <a:ext cx="176751" cy="99594"/>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95"/>
              <p:cNvSpPr>
                <a:spLocks/>
              </p:cNvSpPr>
              <p:nvPr/>
            </p:nvSpPr>
            <p:spPr bwMode="auto">
              <a:xfrm>
                <a:off x="1200048" y="2599692"/>
                <a:ext cx="175657" cy="9849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96"/>
              <p:cNvSpPr>
                <a:spLocks/>
              </p:cNvSpPr>
              <p:nvPr/>
            </p:nvSpPr>
            <p:spPr bwMode="auto">
              <a:xfrm>
                <a:off x="1200595" y="2600240"/>
                <a:ext cx="174562" cy="97405"/>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97"/>
              <p:cNvSpPr>
                <a:spLocks/>
              </p:cNvSpPr>
              <p:nvPr/>
            </p:nvSpPr>
            <p:spPr bwMode="auto">
              <a:xfrm>
                <a:off x="1201689" y="2599692"/>
                <a:ext cx="173468" cy="97405"/>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98"/>
              <p:cNvSpPr>
                <a:spLocks/>
              </p:cNvSpPr>
              <p:nvPr/>
            </p:nvSpPr>
            <p:spPr bwMode="auto">
              <a:xfrm>
                <a:off x="1202784" y="2600787"/>
                <a:ext cx="171279" cy="96310"/>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99"/>
              <p:cNvSpPr>
                <a:spLocks/>
              </p:cNvSpPr>
              <p:nvPr/>
            </p:nvSpPr>
            <p:spPr bwMode="auto">
              <a:xfrm>
                <a:off x="1203878" y="2601334"/>
                <a:ext cx="170185" cy="95216"/>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100"/>
              <p:cNvSpPr>
                <a:spLocks/>
              </p:cNvSpPr>
              <p:nvPr/>
            </p:nvSpPr>
            <p:spPr bwMode="auto">
              <a:xfrm>
                <a:off x="1204973" y="2600787"/>
                <a:ext cx="169090" cy="95216"/>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101"/>
              <p:cNvSpPr>
                <a:spLocks/>
              </p:cNvSpPr>
              <p:nvPr/>
            </p:nvSpPr>
            <p:spPr bwMode="auto">
              <a:xfrm>
                <a:off x="1205520" y="2601334"/>
                <a:ext cx="167996" cy="94121"/>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102"/>
              <p:cNvSpPr>
                <a:spLocks/>
              </p:cNvSpPr>
              <p:nvPr/>
            </p:nvSpPr>
            <p:spPr bwMode="auto">
              <a:xfrm>
                <a:off x="1206614" y="2600787"/>
                <a:ext cx="166901" cy="94121"/>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103"/>
              <p:cNvSpPr>
                <a:spLocks/>
              </p:cNvSpPr>
              <p:nvPr/>
            </p:nvSpPr>
            <p:spPr bwMode="auto">
              <a:xfrm>
                <a:off x="1207161" y="2601334"/>
                <a:ext cx="165807" cy="93027"/>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104"/>
              <p:cNvSpPr>
                <a:spLocks/>
              </p:cNvSpPr>
              <p:nvPr/>
            </p:nvSpPr>
            <p:spPr bwMode="auto">
              <a:xfrm>
                <a:off x="1208803" y="2601881"/>
                <a:ext cx="163618" cy="91933"/>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105"/>
              <p:cNvSpPr>
                <a:spLocks/>
              </p:cNvSpPr>
              <p:nvPr/>
            </p:nvSpPr>
            <p:spPr bwMode="auto">
              <a:xfrm>
                <a:off x="1209350" y="2601334"/>
                <a:ext cx="162523" cy="91933"/>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106"/>
              <p:cNvSpPr>
                <a:spLocks/>
              </p:cNvSpPr>
              <p:nvPr/>
            </p:nvSpPr>
            <p:spPr bwMode="auto">
              <a:xfrm>
                <a:off x="1210445" y="2601881"/>
                <a:ext cx="161429" cy="90838"/>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107"/>
              <p:cNvSpPr>
                <a:spLocks/>
              </p:cNvSpPr>
              <p:nvPr/>
            </p:nvSpPr>
            <p:spPr bwMode="auto">
              <a:xfrm>
                <a:off x="1210992" y="2602428"/>
                <a:ext cx="160335" cy="89744"/>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108"/>
              <p:cNvSpPr>
                <a:spLocks/>
              </p:cNvSpPr>
              <p:nvPr/>
            </p:nvSpPr>
            <p:spPr bwMode="auto">
              <a:xfrm>
                <a:off x="1212086" y="2602428"/>
                <a:ext cx="159240" cy="89744"/>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109"/>
              <p:cNvSpPr>
                <a:spLocks/>
              </p:cNvSpPr>
              <p:nvPr/>
            </p:nvSpPr>
            <p:spPr bwMode="auto">
              <a:xfrm>
                <a:off x="1213181" y="2602976"/>
                <a:ext cx="158146" cy="88649"/>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10"/>
              <p:cNvSpPr>
                <a:spLocks/>
              </p:cNvSpPr>
              <p:nvPr/>
            </p:nvSpPr>
            <p:spPr bwMode="auto">
              <a:xfrm>
                <a:off x="1214275" y="2603523"/>
                <a:ext cx="155957" cy="87555"/>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111"/>
              <p:cNvSpPr>
                <a:spLocks/>
              </p:cNvSpPr>
              <p:nvPr/>
            </p:nvSpPr>
            <p:spPr bwMode="auto">
              <a:xfrm>
                <a:off x="1215370" y="2602976"/>
                <a:ext cx="154862" cy="87555"/>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12"/>
              <p:cNvSpPr>
                <a:spLocks/>
              </p:cNvSpPr>
              <p:nvPr/>
            </p:nvSpPr>
            <p:spPr bwMode="auto">
              <a:xfrm>
                <a:off x="1215917" y="2603523"/>
                <a:ext cx="153768" cy="86460"/>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113"/>
              <p:cNvSpPr>
                <a:spLocks/>
              </p:cNvSpPr>
              <p:nvPr/>
            </p:nvSpPr>
            <p:spPr bwMode="auto">
              <a:xfrm>
                <a:off x="1217011" y="2604070"/>
                <a:ext cx="152674" cy="85366"/>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114"/>
              <p:cNvSpPr>
                <a:spLocks/>
              </p:cNvSpPr>
              <p:nvPr/>
            </p:nvSpPr>
            <p:spPr bwMode="auto">
              <a:xfrm>
                <a:off x="1217559" y="2603523"/>
                <a:ext cx="151579" cy="85366"/>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115"/>
              <p:cNvSpPr>
                <a:spLocks/>
              </p:cNvSpPr>
              <p:nvPr/>
            </p:nvSpPr>
            <p:spPr bwMode="auto">
              <a:xfrm>
                <a:off x="1218653" y="2604070"/>
                <a:ext cx="150485" cy="84271"/>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116"/>
              <p:cNvSpPr>
                <a:spLocks/>
              </p:cNvSpPr>
              <p:nvPr/>
            </p:nvSpPr>
            <p:spPr bwMode="auto">
              <a:xfrm>
                <a:off x="1220295" y="2604617"/>
                <a:ext cx="147749" cy="83177"/>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117"/>
              <p:cNvSpPr>
                <a:spLocks/>
              </p:cNvSpPr>
              <p:nvPr/>
            </p:nvSpPr>
            <p:spPr bwMode="auto">
              <a:xfrm>
                <a:off x="1221389" y="2604070"/>
                <a:ext cx="146654" cy="83177"/>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118"/>
              <p:cNvSpPr>
                <a:spLocks/>
              </p:cNvSpPr>
              <p:nvPr/>
            </p:nvSpPr>
            <p:spPr bwMode="auto">
              <a:xfrm>
                <a:off x="1221936" y="2605165"/>
                <a:ext cx="145560" cy="8208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119"/>
              <p:cNvSpPr>
                <a:spLocks/>
              </p:cNvSpPr>
              <p:nvPr/>
            </p:nvSpPr>
            <p:spPr bwMode="auto">
              <a:xfrm>
                <a:off x="1223031" y="2605712"/>
                <a:ext cx="144465" cy="80988"/>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120"/>
              <p:cNvSpPr>
                <a:spLocks/>
              </p:cNvSpPr>
              <p:nvPr/>
            </p:nvSpPr>
            <p:spPr bwMode="auto">
              <a:xfrm>
                <a:off x="1224125" y="2605165"/>
                <a:ext cx="143371" cy="80988"/>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121"/>
              <p:cNvSpPr>
                <a:spLocks/>
              </p:cNvSpPr>
              <p:nvPr/>
            </p:nvSpPr>
            <p:spPr bwMode="auto">
              <a:xfrm>
                <a:off x="1224672" y="2605712"/>
                <a:ext cx="142276" cy="79894"/>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122"/>
              <p:cNvSpPr>
                <a:spLocks/>
              </p:cNvSpPr>
              <p:nvPr/>
            </p:nvSpPr>
            <p:spPr bwMode="auto">
              <a:xfrm>
                <a:off x="1226314" y="2606259"/>
                <a:ext cx="140088" cy="78799"/>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123"/>
              <p:cNvSpPr>
                <a:spLocks/>
              </p:cNvSpPr>
              <p:nvPr/>
            </p:nvSpPr>
            <p:spPr bwMode="auto">
              <a:xfrm>
                <a:off x="1226861" y="2605712"/>
                <a:ext cx="138993" cy="78799"/>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124"/>
              <p:cNvSpPr>
                <a:spLocks/>
              </p:cNvSpPr>
              <p:nvPr/>
            </p:nvSpPr>
            <p:spPr bwMode="auto">
              <a:xfrm>
                <a:off x="1227956" y="2606259"/>
                <a:ext cx="137899" cy="77705"/>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125"/>
              <p:cNvSpPr>
                <a:spLocks/>
              </p:cNvSpPr>
              <p:nvPr/>
            </p:nvSpPr>
            <p:spPr bwMode="auto">
              <a:xfrm>
                <a:off x="1228503" y="2606806"/>
                <a:ext cx="136804" cy="76610"/>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126"/>
              <p:cNvSpPr>
                <a:spLocks/>
              </p:cNvSpPr>
              <p:nvPr/>
            </p:nvSpPr>
            <p:spPr bwMode="auto">
              <a:xfrm>
                <a:off x="1229597" y="2606259"/>
                <a:ext cx="135710" cy="76610"/>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127"/>
              <p:cNvSpPr>
                <a:spLocks/>
              </p:cNvSpPr>
              <p:nvPr/>
            </p:nvSpPr>
            <p:spPr bwMode="auto">
              <a:xfrm>
                <a:off x="1230145" y="2606806"/>
                <a:ext cx="134615" cy="75516"/>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128"/>
              <p:cNvSpPr>
                <a:spLocks/>
              </p:cNvSpPr>
              <p:nvPr/>
            </p:nvSpPr>
            <p:spPr bwMode="auto">
              <a:xfrm>
                <a:off x="1231239" y="2607901"/>
                <a:ext cx="133521" cy="74422"/>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129"/>
              <p:cNvSpPr>
                <a:spLocks/>
              </p:cNvSpPr>
              <p:nvPr/>
            </p:nvSpPr>
            <p:spPr bwMode="auto">
              <a:xfrm>
                <a:off x="1232881" y="2607353"/>
                <a:ext cx="131332" cy="74422"/>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130"/>
              <p:cNvSpPr>
                <a:spLocks/>
              </p:cNvSpPr>
              <p:nvPr/>
            </p:nvSpPr>
            <p:spPr bwMode="auto">
              <a:xfrm>
                <a:off x="1233428" y="2607901"/>
                <a:ext cx="130238" cy="73327"/>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131"/>
              <p:cNvSpPr>
                <a:spLocks/>
              </p:cNvSpPr>
              <p:nvPr/>
            </p:nvSpPr>
            <p:spPr bwMode="auto">
              <a:xfrm>
                <a:off x="1234522" y="2608448"/>
                <a:ext cx="129143" cy="72233"/>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132"/>
              <p:cNvSpPr>
                <a:spLocks/>
              </p:cNvSpPr>
              <p:nvPr/>
            </p:nvSpPr>
            <p:spPr bwMode="auto">
              <a:xfrm>
                <a:off x="1235069" y="2607901"/>
                <a:ext cx="128049" cy="72233"/>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133"/>
              <p:cNvSpPr>
                <a:spLocks/>
              </p:cNvSpPr>
              <p:nvPr/>
            </p:nvSpPr>
            <p:spPr bwMode="auto">
              <a:xfrm>
                <a:off x="1236164" y="2608448"/>
                <a:ext cx="126954" cy="70591"/>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134"/>
              <p:cNvSpPr>
                <a:spLocks/>
              </p:cNvSpPr>
              <p:nvPr/>
            </p:nvSpPr>
            <p:spPr bwMode="auto">
              <a:xfrm>
                <a:off x="1236711" y="2607901"/>
                <a:ext cx="125860" cy="70591"/>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135"/>
              <p:cNvSpPr>
                <a:spLocks/>
              </p:cNvSpPr>
              <p:nvPr/>
            </p:nvSpPr>
            <p:spPr bwMode="auto">
              <a:xfrm>
                <a:off x="1238353" y="2608448"/>
                <a:ext cx="123671" cy="69497"/>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136"/>
              <p:cNvSpPr>
                <a:spLocks/>
              </p:cNvSpPr>
              <p:nvPr/>
            </p:nvSpPr>
            <p:spPr bwMode="auto">
              <a:xfrm>
                <a:off x="1238900" y="2608995"/>
                <a:ext cx="122577" cy="68402"/>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137"/>
              <p:cNvSpPr>
                <a:spLocks/>
              </p:cNvSpPr>
              <p:nvPr/>
            </p:nvSpPr>
            <p:spPr bwMode="auto">
              <a:xfrm>
                <a:off x="1239994" y="2608448"/>
                <a:ext cx="121482" cy="68402"/>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138"/>
              <p:cNvSpPr>
                <a:spLocks/>
              </p:cNvSpPr>
              <p:nvPr/>
            </p:nvSpPr>
            <p:spPr bwMode="auto">
              <a:xfrm>
                <a:off x="1241089" y="2609542"/>
                <a:ext cx="120388" cy="67308"/>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139"/>
              <p:cNvSpPr>
                <a:spLocks/>
              </p:cNvSpPr>
              <p:nvPr/>
            </p:nvSpPr>
            <p:spPr bwMode="auto">
              <a:xfrm>
                <a:off x="1241636" y="2610089"/>
                <a:ext cx="119293" cy="66213"/>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140"/>
              <p:cNvSpPr>
                <a:spLocks/>
              </p:cNvSpPr>
              <p:nvPr/>
            </p:nvSpPr>
            <p:spPr bwMode="auto">
              <a:xfrm>
                <a:off x="1242731" y="2609542"/>
                <a:ext cx="118199" cy="66213"/>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141"/>
              <p:cNvSpPr>
                <a:spLocks/>
              </p:cNvSpPr>
              <p:nvPr/>
            </p:nvSpPr>
            <p:spPr bwMode="auto">
              <a:xfrm>
                <a:off x="1243825" y="2610089"/>
                <a:ext cx="116010" cy="65119"/>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142"/>
              <p:cNvSpPr>
                <a:spLocks/>
              </p:cNvSpPr>
              <p:nvPr/>
            </p:nvSpPr>
            <p:spPr bwMode="auto">
              <a:xfrm>
                <a:off x="1244919" y="2610637"/>
                <a:ext cx="114916" cy="64024"/>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143"/>
              <p:cNvSpPr>
                <a:spLocks/>
              </p:cNvSpPr>
              <p:nvPr/>
            </p:nvSpPr>
            <p:spPr bwMode="auto">
              <a:xfrm>
                <a:off x="1245467" y="2610089"/>
                <a:ext cx="113274" cy="64024"/>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144"/>
              <p:cNvSpPr>
                <a:spLocks/>
              </p:cNvSpPr>
              <p:nvPr/>
            </p:nvSpPr>
            <p:spPr bwMode="auto">
              <a:xfrm>
                <a:off x="1246561" y="2610637"/>
                <a:ext cx="112180" cy="62930"/>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145"/>
              <p:cNvSpPr>
                <a:spLocks/>
              </p:cNvSpPr>
              <p:nvPr/>
            </p:nvSpPr>
            <p:spPr bwMode="auto">
              <a:xfrm>
                <a:off x="1247108" y="2611184"/>
                <a:ext cx="111085" cy="61836"/>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146"/>
              <p:cNvSpPr>
                <a:spLocks/>
              </p:cNvSpPr>
              <p:nvPr/>
            </p:nvSpPr>
            <p:spPr bwMode="auto">
              <a:xfrm>
                <a:off x="1248203" y="2610637"/>
                <a:ext cx="109991" cy="61836"/>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147"/>
              <p:cNvSpPr>
                <a:spLocks/>
              </p:cNvSpPr>
              <p:nvPr/>
            </p:nvSpPr>
            <p:spPr bwMode="auto">
              <a:xfrm>
                <a:off x="1249844" y="2611184"/>
                <a:ext cx="107802" cy="60741"/>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148"/>
              <p:cNvSpPr>
                <a:spLocks/>
              </p:cNvSpPr>
              <p:nvPr/>
            </p:nvSpPr>
            <p:spPr bwMode="auto">
              <a:xfrm>
                <a:off x="1250392" y="2612278"/>
                <a:ext cx="106707" cy="5964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49"/>
              <p:cNvSpPr>
                <a:spLocks/>
              </p:cNvSpPr>
              <p:nvPr/>
            </p:nvSpPr>
            <p:spPr bwMode="auto">
              <a:xfrm>
                <a:off x="1251486" y="2611731"/>
                <a:ext cx="105613" cy="5964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50"/>
              <p:cNvSpPr>
                <a:spLocks/>
              </p:cNvSpPr>
              <p:nvPr/>
            </p:nvSpPr>
            <p:spPr bwMode="auto">
              <a:xfrm>
                <a:off x="1252033" y="2612278"/>
                <a:ext cx="104518" cy="58552"/>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51"/>
              <p:cNvSpPr>
                <a:spLocks/>
              </p:cNvSpPr>
              <p:nvPr/>
            </p:nvSpPr>
            <p:spPr bwMode="auto">
              <a:xfrm>
                <a:off x="1253128" y="2612826"/>
                <a:ext cx="103424" cy="57458"/>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52"/>
              <p:cNvSpPr>
                <a:spLocks/>
              </p:cNvSpPr>
              <p:nvPr/>
            </p:nvSpPr>
            <p:spPr bwMode="auto">
              <a:xfrm>
                <a:off x="1253675" y="2612278"/>
                <a:ext cx="102330" cy="57458"/>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53"/>
              <p:cNvSpPr>
                <a:spLocks/>
              </p:cNvSpPr>
              <p:nvPr/>
            </p:nvSpPr>
            <p:spPr bwMode="auto">
              <a:xfrm>
                <a:off x="1255864" y="2612826"/>
                <a:ext cx="99594" cy="56363"/>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54"/>
              <p:cNvSpPr>
                <a:spLocks/>
              </p:cNvSpPr>
              <p:nvPr/>
            </p:nvSpPr>
            <p:spPr bwMode="auto">
              <a:xfrm>
                <a:off x="1256411" y="2613373"/>
                <a:ext cx="98499" cy="5526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55"/>
              <p:cNvSpPr>
                <a:spLocks/>
              </p:cNvSpPr>
              <p:nvPr/>
            </p:nvSpPr>
            <p:spPr bwMode="auto">
              <a:xfrm>
                <a:off x="1257505" y="2612826"/>
                <a:ext cx="97405" cy="5526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56"/>
              <p:cNvSpPr>
                <a:spLocks/>
              </p:cNvSpPr>
              <p:nvPr/>
            </p:nvSpPr>
            <p:spPr bwMode="auto">
              <a:xfrm>
                <a:off x="1258600" y="2613373"/>
                <a:ext cx="96310" cy="54175"/>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157"/>
              <p:cNvSpPr>
                <a:spLocks/>
              </p:cNvSpPr>
              <p:nvPr/>
            </p:nvSpPr>
            <p:spPr bwMode="auto">
              <a:xfrm>
                <a:off x="1259147" y="2613920"/>
                <a:ext cx="95216" cy="53080"/>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58"/>
              <p:cNvSpPr>
                <a:spLocks/>
              </p:cNvSpPr>
              <p:nvPr/>
            </p:nvSpPr>
            <p:spPr bwMode="auto">
              <a:xfrm>
                <a:off x="1260241" y="2613373"/>
                <a:ext cx="94121" cy="53080"/>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59"/>
              <p:cNvSpPr>
                <a:spLocks/>
              </p:cNvSpPr>
              <p:nvPr/>
            </p:nvSpPr>
            <p:spPr bwMode="auto">
              <a:xfrm>
                <a:off x="1261336" y="2614467"/>
                <a:ext cx="91932" cy="51986"/>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60"/>
              <p:cNvSpPr>
                <a:spLocks/>
              </p:cNvSpPr>
              <p:nvPr/>
            </p:nvSpPr>
            <p:spPr bwMode="auto">
              <a:xfrm>
                <a:off x="1262430" y="2615014"/>
                <a:ext cx="90838" cy="50891"/>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61"/>
              <p:cNvSpPr>
                <a:spLocks/>
              </p:cNvSpPr>
              <p:nvPr/>
            </p:nvSpPr>
            <p:spPr bwMode="auto">
              <a:xfrm>
                <a:off x="1262978" y="2614467"/>
                <a:ext cx="89744" cy="50891"/>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62"/>
              <p:cNvSpPr>
                <a:spLocks/>
              </p:cNvSpPr>
              <p:nvPr/>
            </p:nvSpPr>
            <p:spPr bwMode="auto">
              <a:xfrm>
                <a:off x="1264072" y="2615014"/>
                <a:ext cx="88649" cy="49797"/>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63"/>
              <p:cNvSpPr>
                <a:spLocks/>
              </p:cNvSpPr>
              <p:nvPr/>
            </p:nvSpPr>
            <p:spPr bwMode="auto">
              <a:xfrm>
                <a:off x="1264619" y="2615562"/>
                <a:ext cx="87555" cy="48702"/>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64"/>
              <p:cNvSpPr>
                <a:spLocks/>
              </p:cNvSpPr>
              <p:nvPr/>
            </p:nvSpPr>
            <p:spPr bwMode="auto">
              <a:xfrm>
                <a:off x="1265714" y="2615014"/>
                <a:ext cx="86460" cy="48702"/>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65"/>
              <p:cNvSpPr>
                <a:spLocks/>
              </p:cNvSpPr>
              <p:nvPr/>
            </p:nvSpPr>
            <p:spPr bwMode="auto">
              <a:xfrm>
                <a:off x="1267355" y="2615562"/>
                <a:ext cx="84271" cy="47608"/>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66"/>
              <p:cNvSpPr>
                <a:spLocks/>
              </p:cNvSpPr>
              <p:nvPr/>
            </p:nvSpPr>
            <p:spPr bwMode="auto">
              <a:xfrm>
                <a:off x="1267903" y="2616109"/>
                <a:ext cx="83177" cy="46513"/>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67"/>
              <p:cNvSpPr>
                <a:spLocks/>
              </p:cNvSpPr>
              <p:nvPr/>
            </p:nvSpPr>
            <p:spPr bwMode="auto">
              <a:xfrm>
                <a:off x="833412" y="2608995"/>
                <a:ext cx="39400" cy="41589"/>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68"/>
              <p:cNvSpPr>
                <a:spLocks/>
              </p:cNvSpPr>
              <p:nvPr/>
            </p:nvSpPr>
            <p:spPr bwMode="auto">
              <a:xfrm>
                <a:off x="747499" y="2653867"/>
                <a:ext cx="69497" cy="45419"/>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69"/>
              <p:cNvSpPr>
                <a:spLocks noEditPoints="1"/>
              </p:cNvSpPr>
              <p:nvPr/>
            </p:nvSpPr>
            <p:spPr bwMode="auto">
              <a:xfrm>
                <a:off x="763368" y="2665358"/>
                <a:ext cx="29550" cy="13680"/>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70"/>
              <p:cNvSpPr>
                <a:spLocks/>
              </p:cNvSpPr>
              <p:nvPr/>
            </p:nvSpPr>
            <p:spPr bwMode="auto">
              <a:xfrm>
                <a:off x="1359835" y="2680133"/>
                <a:ext cx="20794" cy="9850"/>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71"/>
              <p:cNvSpPr>
                <a:spLocks/>
              </p:cNvSpPr>
              <p:nvPr/>
            </p:nvSpPr>
            <p:spPr bwMode="auto">
              <a:xfrm>
                <a:off x="1329738" y="2697097"/>
                <a:ext cx="22436" cy="10944"/>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72"/>
              <p:cNvSpPr>
                <a:spLocks/>
              </p:cNvSpPr>
              <p:nvPr/>
            </p:nvSpPr>
            <p:spPr bwMode="auto">
              <a:xfrm>
                <a:off x="771029" y="2699833"/>
                <a:ext cx="126407" cy="119293"/>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173"/>
              <p:cNvSpPr>
                <a:spLocks/>
              </p:cNvSpPr>
              <p:nvPr/>
            </p:nvSpPr>
            <p:spPr bwMode="auto">
              <a:xfrm>
                <a:off x="1282130" y="2716797"/>
                <a:ext cx="30644" cy="9303"/>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74"/>
              <p:cNvSpPr>
                <a:spLocks/>
              </p:cNvSpPr>
              <p:nvPr/>
            </p:nvSpPr>
            <p:spPr bwMode="auto">
              <a:xfrm>
                <a:off x="1241089" y="2728288"/>
                <a:ext cx="21341" cy="9303"/>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75"/>
              <p:cNvSpPr>
                <a:spLocks/>
              </p:cNvSpPr>
              <p:nvPr/>
            </p:nvSpPr>
            <p:spPr bwMode="auto">
              <a:xfrm>
                <a:off x="1195123" y="2747988"/>
                <a:ext cx="8755" cy="601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76"/>
              <p:cNvSpPr>
                <a:spLocks/>
              </p:cNvSpPr>
              <p:nvPr/>
            </p:nvSpPr>
            <p:spPr bwMode="auto">
              <a:xfrm>
                <a:off x="618903" y="2807088"/>
                <a:ext cx="2189" cy="4925"/>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77"/>
              <p:cNvSpPr>
                <a:spLocks/>
              </p:cNvSpPr>
              <p:nvPr/>
            </p:nvSpPr>
            <p:spPr bwMode="auto">
              <a:xfrm>
                <a:off x="618903" y="2814749"/>
                <a:ext cx="1094" cy="2189"/>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78"/>
              <p:cNvSpPr>
                <a:spLocks/>
              </p:cNvSpPr>
              <p:nvPr/>
            </p:nvSpPr>
            <p:spPr bwMode="auto">
              <a:xfrm>
                <a:off x="668152" y="2832807"/>
                <a:ext cx="2736" cy="19153"/>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79"/>
              <p:cNvSpPr>
                <a:spLocks/>
              </p:cNvSpPr>
              <p:nvPr/>
            </p:nvSpPr>
            <p:spPr bwMode="auto">
              <a:xfrm>
                <a:off x="1092793" y="3114077"/>
                <a:ext cx="201376" cy="225454"/>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180"/>
              <p:cNvSpPr>
                <a:spLocks noEditPoints="1"/>
              </p:cNvSpPr>
              <p:nvPr/>
            </p:nvSpPr>
            <p:spPr bwMode="auto">
              <a:xfrm>
                <a:off x="1672296" y="3139796"/>
                <a:ext cx="108349" cy="146107"/>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181"/>
              <p:cNvSpPr>
                <a:spLocks/>
              </p:cNvSpPr>
              <p:nvPr/>
            </p:nvSpPr>
            <p:spPr bwMode="auto">
              <a:xfrm>
                <a:off x="1156817" y="3208198"/>
                <a:ext cx="126407" cy="38305"/>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182"/>
              <p:cNvSpPr>
                <a:spLocks/>
              </p:cNvSpPr>
              <p:nvPr/>
            </p:nvSpPr>
            <p:spPr bwMode="auto">
              <a:xfrm>
                <a:off x="830129" y="3220237"/>
                <a:ext cx="690588" cy="715760"/>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183"/>
              <p:cNvSpPr>
                <a:spLocks/>
              </p:cNvSpPr>
              <p:nvPr/>
            </p:nvSpPr>
            <p:spPr bwMode="auto">
              <a:xfrm>
                <a:off x="1507036" y="3225709"/>
                <a:ext cx="210679" cy="21943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84"/>
              <p:cNvSpPr>
                <a:spLocks/>
              </p:cNvSpPr>
              <p:nvPr/>
            </p:nvSpPr>
            <p:spPr bwMode="auto">
              <a:xfrm>
                <a:off x="1156270" y="3244314"/>
                <a:ext cx="126954" cy="29003"/>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85"/>
              <p:cNvSpPr>
                <a:spLocks/>
              </p:cNvSpPr>
              <p:nvPr/>
            </p:nvSpPr>
            <p:spPr bwMode="auto">
              <a:xfrm>
                <a:off x="1152987" y="3282619"/>
                <a:ext cx="109991" cy="25172"/>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186"/>
              <p:cNvSpPr>
                <a:spLocks/>
              </p:cNvSpPr>
              <p:nvPr/>
            </p:nvSpPr>
            <p:spPr bwMode="auto">
              <a:xfrm>
                <a:off x="1677221" y="3285903"/>
                <a:ext cx="88649" cy="60194"/>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87"/>
              <p:cNvSpPr>
                <a:spLocks/>
              </p:cNvSpPr>
              <p:nvPr/>
            </p:nvSpPr>
            <p:spPr bwMode="auto">
              <a:xfrm>
                <a:off x="1590213" y="3326397"/>
                <a:ext cx="75516" cy="72780"/>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188"/>
              <p:cNvSpPr>
                <a:spLocks/>
              </p:cNvSpPr>
              <p:nvPr/>
            </p:nvSpPr>
            <p:spPr bwMode="auto">
              <a:xfrm>
                <a:off x="1664088" y="3337888"/>
                <a:ext cx="90291" cy="74969"/>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89"/>
              <p:cNvSpPr>
                <a:spLocks/>
              </p:cNvSpPr>
              <p:nvPr/>
            </p:nvSpPr>
            <p:spPr bwMode="auto">
              <a:xfrm>
                <a:off x="1478034" y="3358683"/>
                <a:ext cx="24625" cy="36116"/>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90"/>
              <p:cNvSpPr>
                <a:spLocks/>
              </p:cNvSpPr>
              <p:nvPr/>
            </p:nvSpPr>
            <p:spPr bwMode="auto">
              <a:xfrm>
                <a:off x="1186914" y="3440765"/>
                <a:ext cx="9303" cy="8755"/>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91"/>
              <p:cNvSpPr>
                <a:spLocks/>
              </p:cNvSpPr>
              <p:nvPr/>
            </p:nvSpPr>
            <p:spPr bwMode="auto">
              <a:xfrm>
                <a:off x="888134" y="3445143"/>
                <a:ext cx="9850" cy="8755"/>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192"/>
              <p:cNvSpPr>
                <a:spLocks/>
              </p:cNvSpPr>
              <p:nvPr/>
            </p:nvSpPr>
            <p:spPr bwMode="auto">
              <a:xfrm>
                <a:off x="869528" y="3447879"/>
                <a:ext cx="9303" cy="7114"/>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93"/>
              <p:cNvSpPr>
                <a:spLocks/>
              </p:cNvSpPr>
              <p:nvPr/>
            </p:nvSpPr>
            <p:spPr bwMode="auto">
              <a:xfrm>
                <a:off x="1024938" y="3450068"/>
                <a:ext cx="74422" cy="60194"/>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194"/>
              <p:cNvSpPr>
                <a:spLocks/>
              </p:cNvSpPr>
              <p:nvPr/>
            </p:nvSpPr>
            <p:spPr bwMode="auto">
              <a:xfrm>
                <a:off x="1209897" y="3453899"/>
                <a:ext cx="8755" cy="7661"/>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95"/>
              <p:cNvSpPr>
                <a:spLocks noEditPoints="1"/>
              </p:cNvSpPr>
              <p:nvPr/>
            </p:nvSpPr>
            <p:spPr bwMode="auto">
              <a:xfrm>
                <a:off x="1011805" y="3496034"/>
                <a:ext cx="87555" cy="111085"/>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96"/>
              <p:cNvSpPr>
                <a:spLocks/>
              </p:cNvSpPr>
              <p:nvPr/>
            </p:nvSpPr>
            <p:spPr bwMode="auto">
              <a:xfrm>
                <a:off x="971311" y="3537623"/>
                <a:ext cx="32833" cy="42136"/>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97"/>
              <p:cNvSpPr>
                <a:spLocks/>
              </p:cNvSpPr>
              <p:nvPr/>
            </p:nvSpPr>
            <p:spPr bwMode="auto">
              <a:xfrm>
                <a:off x="1053393" y="3556775"/>
                <a:ext cx="16964" cy="13680"/>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98"/>
              <p:cNvSpPr>
                <a:spLocks/>
              </p:cNvSpPr>
              <p:nvPr/>
            </p:nvSpPr>
            <p:spPr bwMode="auto">
              <a:xfrm>
                <a:off x="679097" y="3566078"/>
                <a:ext cx="283458" cy="206848"/>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99"/>
              <p:cNvSpPr>
                <a:spLocks/>
              </p:cNvSpPr>
              <p:nvPr/>
            </p:nvSpPr>
            <p:spPr bwMode="auto">
              <a:xfrm>
                <a:off x="865698" y="3566078"/>
                <a:ext cx="36116" cy="19700"/>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200"/>
              <p:cNvSpPr>
                <a:spLocks/>
              </p:cNvSpPr>
              <p:nvPr/>
            </p:nvSpPr>
            <p:spPr bwMode="auto">
              <a:xfrm>
                <a:off x="1062149" y="3588514"/>
                <a:ext cx="2189" cy="8755"/>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201"/>
              <p:cNvSpPr>
                <a:spLocks noEditPoints="1"/>
              </p:cNvSpPr>
              <p:nvPr/>
            </p:nvSpPr>
            <p:spPr bwMode="auto">
              <a:xfrm>
                <a:off x="994841" y="3614233"/>
                <a:ext cx="40494" cy="90291"/>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202"/>
              <p:cNvSpPr>
                <a:spLocks/>
              </p:cNvSpPr>
              <p:nvPr/>
            </p:nvSpPr>
            <p:spPr bwMode="auto">
              <a:xfrm>
                <a:off x="1372421" y="3656916"/>
                <a:ext cx="7114" cy="6567"/>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203"/>
              <p:cNvSpPr>
                <a:spLocks/>
              </p:cNvSpPr>
              <p:nvPr/>
            </p:nvSpPr>
            <p:spPr bwMode="auto">
              <a:xfrm>
                <a:off x="1288150" y="3673880"/>
                <a:ext cx="58552" cy="21341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204"/>
              <p:cNvSpPr>
                <a:spLocks/>
              </p:cNvSpPr>
              <p:nvPr/>
            </p:nvSpPr>
            <p:spPr bwMode="auto">
              <a:xfrm>
                <a:off x="1369685" y="3694127"/>
                <a:ext cx="547" cy="1039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206"/>
              <p:cNvSpPr>
                <a:spLocks/>
              </p:cNvSpPr>
              <p:nvPr/>
            </p:nvSpPr>
            <p:spPr bwMode="auto">
              <a:xfrm>
                <a:off x="916589" y="3700146"/>
                <a:ext cx="50344" cy="82630"/>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207"/>
              <p:cNvSpPr>
                <a:spLocks/>
              </p:cNvSpPr>
              <p:nvPr/>
            </p:nvSpPr>
            <p:spPr bwMode="auto">
              <a:xfrm>
                <a:off x="750235" y="3704524"/>
                <a:ext cx="40494" cy="55816"/>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208"/>
              <p:cNvSpPr>
                <a:spLocks/>
              </p:cNvSpPr>
              <p:nvPr/>
            </p:nvSpPr>
            <p:spPr bwMode="auto">
              <a:xfrm>
                <a:off x="1339040" y="3706713"/>
                <a:ext cx="32286" cy="161976"/>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209"/>
              <p:cNvSpPr>
                <a:spLocks/>
              </p:cNvSpPr>
              <p:nvPr/>
            </p:nvSpPr>
            <p:spPr bwMode="auto">
              <a:xfrm>
                <a:off x="1322077" y="3714921"/>
                <a:ext cx="1094" cy="1039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210"/>
              <p:cNvSpPr>
                <a:spLocks/>
              </p:cNvSpPr>
              <p:nvPr/>
            </p:nvSpPr>
            <p:spPr bwMode="auto">
              <a:xfrm>
                <a:off x="1220842" y="3727507"/>
                <a:ext cx="99046" cy="181129"/>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211"/>
              <p:cNvSpPr>
                <a:spLocks/>
              </p:cNvSpPr>
              <p:nvPr/>
            </p:nvSpPr>
            <p:spPr bwMode="auto">
              <a:xfrm>
                <a:off x="644622" y="3772926"/>
                <a:ext cx="375391" cy="177846"/>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212"/>
              <p:cNvSpPr>
                <a:spLocks/>
              </p:cNvSpPr>
              <p:nvPr/>
            </p:nvSpPr>
            <p:spPr bwMode="auto">
              <a:xfrm>
                <a:off x="784162" y="3825459"/>
                <a:ext cx="233662" cy="252814"/>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213"/>
              <p:cNvSpPr>
                <a:spLocks/>
              </p:cNvSpPr>
              <p:nvPr/>
            </p:nvSpPr>
            <p:spPr bwMode="auto">
              <a:xfrm>
                <a:off x="1203878" y="3837498"/>
                <a:ext cx="67855" cy="51986"/>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214"/>
              <p:cNvSpPr>
                <a:spLocks/>
              </p:cNvSpPr>
              <p:nvPr/>
            </p:nvSpPr>
            <p:spPr bwMode="auto">
              <a:xfrm>
                <a:off x="984991" y="3896050"/>
                <a:ext cx="10397" cy="10944"/>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215"/>
              <p:cNvSpPr>
                <a:spLocks/>
              </p:cNvSpPr>
              <p:nvPr/>
            </p:nvSpPr>
            <p:spPr bwMode="auto">
              <a:xfrm>
                <a:off x="628205" y="3932166"/>
                <a:ext cx="136257" cy="106160"/>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216"/>
              <p:cNvSpPr>
                <a:spLocks/>
              </p:cNvSpPr>
              <p:nvPr/>
            </p:nvSpPr>
            <p:spPr bwMode="auto">
              <a:xfrm>
                <a:off x="1270091" y="3932166"/>
                <a:ext cx="155410" cy="10889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217"/>
              <p:cNvSpPr>
                <a:spLocks/>
              </p:cNvSpPr>
              <p:nvPr/>
            </p:nvSpPr>
            <p:spPr bwMode="auto">
              <a:xfrm>
                <a:off x="1034788" y="3937638"/>
                <a:ext cx="262664" cy="155410"/>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218"/>
              <p:cNvSpPr>
                <a:spLocks/>
              </p:cNvSpPr>
              <p:nvPr/>
            </p:nvSpPr>
            <p:spPr bwMode="auto">
              <a:xfrm>
                <a:off x="775954" y="3944752"/>
                <a:ext cx="20794" cy="1039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219"/>
              <p:cNvSpPr>
                <a:spLocks/>
              </p:cNvSpPr>
              <p:nvPr/>
            </p:nvSpPr>
            <p:spPr bwMode="auto">
              <a:xfrm>
                <a:off x="737649" y="3955697"/>
                <a:ext cx="75516" cy="61836"/>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220"/>
              <p:cNvSpPr>
                <a:spLocks/>
              </p:cNvSpPr>
              <p:nvPr/>
            </p:nvSpPr>
            <p:spPr bwMode="auto">
              <a:xfrm>
                <a:off x="751876" y="3967735"/>
                <a:ext cx="45966" cy="40494"/>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221"/>
              <p:cNvSpPr>
                <a:spLocks/>
              </p:cNvSpPr>
              <p:nvPr/>
            </p:nvSpPr>
            <p:spPr bwMode="auto">
              <a:xfrm>
                <a:off x="766104" y="3975944"/>
                <a:ext cx="18605" cy="21889"/>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222"/>
              <p:cNvSpPr>
                <a:spLocks/>
              </p:cNvSpPr>
              <p:nvPr/>
            </p:nvSpPr>
            <p:spPr bwMode="auto">
              <a:xfrm>
                <a:off x="735460" y="4025193"/>
                <a:ext cx="43777" cy="47061"/>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223"/>
              <p:cNvSpPr>
                <a:spLocks/>
              </p:cNvSpPr>
              <p:nvPr/>
            </p:nvSpPr>
            <p:spPr bwMode="auto">
              <a:xfrm>
                <a:off x="1272827" y="4031213"/>
                <a:ext cx="148296" cy="51438"/>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224"/>
              <p:cNvSpPr>
                <a:spLocks/>
              </p:cNvSpPr>
              <p:nvPr/>
            </p:nvSpPr>
            <p:spPr bwMode="auto">
              <a:xfrm>
                <a:off x="1380629" y="4035043"/>
                <a:ext cx="98499" cy="51438"/>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225"/>
              <p:cNvSpPr>
                <a:spLocks/>
              </p:cNvSpPr>
              <p:nvPr/>
            </p:nvSpPr>
            <p:spPr bwMode="auto">
              <a:xfrm>
                <a:off x="1404706" y="4042704"/>
                <a:ext cx="206301" cy="64024"/>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226"/>
              <p:cNvSpPr>
                <a:spLocks/>
              </p:cNvSpPr>
              <p:nvPr/>
            </p:nvSpPr>
            <p:spPr bwMode="auto">
              <a:xfrm>
                <a:off x="984991" y="4059121"/>
                <a:ext cx="295497" cy="95216"/>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227"/>
              <p:cNvSpPr>
                <a:spLocks/>
              </p:cNvSpPr>
              <p:nvPr/>
            </p:nvSpPr>
            <p:spPr bwMode="auto">
              <a:xfrm>
                <a:off x="1230691" y="4085387"/>
                <a:ext cx="141729" cy="75516"/>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228"/>
              <p:cNvSpPr>
                <a:spLocks/>
              </p:cNvSpPr>
              <p:nvPr/>
            </p:nvSpPr>
            <p:spPr bwMode="auto">
              <a:xfrm>
                <a:off x="1313868" y="4096879"/>
                <a:ext cx="185507" cy="74422"/>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229"/>
              <p:cNvSpPr>
                <a:spLocks/>
              </p:cNvSpPr>
              <p:nvPr/>
            </p:nvSpPr>
            <p:spPr bwMode="auto">
              <a:xfrm>
                <a:off x="948875" y="2580540"/>
                <a:ext cx="15322" cy="15869"/>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230"/>
              <p:cNvSpPr>
                <a:spLocks/>
              </p:cNvSpPr>
              <p:nvPr/>
            </p:nvSpPr>
            <p:spPr bwMode="auto">
              <a:xfrm>
                <a:off x="1044090" y="2554820"/>
                <a:ext cx="15869" cy="15322"/>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231"/>
              <p:cNvSpPr>
                <a:spLocks noEditPoints="1"/>
              </p:cNvSpPr>
              <p:nvPr/>
            </p:nvSpPr>
            <p:spPr bwMode="auto">
              <a:xfrm>
                <a:off x="692230" y="3789890"/>
                <a:ext cx="182223" cy="119841"/>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1356"/>
            <p:cNvGrpSpPr/>
            <p:nvPr/>
          </p:nvGrpSpPr>
          <p:grpSpPr>
            <a:xfrm>
              <a:off x="6449026" y="1600200"/>
              <a:ext cx="1630583" cy="992528"/>
              <a:chOff x="4394033" y="2209799"/>
              <a:chExt cx="1630583" cy="992528"/>
            </a:xfrm>
          </p:grpSpPr>
          <p:sp>
            <p:nvSpPr>
              <p:cNvPr id="735" name="Oval Callout 734"/>
              <p:cNvSpPr/>
              <p:nvPr/>
            </p:nvSpPr>
            <p:spPr>
              <a:xfrm>
                <a:off x="4394033" y="2209799"/>
                <a:ext cx="1630583" cy="992528"/>
              </a:xfrm>
              <a:prstGeom prst="wedgeEllipseCallout">
                <a:avLst>
                  <a:gd name="adj1" fmla="val -69667"/>
                  <a:gd name="adj2" fmla="val 3180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325"/>
              <p:cNvGrpSpPr>
                <a:grpSpLocks noChangeAspect="1"/>
              </p:cNvGrpSpPr>
              <p:nvPr/>
            </p:nvGrpSpPr>
            <p:grpSpPr>
              <a:xfrm>
                <a:off x="4606710" y="2379951"/>
                <a:ext cx="278347" cy="680592"/>
                <a:chOff x="6621463" y="1127125"/>
                <a:chExt cx="1330325" cy="3252788"/>
              </a:xfrm>
            </p:grpSpPr>
            <p:sp>
              <p:nvSpPr>
                <p:cNvPr id="775"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324"/>
              <p:cNvGrpSpPr>
                <a:grpSpLocks noChangeAspect="1"/>
              </p:cNvGrpSpPr>
              <p:nvPr/>
            </p:nvGrpSpPr>
            <p:grpSpPr>
              <a:xfrm>
                <a:off x="5315700" y="2465023"/>
                <a:ext cx="217124" cy="510443"/>
                <a:chOff x="7996238" y="2274888"/>
                <a:chExt cx="660400" cy="1552575"/>
              </a:xfrm>
            </p:grpSpPr>
            <p:sp>
              <p:nvSpPr>
                <p:cNvPr id="741"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39" name="TextBox 738"/>
              <p:cNvSpPr txBox="1"/>
              <p:nvPr/>
            </p:nvSpPr>
            <p:spPr>
              <a:xfrm>
                <a:off x="4837126" y="2456749"/>
                <a:ext cx="425369" cy="496263"/>
              </a:xfrm>
              <a:prstGeom prst="rect">
                <a:avLst/>
              </a:prstGeom>
              <a:noFill/>
            </p:spPr>
            <p:txBody>
              <a:bodyPr wrap="none" rtlCol="0" anchor="ctr" anchorCtr="0">
                <a:noAutofit/>
              </a:bodyPr>
              <a:lstStyle/>
              <a:p>
                <a:pPr algn="ctr"/>
                <a:r>
                  <a:rPr lang="en-US" sz="2800" dirty="0" smtClean="0"/>
                  <a:t>$X</a:t>
                </a:r>
              </a:p>
            </p:txBody>
          </p:sp>
          <p:sp>
            <p:nvSpPr>
              <p:cNvPr id="740" name="TextBox 739"/>
              <p:cNvSpPr txBox="1"/>
              <p:nvPr/>
            </p:nvSpPr>
            <p:spPr>
              <a:xfrm>
                <a:off x="5528353" y="2456749"/>
                <a:ext cx="425369" cy="496263"/>
              </a:xfrm>
              <a:prstGeom prst="rect">
                <a:avLst/>
              </a:prstGeom>
              <a:noFill/>
            </p:spPr>
            <p:txBody>
              <a:bodyPr wrap="none" rtlCol="0" anchor="ctr" anchorCtr="0">
                <a:noAutofit/>
              </a:bodyPr>
              <a:lstStyle/>
              <a:p>
                <a:pPr algn="ctr"/>
                <a:r>
                  <a:rPr lang="en-US" sz="2800" dirty="0" smtClean="0"/>
                  <a:t>$Y</a:t>
                </a:r>
              </a:p>
            </p:txBody>
          </p:sp>
        </p:grpSp>
      </p:grpSp>
      <p:grpSp>
        <p:nvGrpSpPr>
          <p:cNvPr id="8" name="Group 661"/>
          <p:cNvGrpSpPr/>
          <p:nvPr/>
        </p:nvGrpSpPr>
        <p:grpSpPr>
          <a:xfrm>
            <a:off x="6187676" y="3775254"/>
            <a:ext cx="1106826" cy="1701477"/>
            <a:chOff x="6477000" y="3124200"/>
            <a:chExt cx="877318" cy="1348665"/>
          </a:xfrm>
        </p:grpSpPr>
        <p:sp>
          <p:nvSpPr>
            <p:cNvPr id="506" name="AutoShape 3"/>
            <p:cNvSpPr>
              <a:spLocks noChangeAspect="1" noChangeArrowheads="1" noTextEdit="1"/>
            </p:cNvSpPr>
            <p:nvPr/>
          </p:nvSpPr>
          <p:spPr bwMode="auto">
            <a:xfrm flipH="1">
              <a:off x="6477000" y="3124200"/>
              <a:ext cx="877318" cy="134866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6"/>
            <p:cNvSpPr>
              <a:spLocks noEditPoints="1"/>
            </p:cNvSpPr>
            <p:nvPr/>
          </p:nvSpPr>
          <p:spPr bwMode="auto">
            <a:xfrm flipH="1">
              <a:off x="6481438" y="3127832"/>
              <a:ext cx="869651" cy="1340998"/>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7"/>
            <p:cNvSpPr>
              <a:spLocks/>
            </p:cNvSpPr>
            <p:nvPr/>
          </p:nvSpPr>
          <p:spPr bwMode="auto">
            <a:xfrm flipH="1">
              <a:off x="7107749" y="3136307"/>
              <a:ext cx="146892" cy="186844"/>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8"/>
            <p:cNvSpPr>
              <a:spLocks/>
            </p:cNvSpPr>
            <p:nvPr/>
          </p:nvSpPr>
          <p:spPr bwMode="auto">
            <a:xfrm flipH="1">
              <a:off x="7075868" y="3141552"/>
              <a:ext cx="20178" cy="22599"/>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9"/>
            <p:cNvSpPr>
              <a:spLocks/>
            </p:cNvSpPr>
            <p:nvPr/>
          </p:nvSpPr>
          <p:spPr bwMode="auto">
            <a:xfrm flipH="1">
              <a:off x="6983455" y="3141957"/>
              <a:ext cx="35109" cy="18967"/>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0"/>
            <p:cNvSpPr>
              <a:spLocks/>
            </p:cNvSpPr>
            <p:nvPr/>
          </p:nvSpPr>
          <p:spPr bwMode="auto">
            <a:xfrm flipH="1">
              <a:off x="6951171" y="3191189"/>
              <a:ext cx="90799" cy="106134"/>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1"/>
            <p:cNvSpPr>
              <a:spLocks/>
            </p:cNvSpPr>
            <p:nvPr/>
          </p:nvSpPr>
          <p:spPr bwMode="auto">
            <a:xfrm flipH="1">
              <a:off x="7048427" y="3197646"/>
              <a:ext cx="87570" cy="138418"/>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2"/>
            <p:cNvSpPr>
              <a:spLocks/>
            </p:cNvSpPr>
            <p:nvPr/>
          </p:nvSpPr>
          <p:spPr bwMode="auto">
            <a:xfrm flipH="1">
              <a:off x="7196933" y="3203700"/>
              <a:ext cx="4843" cy="6861"/>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3"/>
            <p:cNvSpPr>
              <a:spLocks/>
            </p:cNvSpPr>
            <p:nvPr/>
          </p:nvSpPr>
          <p:spPr bwMode="auto">
            <a:xfrm flipH="1">
              <a:off x="7204600" y="3218631"/>
              <a:ext cx="6861" cy="10493"/>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4"/>
            <p:cNvSpPr>
              <a:spLocks/>
            </p:cNvSpPr>
            <p:nvPr/>
          </p:nvSpPr>
          <p:spPr bwMode="auto">
            <a:xfrm flipH="1">
              <a:off x="6734464" y="3273110"/>
              <a:ext cx="525423" cy="461662"/>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5"/>
            <p:cNvSpPr>
              <a:spLocks/>
            </p:cNvSpPr>
            <p:nvPr/>
          </p:nvSpPr>
          <p:spPr bwMode="auto">
            <a:xfrm flipH="1">
              <a:off x="6769573" y="3285217"/>
              <a:ext cx="205811" cy="116223"/>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6"/>
            <p:cNvSpPr>
              <a:spLocks/>
            </p:cNvSpPr>
            <p:nvPr/>
          </p:nvSpPr>
          <p:spPr bwMode="auto">
            <a:xfrm flipH="1">
              <a:off x="6769574" y="3285620"/>
              <a:ext cx="205003" cy="115415"/>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
            <p:cNvSpPr>
              <a:spLocks/>
            </p:cNvSpPr>
            <p:nvPr/>
          </p:nvSpPr>
          <p:spPr bwMode="auto">
            <a:xfrm flipH="1">
              <a:off x="6769574" y="3286427"/>
              <a:ext cx="204196" cy="114609"/>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8"/>
            <p:cNvSpPr>
              <a:spLocks noEditPoints="1"/>
            </p:cNvSpPr>
            <p:nvPr/>
          </p:nvSpPr>
          <p:spPr bwMode="auto">
            <a:xfrm flipH="1">
              <a:off x="6770381" y="3286024"/>
              <a:ext cx="202582" cy="114609"/>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9"/>
            <p:cNvSpPr>
              <a:spLocks/>
            </p:cNvSpPr>
            <p:nvPr/>
          </p:nvSpPr>
          <p:spPr bwMode="auto">
            <a:xfrm flipH="1">
              <a:off x="6770381" y="3286427"/>
              <a:ext cx="201775" cy="113801"/>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20"/>
            <p:cNvSpPr>
              <a:spLocks/>
            </p:cNvSpPr>
            <p:nvPr/>
          </p:nvSpPr>
          <p:spPr bwMode="auto">
            <a:xfrm flipH="1">
              <a:off x="6770784" y="3286831"/>
              <a:ext cx="200968" cy="112994"/>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21"/>
            <p:cNvSpPr>
              <a:spLocks/>
            </p:cNvSpPr>
            <p:nvPr/>
          </p:nvSpPr>
          <p:spPr bwMode="auto">
            <a:xfrm flipH="1">
              <a:off x="6770784" y="3286427"/>
              <a:ext cx="200161" cy="112994"/>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22"/>
            <p:cNvSpPr>
              <a:spLocks/>
            </p:cNvSpPr>
            <p:nvPr/>
          </p:nvSpPr>
          <p:spPr bwMode="auto">
            <a:xfrm flipH="1">
              <a:off x="6771187" y="3286831"/>
              <a:ext cx="199354" cy="112187"/>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23"/>
            <p:cNvSpPr>
              <a:spLocks/>
            </p:cNvSpPr>
            <p:nvPr/>
          </p:nvSpPr>
          <p:spPr bwMode="auto">
            <a:xfrm flipH="1">
              <a:off x="6771188" y="3287234"/>
              <a:ext cx="198547" cy="111380"/>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24"/>
            <p:cNvSpPr>
              <a:spLocks/>
            </p:cNvSpPr>
            <p:nvPr/>
          </p:nvSpPr>
          <p:spPr bwMode="auto">
            <a:xfrm flipH="1">
              <a:off x="6771592" y="3286831"/>
              <a:ext cx="197739" cy="111380"/>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25"/>
            <p:cNvSpPr>
              <a:spLocks/>
            </p:cNvSpPr>
            <p:nvPr/>
          </p:nvSpPr>
          <p:spPr bwMode="auto">
            <a:xfrm flipH="1">
              <a:off x="6771994" y="3287234"/>
              <a:ext cx="196126" cy="110573"/>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26"/>
            <p:cNvSpPr>
              <a:spLocks/>
            </p:cNvSpPr>
            <p:nvPr/>
          </p:nvSpPr>
          <p:spPr bwMode="auto">
            <a:xfrm flipH="1">
              <a:off x="6771995" y="3287638"/>
              <a:ext cx="195318" cy="109766"/>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27"/>
            <p:cNvSpPr>
              <a:spLocks/>
            </p:cNvSpPr>
            <p:nvPr/>
          </p:nvSpPr>
          <p:spPr bwMode="auto">
            <a:xfrm flipH="1">
              <a:off x="6772398" y="3287638"/>
              <a:ext cx="194511" cy="109766"/>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28"/>
            <p:cNvSpPr>
              <a:spLocks/>
            </p:cNvSpPr>
            <p:nvPr/>
          </p:nvSpPr>
          <p:spPr bwMode="auto">
            <a:xfrm flipH="1">
              <a:off x="6772399" y="3288041"/>
              <a:ext cx="193704" cy="10895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29"/>
            <p:cNvSpPr>
              <a:spLocks/>
            </p:cNvSpPr>
            <p:nvPr/>
          </p:nvSpPr>
          <p:spPr bwMode="auto">
            <a:xfrm flipH="1">
              <a:off x="6772802" y="3288445"/>
              <a:ext cx="192897" cy="108151"/>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30"/>
            <p:cNvSpPr>
              <a:spLocks/>
            </p:cNvSpPr>
            <p:nvPr/>
          </p:nvSpPr>
          <p:spPr bwMode="auto">
            <a:xfrm flipH="1">
              <a:off x="6772802" y="3288041"/>
              <a:ext cx="192090" cy="108151"/>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31"/>
            <p:cNvSpPr>
              <a:spLocks/>
            </p:cNvSpPr>
            <p:nvPr/>
          </p:nvSpPr>
          <p:spPr bwMode="auto">
            <a:xfrm flipH="1">
              <a:off x="6773609" y="3288445"/>
              <a:ext cx="190476" cy="107345"/>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32"/>
            <p:cNvSpPr>
              <a:spLocks/>
            </p:cNvSpPr>
            <p:nvPr/>
          </p:nvSpPr>
          <p:spPr bwMode="auto">
            <a:xfrm flipH="1">
              <a:off x="6773608" y="3288849"/>
              <a:ext cx="189669" cy="106537"/>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33"/>
            <p:cNvSpPr>
              <a:spLocks/>
            </p:cNvSpPr>
            <p:nvPr/>
          </p:nvSpPr>
          <p:spPr bwMode="auto">
            <a:xfrm flipH="1">
              <a:off x="6774012" y="3288445"/>
              <a:ext cx="188862" cy="106537"/>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34"/>
            <p:cNvSpPr>
              <a:spLocks/>
            </p:cNvSpPr>
            <p:nvPr/>
          </p:nvSpPr>
          <p:spPr bwMode="auto">
            <a:xfrm flipH="1">
              <a:off x="6774013" y="3288849"/>
              <a:ext cx="188054" cy="105730"/>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35"/>
            <p:cNvSpPr>
              <a:spLocks/>
            </p:cNvSpPr>
            <p:nvPr/>
          </p:nvSpPr>
          <p:spPr bwMode="auto">
            <a:xfrm flipH="1">
              <a:off x="6774013" y="3288445"/>
              <a:ext cx="187247" cy="105730"/>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36"/>
            <p:cNvSpPr>
              <a:spLocks/>
            </p:cNvSpPr>
            <p:nvPr/>
          </p:nvSpPr>
          <p:spPr bwMode="auto">
            <a:xfrm flipH="1">
              <a:off x="6774416" y="3288849"/>
              <a:ext cx="186440" cy="104923"/>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37"/>
            <p:cNvSpPr>
              <a:spLocks/>
            </p:cNvSpPr>
            <p:nvPr/>
          </p:nvSpPr>
          <p:spPr bwMode="auto">
            <a:xfrm flipH="1">
              <a:off x="6774819" y="3289656"/>
              <a:ext cx="184826" cy="104116"/>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38"/>
            <p:cNvSpPr>
              <a:spLocks/>
            </p:cNvSpPr>
            <p:nvPr/>
          </p:nvSpPr>
          <p:spPr bwMode="auto">
            <a:xfrm flipH="1">
              <a:off x="6775223" y="3289252"/>
              <a:ext cx="184019" cy="104116"/>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39"/>
            <p:cNvSpPr>
              <a:spLocks/>
            </p:cNvSpPr>
            <p:nvPr/>
          </p:nvSpPr>
          <p:spPr bwMode="auto">
            <a:xfrm flipH="1">
              <a:off x="6775223" y="3289656"/>
              <a:ext cx="183212" cy="103309"/>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40"/>
            <p:cNvSpPr>
              <a:spLocks/>
            </p:cNvSpPr>
            <p:nvPr/>
          </p:nvSpPr>
          <p:spPr bwMode="auto">
            <a:xfrm flipH="1">
              <a:off x="6775626" y="3290059"/>
              <a:ext cx="182405" cy="102502"/>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41"/>
            <p:cNvSpPr>
              <a:spLocks/>
            </p:cNvSpPr>
            <p:nvPr/>
          </p:nvSpPr>
          <p:spPr bwMode="auto">
            <a:xfrm flipH="1">
              <a:off x="6775626" y="3289656"/>
              <a:ext cx="181598" cy="102502"/>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42"/>
            <p:cNvSpPr>
              <a:spLocks/>
            </p:cNvSpPr>
            <p:nvPr/>
          </p:nvSpPr>
          <p:spPr bwMode="auto">
            <a:xfrm flipH="1">
              <a:off x="6776434" y="3290059"/>
              <a:ext cx="180387" cy="101695"/>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43"/>
            <p:cNvSpPr>
              <a:spLocks/>
            </p:cNvSpPr>
            <p:nvPr/>
          </p:nvSpPr>
          <p:spPr bwMode="auto">
            <a:xfrm flipH="1">
              <a:off x="6776838" y="3290463"/>
              <a:ext cx="178369" cy="100887"/>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44"/>
            <p:cNvSpPr>
              <a:spLocks/>
            </p:cNvSpPr>
            <p:nvPr/>
          </p:nvSpPr>
          <p:spPr bwMode="auto">
            <a:xfrm flipH="1">
              <a:off x="6777241" y="3290059"/>
              <a:ext cx="177562" cy="100887"/>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45"/>
            <p:cNvSpPr>
              <a:spLocks/>
            </p:cNvSpPr>
            <p:nvPr/>
          </p:nvSpPr>
          <p:spPr bwMode="auto">
            <a:xfrm flipH="1">
              <a:off x="6777241" y="3290463"/>
              <a:ext cx="176755" cy="100081"/>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46"/>
            <p:cNvSpPr>
              <a:spLocks/>
            </p:cNvSpPr>
            <p:nvPr/>
          </p:nvSpPr>
          <p:spPr bwMode="auto">
            <a:xfrm flipH="1">
              <a:off x="6777241" y="3290866"/>
              <a:ext cx="175948" cy="99273"/>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47"/>
            <p:cNvSpPr>
              <a:spLocks/>
            </p:cNvSpPr>
            <p:nvPr/>
          </p:nvSpPr>
          <p:spPr bwMode="auto">
            <a:xfrm flipH="1">
              <a:off x="6777645" y="3290866"/>
              <a:ext cx="175141" cy="99273"/>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48"/>
            <p:cNvSpPr>
              <a:spLocks/>
            </p:cNvSpPr>
            <p:nvPr/>
          </p:nvSpPr>
          <p:spPr bwMode="auto">
            <a:xfrm flipH="1">
              <a:off x="6777644" y="3291270"/>
              <a:ext cx="174334" cy="98466"/>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49"/>
            <p:cNvSpPr>
              <a:spLocks/>
            </p:cNvSpPr>
            <p:nvPr/>
          </p:nvSpPr>
          <p:spPr bwMode="auto">
            <a:xfrm flipH="1">
              <a:off x="6778451" y="3291673"/>
              <a:ext cx="172720" cy="97255"/>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50"/>
            <p:cNvSpPr>
              <a:spLocks/>
            </p:cNvSpPr>
            <p:nvPr/>
          </p:nvSpPr>
          <p:spPr bwMode="auto">
            <a:xfrm flipH="1">
              <a:off x="6778451" y="3291270"/>
              <a:ext cx="171913" cy="97255"/>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51"/>
            <p:cNvSpPr>
              <a:spLocks/>
            </p:cNvSpPr>
            <p:nvPr/>
          </p:nvSpPr>
          <p:spPr bwMode="auto">
            <a:xfrm flipH="1">
              <a:off x="6778855" y="3291673"/>
              <a:ext cx="171105" cy="96449"/>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52"/>
            <p:cNvSpPr>
              <a:spLocks/>
            </p:cNvSpPr>
            <p:nvPr/>
          </p:nvSpPr>
          <p:spPr bwMode="auto">
            <a:xfrm flipH="1">
              <a:off x="6778856" y="3292077"/>
              <a:ext cx="170298" cy="95641"/>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53"/>
            <p:cNvSpPr>
              <a:spLocks/>
            </p:cNvSpPr>
            <p:nvPr/>
          </p:nvSpPr>
          <p:spPr bwMode="auto">
            <a:xfrm flipH="1">
              <a:off x="6779259" y="3291673"/>
              <a:ext cx="169491" cy="95641"/>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54"/>
            <p:cNvSpPr>
              <a:spLocks/>
            </p:cNvSpPr>
            <p:nvPr/>
          </p:nvSpPr>
          <p:spPr bwMode="auto">
            <a:xfrm flipH="1">
              <a:off x="6779259" y="3292077"/>
              <a:ext cx="168684" cy="94834"/>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55"/>
            <p:cNvSpPr>
              <a:spLocks/>
            </p:cNvSpPr>
            <p:nvPr/>
          </p:nvSpPr>
          <p:spPr bwMode="auto">
            <a:xfrm flipH="1">
              <a:off x="6779662" y="3292481"/>
              <a:ext cx="167070" cy="94027"/>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56"/>
            <p:cNvSpPr>
              <a:spLocks/>
            </p:cNvSpPr>
            <p:nvPr/>
          </p:nvSpPr>
          <p:spPr bwMode="auto">
            <a:xfrm flipH="1">
              <a:off x="6780066" y="3292077"/>
              <a:ext cx="166262" cy="94027"/>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57"/>
            <p:cNvSpPr>
              <a:spLocks/>
            </p:cNvSpPr>
            <p:nvPr/>
          </p:nvSpPr>
          <p:spPr bwMode="auto">
            <a:xfrm flipH="1">
              <a:off x="6780066" y="3292884"/>
              <a:ext cx="165456" cy="93220"/>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58"/>
            <p:cNvSpPr>
              <a:spLocks/>
            </p:cNvSpPr>
            <p:nvPr/>
          </p:nvSpPr>
          <p:spPr bwMode="auto">
            <a:xfrm flipH="1">
              <a:off x="6780469" y="3293288"/>
              <a:ext cx="164649" cy="924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59"/>
            <p:cNvSpPr>
              <a:spLocks/>
            </p:cNvSpPr>
            <p:nvPr/>
          </p:nvSpPr>
          <p:spPr bwMode="auto">
            <a:xfrm flipH="1">
              <a:off x="6780470" y="3292884"/>
              <a:ext cx="163841" cy="924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60"/>
            <p:cNvSpPr>
              <a:spLocks/>
            </p:cNvSpPr>
            <p:nvPr/>
          </p:nvSpPr>
          <p:spPr bwMode="auto">
            <a:xfrm flipH="1">
              <a:off x="6780873" y="3293288"/>
              <a:ext cx="163034" cy="91606"/>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61"/>
            <p:cNvSpPr>
              <a:spLocks/>
            </p:cNvSpPr>
            <p:nvPr/>
          </p:nvSpPr>
          <p:spPr bwMode="auto">
            <a:xfrm flipH="1">
              <a:off x="6781276" y="3293691"/>
              <a:ext cx="161420" cy="90799"/>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62"/>
            <p:cNvSpPr>
              <a:spLocks/>
            </p:cNvSpPr>
            <p:nvPr/>
          </p:nvSpPr>
          <p:spPr bwMode="auto">
            <a:xfrm flipH="1">
              <a:off x="6781680" y="3293288"/>
              <a:ext cx="160613" cy="90799"/>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63"/>
            <p:cNvSpPr>
              <a:spLocks/>
            </p:cNvSpPr>
            <p:nvPr/>
          </p:nvSpPr>
          <p:spPr bwMode="auto">
            <a:xfrm flipH="1">
              <a:off x="6781680" y="3293691"/>
              <a:ext cx="159806" cy="89991"/>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64"/>
            <p:cNvSpPr>
              <a:spLocks/>
            </p:cNvSpPr>
            <p:nvPr/>
          </p:nvSpPr>
          <p:spPr bwMode="auto">
            <a:xfrm flipH="1">
              <a:off x="6781680" y="3294095"/>
              <a:ext cx="158999" cy="8918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65"/>
            <p:cNvSpPr>
              <a:spLocks/>
            </p:cNvSpPr>
            <p:nvPr/>
          </p:nvSpPr>
          <p:spPr bwMode="auto">
            <a:xfrm flipH="1">
              <a:off x="6782083" y="3293691"/>
              <a:ext cx="158192" cy="8918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66"/>
            <p:cNvSpPr>
              <a:spLocks/>
            </p:cNvSpPr>
            <p:nvPr/>
          </p:nvSpPr>
          <p:spPr bwMode="auto">
            <a:xfrm flipH="1">
              <a:off x="6782083" y="3294095"/>
              <a:ext cx="157385" cy="88378"/>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67"/>
            <p:cNvSpPr>
              <a:spLocks/>
            </p:cNvSpPr>
            <p:nvPr/>
          </p:nvSpPr>
          <p:spPr bwMode="auto">
            <a:xfrm flipH="1">
              <a:off x="6782891" y="3294095"/>
              <a:ext cx="155770" cy="87974"/>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68"/>
            <p:cNvSpPr>
              <a:spLocks/>
            </p:cNvSpPr>
            <p:nvPr/>
          </p:nvSpPr>
          <p:spPr bwMode="auto">
            <a:xfrm flipH="1">
              <a:off x="6782891" y="3294498"/>
              <a:ext cx="154963" cy="87570"/>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69"/>
            <p:cNvSpPr>
              <a:spLocks/>
            </p:cNvSpPr>
            <p:nvPr/>
          </p:nvSpPr>
          <p:spPr bwMode="auto">
            <a:xfrm flipH="1">
              <a:off x="6783294" y="3294902"/>
              <a:ext cx="154156" cy="86764"/>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70"/>
            <p:cNvSpPr>
              <a:spLocks/>
            </p:cNvSpPr>
            <p:nvPr/>
          </p:nvSpPr>
          <p:spPr bwMode="auto">
            <a:xfrm flipH="1">
              <a:off x="6783294" y="3294498"/>
              <a:ext cx="153349" cy="86764"/>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71"/>
            <p:cNvSpPr>
              <a:spLocks/>
            </p:cNvSpPr>
            <p:nvPr/>
          </p:nvSpPr>
          <p:spPr bwMode="auto">
            <a:xfrm flipH="1">
              <a:off x="6783698" y="3294902"/>
              <a:ext cx="152542" cy="85956"/>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72"/>
            <p:cNvSpPr>
              <a:spLocks/>
            </p:cNvSpPr>
            <p:nvPr/>
          </p:nvSpPr>
          <p:spPr bwMode="auto">
            <a:xfrm flipH="1">
              <a:off x="6783697" y="3295305"/>
              <a:ext cx="151735" cy="85149"/>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73"/>
            <p:cNvSpPr>
              <a:spLocks/>
            </p:cNvSpPr>
            <p:nvPr/>
          </p:nvSpPr>
          <p:spPr bwMode="auto">
            <a:xfrm flipH="1">
              <a:off x="6783698" y="3294902"/>
              <a:ext cx="150928" cy="85149"/>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74"/>
            <p:cNvSpPr>
              <a:spLocks/>
            </p:cNvSpPr>
            <p:nvPr/>
          </p:nvSpPr>
          <p:spPr bwMode="auto">
            <a:xfrm flipH="1">
              <a:off x="6784505" y="3295305"/>
              <a:ext cx="149313" cy="84342"/>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75"/>
            <p:cNvSpPr>
              <a:spLocks/>
            </p:cNvSpPr>
            <p:nvPr/>
          </p:nvSpPr>
          <p:spPr bwMode="auto">
            <a:xfrm flipH="1">
              <a:off x="6784504" y="3296113"/>
              <a:ext cx="148507" cy="83132"/>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76"/>
            <p:cNvSpPr>
              <a:spLocks/>
            </p:cNvSpPr>
            <p:nvPr/>
          </p:nvSpPr>
          <p:spPr bwMode="auto">
            <a:xfrm flipH="1">
              <a:off x="6784909" y="3295305"/>
              <a:ext cx="147699" cy="83535"/>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77"/>
            <p:cNvSpPr>
              <a:spLocks/>
            </p:cNvSpPr>
            <p:nvPr/>
          </p:nvSpPr>
          <p:spPr bwMode="auto">
            <a:xfrm flipH="1">
              <a:off x="6784909" y="3296113"/>
              <a:ext cx="146892" cy="82324"/>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78"/>
            <p:cNvSpPr>
              <a:spLocks/>
            </p:cNvSpPr>
            <p:nvPr/>
          </p:nvSpPr>
          <p:spPr bwMode="auto">
            <a:xfrm flipH="1">
              <a:off x="6785312" y="3296920"/>
              <a:ext cx="146085" cy="81517"/>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79"/>
            <p:cNvSpPr>
              <a:spLocks/>
            </p:cNvSpPr>
            <p:nvPr/>
          </p:nvSpPr>
          <p:spPr bwMode="auto">
            <a:xfrm flipH="1">
              <a:off x="6785312" y="3296516"/>
              <a:ext cx="145278" cy="81517"/>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80"/>
            <p:cNvSpPr>
              <a:spLocks/>
            </p:cNvSpPr>
            <p:nvPr/>
          </p:nvSpPr>
          <p:spPr bwMode="auto">
            <a:xfrm flipH="1">
              <a:off x="6786119" y="3296920"/>
              <a:ext cx="143260" cy="80710"/>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81"/>
            <p:cNvSpPr>
              <a:spLocks/>
            </p:cNvSpPr>
            <p:nvPr/>
          </p:nvSpPr>
          <p:spPr bwMode="auto">
            <a:xfrm flipH="1">
              <a:off x="6786120" y="3297323"/>
              <a:ext cx="142453" cy="79903"/>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82"/>
            <p:cNvSpPr>
              <a:spLocks/>
            </p:cNvSpPr>
            <p:nvPr/>
          </p:nvSpPr>
          <p:spPr bwMode="auto">
            <a:xfrm flipH="1">
              <a:off x="6786119" y="3296920"/>
              <a:ext cx="141646" cy="79903"/>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83"/>
            <p:cNvSpPr>
              <a:spLocks/>
            </p:cNvSpPr>
            <p:nvPr/>
          </p:nvSpPr>
          <p:spPr bwMode="auto">
            <a:xfrm flipH="1">
              <a:off x="6786523" y="3297323"/>
              <a:ext cx="140839" cy="79096"/>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84"/>
            <p:cNvSpPr>
              <a:spLocks/>
            </p:cNvSpPr>
            <p:nvPr/>
          </p:nvSpPr>
          <p:spPr bwMode="auto">
            <a:xfrm flipH="1">
              <a:off x="6786523" y="3297726"/>
              <a:ext cx="140032" cy="78289"/>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85"/>
            <p:cNvSpPr>
              <a:spLocks/>
            </p:cNvSpPr>
            <p:nvPr/>
          </p:nvSpPr>
          <p:spPr bwMode="auto">
            <a:xfrm flipH="1">
              <a:off x="6786926" y="3297323"/>
              <a:ext cx="139225" cy="78289"/>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86"/>
            <p:cNvSpPr>
              <a:spLocks/>
            </p:cNvSpPr>
            <p:nvPr/>
          </p:nvSpPr>
          <p:spPr bwMode="auto">
            <a:xfrm flipH="1">
              <a:off x="6787330" y="3297726"/>
              <a:ext cx="137611" cy="77482"/>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87"/>
            <p:cNvSpPr>
              <a:spLocks/>
            </p:cNvSpPr>
            <p:nvPr/>
          </p:nvSpPr>
          <p:spPr bwMode="auto">
            <a:xfrm flipH="1">
              <a:off x="6787733" y="3298130"/>
              <a:ext cx="136804" cy="76674"/>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88"/>
            <p:cNvSpPr>
              <a:spLocks/>
            </p:cNvSpPr>
            <p:nvPr/>
          </p:nvSpPr>
          <p:spPr bwMode="auto">
            <a:xfrm flipH="1">
              <a:off x="6787734" y="3298130"/>
              <a:ext cx="135996" cy="76674"/>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89"/>
            <p:cNvSpPr>
              <a:spLocks/>
            </p:cNvSpPr>
            <p:nvPr/>
          </p:nvSpPr>
          <p:spPr bwMode="auto">
            <a:xfrm flipH="1">
              <a:off x="6788137" y="3298534"/>
              <a:ext cx="135189" cy="75868"/>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90"/>
            <p:cNvSpPr>
              <a:spLocks/>
            </p:cNvSpPr>
            <p:nvPr/>
          </p:nvSpPr>
          <p:spPr bwMode="auto">
            <a:xfrm flipH="1">
              <a:off x="6788137" y="3298937"/>
              <a:ext cx="134382" cy="75060"/>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91"/>
            <p:cNvSpPr>
              <a:spLocks/>
            </p:cNvSpPr>
            <p:nvPr/>
          </p:nvSpPr>
          <p:spPr bwMode="auto">
            <a:xfrm flipH="1">
              <a:off x="6788137" y="3298534"/>
              <a:ext cx="133575" cy="75060"/>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92"/>
            <p:cNvSpPr>
              <a:spLocks/>
            </p:cNvSpPr>
            <p:nvPr/>
          </p:nvSpPr>
          <p:spPr bwMode="auto">
            <a:xfrm flipH="1">
              <a:off x="6788944" y="3298937"/>
              <a:ext cx="131961" cy="74253"/>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93"/>
            <p:cNvSpPr>
              <a:spLocks/>
            </p:cNvSpPr>
            <p:nvPr/>
          </p:nvSpPr>
          <p:spPr bwMode="auto">
            <a:xfrm flipH="1">
              <a:off x="6788944" y="3299341"/>
              <a:ext cx="131154" cy="73446"/>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94"/>
            <p:cNvSpPr>
              <a:spLocks/>
            </p:cNvSpPr>
            <p:nvPr/>
          </p:nvSpPr>
          <p:spPr bwMode="auto">
            <a:xfrm flipH="1">
              <a:off x="6789347" y="3298937"/>
              <a:ext cx="130347" cy="73446"/>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95"/>
            <p:cNvSpPr>
              <a:spLocks/>
            </p:cNvSpPr>
            <p:nvPr/>
          </p:nvSpPr>
          <p:spPr bwMode="auto">
            <a:xfrm flipH="1">
              <a:off x="6789347" y="3299341"/>
              <a:ext cx="129540" cy="7263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96"/>
            <p:cNvSpPr>
              <a:spLocks/>
            </p:cNvSpPr>
            <p:nvPr/>
          </p:nvSpPr>
          <p:spPr bwMode="auto">
            <a:xfrm flipH="1">
              <a:off x="6789751" y="3299745"/>
              <a:ext cx="128732" cy="71832"/>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97"/>
            <p:cNvSpPr>
              <a:spLocks/>
            </p:cNvSpPr>
            <p:nvPr/>
          </p:nvSpPr>
          <p:spPr bwMode="auto">
            <a:xfrm flipH="1">
              <a:off x="6789751" y="3299341"/>
              <a:ext cx="127926" cy="71832"/>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98"/>
            <p:cNvSpPr>
              <a:spLocks/>
            </p:cNvSpPr>
            <p:nvPr/>
          </p:nvSpPr>
          <p:spPr bwMode="auto">
            <a:xfrm flipH="1">
              <a:off x="6790558" y="3300148"/>
              <a:ext cx="126311" cy="71025"/>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99"/>
            <p:cNvSpPr>
              <a:spLocks/>
            </p:cNvSpPr>
            <p:nvPr/>
          </p:nvSpPr>
          <p:spPr bwMode="auto">
            <a:xfrm flipH="1">
              <a:off x="6790558" y="3300552"/>
              <a:ext cx="125504" cy="70218"/>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100"/>
            <p:cNvSpPr>
              <a:spLocks/>
            </p:cNvSpPr>
            <p:nvPr/>
          </p:nvSpPr>
          <p:spPr bwMode="auto">
            <a:xfrm flipH="1">
              <a:off x="6790558" y="3300148"/>
              <a:ext cx="124697" cy="70218"/>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01"/>
            <p:cNvSpPr>
              <a:spLocks/>
            </p:cNvSpPr>
            <p:nvPr/>
          </p:nvSpPr>
          <p:spPr bwMode="auto">
            <a:xfrm flipH="1">
              <a:off x="6790961" y="3300552"/>
              <a:ext cx="123890" cy="69410"/>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02"/>
            <p:cNvSpPr>
              <a:spLocks/>
            </p:cNvSpPr>
            <p:nvPr/>
          </p:nvSpPr>
          <p:spPr bwMode="auto">
            <a:xfrm flipH="1">
              <a:off x="6790962" y="3300148"/>
              <a:ext cx="123083" cy="69410"/>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03"/>
            <p:cNvSpPr>
              <a:spLocks/>
            </p:cNvSpPr>
            <p:nvPr/>
          </p:nvSpPr>
          <p:spPr bwMode="auto">
            <a:xfrm flipH="1">
              <a:off x="6791365" y="3300552"/>
              <a:ext cx="122276" cy="68604"/>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104"/>
            <p:cNvSpPr>
              <a:spLocks/>
            </p:cNvSpPr>
            <p:nvPr/>
          </p:nvSpPr>
          <p:spPr bwMode="auto">
            <a:xfrm flipH="1">
              <a:off x="6791768" y="3300955"/>
              <a:ext cx="120662" cy="67797"/>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05"/>
            <p:cNvSpPr>
              <a:spLocks/>
            </p:cNvSpPr>
            <p:nvPr/>
          </p:nvSpPr>
          <p:spPr bwMode="auto">
            <a:xfrm flipH="1">
              <a:off x="6792173" y="3300552"/>
              <a:ext cx="119854" cy="67797"/>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106"/>
            <p:cNvSpPr>
              <a:spLocks/>
            </p:cNvSpPr>
            <p:nvPr/>
          </p:nvSpPr>
          <p:spPr bwMode="auto">
            <a:xfrm flipH="1">
              <a:off x="6792172" y="3300955"/>
              <a:ext cx="119047" cy="66989"/>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07"/>
            <p:cNvSpPr>
              <a:spLocks/>
            </p:cNvSpPr>
            <p:nvPr/>
          </p:nvSpPr>
          <p:spPr bwMode="auto">
            <a:xfrm flipH="1">
              <a:off x="6792576" y="3301358"/>
              <a:ext cx="118240" cy="66183"/>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08"/>
            <p:cNvSpPr>
              <a:spLocks/>
            </p:cNvSpPr>
            <p:nvPr/>
          </p:nvSpPr>
          <p:spPr bwMode="auto">
            <a:xfrm flipH="1">
              <a:off x="6792576" y="3301358"/>
              <a:ext cx="117433" cy="66183"/>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09"/>
            <p:cNvSpPr>
              <a:spLocks/>
            </p:cNvSpPr>
            <p:nvPr/>
          </p:nvSpPr>
          <p:spPr bwMode="auto">
            <a:xfrm flipH="1">
              <a:off x="6792576" y="3301762"/>
              <a:ext cx="116626" cy="65375"/>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10"/>
            <p:cNvSpPr>
              <a:spLocks/>
            </p:cNvSpPr>
            <p:nvPr/>
          </p:nvSpPr>
          <p:spPr bwMode="auto">
            <a:xfrm flipH="1">
              <a:off x="6793383" y="3302166"/>
              <a:ext cx="115012" cy="64568"/>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11"/>
            <p:cNvSpPr>
              <a:spLocks/>
            </p:cNvSpPr>
            <p:nvPr/>
          </p:nvSpPr>
          <p:spPr bwMode="auto">
            <a:xfrm flipH="1">
              <a:off x="6793384" y="3301762"/>
              <a:ext cx="114204" cy="64568"/>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12"/>
            <p:cNvSpPr>
              <a:spLocks/>
            </p:cNvSpPr>
            <p:nvPr/>
          </p:nvSpPr>
          <p:spPr bwMode="auto">
            <a:xfrm flipH="1">
              <a:off x="6793786" y="3302166"/>
              <a:ext cx="113398" cy="63761"/>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13"/>
            <p:cNvSpPr>
              <a:spLocks/>
            </p:cNvSpPr>
            <p:nvPr/>
          </p:nvSpPr>
          <p:spPr bwMode="auto">
            <a:xfrm flipH="1">
              <a:off x="6793786" y="3302569"/>
              <a:ext cx="112591" cy="62954"/>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14"/>
            <p:cNvSpPr>
              <a:spLocks/>
            </p:cNvSpPr>
            <p:nvPr/>
          </p:nvSpPr>
          <p:spPr bwMode="auto">
            <a:xfrm flipH="1">
              <a:off x="6794190" y="3302166"/>
              <a:ext cx="111783" cy="62954"/>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15"/>
            <p:cNvSpPr>
              <a:spLocks/>
            </p:cNvSpPr>
            <p:nvPr/>
          </p:nvSpPr>
          <p:spPr bwMode="auto">
            <a:xfrm flipH="1">
              <a:off x="6794189" y="3302569"/>
              <a:ext cx="110977" cy="62146"/>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16"/>
            <p:cNvSpPr>
              <a:spLocks/>
            </p:cNvSpPr>
            <p:nvPr/>
          </p:nvSpPr>
          <p:spPr bwMode="auto">
            <a:xfrm flipH="1">
              <a:off x="6794997" y="3302973"/>
              <a:ext cx="108959" cy="61340"/>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17"/>
            <p:cNvSpPr>
              <a:spLocks/>
            </p:cNvSpPr>
            <p:nvPr/>
          </p:nvSpPr>
          <p:spPr bwMode="auto">
            <a:xfrm flipH="1">
              <a:off x="6794998" y="3302569"/>
              <a:ext cx="108151" cy="61340"/>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18"/>
            <p:cNvSpPr>
              <a:spLocks/>
            </p:cNvSpPr>
            <p:nvPr/>
          </p:nvSpPr>
          <p:spPr bwMode="auto">
            <a:xfrm flipH="1">
              <a:off x="6795400" y="3303377"/>
              <a:ext cx="107345" cy="6053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19"/>
            <p:cNvSpPr>
              <a:spLocks/>
            </p:cNvSpPr>
            <p:nvPr/>
          </p:nvSpPr>
          <p:spPr bwMode="auto">
            <a:xfrm flipH="1">
              <a:off x="6795401" y="3303780"/>
              <a:ext cx="106537" cy="59725"/>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20"/>
            <p:cNvSpPr>
              <a:spLocks/>
            </p:cNvSpPr>
            <p:nvPr/>
          </p:nvSpPr>
          <p:spPr bwMode="auto">
            <a:xfrm flipH="1">
              <a:off x="6795401" y="3303377"/>
              <a:ext cx="105730" cy="59725"/>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21"/>
            <p:cNvSpPr>
              <a:spLocks/>
            </p:cNvSpPr>
            <p:nvPr/>
          </p:nvSpPr>
          <p:spPr bwMode="auto">
            <a:xfrm flipH="1">
              <a:off x="6795805" y="3303780"/>
              <a:ext cx="104923" cy="58919"/>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22"/>
            <p:cNvSpPr>
              <a:spLocks/>
            </p:cNvSpPr>
            <p:nvPr/>
          </p:nvSpPr>
          <p:spPr bwMode="auto">
            <a:xfrm flipH="1">
              <a:off x="6796208" y="3304184"/>
              <a:ext cx="103309" cy="58111"/>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23"/>
            <p:cNvSpPr>
              <a:spLocks/>
            </p:cNvSpPr>
            <p:nvPr/>
          </p:nvSpPr>
          <p:spPr bwMode="auto">
            <a:xfrm flipH="1">
              <a:off x="6796611" y="3303780"/>
              <a:ext cx="102502" cy="58111"/>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24"/>
            <p:cNvSpPr>
              <a:spLocks/>
            </p:cNvSpPr>
            <p:nvPr/>
          </p:nvSpPr>
          <p:spPr bwMode="auto">
            <a:xfrm flipH="1">
              <a:off x="6796611" y="3304184"/>
              <a:ext cx="101695" cy="57304"/>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25"/>
            <p:cNvSpPr>
              <a:spLocks/>
            </p:cNvSpPr>
            <p:nvPr/>
          </p:nvSpPr>
          <p:spPr bwMode="auto">
            <a:xfrm flipH="1">
              <a:off x="6797015" y="3304587"/>
              <a:ext cx="100887" cy="56497"/>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26"/>
            <p:cNvSpPr>
              <a:spLocks/>
            </p:cNvSpPr>
            <p:nvPr/>
          </p:nvSpPr>
          <p:spPr bwMode="auto">
            <a:xfrm flipH="1">
              <a:off x="6797015" y="3304184"/>
              <a:ext cx="100081" cy="56497"/>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27"/>
            <p:cNvSpPr>
              <a:spLocks/>
            </p:cNvSpPr>
            <p:nvPr/>
          </p:nvSpPr>
          <p:spPr bwMode="auto">
            <a:xfrm flipH="1">
              <a:off x="6797419" y="3304587"/>
              <a:ext cx="99273" cy="55690"/>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28"/>
            <p:cNvSpPr>
              <a:spLocks/>
            </p:cNvSpPr>
            <p:nvPr/>
          </p:nvSpPr>
          <p:spPr bwMode="auto">
            <a:xfrm flipH="1">
              <a:off x="6797419" y="3305394"/>
              <a:ext cx="98466" cy="54883"/>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29"/>
            <p:cNvSpPr>
              <a:spLocks/>
            </p:cNvSpPr>
            <p:nvPr/>
          </p:nvSpPr>
          <p:spPr bwMode="auto">
            <a:xfrm flipH="1">
              <a:off x="6797822" y="3304990"/>
              <a:ext cx="96852" cy="54883"/>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30"/>
            <p:cNvSpPr>
              <a:spLocks/>
            </p:cNvSpPr>
            <p:nvPr/>
          </p:nvSpPr>
          <p:spPr bwMode="auto">
            <a:xfrm flipH="1">
              <a:off x="6798225" y="3305394"/>
              <a:ext cx="96045" cy="54076"/>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31"/>
            <p:cNvSpPr>
              <a:spLocks/>
            </p:cNvSpPr>
            <p:nvPr/>
          </p:nvSpPr>
          <p:spPr bwMode="auto">
            <a:xfrm flipH="1">
              <a:off x="6798226" y="3305798"/>
              <a:ext cx="95238" cy="53269"/>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32"/>
            <p:cNvSpPr>
              <a:spLocks/>
            </p:cNvSpPr>
            <p:nvPr/>
          </p:nvSpPr>
          <p:spPr bwMode="auto">
            <a:xfrm flipH="1">
              <a:off x="6798629" y="3305394"/>
              <a:ext cx="94431" cy="53269"/>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33"/>
            <p:cNvSpPr>
              <a:spLocks/>
            </p:cNvSpPr>
            <p:nvPr/>
          </p:nvSpPr>
          <p:spPr bwMode="auto">
            <a:xfrm flipH="1">
              <a:off x="6798630" y="3305798"/>
              <a:ext cx="93623" cy="52058"/>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34"/>
            <p:cNvSpPr>
              <a:spLocks/>
            </p:cNvSpPr>
            <p:nvPr/>
          </p:nvSpPr>
          <p:spPr bwMode="auto">
            <a:xfrm flipH="1">
              <a:off x="6799032" y="3305394"/>
              <a:ext cx="92817" cy="52058"/>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35"/>
            <p:cNvSpPr>
              <a:spLocks/>
            </p:cNvSpPr>
            <p:nvPr/>
          </p:nvSpPr>
          <p:spPr bwMode="auto">
            <a:xfrm flipH="1">
              <a:off x="6799436" y="3305798"/>
              <a:ext cx="91202" cy="51251"/>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36"/>
            <p:cNvSpPr>
              <a:spLocks/>
            </p:cNvSpPr>
            <p:nvPr/>
          </p:nvSpPr>
          <p:spPr bwMode="auto">
            <a:xfrm flipH="1">
              <a:off x="6799839" y="3306201"/>
              <a:ext cx="90396" cy="50444"/>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37"/>
            <p:cNvSpPr>
              <a:spLocks/>
            </p:cNvSpPr>
            <p:nvPr/>
          </p:nvSpPr>
          <p:spPr bwMode="auto">
            <a:xfrm flipH="1">
              <a:off x="6799840" y="3305798"/>
              <a:ext cx="89588" cy="50444"/>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38"/>
            <p:cNvSpPr>
              <a:spLocks/>
            </p:cNvSpPr>
            <p:nvPr/>
          </p:nvSpPr>
          <p:spPr bwMode="auto">
            <a:xfrm flipH="1">
              <a:off x="6799840" y="3306605"/>
              <a:ext cx="88781" cy="49637"/>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39"/>
            <p:cNvSpPr>
              <a:spLocks/>
            </p:cNvSpPr>
            <p:nvPr/>
          </p:nvSpPr>
          <p:spPr bwMode="auto">
            <a:xfrm flipH="1">
              <a:off x="6800243" y="3307008"/>
              <a:ext cx="87974" cy="48829"/>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40"/>
            <p:cNvSpPr>
              <a:spLocks/>
            </p:cNvSpPr>
            <p:nvPr/>
          </p:nvSpPr>
          <p:spPr bwMode="auto">
            <a:xfrm flipH="1">
              <a:off x="6800243" y="3306605"/>
              <a:ext cx="87167" cy="48829"/>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41"/>
            <p:cNvSpPr>
              <a:spLocks/>
            </p:cNvSpPr>
            <p:nvPr/>
          </p:nvSpPr>
          <p:spPr bwMode="auto">
            <a:xfrm flipH="1">
              <a:off x="6801050" y="3307008"/>
              <a:ext cx="85553" cy="48023"/>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42"/>
            <p:cNvSpPr>
              <a:spLocks/>
            </p:cNvSpPr>
            <p:nvPr/>
          </p:nvSpPr>
          <p:spPr bwMode="auto">
            <a:xfrm flipH="1">
              <a:off x="6801050" y="3307412"/>
              <a:ext cx="84746" cy="47215"/>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43"/>
            <p:cNvSpPr>
              <a:spLocks/>
            </p:cNvSpPr>
            <p:nvPr/>
          </p:nvSpPr>
          <p:spPr bwMode="auto">
            <a:xfrm flipH="1">
              <a:off x="6801857" y="3307008"/>
              <a:ext cx="83535" cy="47215"/>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44"/>
            <p:cNvSpPr>
              <a:spLocks/>
            </p:cNvSpPr>
            <p:nvPr/>
          </p:nvSpPr>
          <p:spPr bwMode="auto">
            <a:xfrm flipH="1">
              <a:off x="6801857" y="3307412"/>
              <a:ext cx="82728" cy="46408"/>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45"/>
            <p:cNvSpPr>
              <a:spLocks/>
            </p:cNvSpPr>
            <p:nvPr/>
          </p:nvSpPr>
          <p:spPr bwMode="auto">
            <a:xfrm flipH="1">
              <a:off x="6802261" y="3307815"/>
              <a:ext cx="81921" cy="45602"/>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46"/>
            <p:cNvSpPr>
              <a:spLocks/>
            </p:cNvSpPr>
            <p:nvPr/>
          </p:nvSpPr>
          <p:spPr bwMode="auto">
            <a:xfrm flipH="1">
              <a:off x="6802261" y="3307412"/>
              <a:ext cx="81114" cy="45602"/>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47"/>
            <p:cNvSpPr>
              <a:spLocks/>
            </p:cNvSpPr>
            <p:nvPr/>
          </p:nvSpPr>
          <p:spPr bwMode="auto">
            <a:xfrm flipH="1">
              <a:off x="6802664" y="3307815"/>
              <a:ext cx="79500" cy="44794"/>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48"/>
            <p:cNvSpPr>
              <a:spLocks/>
            </p:cNvSpPr>
            <p:nvPr/>
          </p:nvSpPr>
          <p:spPr bwMode="auto">
            <a:xfrm flipH="1">
              <a:off x="6803068" y="3308622"/>
              <a:ext cx="78692" cy="4398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49"/>
            <p:cNvSpPr>
              <a:spLocks/>
            </p:cNvSpPr>
            <p:nvPr/>
          </p:nvSpPr>
          <p:spPr bwMode="auto">
            <a:xfrm flipH="1">
              <a:off x="6803068" y="3308219"/>
              <a:ext cx="77885" cy="4398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50"/>
            <p:cNvSpPr>
              <a:spLocks/>
            </p:cNvSpPr>
            <p:nvPr/>
          </p:nvSpPr>
          <p:spPr bwMode="auto">
            <a:xfrm flipH="1">
              <a:off x="6803472" y="3308622"/>
              <a:ext cx="77078" cy="43180"/>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51"/>
            <p:cNvSpPr>
              <a:spLocks/>
            </p:cNvSpPr>
            <p:nvPr/>
          </p:nvSpPr>
          <p:spPr bwMode="auto">
            <a:xfrm flipH="1">
              <a:off x="6803472" y="3309026"/>
              <a:ext cx="76271" cy="42373"/>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52"/>
            <p:cNvSpPr>
              <a:spLocks/>
            </p:cNvSpPr>
            <p:nvPr/>
          </p:nvSpPr>
          <p:spPr bwMode="auto">
            <a:xfrm flipH="1">
              <a:off x="6803875" y="3308622"/>
              <a:ext cx="75464" cy="42373"/>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53"/>
            <p:cNvSpPr>
              <a:spLocks/>
            </p:cNvSpPr>
            <p:nvPr/>
          </p:nvSpPr>
          <p:spPr bwMode="auto">
            <a:xfrm flipH="1">
              <a:off x="6804279" y="3309026"/>
              <a:ext cx="73446" cy="41565"/>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54"/>
            <p:cNvSpPr>
              <a:spLocks/>
            </p:cNvSpPr>
            <p:nvPr/>
          </p:nvSpPr>
          <p:spPr bwMode="auto">
            <a:xfrm flipH="1">
              <a:off x="6804682" y="3309430"/>
              <a:ext cx="72639" cy="4075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155"/>
            <p:cNvSpPr>
              <a:spLocks/>
            </p:cNvSpPr>
            <p:nvPr/>
          </p:nvSpPr>
          <p:spPr bwMode="auto">
            <a:xfrm flipH="1">
              <a:off x="6804683" y="3309026"/>
              <a:ext cx="71832" cy="4075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56"/>
            <p:cNvSpPr>
              <a:spLocks/>
            </p:cNvSpPr>
            <p:nvPr/>
          </p:nvSpPr>
          <p:spPr bwMode="auto">
            <a:xfrm flipH="1">
              <a:off x="6804682" y="3309430"/>
              <a:ext cx="71025" cy="39952"/>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57"/>
            <p:cNvSpPr>
              <a:spLocks/>
            </p:cNvSpPr>
            <p:nvPr/>
          </p:nvSpPr>
          <p:spPr bwMode="auto">
            <a:xfrm flipH="1">
              <a:off x="6805086" y="3309833"/>
              <a:ext cx="70218" cy="39144"/>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58"/>
            <p:cNvSpPr>
              <a:spLocks/>
            </p:cNvSpPr>
            <p:nvPr/>
          </p:nvSpPr>
          <p:spPr bwMode="auto">
            <a:xfrm flipH="1">
              <a:off x="6805087" y="3309430"/>
              <a:ext cx="69410" cy="39144"/>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159"/>
            <p:cNvSpPr>
              <a:spLocks/>
            </p:cNvSpPr>
            <p:nvPr/>
          </p:nvSpPr>
          <p:spPr bwMode="auto">
            <a:xfrm flipH="1">
              <a:off x="6805893" y="3310237"/>
              <a:ext cx="67796" cy="38338"/>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60"/>
            <p:cNvSpPr>
              <a:spLocks/>
            </p:cNvSpPr>
            <p:nvPr/>
          </p:nvSpPr>
          <p:spPr bwMode="auto">
            <a:xfrm flipH="1">
              <a:off x="6805894" y="3310640"/>
              <a:ext cx="66989" cy="37530"/>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161"/>
            <p:cNvSpPr>
              <a:spLocks/>
            </p:cNvSpPr>
            <p:nvPr/>
          </p:nvSpPr>
          <p:spPr bwMode="auto">
            <a:xfrm flipH="1">
              <a:off x="6806296" y="3310237"/>
              <a:ext cx="66183" cy="37530"/>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62"/>
            <p:cNvSpPr>
              <a:spLocks/>
            </p:cNvSpPr>
            <p:nvPr/>
          </p:nvSpPr>
          <p:spPr bwMode="auto">
            <a:xfrm flipH="1">
              <a:off x="6806297" y="3310640"/>
              <a:ext cx="65375" cy="36723"/>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63"/>
            <p:cNvSpPr>
              <a:spLocks/>
            </p:cNvSpPr>
            <p:nvPr/>
          </p:nvSpPr>
          <p:spPr bwMode="auto">
            <a:xfrm flipH="1">
              <a:off x="6806700" y="3311044"/>
              <a:ext cx="64568" cy="35916"/>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64"/>
            <p:cNvSpPr>
              <a:spLocks/>
            </p:cNvSpPr>
            <p:nvPr/>
          </p:nvSpPr>
          <p:spPr bwMode="auto">
            <a:xfrm flipH="1">
              <a:off x="6806700" y="3310640"/>
              <a:ext cx="63761" cy="35916"/>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65"/>
            <p:cNvSpPr>
              <a:spLocks/>
            </p:cNvSpPr>
            <p:nvPr/>
          </p:nvSpPr>
          <p:spPr bwMode="auto">
            <a:xfrm flipH="1">
              <a:off x="6807105" y="3311044"/>
              <a:ext cx="62146" cy="35109"/>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66"/>
            <p:cNvSpPr>
              <a:spLocks/>
            </p:cNvSpPr>
            <p:nvPr/>
          </p:nvSpPr>
          <p:spPr bwMode="auto">
            <a:xfrm flipH="1">
              <a:off x="6807507" y="3311447"/>
              <a:ext cx="61340" cy="34301"/>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67"/>
            <p:cNvSpPr>
              <a:spLocks/>
            </p:cNvSpPr>
            <p:nvPr/>
          </p:nvSpPr>
          <p:spPr bwMode="auto">
            <a:xfrm flipH="1">
              <a:off x="7160210" y="3306201"/>
              <a:ext cx="29056" cy="30670"/>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68"/>
            <p:cNvSpPr>
              <a:spLocks/>
            </p:cNvSpPr>
            <p:nvPr/>
          </p:nvSpPr>
          <p:spPr bwMode="auto">
            <a:xfrm flipH="1">
              <a:off x="7201372" y="3339292"/>
              <a:ext cx="51251" cy="33495"/>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69"/>
            <p:cNvSpPr>
              <a:spLocks noEditPoints="1"/>
            </p:cNvSpPr>
            <p:nvPr/>
          </p:nvSpPr>
          <p:spPr bwMode="auto">
            <a:xfrm flipH="1">
              <a:off x="7219128" y="3347767"/>
              <a:ext cx="21792" cy="10088"/>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70"/>
            <p:cNvSpPr>
              <a:spLocks/>
            </p:cNvSpPr>
            <p:nvPr/>
          </p:nvSpPr>
          <p:spPr bwMode="auto">
            <a:xfrm flipH="1">
              <a:off x="6785716" y="3358663"/>
              <a:ext cx="15335" cy="7264"/>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71"/>
            <p:cNvSpPr>
              <a:spLocks/>
            </p:cNvSpPr>
            <p:nvPr/>
          </p:nvSpPr>
          <p:spPr bwMode="auto">
            <a:xfrm flipH="1">
              <a:off x="6806700" y="3371173"/>
              <a:ext cx="16546" cy="8071"/>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72"/>
            <p:cNvSpPr>
              <a:spLocks/>
            </p:cNvSpPr>
            <p:nvPr/>
          </p:nvSpPr>
          <p:spPr bwMode="auto">
            <a:xfrm flipH="1">
              <a:off x="7142051" y="3373190"/>
              <a:ext cx="93220" cy="87974"/>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73"/>
            <p:cNvSpPr>
              <a:spLocks/>
            </p:cNvSpPr>
            <p:nvPr/>
          </p:nvSpPr>
          <p:spPr bwMode="auto">
            <a:xfrm flipH="1">
              <a:off x="6835756" y="3385701"/>
              <a:ext cx="22599" cy="6861"/>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74"/>
            <p:cNvSpPr>
              <a:spLocks/>
            </p:cNvSpPr>
            <p:nvPr/>
          </p:nvSpPr>
          <p:spPr bwMode="auto">
            <a:xfrm flipH="1">
              <a:off x="6872883" y="3394175"/>
              <a:ext cx="15738" cy="6861"/>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5"/>
            <p:cNvSpPr>
              <a:spLocks/>
            </p:cNvSpPr>
            <p:nvPr/>
          </p:nvSpPr>
          <p:spPr bwMode="auto">
            <a:xfrm flipH="1">
              <a:off x="6916063" y="3408703"/>
              <a:ext cx="6456" cy="443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76"/>
            <p:cNvSpPr>
              <a:spLocks/>
            </p:cNvSpPr>
            <p:nvPr/>
          </p:nvSpPr>
          <p:spPr bwMode="auto">
            <a:xfrm flipH="1">
              <a:off x="7345843" y="3452287"/>
              <a:ext cx="1614" cy="3632"/>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77"/>
            <p:cNvSpPr>
              <a:spLocks/>
            </p:cNvSpPr>
            <p:nvPr/>
          </p:nvSpPr>
          <p:spPr bwMode="auto">
            <a:xfrm flipH="1">
              <a:off x="7346650" y="3457936"/>
              <a:ext cx="807" cy="1614"/>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78"/>
            <p:cNvSpPr>
              <a:spLocks/>
            </p:cNvSpPr>
            <p:nvPr/>
          </p:nvSpPr>
          <p:spPr bwMode="auto">
            <a:xfrm flipH="1">
              <a:off x="7309120" y="3471253"/>
              <a:ext cx="2018" cy="14125"/>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79"/>
            <p:cNvSpPr>
              <a:spLocks/>
            </p:cNvSpPr>
            <p:nvPr/>
          </p:nvSpPr>
          <p:spPr bwMode="auto">
            <a:xfrm flipH="1">
              <a:off x="6849476" y="3678678"/>
              <a:ext cx="148507" cy="166263"/>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80"/>
            <p:cNvSpPr>
              <a:spLocks noEditPoints="1"/>
            </p:cNvSpPr>
            <p:nvPr/>
          </p:nvSpPr>
          <p:spPr bwMode="auto">
            <a:xfrm flipH="1">
              <a:off x="6490720" y="3697645"/>
              <a:ext cx="79903" cy="107748"/>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81"/>
            <p:cNvSpPr>
              <a:spLocks/>
            </p:cNvSpPr>
            <p:nvPr/>
          </p:nvSpPr>
          <p:spPr bwMode="auto">
            <a:xfrm flipH="1">
              <a:off x="6857548" y="3748089"/>
              <a:ext cx="93220" cy="28248"/>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82"/>
            <p:cNvSpPr>
              <a:spLocks/>
            </p:cNvSpPr>
            <p:nvPr/>
          </p:nvSpPr>
          <p:spPr bwMode="auto">
            <a:xfrm flipH="1">
              <a:off x="6682407" y="3756967"/>
              <a:ext cx="509280" cy="527844"/>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83"/>
            <p:cNvSpPr>
              <a:spLocks/>
            </p:cNvSpPr>
            <p:nvPr/>
          </p:nvSpPr>
          <p:spPr bwMode="auto">
            <a:xfrm flipH="1">
              <a:off x="6537129" y="3761002"/>
              <a:ext cx="155367" cy="16182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84"/>
            <p:cNvSpPr>
              <a:spLocks/>
            </p:cNvSpPr>
            <p:nvPr/>
          </p:nvSpPr>
          <p:spPr bwMode="auto">
            <a:xfrm flipH="1">
              <a:off x="6857548" y="3774723"/>
              <a:ext cx="93623" cy="21389"/>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85"/>
            <p:cNvSpPr>
              <a:spLocks/>
            </p:cNvSpPr>
            <p:nvPr/>
          </p:nvSpPr>
          <p:spPr bwMode="auto">
            <a:xfrm flipH="1">
              <a:off x="6872478" y="3802971"/>
              <a:ext cx="81114" cy="18563"/>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86"/>
            <p:cNvSpPr>
              <a:spLocks/>
            </p:cNvSpPr>
            <p:nvPr/>
          </p:nvSpPr>
          <p:spPr bwMode="auto">
            <a:xfrm flipH="1">
              <a:off x="6501616" y="3805393"/>
              <a:ext cx="65375" cy="44391"/>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87"/>
            <p:cNvSpPr>
              <a:spLocks/>
            </p:cNvSpPr>
            <p:nvPr/>
          </p:nvSpPr>
          <p:spPr bwMode="auto">
            <a:xfrm flipH="1">
              <a:off x="6575466" y="3835256"/>
              <a:ext cx="55690" cy="53672"/>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88"/>
            <p:cNvSpPr>
              <a:spLocks/>
            </p:cNvSpPr>
            <p:nvPr/>
          </p:nvSpPr>
          <p:spPr bwMode="auto">
            <a:xfrm flipH="1">
              <a:off x="6510090" y="3843730"/>
              <a:ext cx="66586" cy="55287"/>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89"/>
            <p:cNvSpPr>
              <a:spLocks/>
            </p:cNvSpPr>
            <p:nvPr/>
          </p:nvSpPr>
          <p:spPr bwMode="auto">
            <a:xfrm flipH="1">
              <a:off x="6695724" y="3859065"/>
              <a:ext cx="18160" cy="26634"/>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90"/>
            <p:cNvSpPr>
              <a:spLocks/>
            </p:cNvSpPr>
            <p:nvPr/>
          </p:nvSpPr>
          <p:spPr bwMode="auto">
            <a:xfrm flipH="1">
              <a:off x="6921712" y="3919597"/>
              <a:ext cx="6861" cy="6456"/>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91"/>
            <p:cNvSpPr>
              <a:spLocks/>
            </p:cNvSpPr>
            <p:nvPr/>
          </p:nvSpPr>
          <p:spPr bwMode="auto">
            <a:xfrm flipH="1">
              <a:off x="7141647" y="3922826"/>
              <a:ext cx="7264" cy="6456"/>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92"/>
            <p:cNvSpPr>
              <a:spLocks/>
            </p:cNvSpPr>
            <p:nvPr/>
          </p:nvSpPr>
          <p:spPr bwMode="auto">
            <a:xfrm flipH="1">
              <a:off x="7155771" y="3924844"/>
              <a:ext cx="6861" cy="5246"/>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93"/>
            <p:cNvSpPr>
              <a:spLocks/>
            </p:cNvSpPr>
            <p:nvPr/>
          </p:nvSpPr>
          <p:spPr bwMode="auto">
            <a:xfrm flipH="1">
              <a:off x="6993140" y="3926458"/>
              <a:ext cx="54883" cy="44391"/>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94"/>
            <p:cNvSpPr>
              <a:spLocks/>
            </p:cNvSpPr>
            <p:nvPr/>
          </p:nvSpPr>
          <p:spPr bwMode="auto">
            <a:xfrm flipH="1">
              <a:off x="6905168" y="3929283"/>
              <a:ext cx="6456" cy="5650"/>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95"/>
            <p:cNvSpPr>
              <a:spLocks noEditPoints="1"/>
            </p:cNvSpPr>
            <p:nvPr/>
          </p:nvSpPr>
          <p:spPr bwMode="auto">
            <a:xfrm flipH="1">
              <a:off x="6993140" y="3960356"/>
              <a:ext cx="64568" cy="81921"/>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96"/>
            <p:cNvSpPr>
              <a:spLocks/>
            </p:cNvSpPr>
            <p:nvPr/>
          </p:nvSpPr>
          <p:spPr bwMode="auto">
            <a:xfrm flipH="1">
              <a:off x="7063358" y="3991026"/>
              <a:ext cx="24213" cy="31074"/>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97"/>
            <p:cNvSpPr>
              <a:spLocks/>
            </p:cNvSpPr>
            <p:nvPr/>
          </p:nvSpPr>
          <p:spPr bwMode="auto">
            <a:xfrm flipH="1">
              <a:off x="7014529" y="4005150"/>
              <a:ext cx="12510" cy="10088"/>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98"/>
            <p:cNvSpPr>
              <a:spLocks/>
            </p:cNvSpPr>
            <p:nvPr/>
          </p:nvSpPr>
          <p:spPr bwMode="auto">
            <a:xfrm flipH="1">
              <a:off x="7094028" y="4012011"/>
              <a:ext cx="209039" cy="152542"/>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99"/>
            <p:cNvSpPr>
              <a:spLocks/>
            </p:cNvSpPr>
            <p:nvPr/>
          </p:nvSpPr>
          <p:spPr bwMode="auto">
            <a:xfrm flipH="1">
              <a:off x="7138822" y="4012011"/>
              <a:ext cx="26634" cy="14528"/>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200"/>
            <p:cNvSpPr>
              <a:spLocks/>
            </p:cNvSpPr>
            <p:nvPr/>
          </p:nvSpPr>
          <p:spPr bwMode="auto">
            <a:xfrm flipH="1">
              <a:off x="7018968" y="4028556"/>
              <a:ext cx="1614" cy="6456"/>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201"/>
            <p:cNvSpPr>
              <a:spLocks noEditPoints="1"/>
            </p:cNvSpPr>
            <p:nvPr/>
          </p:nvSpPr>
          <p:spPr bwMode="auto">
            <a:xfrm flipH="1">
              <a:off x="7040356" y="4047523"/>
              <a:ext cx="29863" cy="66586"/>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202"/>
            <p:cNvSpPr>
              <a:spLocks/>
            </p:cNvSpPr>
            <p:nvPr/>
          </p:nvSpPr>
          <p:spPr bwMode="auto">
            <a:xfrm flipH="1">
              <a:off x="6786523" y="4079000"/>
              <a:ext cx="5246" cy="4843"/>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203"/>
            <p:cNvSpPr>
              <a:spLocks/>
            </p:cNvSpPr>
            <p:nvPr/>
          </p:nvSpPr>
          <p:spPr bwMode="auto">
            <a:xfrm flipH="1">
              <a:off x="6810735" y="4091510"/>
              <a:ext cx="43180" cy="15738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204"/>
            <p:cNvSpPr>
              <a:spLocks/>
            </p:cNvSpPr>
            <p:nvPr/>
          </p:nvSpPr>
          <p:spPr bwMode="auto">
            <a:xfrm flipH="1">
              <a:off x="6793384" y="4106442"/>
              <a:ext cx="403" cy="766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206"/>
            <p:cNvSpPr>
              <a:spLocks/>
            </p:cNvSpPr>
            <p:nvPr/>
          </p:nvSpPr>
          <p:spPr bwMode="auto">
            <a:xfrm flipH="1">
              <a:off x="7090799" y="4110880"/>
              <a:ext cx="37127" cy="60936"/>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207"/>
            <p:cNvSpPr>
              <a:spLocks/>
            </p:cNvSpPr>
            <p:nvPr/>
          </p:nvSpPr>
          <p:spPr bwMode="auto">
            <a:xfrm flipH="1">
              <a:off x="7220742" y="4114109"/>
              <a:ext cx="29863" cy="41162"/>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208"/>
            <p:cNvSpPr>
              <a:spLocks/>
            </p:cNvSpPr>
            <p:nvPr/>
          </p:nvSpPr>
          <p:spPr bwMode="auto">
            <a:xfrm flipH="1">
              <a:off x="6792576" y="4115723"/>
              <a:ext cx="23810" cy="119451"/>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209"/>
            <p:cNvSpPr>
              <a:spLocks/>
            </p:cNvSpPr>
            <p:nvPr/>
          </p:nvSpPr>
          <p:spPr bwMode="auto">
            <a:xfrm flipH="1">
              <a:off x="6828088" y="4121776"/>
              <a:ext cx="807" cy="766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210"/>
            <p:cNvSpPr>
              <a:spLocks/>
            </p:cNvSpPr>
            <p:nvPr/>
          </p:nvSpPr>
          <p:spPr bwMode="auto">
            <a:xfrm flipH="1">
              <a:off x="6830510" y="4131058"/>
              <a:ext cx="73042" cy="133575"/>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211"/>
            <p:cNvSpPr>
              <a:spLocks/>
            </p:cNvSpPr>
            <p:nvPr/>
          </p:nvSpPr>
          <p:spPr bwMode="auto">
            <a:xfrm flipH="1">
              <a:off x="7051656" y="4164553"/>
              <a:ext cx="276835" cy="131154"/>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212"/>
            <p:cNvSpPr>
              <a:spLocks/>
            </p:cNvSpPr>
            <p:nvPr/>
          </p:nvSpPr>
          <p:spPr bwMode="auto">
            <a:xfrm flipH="1">
              <a:off x="7053270" y="4203294"/>
              <a:ext cx="172316" cy="186440"/>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213"/>
            <p:cNvSpPr>
              <a:spLocks/>
            </p:cNvSpPr>
            <p:nvPr/>
          </p:nvSpPr>
          <p:spPr bwMode="auto">
            <a:xfrm flipH="1">
              <a:off x="6866022" y="4212172"/>
              <a:ext cx="50040" cy="38338"/>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214"/>
            <p:cNvSpPr>
              <a:spLocks/>
            </p:cNvSpPr>
            <p:nvPr/>
          </p:nvSpPr>
          <p:spPr bwMode="auto">
            <a:xfrm flipH="1">
              <a:off x="7069816" y="4255351"/>
              <a:ext cx="7667" cy="8071"/>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15"/>
            <p:cNvSpPr>
              <a:spLocks/>
            </p:cNvSpPr>
            <p:nvPr/>
          </p:nvSpPr>
          <p:spPr bwMode="auto">
            <a:xfrm flipH="1">
              <a:off x="7240114" y="4281986"/>
              <a:ext cx="100484" cy="78289"/>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16"/>
            <p:cNvSpPr>
              <a:spLocks/>
            </p:cNvSpPr>
            <p:nvPr/>
          </p:nvSpPr>
          <p:spPr bwMode="auto">
            <a:xfrm flipH="1">
              <a:off x="6752625" y="4281986"/>
              <a:ext cx="114608" cy="8030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17"/>
            <p:cNvSpPr>
              <a:spLocks/>
            </p:cNvSpPr>
            <p:nvPr/>
          </p:nvSpPr>
          <p:spPr bwMode="auto">
            <a:xfrm flipH="1">
              <a:off x="6847055" y="4286021"/>
              <a:ext cx="193704" cy="114609"/>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18"/>
            <p:cNvSpPr>
              <a:spLocks/>
            </p:cNvSpPr>
            <p:nvPr/>
          </p:nvSpPr>
          <p:spPr bwMode="auto">
            <a:xfrm flipH="1">
              <a:off x="7216304" y="4291267"/>
              <a:ext cx="15335" cy="766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219"/>
            <p:cNvSpPr>
              <a:spLocks/>
            </p:cNvSpPr>
            <p:nvPr/>
          </p:nvSpPr>
          <p:spPr bwMode="auto">
            <a:xfrm flipH="1">
              <a:off x="7204197" y="4299339"/>
              <a:ext cx="55690" cy="45602"/>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220"/>
            <p:cNvSpPr>
              <a:spLocks/>
            </p:cNvSpPr>
            <p:nvPr/>
          </p:nvSpPr>
          <p:spPr bwMode="auto">
            <a:xfrm flipH="1">
              <a:off x="7215497" y="4308216"/>
              <a:ext cx="33898" cy="29863"/>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221"/>
            <p:cNvSpPr>
              <a:spLocks/>
            </p:cNvSpPr>
            <p:nvPr/>
          </p:nvSpPr>
          <p:spPr bwMode="auto">
            <a:xfrm flipH="1">
              <a:off x="7225183" y="4314270"/>
              <a:ext cx="13720" cy="16142"/>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22"/>
            <p:cNvSpPr>
              <a:spLocks/>
            </p:cNvSpPr>
            <p:nvPr/>
          </p:nvSpPr>
          <p:spPr bwMode="auto">
            <a:xfrm flipH="1">
              <a:off x="7229217" y="4350589"/>
              <a:ext cx="32284" cy="34706"/>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23"/>
            <p:cNvSpPr>
              <a:spLocks/>
            </p:cNvSpPr>
            <p:nvPr/>
          </p:nvSpPr>
          <p:spPr bwMode="auto">
            <a:xfrm flipH="1">
              <a:off x="6755853" y="4355029"/>
              <a:ext cx="109362" cy="37933"/>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224"/>
            <p:cNvSpPr>
              <a:spLocks/>
            </p:cNvSpPr>
            <p:nvPr/>
          </p:nvSpPr>
          <p:spPr bwMode="auto">
            <a:xfrm flipH="1">
              <a:off x="6713077" y="4357853"/>
              <a:ext cx="72639" cy="37933"/>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25"/>
            <p:cNvSpPr>
              <a:spLocks/>
            </p:cNvSpPr>
            <p:nvPr/>
          </p:nvSpPr>
          <p:spPr bwMode="auto">
            <a:xfrm flipH="1">
              <a:off x="6615821" y="4363503"/>
              <a:ext cx="152139" cy="47215"/>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226"/>
            <p:cNvSpPr>
              <a:spLocks/>
            </p:cNvSpPr>
            <p:nvPr/>
          </p:nvSpPr>
          <p:spPr bwMode="auto">
            <a:xfrm flipH="1">
              <a:off x="6859566" y="4375610"/>
              <a:ext cx="217917" cy="70218"/>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27"/>
            <p:cNvSpPr>
              <a:spLocks/>
            </p:cNvSpPr>
            <p:nvPr/>
          </p:nvSpPr>
          <p:spPr bwMode="auto">
            <a:xfrm flipH="1">
              <a:off x="6791770" y="4394980"/>
              <a:ext cx="104519" cy="55690"/>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28"/>
            <p:cNvSpPr>
              <a:spLocks/>
            </p:cNvSpPr>
            <p:nvPr/>
          </p:nvSpPr>
          <p:spPr bwMode="auto">
            <a:xfrm flipH="1">
              <a:off x="6698145" y="4403455"/>
              <a:ext cx="136804" cy="54883"/>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229"/>
            <p:cNvSpPr>
              <a:spLocks/>
            </p:cNvSpPr>
            <p:nvPr/>
          </p:nvSpPr>
          <p:spPr bwMode="auto">
            <a:xfrm flipH="1">
              <a:off x="7092818" y="3285217"/>
              <a:ext cx="11299" cy="11703"/>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30"/>
            <p:cNvSpPr>
              <a:spLocks/>
            </p:cNvSpPr>
            <p:nvPr/>
          </p:nvSpPr>
          <p:spPr bwMode="auto">
            <a:xfrm flipH="1">
              <a:off x="7022196" y="3266249"/>
              <a:ext cx="11703" cy="11299"/>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231"/>
            <p:cNvSpPr>
              <a:spLocks noEditPoints="1"/>
            </p:cNvSpPr>
            <p:nvPr/>
          </p:nvSpPr>
          <p:spPr bwMode="auto">
            <a:xfrm flipH="1">
              <a:off x="7159000" y="4177063"/>
              <a:ext cx="134382" cy="88378"/>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749"/>
          <p:cNvGrpSpPr/>
          <p:nvPr/>
        </p:nvGrpSpPr>
        <p:grpSpPr>
          <a:xfrm>
            <a:off x="4724400" y="3657600"/>
            <a:ext cx="1630583" cy="992528"/>
            <a:chOff x="5657341" y="2704207"/>
            <a:chExt cx="1292471" cy="786721"/>
          </a:xfrm>
        </p:grpSpPr>
        <p:sp>
          <p:nvSpPr>
            <p:cNvPr id="424" name="Oval Callout 423"/>
            <p:cNvSpPr/>
            <p:nvPr/>
          </p:nvSpPr>
          <p:spPr>
            <a:xfrm flipH="1">
              <a:off x="5657341" y="2704207"/>
              <a:ext cx="1292471" cy="786721"/>
            </a:xfrm>
            <a:prstGeom prst="wedgeEllipseCallout">
              <a:avLst>
                <a:gd name="adj1" fmla="val -69667"/>
                <a:gd name="adj2" fmla="val 31809"/>
              </a:avLst>
            </a:prstGeom>
            <a:noFill/>
            <a:ln>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325"/>
            <p:cNvGrpSpPr>
              <a:grpSpLocks noChangeAspect="1"/>
            </p:cNvGrpSpPr>
            <p:nvPr/>
          </p:nvGrpSpPr>
          <p:grpSpPr>
            <a:xfrm flipH="1">
              <a:off x="6579717" y="2839077"/>
              <a:ext cx="220629" cy="539464"/>
              <a:chOff x="6621463" y="1127125"/>
              <a:chExt cx="1330325" cy="3252788"/>
            </a:xfrm>
          </p:grpSpPr>
          <p:sp>
            <p:nvSpPr>
              <p:cNvPr id="463"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324"/>
            <p:cNvGrpSpPr>
              <a:grpSpLocks noChangeAspect="1"/>
            </p:cNvGrpSpPr>
            <p:nvPr/>
          </p:nvGrpSpPr>
          <p:grpSpPr>
            <a:xfrm flipH="1">
              <a:off x="6057282" y="2906507"/>
              <a:ext cx="172102" cy="404598"/>
              <a:chOff x="7996238" y="2274888"/>
              <a:chExt cx="660400" cy="1552575"/>
            </a:xfrm>
          </p:grpSpPr>
          <p:sp>
            <p:nvSpPr>
              <p:cNvPr id="429"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7" name="TextBox 426"/>
            <p:cNvSpPr txBox="1"/>
            <p:nvPr/>
          </p:nvSpPr>
          <p:spPr>
            <a:xfrm flipH="1">
              <a:off x="6235965" y="2899950"/>
              <a:ext cx="337166" cy="393360"/>
            </a:xfrm>
            <a:prstGeom prst="rect">
              <a:avLst/>
            </a:prstGeom>
            <a:noFill/>
          </p:spPr>
          <p:txBody>
            <a:bodyPr wrap="none" rtlCol="0" anchor="ctr" anchorCtr="0">
              <a:noAutofit/>
            </a:bodyPr>
            <a:lstStyle/>
            <a:p>
              <a:pPr algn="ctr"/>
              <a:r>
                <a:rPr lang="en-US" sz="2800" dirty="0" smtClean="0"/>
                <a:t>$6</a:t>
              </a:r>
            </a:p>
          </p:txBody>
        </p:sp>
        <p:sp>
          <p:nvSpPr>
            <p:cNvPr id="428" name="TextBox 427"/>
            <p:cNvSpPr txBox="1"/>
            <p:nvPr/>
          </p:nvSpPr>
          <p:spPr>
            <a:xfrm flipH="1">
              <a:off x="5713535" y="2899950"/>
              <a:ext cx="337166" cy="393360"/>
            </a:xfrm>
            <a:prstGeom prst="rect">
              <a:avLst/>
            </a:prstGeom>
            <a:noFill/>
          </p:spPr>
          <p:txBody>
            <a:bodyPr wrap="none" rtlCol="0" anchor="ctr" anchorCtr="0">
              <a:noAutofit/>
            </a:bodyPr>
            <a:lstStyle/>
            <a:p>
              <a:pPr algn="ctr"/>
              <a:r>
                <a:rPr lang="en-US" sz="2800" dirty="0" smtClean="0"/>
                <a:t>$4</a:t>
              </a:r>
            </a:p>
          </p:txBody>
        </p:sp>
      </p:grpSp>
      <p:cxnSp>
        <p:nvCxnSpPr>
          <p:cNvPr id="1045" name="Straight Arrow Connector 1044"/>
          <p:cNvCxnSpPr/>
          <p:nvPr/>
        </p:nvCxnSpPr>
        <p:spPr>
          <a:xfrm>
            <a:off x="832811" y="4872999"/>
            <a:ext cx="3168065" cy="473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6" name="Straight Arrow Connector 1045"/>
          <p:cNvCxnSpPr>
            <a:cxnSpLocks noChangeAspect="1"/>
          </p:cNvCxnSpPr>
          <p:nvPr/>
        </p:nvCxnSpPr>
        <p:spPr>
          <a:xfrm rot="16200000" flipV="1">
            <a:off x="-749514" y="3291991"/>
            <a:ext cx="3168065" cy="341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48" name="TextBox 1047"/>
          <p:cNvSpPr txBox="1"/>
          <p:nvPr/>
        </p:nvSpPr>
        <p:spPr>
          <a:xfrm>
            <a:off x="3472865" y="4937745"/>
            <a:ext cx="482747" cy="404758"/>
          </a:xfrm>
          <a:prstGeom prst="rect">
            <a:avLst/>
          </a:prstGeom>
          <a:noFill/>
        </p:spPr>
        <p:txBody>
          <a:bodyPr wrap="none" rtlCol="0" anchor="ctr" anchorCtr="0">
            <a:noAutofit/>
          </a:bodyPr>
          <a:lstStyle/>
          <a:p>
            <a:pPr algn="ctr"/>
            <a:r>
              <a:rPr lang="en-US" sz="2800" dirty="0" smtClean="0"/>
              <a:t>$X</a:t>
            </a:r>
          </a:p>
        </p:txBody>
      </p:sp>
      <p:sp>
        <p:nvSpPr>
          <p:cNvPr id="1049" name="TextBox 1048"/>
          <p:cNvSpPr txBox="1"/>
          <p:nvPr/>
        </p:nvSpPr>
        <p:spPr>
          <a:xfrm>
            <a:off x="304800" y="1808666"/>
            <a:ext cx="485278" cy="341008"/>
          </a:xfrm>
          <a:prstGeom prst="rect">
            <a:avLst/>
          </a:prstGeom>
          <a:noFill/>
        </p:spPr>
        <p:txBody>
          <a:bodyPr wrap="none" rtlCol="0" anchor="ctr" anchorCtr="0">
            <a:noAutofit/>
          </a:bodyPr>
          <a:lstStyle/>
          <a:p>
            <a:pPr algn="ctr"/>
            <a:r>
              <a:rPr lang="en-US" sz="2800" dirty="0" smtClean="0"/>
              <a:t>$Y</a:t>
            </a:r>
          </a:p>
        </p:txBody>
      </p:sp>
      <p:sp>
        <p:nvSpPr>
          <p:cNvPr id="1261" name="TextBox 1260"/>
          <p:cNvSpPr txBox="1"/>
          <p:nvPr/>
        </p:nvSpPr>
        <p:spPr>
          <a:xfrm>
            <a:off x="352746" y="3594542"/>
            <a:ext cx="389386" cy="454283"/>
          </a:xfrm>
          <a:prstGeom prst="rect">
            <a:avLst/>
          </a:prstGeom>
          <a:noFill/>
        </p:spPr>
        <p:txBody>
          <a:bodyPr wrap="none" rtlCol="0" anchor="ctr" anchorCtr="0">
            <a:noAutofit/>
          </a:bodyPr>
          <a:lstStyle/>
          <a:p>
            <a:pPr algn="ctr"/>
            <a:r>
              <a:rPr lang="en-US" sz="2800" dirty="0" smtClean="0"/>
              <a:t>$4</a:t>
            </a:r>
          </a:p>
        </p:txBody>
      </p:sp>
      <p:cxnSp>
        <p:nvCxnSpPr>
          <p:cNvPr id="1532" name="Straight Arrow Connector 1531"/>
          <p:cNvCxnSpPr>
            <a:cxnSpLocks noChangeAspect="1"/>
          </p:cNvCxnSpPr>
          <p:nvPr/>
        </p:nvCxnSpPr>
        <p:spPr>
          <a:xfrm rot="16200000" flipV="1">
            <a:off x="1359115" y="3291991"/>
            <a:ext cx="3168065" cy="3414"/>
          </a:xfrm>
          <a:prstGeom prst="straightConnector1">
            <a:avLst/>
          </a:prstGeom>
          <a:ln w="381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534" name="Straight Arrow Connector 1533"/>
          <p:cNvCxnSpPr/>
          <p:nvPr/>
        </p:nvCxnSpPr>
        <p:spPr>
          <a:xfrm>
            <a:off x="832811" y="3819319"/>
            <a:ext cx="3168065" cy="4732"/>
          </a:xfrm>
          <a:prstGeom prst="straightConnector1">
            <a:avLst/>
          </a:prstGeom>
          <a:ln w="381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536" name="TextBox 1535"/>
          <p:cNvSpPr txBox="1"/>
          <p:nvPr/>
        </p:nvSpPr>
        <p:spPr>
          <a:xfrm>
            <a:off x="2756571" y="4912982"/>
            <a:ext cx="389386" cy="454283"/>
          </a:xfrm>
          <a:prstGeom prst="rect">
            <a:avLst/>
          </a:prstGeom>
          <a:noFill/>
        </p:spPr>
        <p:txBody>
          <a:bodyPr wrap="none" rtlCol="0" anchor="ctr" anchorCtr="0">
            <a:noAutofit/>
          </a:bodyPr>
          <a:lstStyle/>
          <a:p>
            <a:pPr algn="ctr"/>
            <a:r>
              <a:rPr lang="en-US" sz="2800" dirty="0" smtClean="0"/>
              <a:t>$6</a:t>
            </a:r>
          </a:p>
        </p:txBody>
      </p:sp>
      <p:sp>
        <p:nvSpPr>
          <p:cNvPr id="1539" name="Rectangle 1538"/>
          <p:cNvSpPr/>
          <p:nvPr/>
        </p:nvSpPr>
        <p:spPr>
          <a:xfrm>
            <a:off x="832811"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bg1"/>
                </a:solidFill>
              </a:rPr>
              <a:t>,A</a:t>
            </a:r>
            <a:endParaRPr lang="en-US" sz="2000" b="1" dirty="0">
              <a:solidFill>
                <a:schemeClr val="bg1"/>
              </a:solidFill>
            </a:endParaRPr>
          </a:p>
        </p:txBody>
      </p:sp>
      <p:sp>
        <p:nvSpPr>
          <p:cNvPr id="1540" name="Rectangle 1539"/>
          <p:cNvSpPr/>
          <p:nvPr/>
        </p:nvSpPr>
        <p:spPr>
          <a:xfrm>
            <a:off x="1888833"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bg1"/>
                </a:solidFill>
              </a:rPr>
              <a:t>,C</a:t>
            </a:r>
            <a:endParaRPr lang="en-US" sz="2800" b="1" dirty="0">
              <a:solidFill>
                <a:schemeClr val="bg1"/>
              </a:solidFill>
            </a:endParaRPr>
          </a:p>
        </p:txBody>
      </p:sp>
      <p:sp>
        <p:nvSpPr>
          <p:cNvPr id="1541" name="Rectangle 1540"/>
          <p:cNvSpPr/>
          <p:nvPr/>
        </p:nvSpPr>
        <p:spPr>
          <a:xfrm>
            <a:off x="2944854"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C</a:t>
            </a:r>
            <a:r>
              <a:rPr lang="en-US" sz="2800" b="1" dirty="0" smtClean="0">
                <a:solidFill>
                  <a:schemeClr val="bg1"/>
                </a:solidFill>
              </a:rPr>
              <a:t>,C</a:t>
            </a:r>
            <a:endParaRPr lang="en-US" sz="2800" b="1" dirty="0">
              <a:solidFill>
                <a:schemeClr val="bg1"/>
              </a:solidFill>
            </a:endParaRPr>
          </a:p>
        </p:txBody>
      </p:sp>
      <p:sp>
        <p:nvSpPr>
          <p:cNvPr id="1542" name="Rectangle 1541"/>
          <p:cNvSpPr/>
          <p:nvPr/>
        </p:nvSpPr>
        <p:spPr>
          <a:xfrm>
            <a:off x="2944854"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C</a:t>
            </a:r>
            <a:r>
              <a:rPr lang="en-US" sz="2800" b="1" dirty="0" smtClean="0">
                <a:solidFill>
                  <a:schemeClr val="bg1"/>
                </a:solidFill>
              </a:rPr>
              <a:t>,D</a:t>
            </a:r>
            <a:endParaRPr lang="en-US" sz="2800" b="1" dirty="0">
              <a:solidFill>
                <a:schemeClr val="bg1"/>
              </a:solidFill>
            </a:endParaRPr>
          </a:p>
        </p:txBody>
      </p:sp>
      <p:sp>
        <p:nvSpPr>
          <p:cNvPr id="1543" name="Rectangle 1542"/>
          <p:cNvSpPr/>
          <p:nvPr/>
        </p:nvSpPr>
        <p:spPr>
          <a:xfrm>
            <a:off x="2944854"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D</a:t>
            </a:r>
            <a:r>
              <a:rPr lang="en-US" sz="2800" b="1" dirty="0" smtClean="0">
                <a:solidFill>
                  <a:schemeClr val="bg1"/>
                </a:solidFill>
              </a:rPr>
              <a:t>,D</a:t>
            </a:r>
            <a:endParaRPr lang="en-US" sz="2800" b="1" dirty="0">
              <a:solidFill>
                <a:schemeClr val="bg1"/>
              </a:solidFill>
            </a:endParaRPr>
          </a:p>
        </p:txBody>
      </p:sp>
      <p:sp>
        <p:nvSpPr>
          <p:cNvPr id="1544" name="Rectangle 1543"/>
          <p:cNvSpPr/>
          <p:nvPr/>
        </p:nvSpPr>
        <p:spPr>
          <a:xfrm>
            <a:off x="1888833"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B</a:t>
            </a:r>
            <a:r>
              <a:rPr lang="en-US" sz="2800" b="1" dirty="0" smtClean="0">
                <a:solidFill>
                  <a:schemeClr val="bg1"/>
                </a:solidFill>
              </a:rPr>
              <a:t>,D</a:t>
            </a:r>
            <a:endParaRPr lang="en-US" sz="2800" b="1" dirty="0">
              <a:solidFill>
                <a:schemeClr val="bg1"/>
              </a:solidFill>
            </a:endParaRPr>
          </a:p>
        </p:txBody>
      </p:sp>
      <p:sp>
        <p:nvSpPr>
          <p:cNvPr id="1545" name="Rectangle 1544"/>
          <p:cNvSpPr/>
          <p:nvPr/>
        </p:nvSpPr>
        <p:spPr>
          <a:xfrm>
            <a:off x="1888833"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bg1"/>
                </a:solidFill>
              </a:rPr>
              <a:t>,D</a:t>
            </a:r>
            <a:endParaRPr lang="en-US" sz="2800" b="1" dirty="0">
              <a:solidFill>
                <a:schemeClr val="bg1"/>
              </a:solidFill>
            </a:endParaRPr>
          </a:p>
        </p:txBody>
      </p:sp>
      <p:sp>
        <p:nvSpPr>
          <p:cNvPr id="1546" name="Rectangle 1545"/>
          <p:cNvSpPr/>
          <p:nvPr/>
        </p:nvSpPr>
        <p:spPr>
          <a:xfrm>
            <a:off x="832811"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bg1"/>
                </a:solidFill>
              </a:rPr>
              <a:t>,B</a:t>
            </a:r>
            <a:endParaRPr lang="en-US" sz="2800" b="1" dirty="0">
              <a:solidFill>
                <a:schemeClr val="bg1"/>
              </a:solidFill>
            </a:endParaRPr>
          </a:p>
        </p:txBody>
      </p:sp>
      <p:sp>
        <p:nvSpPr>
          <p:cNvPr id="1547" name="Rectangle 1546"/>
          <p:cNvSpPr/>
          <p:nvPr/>
        </p:nvSpPr>
        <p:spPr>
          <a:xfrm>
            <a:off x="832811"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B</a:t>
            </a:r>
            <a:r>
              <a:rPr lang="en-US" sz="2800" b="1" dirty="0" smtClean="0">
                <a:solidFill>
                  <a:schemeClr val="bg1"/>
                </a:solidFill>
              </a:rPr>
              <a:t>,B</a:t>
            </a:r>
            <a:endParaRPr lang="en-US" sz="2800" b="1" dirty="0">
              <a:solidFill>
                <a:schemeClr val="bg1"/>
              </a:solidFill>
            </a:endParaRPr>
          </a:p>
        </p:txBody>
      </p:sp>
    </p:spTree>
  </p:cSld>
  <p:clrMapOvr>
    <a:masterClrMapping/>
  </p:clrMapOvr>
  <p:transition>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74638"/>
            <a:ext cx="8991600" cy="1143000"/>
          </a:xfrm>
        </p:spPr>
        <p:txBody>
          <a:bodyPr>
            <a:noAutofit/>
          </a:bodyPr>
          <a:lstStyle/>
          <a:p>
            <a:r>
              <a:rPr lang="en-US" sz="3200" dirty="0" smtClean="0"/>
              <a:t>Uncertainty introduces the need for greater impact…</a:t>
            </a:r>
            <a:endParaRPr lang="en-US" sz="3200" dirty="0"/>
          </a:p>
        </p:txBody>
      </p:sp>
      <p:grpSp>
        <p:nvGrpSpPr>
          <p:cNvPr id="3" name="Group 329"/>
          <p:cNvGrpSpPr/>
          <p:nvPr/>
        </p:nvGrpSpPr>
        <p:grpSpPr>
          <a:xfrm>
            <a:off x="4419600" y="1727523"/>
            <a:ext cx="1106825" cy="1701477"/>
            <a:chOff x="609600" y="2362200"/>
            <a:chExt cx="1189650" cy="1828800"/>
          </a:xfrm>
        </p:grpSpPr>
        <p:sp>
          <p:nvSpPr>
            <p:cNvPr id="818" name="AutoShape 3"/>
            <p:cNvSpPr>
              <a:spLocks noChangeAspect="1" noChangeArrowheads="1" noTextEdit="1"/>
            </p:cNvSpPr>
            <p:nvPr/>
          </p:nvSpPr>
          <p:spPr bwMode="auto">
            <a:xfrm>
              <a:off x="609600" y="2362200"/>
              <a:ext cx="1189650"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6"/>
            <p:cNvSpPr>
              <a:spLocks noEditPoints="1"/>
            </p:cNvSpPr>
            <p:nvPr/>
          </p:nvSpPr>
          <p:spPr bwMode="auto">
            <a:xfrm>
              <a:off x="613978" y="2367125"/>
              <a:ext cx="1179253" cy="1818403"/>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7"/>
            <p:cNvSpPr>
              <a:spLocks/>
            </p:cNvSpPr>
            <p:nvPr/>
          </p:nvSpPr>
          <p:spPr bwMode="auto">
            <a:xfrm>
              <a:off x="744763" y="2378617"/>
              <a:ext cx="199187" cy="253362"/>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8"/>
            <p:cNvSpPr>
              <a:spLocks/>
            </p:cNvSpPr>
            <p:nvPr/>
          </p:nvSpPr>
          <p:spPr bwMode="auto">
            <a:xfrm>
              <a:off x="959819" y="2385730"/>
              <a:ext cx="27361" cy="30644"/>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9"/>
            <p:cNvSpPr>
              <a:spLocks/>
            </p:cNvSpPr>
            <p:nvPr/>
          </p:nvSpPr>
          <p:spPr bwMode="auto">
            <a:xfrm>
              <a:off x="1064885" y="2386278"/>
              <a:ext cx="47608" cy="25719"/>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0"/>
            <p:cNvSpPr>
              <a:spLocks/>
            </p:cNvSpPr>
            <p:nvPr/>
          </p:nvSpPr>
          <p:spPr bwMode="auto">
            <a:xfrm>
              <a:off x="1033146" y="2453038"/>
              <a:ext cx="123124" cy="143918"/>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1"/>
            <p:cNvSpPr>
              <a:spLocks/>
            </p:cNvSpPr>
            <p:nvPr/>
          </p:nvSpPr>
          <p:spPr bwMode="auto">
            <a:xfrm>
              <a:off x="905645" y="2461794"/>
              <a:ext cx="118746" cy="187696"/>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2"/>
            <p:cNvSpPr>
              <a:spLocks/>
            </p:cNvSpPr>
            <p:nvPr/>
          </p:nvSpPr>
          <p:spPr bwMode="auto">
            <a:xfrm>
              <a:off x="816448" y="2470002"/>
              <a:ext cx="6567" cy="9303"/>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3"/>
            <p:cNvSpPr>
              <a:spLocks/>
            </p:cNvSpPr>
            <p:nvPr/>
          </p:nvSpPr>
          <p:spPr bwMode="auto">
            <a:xfrm>
              <a:off x="803315" y="2490249"/>
              <a:ext cx="9303" cy="14228"/>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4"/>
            <p:cNvSpPr>
              <a:spLocks/>
            </p:cNvSpPr>
            <p:nvPr/>
          </p:nvSpPr>
          <p:spPr bwMode="auto">
            <a:xfrm>
              <a:off x="737649" y="2564123"/>
              <a:ext cx="712477" cy="626017"/>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5"/>
            <p:cNvSpPr>
              <a:spLocks/>
            </p:cNvSpPr>
            <p:nvPr/>
          </p:nvSpPr>
          <p:spPr bwMode="auto">
            <a:xfrm>
              <a:off x="1123437" y="2580540"/>
              <a:ext cx="279081" cy="157599"/>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6"/>
            <p:cNvSpPr>
              <a:spLocks/>
            </p:cNvSpPr>
            <p:nvPr/>
          </p:nvSpPr>
          <p:spPr bwMode="auto">
            <a:xfrm>
              <a:off x="1124532" y="2581087"/>
              <a:ext cx="277986" cy="156504"/>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7"/>
            <p:cNvSpPr>
              <a:spLocks/>
            </p:cNvSpPr>
            <p:nvPr/>
          </p:nvSpPr>
          <p:spPr bwMode="auto">
            <a:xfrm>
              <a:off x="1125626" y="2582181"/>
              <a:ext cx="276892" cy="155410"/>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8"/>
            <p:cNvSpPr>
              <a:spLocks noEditPoints="1"/>
            </p:cNvSpPr>
            <p:nvPr/>
          </p:nvSpPr>
          <p:spPr bwMode="auto">
            <a:xfrm>
              <a:off x="1126720" y="2581634"/>
              <a:ext cx="274703" cy="155410"/>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9"/>
            <p:cNvSpPr>
              <a:spLocks/>
            </p:cNvSpPr>
            <p:nvPr/>
          </p:nvSpPr>
          <p:spPr bwMode="auto">
            <a:xfrm>
              <a:off x="1127815" y="2582181"/>
              <a:ext cx="273609" cy="154315"/>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20"/>
            <p:cNvSpPr>
              <a:spLocks/>
            </p:cNvSpPr>
            <p:nvPr/>
          </p:nvSpPr>
          <p:spPr bwMode="auto">
            <a:xfrm>
              <a:off x="1128362" y="2582729"/>
              <a:ext cx="272514" cy="153221"/>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21"/>
            <p:cNvSpPr>
              <a:spLocks/>
            </p:cNvSpPr>
            <p:nvPr/>
          </p:nvSpPr>
          <p:spPr bwMode="auto">
            <a:xfrm>
              <a:off x="1129457" y="2582181"/>
              <a:ext cx="271420" cy="153221"/>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22"/>
            <p:cNvSpPr>
              <a:spLocks/>
            </p:cNvSpPr>
            <p:nvPr/>
          </p:nvSpPr>
          <p:spPr bwMode="auto">
            <a:xfrm>
              <a:off x="1130004" y="2582729"/>
              <a:ext cx="270325" cy="152126"/>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23"/>
            <p:cNvSpPr>
              <a:spLocks/>
            </p:cNvSpPr>
            <p:nvPr/>
          </p:nvSpPr>
          <p:spPr bwMode="auto">
            <a:xfrm>
              <a:off x="1131098" y="2583276"/>
              <a:ext cx="269231" cy="151032"/>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24"/>
            <p:cNvSpPr>
              <a:spLocks/>
            </p:cNvSpPr>
            <p:nvPr/>
          </p:nvSpPr>
          <p:spPr bwMode="auto">
            <a:xfrm>
              <a:off x="1131645" y="2582729"/>
              <a:ext cx="268136" cy="151032"/>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25"/>
            <p:cNvSpPr>
              <a:spLocks/>
            </p:cNvSpPr>
            <p:nvPr/>
          </p:nvSpPr>
          <p:spPr bwMode="auto">
            <a:xfrm>
              <a:off x="1133287" y="2583276"/>
              <a:ext cx="265948" cy="149938"/>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26"/>
            <p:cNvSpPr>
              <a:spLocks/>
            </p:cNvSpPr>
            <p:nvPr/>
          </p:nvSpPr>
          <p:spPr bwMode="auto">
            <a:xfrm>
              <a:off x="1134382" y="2583823"/>
              <a:ext cx="264853" cy="148843"/>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27"/>
            <p:cNvSpPr>
              <a:spLocks/>
            </p:cNvSpPr>
            <p:nvPr/>
          </p:nvSpPr>
          <p:spPr bwMode="auto">
            <a:xfrm>
              <a:off x="1134929" y="2583823"/>
              <a:ext cx="263759" cy="148843"/>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28"/>
            <p:cNvSpPr>
              <a:spLocks/>
            </p:cNvSpPr>
            <p:nvPr/>
          </p:nvSpPr>
          <p:spPr bwMode="auto">
            <a:xfrm>
              <a:off x="1136023" y="2584370"/>
              <a:ext cx="262664" cy="14774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29"/>
            <p:cNvSpPr>
              <a:spLocks/>
            </p:cNvSpPr>
            <p:nvPr/>
          </p:nvSpPr>
          <p:spPr bwMode="auto">
            <a:xfrm>
              <a:off x="1136570" y="2584917"/>
              <a:ext cx="261570" cy="146654"/>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30"/>
            <p:cNvSpPr>
              <a:spLocks/>
            </p:cNvSpPr>
            <p:nvPr/>
          </p:nvSpPr>
          <p:spPr bwMode="auto">
            <a:xfrm>
              <a:off x="1137665" y="2584370"/>
              <a:ext cx="260475" cy="146654"/>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31"/>
            <p:cNvSpPr>
              <a:spLocks/>
            </p:cNvSpPr>
            <p:nvPr/>
          </p:nvSpPr>
          <p:spPr bwMode="auto">
            <a:xfrm>
              <a:off x="1138759" y="2584917"/>
              <a:ext cx="258287" cy="145560"/>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32"/>
            <p:cNvSpPr>
              <a:spLocks/>
            </p:cNvSpPr>
            <p:nvPr/>
          </p:nvSpPr>
          <p:spPr bwMode="auto">
            <a:xfrm>
              <a:off x="1139854" y="2585465"/>
              <a:ext cx="257192" cy="144465"/>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33"/>
            <p:cNvSpPr>
              <a:spLocks/>
            </p:cNvSpPr>
            <p:nvPr/>
          </p:nvSpPr>
          <p:spPr bwMode="auto">
            <a:xfrm>
              <a:off x="1140401" y="2584917"/>
              <a:ext cx="256098" cy="144465"/>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34"/>
            <p:cNvSpPr>
              <a:spLocks/>
            </p:cNvSpPr>
            <p:nvPr/>
          </p:nvSpPr>
          <p:spPr bwMode="auto">
            <a:xfrm>
              <a:off x="1141495" y="2585465"/>
              <a:ext cx="255003" cy="143371"/>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35"/>
            <p:cNvSpPr>
              <a:spLocks/>
            </p:cNvSpPr>
            <p:nvPr/>
          </p:nvSpPr>
          <p:spPr bwMode="auto">
            <a:xfrm>
              <a:off x="1142590" y="2584917"/>
              <a:ext cx="253909" cy="143371"/>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36"/>
            <p:cNvSpPr>
              <a:spLocks/>
            </p:cNvSpPr>
            <p:nvPr/>
          </p:nvSpPr>
          <p:spPr bwMode="auto">
            <a:xfrm>
              <a:off x="1143137" y="2585465"/>
              <a:ext cx="252814" cy="142276"/>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37"/>
            <p:cNvSpPr>
              <a:spLocks/>
            </p:cNvSpPr>
            <p:nvPr/>
          </p:nvSpPr>
          <p:spPr bwMode="auto">
            <a:xfrm>
              <a:off x="1144779" y="2586559"/>
              <a:ext cx="250625" cy="141182"/>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38"/>
            <p:cNvSpPr>
              <a:spLocks/>
            </p:cNvSpPr>
            <p:nvPr/>
          </p:nvSpPr>
          <p:spPr bwMode="auto">
            <a:xfrm>
              <a:off x="1145326" y="2586012"/>
              <a:ext cx="249531" cy="141182"/>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39"/>
            <p:cNvSpPr>
              <a:spLocks/>
            </p:cNvSpPr>
            <p:nvPr/>
          </p:nvSpPr>
          <p:spPr bwMode="auto">
            <a:xfrm>
              <a:off x="1146420" y="2586559"/>
              <a:ext cx="248437" cy="140088"/>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40"/>
            <p:cNvSpPr>
              <a:spLocks/>
            </p:cNvSpPr>
            <p:nvPr/>
          </p:nvSpPr>
          <p:spPr bwMode="auto">
            <a:xfrm>
              <a:off x="1146968" y="2587106"/>
              <a:ext cx="247342" cy="138993"/>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41"/>
            <p:cNvSpPr>
              <a:spLocks/>
            </p:cNvSpPr>
            <p:nvPr/>
          </p:nvSpPr>
          <p:spPr bwMode="auto">
            <a:xfrm>
              <a:off x="1148062" y="2586559"/>
              <a:ext cx="246248" cy="138993"/>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Freeform 42"/>
            <p:cNvSpPr>
              <a:spLocks/>
            </p:cNvSpPr>
            <p:nvPr/>
          </p:nvSpPr>
          <p:spPr bwMode="auto">
            <a:xfrm>
              <a:off x="1148609" y="2587106"/>
              <a:ext cx="244606" cy="137899"/>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43"/>
            <p:cNvSpPr>
              <a:spLocks/>
            </p:cNvSpPr>
            <p:nvPr/>
          </p:nvSpPr>
          <p:spPr bwMode="auto">
            <a:xfrm>
              <a:off x="1150798" y="2587654"/>
              <a:ext cx="241870" cy="136804"/>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44"/>
            <p:cNvSpPr>
              <a:spLocks/>
            </p:cNvSpPr>
            <p:nvPr/>
          </p:nvSpPr>
          <p:spPr bwMode="auto">
            <a:xfrm>
              <a:off x="1151345" y="2587106"/>
              <a:ext cx="240776" cy="136804"/>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45"/>
            <p:cNvSpPr>
              <a:spLocks/>
            </p:cNvSpPr>
            <p:nvPr/>
          </p:nvSpPr>
          <p:spPr bwMode="auto">
            <a:xfrm>
              <a:off x="1152440" y="2587654"/>
              <a:ext cx="239681" cy="135710"/>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46"/>
            <p:cNvSpPr>
              <a:spLocks/>
            </p:cNvSpPr>
            <p:nvPr/>
          </p:nvSpPr>
          <p:spPr bwMode="auto">
            <a:xfrm>
              <a:off x="1153534" y="2588201"/>
              <a:ext cx="238587" cy="134615"/>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47"/>
            <p:cNvSpPr>
              <a:spLocks/>
            </p:cNvSpPr>
            <p:nvPr/>
          </p:nvSpPr>
          <p:spPr bwMode="auto">
            <a:xfrm>
              <a:off x="1154081" y="2588201"/>
              <a:ext cx="237492" cy="134615"/>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48"/>
            <p:cNvSpPr>
              <a:spLocks/>
            </p:cNvSpPr>
            <p:nvPr/>
          </p:nvSpPr>
          <p:spPr bwMode="auto">
            <a:xfrm>
              <a:off x="1155176" y="2588748"/>
              <a:ext cx="236398" cy="133521"/>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49"/>
            <p:cNvSpPr>
              <a:spLocks/>
            </p:cNvSpPr>
            <p:nvPr/>
          </p:nvSpPr>
          <p:spPr bwMode="auto">
            <a:xfrm>
              <a:off x="1156270" y="2589295"/>
              <a:ext cx="234209" cy="131879"/>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50"/>
            <p:cNvSpPr>
              <a:spLocks/>
            </p:cNvSpPr>
            <p:nvPr/>
          </p:nvSpPr>
          <p:spPr bwMode="auto">
            <a:xfrm>
              <a:off x="1157365" y="2588748"/>
              <a:ext cx="233115" cy="131879"/>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51"/>
            <p:cNvSpPr>
              <a:spLocks/>
            </p:cNvSpPr>
            <p:nvPr/>
          </p:nvSpPr>
          <p:spPr bwMode="auto">
            <a:xfrm>
              <a:off x="1157912" y="2589295"/>
              <a:ext cx="232020" cy="130785"/>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52"/>
            <p:cNvSpPr>
              <a:spLocks/>
            </p:cNvSpPr>
            <p:nvPr/>
          </p:nvSpPr>
          <p:spPr bwMode="auto">
            <a:xfrm>
              <a:off x="1159006" y="2589842"/>
              <a:ext cx="230926" cy="129690"/>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53"/>
            <p:cNvSpPr>
              <a:spLocks/>
            </p:cNvSpPr>
            <p:nvPr/>
          </p:nvSpPr>
          <p:spPr bwMode="auto">
            <a:xfrm>
              <a:off x="1159554" y="2589295"/>
              <a:ext cx="229831" cy="129690"/>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54"/>
            <p:cNvSpPr>
              <a:spLocks/>
            </p:cNvSpPr>
            <p:nvPr/>
          </p:nvSpPr>
          <p:spPr bwMode="auto">
            <a:xfrm>
              <a:off x="1160648" y="2589842"/>
              <a:ext cx="228737" cy="128596"/>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55"/>
            <p:cNvSpPr>
              <a:spLocks/>
            </p:cNvSpPr>
            <p:nvPr/>
          </p:nvSpPr>
          <p:spPr bwMode="auto">
            <a:xfrm>
              <a:off x="1162290" y="2590390"/>
              <a:ext cx="226548" cy="127502"/>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56"/>
            <p:cNvSpPr>
              <a:spLocks/>
            </p:cNvSpPr>
            <p:nvPr/>
          </p:nvSpPr>
          <p:spPr bwMode="auto">
            <a:xfrm>
              <a:off x="1162837" y="2589842"/>
              <a:ext cx="225453" cy="127502"/>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57"/>
            <p:cNvSpPr>
              <a:spLocks/>
            </p:cNvSpPr>
            <p:nvPr/>
          </p:nvSpPr>
          <p:spPr bwMode="auto">
            <a:xfrm>
              <a:off x="1163931" y="2590937"/>
              <a:ext cx="224359" cy="126407"/>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58"/>
            <p:cNvSpPr>
              <a:spLocks/>
            </p:cNvSpPr>
            <p:nvPr/>
          </p:nvSpPr>
          <p:spPr bwMode="auto">
            <a:xfrm>
              <a:off x="1164478" y="2591484"/>
              <a:ext cx="223265" cy="1253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59"/>
            <p:cNvSpPr>
              <a:spLocks/>
            </p:cNvSpPr>
            <p:nvPr/>
          </p:nvSpPr>
          <p:spPr bwMode="auto">
            <a:xfrm>
              <a:off x="1165573" y="2590937"/>
              <a:ext cx="222170" cy="1253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60"/>
            <p:cNvSpPr>
              <a:spLocks/>
            </p:cNvSpPr>
            <p:nvPr/>
          </p:nvSpPr>
          <p:spPr bwMode="auto">
            <a:xfrm>
              <a:off x="1166120" y="2591484"/>
              <a:ext cx="221076" cy="124218"/>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61"/>
            <p:cNvSpPr>
              <a:spLocks/>
            </p:cNvSpPr>
            <p:nvPr/>
          </p:nvSpPr>
          <p:spPr bwMode="auto">
            <a:xfrm>
              <a:off x="1167762" y="2592031"/>
              <a:ext cx="218887" cy="123124"/>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62"/>
            <p:cNvSpPr>
              <a:spLocks/>
            </p:cNvSpPr>
            <p:nvPr/>
          </p:nvSpPr>
          <p:spPr bwMode="auto">
            <a:xfrm>
              <a:off x="1168309" y="2591484"/>
              <a:ext cx="217792" cy="123124"/>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63"/>
            <p:cNvSpPr>
              <a:spLocks/>
            </p:cNvSpPr>
            <p:nvPr/>
          </p:nvSpPr>
          <p:spPr bwMode="auto">
            <a:xfrm>
              <a:off x="1169403" y="2592031"/>
              <a:ext cx="216698" cy="122029"/>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64"/>
            <p:cNvSpPr>
              <a:spLocks/>
            </p:cNvSpPr>
            <p:nvPr/>
          </p:nvSpPr>
          <p:spPr bwMode="auto">
            <a:xfrm>
              <a:off x="1170498" y="2592579"/>
              <a:ext cx="215604" cy="12093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65"/>
            <p:cNvSpPr>
              <a:spLocks/>
            </p:cNvSpPr>
            <p:nvPr/>
          </p:nvSpPr>
          <p:spPr bwMode="auto">
            <a:xfrm>
              <a:off x="1171045" y="2592031"/>
              <a:ext cx="214509" cy="12093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66"/>
            <p:cNvSpPr>
              <a:spLocks/>
            </p:cNvSpPr>
            <p:nvPr/>
          </p:nvSpPr>
          <p:spPr bwMode="auto">
            <a:xfrm>
              <a:off x="1172140" y="2592579"/>
              <a:ext cx="213415" cy="119841"/>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67"/>
            <p:cNvSpPr>
              <a:spLocks/>
            </p:cNvSpPr>
            <p:nvPr/>
          </p:nvSpPr>
          <p:spPr bwMode="auto">
            <a:xfrm>
              <a:off x="1173234" y="2592579"/>
              <a:ext cx="211226" cy="119293"/>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68"/>
            <p:cNvSpPr>
              <a:spLocks/>
            </p:cNvSpPr>
            <p:nvPr/>
          </p:nvSpPr>
          <p:spPr bwMode="auto">
            <a:xfrm>
              <a:off x="1174328" y="2593126"/>
              <a:ext cx="210131" cy="118746"/>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69"/>
            <p:cNvSpPr>
              <a:spLocks/>
            </p:cNvSpPr>
            <p:nvPr/>
          </p:nvSpPr>
          <p:spPr bwMode="auto">
            <a:xfrm>
              <a:off x="1174876" y="2593673"/>
              <a:ext cx="209037" cy="117652"/>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70"/>
            <p:cNvSpPr>
              <a:spLocks/>
            </p:cNvSpPr>
            <p:nvPr/>
          </p:nvSpPr>
          <p:spPr bwMode="auto">
            <a:xfrm>
              <a:off x="1175970" y="2593126"/>
              <a:ext cx="207943" cy="117652"/>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71"/>
            <p:cNvSpPr>
              <a:spLocks/>
            </p:cNvSpPr>
            <p:nvPr/>
          </p:nvSpPr>
          <p:spPr bwMode="auto">
            <a:xfrm>
              <a:off x="1176517" y="2593673"/>
              <a:ext cx="206848" cy="116557"/>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72"/>
            <p:cNvSpPr>
              <a:spLocks/>
            </p:cNvSpPr>
            <p:nvPr/>
          </p:nvSpPr>
          <p:spPr bwMode="auto">
            <a:xfrm>
              <a:off x="1177612" y="2594220"/>
              <a:ext cx="205754" cy="115463"/>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73"/>
            <p:cNvSpPr>
              <a:spLocks/>
            </p:cNvSpPr>
            <p:nvPr/>
          </p:nvSpPr>
          <p:spPr bwMode="auto">
            <a:xfrm>
              <a:off x="1178706" y="2593673"/>
              <a:ext cx="204659" cy="115463"/>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74"/>
            <p:cNvSpPr>
              <a:spLocks/>
            </p:cNvSpPr>
            <p:nvPr/>
          </p:nvSpPr>
          <p:spPr bwMode="auto">
            <a:xfrm>
              <a:off x="1179801" y="2594220"/>
              <a:ext cx="202470" cy="114368"/>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75"/>
            <p:cNvSpPr>
              <a:spLocks/>
            </p:cNvSpPr>
            <p:nvPr/>
          </p:nvSpPr>
          <p:spPr bwMode="auto">
            <a:xfrm>
              <a:off x="1180895" y="2595315"/>
              <a:ext cx="201376" cy="112727"/>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76"/>
            <p:cNvSpPr>
              <a:spLocks/>
            </p:cNvSpPr>
            <p:nvPr/>
          </p:nvSpPr>
          <p:spPr bwMode="auto">
            <a:xfrm>
              <a:off x="1181442" y="2594220"/>
              <a:ext cx="200281" cy="113274"/>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77"/>
            <p:cNvSpPr>
              <a:spLocks/>
            </p:cNvSpPr>
            <p:nvPr/>
          </p:nvSpPr>
          <p:spPr bwMode="auto">
            <a:xfrm>
              <a:off x="1182537" y="2595315"/>
              <a:ext cx="199187" cy="111632"/>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78"/>
            <p:cNvSpPr>
              <a:spLocks/>
            </p:cNvSpPr>
            <p:nvPr/>
          </p:nvSpPr>
          <p:spPr bwMode="auto">
            <a:xfrm>
              <a:off x="1183084" y="2596409"/>
              <a:ext cx="198093" cy="110538"/>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79"/>
            <p:cNvSpPr>
              <a:spLocks/>
            </p:cNvSpPr>
            <p:nvPr/>
          </p:nvSpPr>
          <p:spPr bwMode="auto">
            <a:xfrm>
              <a:off x="1184178" y="2595862"/>
              <a:ext cx="196998" cy="110538"/>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80"/>
            <p:cNvSpPr>
              <a:spLocks/>
            </p:cNvSpPr>
            <p:nvPr/>
          </p:nvSpPr>
          <p:spPr bwMode="auto">
            <a:xfrm>
              <a:off x="1185820" y="2596409"/>
              <a:ext cx="194262" cy="109443"/>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81"/>
            <p:cNvSpPr>
              <a:spLocks/>
            </p:cNvSpPr>
            <p:nvPr/>
          </p:nvSpPr>
          <p:spPr bwMode="auto">
            <a:xfrm>
              <a:off x="1186914" y="2596956"/>
              <a:ext cx="193168" cy="108349"/>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82"/>
            <p:cNvSpPr>
              <a:spLocks/>
            </p:cNvSpPr>
            <p:nvPr/>
          </p:nvSpPr>
          <p:spPr bwMode="auto">
            <a:xfrm>
              <a:off x="1188009" y="2596409"/>
              <a:ext cx="192073" cy="108349"/>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83"/>
            <p:cNvSpPr>
              <a:spLocks/>
            </p:cNvSpPr>
            <p:nvPr/>
          </p:nvSpPr>
          <p:spPr bwMode="auto">
            <a:xfrm>
              <a:off x="1188556" y="2596956"/>
              <a:ext cx="190979" cy="107255"/>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84"/>
            <p:cNvSpPr>
              <a:spLocks/>
            </p:cNvSpPr>
            <p:nvPr/>
          </p:nvSpPr>
          <p:spPr bwMode="auto">
            <a:xfrm>
              <a:off x="1189650" y="2597503"/>
              <a:ext cx="189884" cy="106160"/>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85"/>
            <p:cNvSpPr>
              <a:spLocks/>
            </p:cNvSpPr>
            <p:nvPr/>
          </p:nvSpPr>
          <p:spPr bwMode="auto">
            <a:xfrm>
              <a:off x="1190198" y="2596956"/>
              <a:ext cx="188790" cy="106160"/>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86"/>
            <p:cNvSpPr>
              <a:spLocks/>
            </p:cNvSpPr>
            <p:nvPr/>
          </p:nvSpPr>
          <p:spPr bwMode="auto">
            <a:xfrm>
              <a:off x="1191839" y="2597503"/>
              <a:ext cx="186601" cy="105066"/>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87"/>
            <p:cNvSpPr>
              <a:spLocks/>
            </p:cNvSpPr>
            <p:nvPr/>
          </p:nvSpPr>
          <p:spPr bwMode="auto">
            <a:xfrm>
              <a:off x="1192387" y="2598051"/>
              <a:ext cx="185507" cy="103971"/>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88"/>
            <p:cNvSpPr>
              <a:spLocks/>
            </p:cNvSpPr>
            <p:nvPr/>
          </p:nvSpPr>
          <p:spPr bwMode="auto">
            <a:xfrm>
              <a:off x="1193481" y="2598051"/>
              <a:ext cx="184412" cy="103971"/>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89"/>
            <p:cNvSpPr>
              <a:spLocks/>
            </p:cNvSpPr>
            <p:nvPr/>
          </p:nvSpPr>
          <p:spPr bwMode="auto">
            <a:xfrm>
              <a:off x="1194028" y="2598598"/>
              <a:ext cx="183318" cy="102877"/>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90"/>
            <p:cNvSpPr>
              <a:spLocks/>
            </p:cNvSpPr>
            <p:nvPr/>
          </p:nvSpPr>
          <p:spPr bwMode="auto">
            <a:xfrm>
              <a:off x="1195123" y="2599145"/>
              <a:ext cx="182223" cy="101782"/>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91"/>
            <p:cNvSpPr>
              <a:spLocks/>
            </p:cNvSpPr>
            <p:nvPr/>
          </p:nvSpPr>
          <p:spPr bwMode="auto">
            <a:xfrm>
              <a:off x="1196217" y="2598598"/>
              <a:ext cx="181129" cy="101782"/>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92"/>
            <p:cNvSpPr>
              <a:spLocks/>
            </p:cNvSpPr>
            <p:nvPr/>
          </p:nvSpPr>
          <p:spPr bwMode="auto">
            <a:xfrm>
              <a:off x="1197312" y="2599145"/>
              <a:ext cx="178940" cy="100688"/>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93"/>
            <p:cNvSpPr>
              <a:spLocks/>
            </p:cNvSpPr>
            <p:nvPr/>
          </p:nvSpPr>
          <p:spPr bwMode="auto">
            <a:xfrm>
              <a:off x="1198406" y="2599692"/>
              <a:ext cx="177846" cy="99594"/>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94"/>
            <p:cNvSpPr>
              <a:spLocks/>
            </p:cNvSpPr>
            <p:nvPr/>
          </p:nvSpPr>
          <p:spPr bwMode="auto">
            <a:xfrm>
              <a:off x="1198953" y="2599145"/>
              <a:ext cx="176751" cy="99594"/>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95"/>
            <p:cNvSpPr>
              <a:spLocks/>
            </p:cNvSpPr>
            <p:nvPr/>
          </p:nvSpPr>
          <p:spPr bwMode="auto">
            <a:xfrm>
              <a:off x="1200048" y="2599692"/>
              <a:ext cx="175657" cy="9849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96"/>
            <p:cNvSpPr>
              <a:spLocks/>
            </p:cNvSpPr>
            <p:nvPr/>
          </p:nvSpPr>
          <p:spPr bwMode="auto">
            <a:xfrm>
              <a:off x="1200595" y="2600240"/>
              <a:ext cx="174562" cy="97405"/>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97"/>
            <p:cNvSpPr>
              <a:spLocks/>
            </p:cNvSpPr>
            <p:nvPr/>
          </p:nvSpPr>
          <p:spPr bwMode="auto">
            <a:xfrm>
              <a:off x="1201689" y="2599692"/>
              <a:ext cx="173468" cy="97405"/>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98"/>
            <p:cNvSpPr>
              <a:spLocks/>
            </p:cNvSpPr>
            <p:nvPr/>
          </p:nvSpPr>
          <p:spPr bwMode="auto">
            <a:xfrm>
              <a:off x="1202784" y="2600787"/>
              <a:ext cx="171279" cy="96310"/>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99"/>
            <p:cNvSpPr>
              <a:spLocks/>
            </p:cNvSpPr>
            <p:nvPr/>
          </p:nvSpPr>
          <p:spPr bwMode="auto">
            <a:xfrm>
              <a:off x="1203878" y="2601334"/>
              <a:ext cx="170185" cy="95216"/>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100"/>
            <p:cNvSpPr>
              <a:spLocks/>
            </p:cNvSpPr>
            <p:nvPr/>
          </p:nvSpPr>
          <p:spPr bwMode="auto">
            <a:xfrm>
              <a:off x="1204973" y="2600787"/>
              <a:ext cx="169090" cy="95216"/>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101"/>
            <p:cNvSpPr>
              <a:spLocks/>
            </p:cNvSpPr>
            <p:nvPr/>
          </p:nvSpPr>
          <p:spPr bwMode="auto">
            <a:xfrm>
              <a:off x="1205520" y="2601334"/>
              <a:ext cx="167996" cy="94121"/>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102"/>
            <p:cNvSpPr>
              <a:spLocks/>
            </p:cNvSpPr>
            <p:nvPr/>
          </p:nvSpPr>
          <p:spPr bwMode="auto">
            <a:xfrm>
              <a:off x="1206614" y="2600787"/>
              <a:ext cx="166901" cy="94121"/>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103"/>
            <p:cNvSpPr>
              <a:spLocks/>
            </p:cNvSpPr>
            <p:nvPr/>
          </p:nvSpPr>
          <p:spPr bwMode="auto">
            <a:xfrm>
              <a:off x="1207161" y="2601334"/>
              <a:ext cx="165807" cy="93027"/>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104"/>
            <p:cNvSpPr>
              <a:spLocks/>
            </p:cNvSpPr>
            <p:nvPr/>
          </p:nvSpPr>
          <p:spPr bwMode="auto">
            <a:xfrm>
              <a:off x="1208803" y="2601881"/>
              <a:ext cx="163618" cy="91933"/>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105"/>
            <p:cNvSpPr>
              <a:spLocks/>
            </p:cNvSpPr>
            <p:nvPr/>
          </p:nvSpPr>
          <p:spPr bwMode="auto">
            <a:xfrm>
              <a:off x="1209350" y="2601334"/>
              <a:ext cx="162523" cy="91933"/>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106"/>
            <p:cNvSpPr>
              <a:spLocks/>
            </p:cNvSpPr>
            <p:nvPr/>
          </p:nvSpPr>
          <p:spPr bwMode="auto">
            <a:xfrm>
              <a:off x="1210445" y="2601881"/>
              <a:ext cx="161429" cy="90838"/>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107"/>
            <p:cNvSpPr>
              <a:spLocks/>
            </p:cNvSpPr>
            <p:nvPr/>
          </p:nvSpPr>
          <p:spPr bwMode="auto">
            <a:xfrm>
              <a:off x="1210992" y="2602428"/>
              <a:ext cx="160335" cy="89744"/>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108"/>
            <p:cNvSpPr>
              <a:spLocks/>
            </p:cNvSpPr>
            <p:nvPr/>
          </p:nvSpPr>
          <p:spPr bwMode="auto">
            <a:xfrm>
              <a:off x="1212086" y="2602428"/>
              <a:ext cx="159240" cy="89744"/>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109"/>
            <p:cNvSpPr>
              <a:spLocks/>
            </p:cNvSpPr>
            <p:nvPr/>
          </p:nvSpPr>
          <p:spPr bwMode="auto">
            <a:xfrm>
              <a:off x="1213181" y="2602976"/>
              <a:ext cx="158146" cy="88649"/>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10"/>
            <p:cNvSpPr>
              <a:spLocks/>
            </p:cNvSpPr>
            <p:nvPr/>
          </p:nvSpPr>
          <p:spPr bwMode="auto">
            <a:xfrm>
              <a:off x="1214275" y="2603523"/>
              <a:ext cx="155957" cy="87555"/>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111"/>
            <p:cNvSpPr>
              <a:spLocks/>
            </p:cNvSpPr>
            <p:nvPr/>
          </p:nvSpPr>
          <p:spPr bwMode="auto">
            <a:xfrm>
              <a:off x="1215370" y="2602976"/>
              <a:ext cx="154862" cy="87555"/>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12"/>
            <p:cNvSpPr>
              <a:spLocks/>
            </p:cNvSpPr>
            <p:nvPr/>
          </p:nvSpPr>
          <p:spPr bwMode="auto">
            <a:xfrm>
              <a:off x="1215917" y="2603523"/>
              <a:ext cx="153768" cy="86460"/>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113"/>
            <p:cNvSpPr>
              <a:spLocks/>
            </p:cNvSpPr>
            <p:nvPr/>
          </p:nvSpPr>
          <p:spPr bwMode="auto">
            <a:xfrm>
              <a:off x="1217011" y="2604070"/>
              <a:ext cx="152674" cy="85366"/>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114"/>
            <p:cNvSpPr>
              <a:spLocks/>
            </p:cNvSpPr>
            <p:nvPr/>
          </p:nvSpPr>
          <p:spPr bwMode="auto">
            <a:xfrm>
              <a:off x="1217559" y="2603523"/>
              <a:ext cx="151579" cy="85366"/>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115"/>
            <p:cNvSpPr>
              <a:spLocks/>
            </p:cNvSpPr>
            <p:nvPr/>
          </p:nvSpPr>
          <p:spPr bwMode="auto">
            <a:xfrm>
              <a:off x="1218653" y="2604070"/>
              <a:ext cx="150485" cy="84271"/>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116"/>
            <p:cNvSpPr>
              <a:spLocks/>
            </p:cNvSpPr>
            <p:nvPr/>
          </p:nvSpPr>
          <p:spPr bwMode="auto">
            <a:xfrm>
              <a:off x="1220295" y="2604617"/>
              <a:ext cx="147749" cy="83177"/>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117"/>
            <p:cNvSpPr>
              <a:spLocks/>
            </p:cNvSpPr>
            <p:nvPr/>
          </p:nvSpPr>
          <p:spPr bwMode="auto">
            <a:xfrm>
              <a:off x="1221389" y="2604070"/>
              <a:ext cx="146654" cy="83177"/>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118"/>
            <p:cNvSpPr>
              <a:spLocks/>
            </p:cNvSpPr>
            <p:nvPr/>
          </p:nvSpPr>
          <p:spPr bwMode="auto">
            <a:xfrm>
              <a:off x="1221936" y="2605165"/>
              <a:ext cx="145560" cy="8208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119"/>
            <p:cNvSpPr>
              <a:spLocks/>
            </p:cNvSpPr>
            <p:nvPr/>
          </p:nvSpPr>
          <p:spPr bwMode="auto">
            <a:xfrm>
              <a:off x="1223031" y="2605712"/>
              <a:ext cx="144465" cy="80988"/>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120"/>
            <p:cNvSpPr>
              <a:spLocks/>
            </p:cNvSpPr>
            <p:nvPr/>
          </p:nvSpPr>
          <p:spPr bwMode="auto">
            <a:xfrm>
              <a:off x="1224125" y="2605165"/>
              <a:ext cx="143371" cy="80988"/>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121"/>
            <p:cNvSpPr>
              <a:spLocks/>
            </p:cNvSpPr>
            <p:nvPr/>
          </p:nvSpPr>
          <p:spPr bwMode="auto">
            <a:xfrm>
              <a:off x="1224672" y="2605712"/>
              <a:ext cx="142276" cy="79894"/>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122"/>
            <p:cNvSpPr>
              <a:spLocks/>
            </p:cNvSpPr>
            <p:nvPr/>
          </p:nvSpPr>
          <p:spPr bwMode="auto">
            <a:xfrm>
              <a:off x="1226314" y="2606259"/>
              <a:ext cx="140088" cy="78799"/>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123"/>
            <p:cNvSpPr>
              <a:spLocks/>
            </p:cNvSpPr>
            <p:nvPr/>
          </p:nvSpPr>
          <p:spPr bwMode="auto">
            <a:xfrm>
              <a:off x="1226861" y="2605712"/>
              <a:ext cx="138993" cy="78799"/>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124"/>
            <p:cNvSpPr>
              <a:spLocks/>
            </p:cNvSpPr>
            <p:nvPr/>
          </p:nvSpPr>
          <p:spPr bwMode="auto">
            <a:xfrm>
              <a:off x="1227956" y="2606259"/>
              <a:ext cx="137899" cy="77705"/>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125"/>
            <p:cNvSpPr>
              <a:spLocks/>
            </p:cNvSpPr>
            <p:nvPr/>
          </p:nvSpPr>
          <p:spPr bwMode="auto">
            <a:xfrm>
              <a:off x="1228503" y="2606806"/>
              <a:ext cx="136804" cy="76610"/>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126"/>
            <p:cNvSpPr>
              <a:spLocks/>
            </p:cNvSpPr>
            <p:nvPr/>
          </p:nvSpPr>
          <p:spPr bwMode="auto">
            <a:xfrm>
              <a:off x="1229597" y="2606259"/>
              <a:ext cx="135710" cy="76610"/>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127"/>
            <p:cNvSpPr>
              <a:spLocks/>
            </p:cNvSpPr>
            <p:nvPr/>
          </p:nvSpPr>
          <p:spPr bwMode="auto">
            <a:xfrm>
              <a:off x="1230145" y="2606806"/>
              <a:ext cx="134615" cy="75516"/>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128"/>
            <p:cNvSpPr>
              <a:spLocks/>
            </p:cNvSpPr>
            <p:nvPr/>
          </p:nvSpPr>
          <p:spPr bwMode="auto">
            <a:xfrm>
              <a:off x="1231239" y="2607901"/>
              <a:ext cx="133521" cy="74422"/>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129"/>
            <p:cNvSpPr>
              <a:spLocks/>
            </p:cNvSpPr>
            <p:nvPr/>
          </p:nvSpPr>
          <p:spPr bwMode="auto">
            <a:xfrm>
              <a:off x="1232881" y="2607353"/>
              <a:ext cx="131332" cy="74422"/>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130"/>
            <p:cNvSpPr>
              <a:spLocks/>
            </p:cNvSpPr>
            <p:nvPr/>
          </p:nvSpPr>
          <p:spPr bwMode="auto">
            <a:xfrm>
              <a:off x="1233428" y="2607901"/>
              <a:ext cx="130238" cy="73327"/>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131"/>
            <p:cNvSpPr>
              <a:spLocks/>
            </p:cNvSpPr>
            <p:nvPr/>
          </p:nvSpPr>
          <p:spPr bwMode="auto">
            <a:xfrm>
              <a:off x="1234522" y="2608448"/>
              <a:ext cx="129143" cy="72233"/>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132"/>
            <p:cNvSpPr>
              <a:spLocks/>
            </p:cNvSpPr>
            <p:nvPr/>
          </p:nvSpPr>
          <p:spPr bwMode="auto">
            <a:xfrm>
              <a:off x="1235069" y="2607901"/>
              <a:ext cx="128049" cy="72233"/>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133"/>
            <p:cNvSpPr>
              <a:spLocks/>
            </p:cNvSpPr>
            <p:nvPr/>
          </p:nvSpPr>
          <p:spPr bwMode="auto">
            <a:xfrm>
              <a:off x="1236164" y="2608448"/>
              <a:ext cx="126954" cy="70591"/>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134"/>
            <p:cNvSpPr>
              <a:spLocks/>
            </p:cNvSpPr>
            <p:nvPr/>
          </p:nvSpPr>
          <p:spPr bwMode="auto">
            <a:xfrm>
              <a:off x="1236711" y="2607901"/>
              <a:ext cx="125860" cy="70591"/>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135"/>
            <p:cNvSpPr>
              <a:spLocks/>
            </p:cNvSpPr>
            <p:nvPr/>
          </p:nvSpPr>
          <p:spPr bwMode="auto">
            <a:xfrm>
              <a:off x="1238353" y="2608448"/>
              <a:ext cx="123671" cy="69497"/>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136"/>
            <p:cNvSpPr>
              <a:spLocks/>
            </p:cNvSpPr>
            <p:nvPr/>
          </p:nvSpPr>
          <p:spPr bwMode="auto">
            <a:xfrm>
              <a:off x="1238900" y="2608995"/>
              <a:ext cx="122577" cy="68402"/>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137"/>
            <p:cNvSpPr>
              <a:spLocks/>
            </p:cNvSpPr>
            <p:nvPr/>
          </p:nvSpPr>
          <p:spPr bwMode="auto">
            <a:xfrm>
              <a:off x="1239994" y="2608448"/>
              <a:ext cx="121482" cy="68402"/>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138"/>
            <p:cNvSpPr>
              <a:spLocks/>
            </p:cNvSpPr>
            <p:nvPr/>
          </p:nvSpPr>
          <p:spPr bwMode="auto">
            <a:xfrm>
              <a:off x="1241089" y="2609542"/>
              <a:ext cx="120388" cy="67308"/>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139"/>
            <p:cNvSpPr>
              <a:spLocks/>
            </p:cNvSpPr>
            <p:nvPr/>
          </p:nvSpPr>
          <p:spPr bwMode="auto">
            <a:xfrm>
              <a:off x="1241636" y="2610089"/>
              <a:ext cx="119293" cy="66213"/>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140"/>
            <p:cNvSpPr>
              <a:spLocks/>
            </p:cNvSpPr>
            <p:nvPr/>
          </p:nvSpPr>
          <p:spPr bwMode="auto">
            <a:xfrm>
              <a:off x="1242731" y="2609542"/>
              <a:ext cx="118199" cy="66213"/>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141"/>
            <p:cNvSpPr>
              <a:spLocks/>
            </p:cNvSpPr>
            <p:nvPr/>
          </p:nvSpPr>
          <p:spPr bwMode="auto">
            <a:xfrm>
              <a:off x="1243825" y="2610089"/>
              <a:ext cx="116010" cy="65119"/>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142"/>
            <p:cNvSpPr>
              <a:spLocks/>
            </p:cNvSpPr>
            <p:nvPr/>
          </p:nvSpPr>
          <p:spPr bwMode="auto">
            <a:xfrm>
              <a:off x="1244919" y="2610637"/>
              <a:ext cx="114916" cy="64024"/>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143"/>
            <p:cNvSpPr>
              <a:spLocks/>
            </p:cNvSpPr>
            <p:nvPr/>
          </p:nvSpPr>
          <p:spPr bwMode="auto">
            <a:xfrm>
              <a:off x="1245467" y="2610089"/>
              <a:ext cx="113274" cy="64024"/>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144"/>
            <p:cNvSpPr>
              <a:spLocks/>
            </p:cNvSpPr>
            <p:nvPr/>
          </p:nvSpPr>
          <p:spPr bwMode="auto">
            <a:xfrm>
              <a:off x="1246561" y="2610637"/>
              <a:ext cx="112180" cy="62930"/>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145"/>
            <p:cNvSpPr>
              <a:spLocks/>
            </p:cNvSpPr>
            <p:nvPr/>
          </p:nvSpPr>
          <p:spPr bwMode="auto">
            <a:xfrm>
              <a:off x="1247108" y="2611184"/>
              <a:ext cx="111085" cy="61836"/>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146"/>
            <p:cNvSpPr>
              <a:spLocks/>
            </p:cNvSpPr>
            <p:nvPr/>
          </p:nvSpPr>
          <p:spPr bwMode="auto">
            <a:xfrm>
              <a:off x="1248203" y="2610637"/>
              <a:ext cx="109991" cy="61836"/>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147"/>
            <p:cNvSpPr>
              <a:spLocks/>
            </p:cNvSpPr>
            <p:nvPr/>
          </p:nvSpPr>
          <p:spPr bwMode="auto">
            <a:xfrm>
              <a:off x="1249844" y="2611184"/>
              <a:ext cx="107802" cy="60741"/>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148"/>
            <p:cNvSpPr>
              <a:spLocks/>
            </p:cNvSpPr>
            <p:nvPr/>
          </p:nvSpPr>
          <p:spPr bwMode="auto">
            <a:xfrm>
              <a:off x="1250392" y="2612278"/>
              <a:ext cx="106707" cy="5964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49"/>
            <p:cNvSpPr>
              <a:spLocks/>
            </p:cNvSpPr>
            <p:nvPr/>
          </p:nvSpPr>
          <p:spPr bwMode="auto">
            <a:xfrm>
              <a:off x="1251486" y="2611731"/>
              <a:ext cx="105613" cy="5964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50"/>
            <p:cNvSpPr>
              <a:spLocks/>
            </p:cNvSpPr>
            <p:nvPr/>
          </p:nvSpPr>
          <p:spPr bwMode="auto">
            <a:xfrm>
              <a:off x="1252033" y="2612278"/>
              <a:ext cx="104518" cy="58552"/>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51"/>
            <p:cNvSpPr>
              <a:spLocks/>
            </p:cNvSpPr>
            <p:nvPr/>
          </p:nvSpPr>
          <p:spPr bwMode="auto">
            <a:xfrm>
              <a:off x="1253128" y="2612826"/>
              <a:ext cx="103424" cy="57458"/>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52"/>
            <p:cNvSpPr>
              <a:spLocks/>
            </p:cNvSpPr>
            <p:nvPr/>
          </p:nvSpPr>
          <p:spPr bwMode="auto">
            <a:xfrm>
              <a:off x="1253675" y="2612278"/>
              <a:ext cx="102330" cy="57458"/>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53"/>
            <p:cNvSpPr>
              <a:spLocks/>
            </p:cNvSpPr>
            <p:nvPr/>
          </p:nvSpPr>
          <p:spPr bwMode="auto">
            <a:xfrm>
              <a:off x="1255864" y="2612826"/>
              <a:ext cx="99594" cy="56363"/>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54"/>
            <p:cNvSpPr>
              <a:spLocks/>
            </p:cNvSpPr>
            <p:nvPr/>
          </p:nvSpPr>
          <p:spPr bwMode="auto">
            <a:xfrm>
              <a:off x="1256411" y="2613373"/>
              <a:ext cx="98499" cy="5526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55"/>
            <p:cNvSpPr>
              <a:spLocks/>
            </p:cNvSpPr>
            <p:nvPr/>
          </p:nvSpPr>
          <p:spPr bwMode="auto">
            <a:xfrm>
              <a:off x="1257505" y="2612826"/>
              <a:ext cx="97405" cy="5526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56"/>
            <p:cNvSpPr>
              <a:spLocks/>
            </p:cNvSpPr>
            <p:nvPr/>
          </p:nvSpPr>
          <p:spPr bwMode="auto">
            <a:xfrm>
              <a:off x="1258600" y="2613373"/>
              <a:ext cx="96310" cy="54175"/>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157"/>
            <p:cNvSpPr>
              <a:spLocks/>
            </p:cNvSpPr>
            <p:nvPr/>
          </p:nvSpPr>
          <p:spPr bwMode="auto">
            <a:xfrm>
              <a:off x="1259147" y="2613920"/>
              <a:ext cx="95216" cy="53080"/>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58"/>
            <p:cNvSpPr>
              <a:spLocks/>
            </p:cNvSpPr>
            <p:nvPr/>
          </p:nvSpPr>
          <p:spPr bwMode="auto">
            <a:xfrm>
              <a:off x="1260241" y="2613373"/>
              <a:ext cx="94121" cy="53080"/>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59"/>
            <p:cNvSpPr>
              <a:spLocks/>
            </p:cNvSpPr>
            <p:nvPr/>
          </p:nvSpPr>
          <p:spPr bwMode="auto">
            <a:xfrm>
              <a:off x="1261336" y="2614467"/>
              <a:ext cx="91932" cy="51986"/>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60"/>
            <p:cNvSpPr>
              <a:spLocks/>
            </p:cNvSpPr>
            <p:nvPr/>
          </p:nvSpPr>
          <p:spPr bwMode="auto">
            <a:xfrm>
              <a:off x="1262430" y="2615014"/>
              <a:ext cx="90838" cy="50891"/>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61"/>
            <p:cNvSpPr>
              <a:spLocks/>
            </p:cNvSpPr>
            <p:nvPr/>
          </p:nvSpPr>
          <p:spPr bwMode="auto">
            <a:xfrm>
              <a:off x="1262978" y="2614467"/>
              <a:ext cx="89744" cy="50891"/>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62"/>
            <p:cNvSpPr>
              <a:spLocks/>
            </p:cNvSpPr>
            <p:nvPr/>
          </p:nvSpPr>
          <p:spPr bwMode="auto">
            <a:xfrm>
              <a:off x="1264072" y="2615014"/>
              <a:ext cx="88649" cy="49797"/>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63"/>
            <p:cNvSpPr>
              <a:spLocks/>
            </p:cNvSpPr>
            <p:nvPr/>
          </p:nvSpPr>
          <p:spPr bwMode="auto">
            <a:xfrm>
              <a:off x="1264619" y="2615562"/>
              <a:ext cx="87555" cy="48702"/>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64"/>
            <p:cNvSpPr>
              <a:spLocks/>
            </p:cNvSpPr>
            <p:nvPr/>
          </p:nvSpPr>
          <p:spPr bwMode="auto">
            <a:xfrm>
              <a:off x="1265714" y="2615014"/>
              <a:ext cx="86460" cy="48702"/>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65"/>
            <p:cNvSpPr>
              <a:spLocks/>
            </p:cNvSpPr>
            <p:nvPr/>
          </p:nvSpPr>
          <p:spPr bwMode="auto">
            <a:xfrm>
              <a:off x="1267355" y="2615562"/>
              <a:ext cx="84271" cy="47608"/>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66"/>
            <p:cNvSpPr>
              <a:spLocks/>
            </p:cNvSpPr>
            <p:nvPr/>
          </p:nvSpPr>
          <p:spPr bwMode="auto">
            <a:xfrm>
              <a:off x="1267903" y="2616109"/>
              <a:ext cx="83177" cy="46513"/>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67"/>
            <p:cNvSpPr>
              <a:spLocks/>
            </p:cNvSpPr>
            <p:nvPr/>
          </p:nvSpPr>
          <p:spPr bwMode="auto">
            <a:xfrm>
              <a:off x="833412" y="2608995"/>
              <a:ext cx="39400" cy="41589"/>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68"/>
            <p:cNvSpPr>
              <a:spLocks/>
            </p:cNvSpPr>
            <p:nvPr/>
          </p:nvSpPr>
          <p:spPr bwMode="auto">
            <a:xfrm>
              <a:off x="747499" y="2653867"/>
              <a:ext cx="69497" cy="45419"/>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69"/>
            <p:cNvSpPr>
              <a:spLocks noEditPoints="1"/>
            </p:cNvSpPr>
            <p:nvPr/>
          </p:nvSpPr>
          <p:spPr bwMode="auto">
            <a:xfrm>
              <a:off x="763368" y="2665358"/>
              <a:ext cx="29550" cy="13680"/>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70"/>
            <p:cNvSpPr>
              <a:spLocks/>
            </p:cNvSpPr>
            <p:nvPr/>
          </p:nvSpPr>
          <p:spPr bwMode="auto">
            <a:xfrm>
              <a:off x="1359835" y="2680133"/>
              <a:ext cx="20794" cy="9850"/>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71"/>
            <p:cNvSpPr>
              <a:spLocks/>
            </p:cNvSpPr>
            <p:nvPr/>
          </p:nvSpPr>
          <p:spPr bwMode="auto">
            <a:xfrm>
              <a:off x="1329738" y="2697097"/>
              <a:ext cx="22436" cy="10944"/>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72"/>
            <p:cNvSpPr>
              <a:spLocks/>
            </p:cNvSpPr>
            <p:nvPr/>
          </p:nvSpPr>
          <p:spPr bwMode="auto">
            <a:xfrm>
              <a:off x="771029" y="2699833"/>
              <a:ext cx="126407" cy="119293"/>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173"/>
            <p:cNvSpPr>
              <a:spLocks/>
            </p:cNvSpPr>
            <p:nvPr/>
          </p:nvSpPr>
          <p:spPr bwMode="auto">
            <a:xfrm>
              <a:off x="1282130" y="2716797"/>
              <a:ext cx="30644" cy="9303"/>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74"/>
            <p:cNvSpPr>
              <a:spLocks/>
            </p:cNvSpPr>
            <p:nvPr/>
          </p:nvSpPr>
          <p:spPr bwMode="auto">
            <a:xfrm>
              <a:off x="1241089" y="2728288"/>
              <a:ext cx="21341" cy="9303"/>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75"/>
            <p:cNvSpPr>
              <a:spLocks/>
            </p:cNvSpPr>
            <p:nvPr/>
          </p:nvSpPr>
          <p:spPr bwMode="auto">
            <a:xfrm>
              <a:off x="1195123" y="2747988"/>
              <a:ext cx="8755" cy="601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76"/>
            <p:cNvSpPr>
              <a:spLocks/>
            </p:cNvSpPr>
            <p:nvPr/>
          </p:nvSpPr>
          <p:spPr bwMode="auto">
            <a:xfrm>
              <a:off x="618903" y="2807088"/>
              <a:ext cx="2189" cy="4925"/>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77"/>
            <p:cNvSpPr>
              <a:spLocks/>
            </p:cNvSpPr>
            <p:nvPr/>
          </p:nvSpPr>
          <p:spPr bwMode="auto">
            <a:xfrm>
              <a:off x="618903" y="2814749"/>
              <a:ext cx="1094" cy="2189"/>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78"/>
            <p:cNvSpPr>
              <a:spLocks/>
            </p:cNvSpPr>
            <p:nvPr/>
          </p:nvSpPr>
          <p:spPr bwMode="auto">
            <a:xfrm>
              <a:off x="668152" y="2832807"/>
              <a:ext cx="2736" cy="19153"/>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79"/>
            <p:cNvSpPr>
              <a:spLocks/>
            </p:cNvSpPr>
            <p:nvPr/>
          </p:nvSpPr>
          <p:spPr bwMode="auto">
            <a:xfrm>
              <a:off x="1092793" y="3114077"/>
              <a:ext cx="201376" cy="225454"/>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180"/>
            <p:cNvSpPr>
              <a:spLocks noEditPoints="1"/>
            </p:cNvSpPr>
            <p:nvPr/>
          </p:nvSpPr>
          <p:spPr bwMode="auto">
            <a:xfrm>
              <a:off x="1672296" y="3139796"/>
              <a:ext cx="108349" cy="146107"/>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181"/>
            <p:cNvSpPr>
              <a:spLocks/>
            </p:cNvSpPr>
            <p:nvPr/>
          </p:nvSpPr>
          <p:spPr bwMode="auto">
            <a:xfrm>
              <a:off x="1156817" y="3208198"/>
              <a:ext cx="126407" cy="38305"/>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182"/>
            <p:cNvSpPr>
              <a:spLocks/>
            </p:cNvSpPr>
            <p:nvPr/>
          </p:nvSpPr>
          <p:spPr bwMode="auto">
            <a:xfrm>
              <a:off x="830129" y="3220237"/>
              <a:ext cx="690588" cy="715760"/>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183"/>
            <p:cNvSpPr>
              <a:spLocks/>
            </p:cNvSpPr>
            <p:nvPr/>
          </p:nvSpPr>
          <p:spPr bwMode="auto">
            <a:xfrm>
              <a:off x="1507036" y="3225709"/>
              <a:ext cx="210679" cy="21943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84"/>
            <p:cNvSpPr>
              <a:spLocks/>
            </p:cNvSpPr>
            <p:nvPr/>
          </p:nvSpPr>
          <p:spPr bwMode="auto">
            <a:xfrm>
              <a:off x="1156270" y="3244314"/>
              <a:ext cx="126954" cy="29003"/>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85"/>
            <p:cNvSpPr>
              <a:spLocks/>
            </p:cNvSpPr>
            <p:nvPr/>
          </p:nvSpPr>
          <p:spPr bwMode="auto">
            <a:xfrm>
              <a:off x="1152987" y="3282619"/>
              <a:ext cx="109991" cy="25172"/>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186"/>
            <p:cNvSpPr>
              <a:spLocks/>
            </p:cNvSpPr>
            <p:nvPr/>
          </p:nvSpPr>
          <p:spPr bwMode="auto">
            <a:xfrm>
              <a:off x="1677221" y="3285903"/>
              <a:ext cx="88649" cy="60194"/>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87"/>
            <p:cNvSpPr>
              <a:spLocks/>
            </p:cNvSpPr>
            <p:nvPr/>
          </p:nvSpPr>
          <p:spPr bwMode="auto">
            <a:xfrm>
              <a:off x="1590213" y="3326397"/>
              <a:ext cx="75516" cy="72780"/>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188"/>
            <p:cNvSpPr>
              <a:spLocks/>
            </p:cNvSpPr>
            <p:nvPr/>
          </p:nvSpPr>
          <p:spPr bwMode="auto">
            <a:xfrm>
              <a:off x="1664088" y="3337888"/>
              <a:ext cx="90291" cy="74969"/>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89"/>
            <p:cNvSpPr>
              <a:spLocks/>
            </p:cNvSpPr>
            <p:nvPr/>
          </p:nvSpPr>
          <p:spPr bwMode="auto">
            <a:xfrm>
              <a:off x="1478034" y="3358683"/>
              <a:ext cx="24625" cy="36116"/>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90"/>
            <p:cNvSpPr>
              <a:spLocks/>
            </p:cNvSpPr>
            <p:nvPr/>
          </p:nvSpPr>
          <p:spPr bwMode="auto">
            <a:xfrm>
              <a:off x="1186914" y="3440765"/>
              <a:ext cx="9303" cy="8755"/>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91"/>
            <p:cNvSpPr>
              <a:spLocks/>
            </p:cNvSpPr>
            <p:nvPr/>
          </p:nvSpPr>
          <p:spPr bwMode="auto">
            <a:xfrm>
              <a:off x="888134" y="3445143"/>
              <a:ext cx="9850" cy="8755"/>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192"/>
            <p:cNvSpPr>
              <a:spLocks/>
            </p:cNvSpPr>
            <p:nvPr/>
          </p:nvSpPr>
          <p:spPr bwMode="auto">
            <a:xfrm>
              <a:off x="869528" y="3447879"/>
              <a:ext cx="9303" cy="7114"/>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93"/>
            <p:cNvSpPr>
              <a:spLocks/>
            </p:cNvSpPr>
            <p:nvPr/>
          </p:nvSpPr>
          <p:spPr bwMode="auto">
            <a:xfrm>
              <a:off x="1024938" y="3450068"/>
              <a:ext cx="74422" cy="60194"/>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194"/>
            <p:cNvSpPr>
              <a:spLocks/>
            </p:cNvSpPr>
            <p:nvPr/>
          </p:nvSpPr>
          <p:spPr bwMode="auto">
            <a:xfrm>
              <a:off x="1209897" y="3453899"/>
              <a:ext cx="8755" cy="7661"/>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95"/>
            <p:cNvSpPr>
              <a:spLocks noEditPoints="1"/>
            </p:cNvSpPr>
            <p:nvPr/>
          </p:nvSpPr>
          <p:spPr bwMode="auto">
            <a:xfrm>
              <a:off x="1011805" y="3496034"/>
              <a:ext cx="87555" cy="111085"/>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96"/>
            <p:cNvSpPr>
              <a:spLocks/>
            </p:cNvSpPr>
            <p:nvPr/>
          </p:nvSpPr>
          <p:spPr bwMode="auto">
            <a:xfrm>
              <a:off x="971311" y="3537623"/>
              <a:ext cx="32833" cy="42136"/>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97"/>
            <p:cNvSpPr>
              <a:spLocks/>
            </p:cNvSpPr>
            <p:nvPr/>
          </p:nvSpPr>
          <p:spPr bwMode="auto">
            <a:xfrm>
              <a:off x="1053393" y="3556775"/>
              <a:ext cx="16964" cy="13680"/>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98"/>
            <p:cNvSpPr>
              <a:spLocks/>
            </p:cNvSpPr>
            <p:nvPr/>
          </p:nvSpPr>
          <p:spPr bwMode="auto">
            <a:xfrm>
              <a:off x="679097" y="3566078"/>
              <a:ext cx="283458" cy="206848"/>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99"/>
            <p:cNvSpPr>
              <a:spLocks/>
            </p:cNvSpPr>
            <p:nvPr/>
          </p:nvSpPr>
          <p:spPr bwMode="auto">
            <a:xfrm>
              <a:off x="865698" y="3566078"/>
              <a:ext cx="36116" cy="19700"/>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200"/>
            <p:cNvSpPr>
              <a:spLocks/>
            </p:cNvSpPr>
            <p:nvPr/>
          </p:nvSpPr>
          <p:spPr bwMode="auto">
            <a:xfrm>
              <a:off x="1062149" y="3588514"/>
              <a:ext cx="2189" cy="8755"/>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201"/>
            <p:cNvSpPr>
              <a:spLocks noEditPoints="1"/>
            </p:cNvSpPr>
            <p:nvPr/>
          </p:nvSpPr>
          <p:spPr bwMode="auto">
            <a:xfrm>
              <a:off x="994841" y="3614233"/>
              <a:ext cx="40494" cy="90291"/>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202"/>
            <p:cNvSpPr>
              <a:spLocks/>
            </p:cNvSpPr>
            <p:nvPr/>
          </p:nvSpPr>
          <p:spPr bwMode="auto">
            <a:xfrm>
              <a:off x="1372421" y="3656916"/>
              <a:ext cx="7114" cy="6567"/>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203"/>
            <p:cNvSpPr>
              <a:spLocks/>
            </p:cNvSpPr>
            <p:nvPr/>
          </p:nvSpPr>
          <p:spPr bwMode="auto">
            <a:xfrm>
              <a:off x="1288150" y="3673880"/>
              <a:ext cx="58552" cy="21341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204"/>
            <p:cNvSpPr>
              <a:spLocks/>
            </p:cNvSpPr>
            <p:nvPr/>
          </p:nvSpPr>
          <p:spPr bwMode="auto">
            <a:xfrm>
              <a:off x="1369685" y="3694127"/>
              <a:ext cx="547" cy="1039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206"/>
            <p:cNvSpPr>
              <a:spLocks/>
            </p:cNvSpPr>
            <p:nvPr/>
          </p:nvSpPr>
          <p:spPr bwMode="auto">
            <a:xfrm>
              <a:off x="916589" y="3700146"/>
              <a:ext cx="50344" cy="82630"/>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207"/>
            <p:cNvSpPr>
              <a:spLocks/>
            </p:cNvSpPr>
            <p:nvPr/>
          </p:nvSpPr>
          <p:spPr bwMode="auto">
            <a:xfrm>
              <a:off x="750235" y="3704524"/>
              <a:ext cx="40494" cy="55816"/>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208"/>
            <p:cNvSpPr>
              <a:spLocks/>
            </p:cNvSpPr>
            <p:nvPr/>
          </p:nvSpPr>
          <p:spPr bwMode="auto">
            <a:xfrm>
              <a:off x="1339040" y="3706713"/>
              <a:ext cx="32286" cy="161976"/>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209"/>
            <p:cNvSpPr>
              <a:spLocks/>
            </p:cNvSpPr>
            <p:nvPr/>
          </p:nvSpPr>
          <p:spPr bwMode="auto">
            <a:xfrm>
              <a:off x="1322077" y="3714921"/>
              <a:ext cx="1094" cy="1039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210"/>
            <p:cNvSpPr>
              <a:spLocks/>
            </p:cNvSpPr>
            <p:nvPr/>
          </p:nvSpPr>
          <p:spPr bwMode="auto">
            <a:xfrm>
              <a:off x="1220842" y="3727507"/>
              <a:ext cx="99046" cy="181129"/>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211"/>
            <p:cNvSpPr>
              <a:spLocks/>
            </p:cNvSpPr>
            <p:nvPr/>
          </p:nvSpPr>
          <p:spPr bwMode="auto">
            <a:xfrm>
              <a:off x="644622" y="3772926"/>
              <a:ext cx="375391" cy="177846"/>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212"/>
            <p:cNvSpPr>
              <a:spLocks/>
            </p:cNvSpPr>
            <p:nvPr/>
          </p:nvSpPr>
          <p:spPr bwMode="auto">
            <a:xfrm>
              <a:off x="784162" y="3825459"/>
              <a:ext cx="233662" cy="252814"/>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213"/>
            <p:cNvSpPr>
              <a:spLocks/>
            </p:cNvSpPr>
            <p:nvPr/>
          </p:nvSpPr>
          <p:spPr bwMode="auto">
            <a:xfrm>
              <a:off x="1203878" y="3837498"/>
              <a:ext cx="67855" cy="51986"/>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214"/>
            <p:cNvSpPr>
              <a:spLocks/>
            </p:cNvSpPr>
            <p:nvPr/>
          </p:nvSpPr>
          <p:spPr bwMode="auto">
            <a:xfrm>
              <a:off x="984991" y="3896050"/>
              <a:ext cx="10397" cy="10944"/>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215"/>
            <p:cNvSpPr>
              <a:spLocks/>
            </p:cNvSpPr>
            <p:nvPr/>
          </p:nvSpPr>
          <p:spPr bwMode="auto">
            <a:xfrm>
              <a:off x="628205" y="3932166"/>
              <a:ext cx="136257" cy="106160"/>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216"/>
            <p:cNvSpPr>
              <a:spLocks/>
            </p:cNvSpPr>
            <p:nvPr/>
          </p:nvSpPr>
          <p:spPr bwMode="auto">
            <a:xfrm>
              <a:off x="1270091" y="3932166"/>
              <a:ext cx="155410" cy="10889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217"/>
            <p:cNvSpPr>
              <a:spLocks/>
            </p:cNvSpPr>
            <p:nvPr/>
          </p:nvSpPr>
          <p:spPr bwMode="auto">
            <a:xfrm>
              <a:off x="1034788" y="3937638"/>
              <a:ext cx="262664" cy="155410"/>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218"/>
            <p:cNvSpPr>
              <a:spLocks/>
            </p:cNvSpPr>
            <p:nvPr/>
          </p:nvSpPr>
          <p:spPr bwMode="auto">
            <a:xfrm>
              <a:off x="775954" y="3944752"/>
              <a:ext cx="20794" cy="1039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219"/>
            <p:cNvSpPr>
              <a:spLocks/>
            </p:cNvSpPr>
            <p:nvPr/>
          </p:nvSpPr>
          <p:spPr bwMode="auto">
            <a:xfrm>
              <a:off x="737649" y="3955697"/>
              <a:ext cx="75516" cy="61836"/>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220"/>
            <p:cNvSpPr>
              <a:spLocks/>
            </p:cNvSpPr>
            <p:nvPr/>
          </p:nvSpPr>
          <p:spPr bwMode="auto">
            <a:xfrm>
              <a:off x="751876" y="3967735"/>
              <a:ext cx="45966" cy="40494"/>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221"/>
            <p:cNvSpPr>
              <a:spLocks/>
            </p:cNvSpPr>
            <p:nvPr/>
          </p:nvSpPr>
          <p:spPr bwMode="auto">
            <a:xfrm>
              <a:off x="766104" y="3975944"/>
              <a:ext cx="18605" cy="21889"/>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222"/>
            <p:cNvSpPr>
              <a:spLocks/>
            </p:cNvSpPr>
            <p:nvPr/>
          </p:nvSpPr>
          <p:spPr bwMode="auto">
            <a:xfrm>
              <a:off x="735460" y="4025193"/>
              <a:ext cx="43777" cy="47061"/>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223"/>
            <p:cNvSpPr>
              <a:spLocks/>
            </p:cNvSpPr>
            <p:nvPr/>
          </p:nvSpPr>
          <p:spPr bwMode="auto">
            <a:xfrm>
              <a:off x="1272827" y="4031213"/>
              <a:ext cx="148296" cy="51438"/>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224"/>
            <p:cNvSpPr>
              <a:spLocks/>
            </p:cNvSpPr>
            <p:nvPr/>
          </p:nvSpPr>
          <p:spPr bwMode="auto">
            <a:xfrm>
              <a:off x="1380629" y="4035043"/>
              <a:ext cx="98499" cy="51438"/>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225"/>
            <p:cNvSpPr>
              <a:spLocks/>
            </p:cNvSpPr>
            <p:nvPr/>
          </p:nvSpPr>
          <p:spPr bwMode="auto">
            <a:xfrm>
              <a:off x="1404706" y="4042704"/>
              <a:ext cx="206301" cy="64024"/>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226"/>
            <p:cNvSpPr>
              <a:spLocks/>
            </p:cNvSpPr>
            <p:nvPr/>
          </p:nvSpPr>
          <p:spPr bwMode="auto">
            <a:xfrm>
              <a:off x="984991" y="4059121"/>
              <a:ext cx="295497" cy="95216"/>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227"/>
            <p:cNvSpPr>
              <a:spLocks/>
            </p:cNvSpPr>
            <p:nvPr/>
          </p:nvSpPr>
          <p:spPr bwMode="auto">
            <a:xfrm>
              <a:off x="1230691" y="4085387"/>
              <a:ext cx="141729" cy="75516"/>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228"/>
            <p:cNvSpPr>
              <a:spLocks/>
            </p:cNvSpPr>
            <p:nvPr/>
          </p:nvSpPr>
          <p:spPr bwMode="auto">
            <a:xfrm>
              <a:off x="1313868" y="4096879"/>
              <a:ext cx="185507" cy="74422"/>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229"/>
            <p:cNvSpPr>
              <a:spLocks/>
            </p:cNvSpPr>
            <p:nvPr/>
          </p:nvSpPr>
          <p:spPr bwMode="auto">
            <a:xfrm>
              <a:off x="948875" y="2580540"/>
              <a:ext cx="15322" cy="15869"/>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230"/>
            <p:cNvSpPr>
              <a:spLocks/>
            </p:cNvSpPr>
            <p:nvPr/>
          </p:nvSpPr>
          <p:spPr bwMode="auto">
            <a:xfrm>
              <a:off x="1044090" y="2554820"/>
              <a:ext cx="15869" cy="15322"/>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231"/>
            <p:cNvSpPr>
              <a:spLocks noEditPoints="1"/>
            </p:cNvSpPr>
            <p:nvPr/>
          </p:nvSpPr>
          <p:spPr bwMode="auto">
            <a:xfrm>
              <a:off x="692230" y="3789890"/>
              <a:ext cx="182223" cy="119841"/>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35" name="Oval Callout 734"/>
          <p:cNvSpPr/>
          <p:nvPr/>
        </p:nvSpPr>
        <p:spPr>
          <a:xfrm>
            <a:off x="5384635" y="1600200"/>
            <a:ext cx="1630583" cy="992528"/>
          </a:xfrm>
          <a:prstGeom prst="wedgeEllipseCallout">
            <a:avLst>
              <a:gd name="adj1" fmla="val -69667"/>
              <a:gd name="adj2" fmla="val 3180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25"/>
          <p:cNvGrpSpPr>
            <a:grpSpLocks noChangeAspect="1"/>
          </p:cNvGrpSpPr>
          <p:nvPr/>
        </p:nvGrpSpPr>
        <p:grpSpPr>
          <a:xfrm>
            <a:off x="5597312" y="1770352"/>
            <a:ext cx="278347" cy="680592"/>
            <a:chOff x="6621463" y="1127125"/>
            <a:chExt cx="1330325" cy="3252788"/>
          </a:xfrm>
        </p:grpSpPr>
        <p:sp>
          <p:nvSpPr>
            <p:cNvPr id="775"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324"/>
          <p:cNvGrpSpPr>
            <a:grpSpLocks noChangeAspect="1"/>
          </p:cNvGrpSpPr>
          <p:nvPr/>
        </p:nvGrpSpPr>
        <p:grpSpPr>
          <a:xfrm>
            <a:off x="6306302" y="1855424"/>
            <a:ext cx="217124" cy="510443"/>
            <a:chOff x="7996238" y="2274888"/>
            <a:chExt cx="660400" cy="1552575"/>
          </a:xfrm>
        </p:grpSpPr>
        <p:sp>
          <p:nvSpPr>
            <p:cNvPr id="741"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39" name="TextBox 738"/>
          <p:cNvSpPr txBox="1"/>
          <p:nvPr/>
        </p:nvSpPr>
        <p:spPr>
          <a:xfrm>
            <a:off x="5827728" y="1847150"/>
            <a:ext cx="425369" cy="496263"/>
          </a:xfrm>
          <a:prstGeom prst="rect">
            <a:avLst/>
          </a:prstGeom>
          <a:noFill/>
        </p:spPr>
        <p:txBody>
          <a:bodyPr wrap="none" rtlCol="0" anchor="ctr" anchorCtr="0">
            <a:noAutofit/>
          </a:bodyPr>
          <a:lstStyle/>
          <a:p>
            <a:pPr algn="ctr"/>
            <a:r>
              <a:rPr lang="en-US" sz="2800" dirty="0" smtClean="0"/>
              <a:t>$X</a:t>
            </a:r>
          </a:p>
        </p:txBody>
      </p:sp>
      <p:sp>
        <p:nvSpPr>
          <p:cNvPr id="740" name="TextBox 739"/>
          <p:cNvSpPr txBox="1"/>
          <p:nvPr/>
        </p:nvSpPr>
        <p:spPr>
          <a:xfrm>
            <a:off x="6518955" y="1847150"/>
            <a:ext cx="425369" cy="496263"/>
          </a:xfrm>
          <a:prstGeom prst="rect">
            <a:avLst/>
          </a:prstGeom>
          <a:noFill/>
        </p:spPr>
        <p:txBody>
          <a:bodyPr wrap="none" rtlCol="0" anchor="ctr" anchorCtr="0">
            <a:noAutofit/>
          </a:bodyPr>
          <a:lstStyle/>
          <a:p>
            <a:pPr algn="ctr"/>
            <a:r>
              <a:rPr lang="en-US" sz="2800" dirty="0" smtClean="0"/>
              <a:t>$Y</a:t>
            </a:r>
          </a:p>
        </p:txBody>
      </p:sp>
      <p:grpSp>
        <p:nvGrpSpPr>
          <p:cNvPr id="6" name="Group 661"/>
          <p:cNvGrpSpPr/>
          <p:nvPr/>
        </p:nvGrpSpPr>
        <p:grpSpPr>
          <a:xfrm>
            <a:off x="6187676" y="3775254"/>
            <a:ext cx="1106826" cy="1701477"/>
            <a:chOff x="6477000" y="3124200"/>
            <a:chExt cx="877318" cy="1348665"/>
          </a:xfrm>
        </p:grpSpPr>
        <p:sp>
          <p:nvSpPr>
            <p:cNvPr id="506" name="AutoShape 3"/>
            <p:cNvSpPr>
              <a:spLocks noChangeAspect="1" noChangeArrowheads="1" noTextEdit="1"/>
            </p:cNvSpPr>
            <p:nvPr/>
          </p:nvSpPr>
          <p:spPr bwMode="auto">
            <a:xfrm flipH="1">
              <a:off x="6477000" y="3124200"/>
              <a:ext cx="877318" cy="134866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6"/>
            <p:cNvSpPr>
              <a:spLocks noEditPoints="1"/>
            </p:cNvSpPr>
            <p:nvPr/>
          </p:nvSpPr>
          <p:spPr bwMode="auto">
            <a:xfrm flipH="1">
              <a:off x="6481438" y="3127832"/>
              <a:ext cx="869651" cy="1340998"/>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7"/>
            <p:cNvSpPr>
              <a:spLocks/>
            </p:cNvSpPr>
            <p:nvPr/>
          </p:nvSpPr>
          <p:spPr bwMode="auto">
            <a:xfrm flipH="1">
              <a:off x="7107749" y="3136307"/>
              <a:ext cx="146892" cy="186844"/>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8"/>
            <p:cNvSpPr>
              <a:spLocks/>
            </p:cNvSpPr>
            <p:nvPr/>
          </p:nvSpPr>
          <p:spPr bwMode="auto">
            <a:xfrm flipH="1">
              <a:off x="7075868" y="3141552"/>
              <a:ext cx="20178" cy="22599"/>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9"/>
            <p:cNvSpPr>
              <a:spLocks/>
            </p:cNvSpPr>
            <p:nvPr/>
          </p:nvSpPr>
          <p:spPr bwMode="auto">
            <a:xfrm flipH="1">
              <a:off x="6983455" y="3141957"/>
              <a:ext cx="35109" cy="18967"/>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0"/>
            <p:cNvSpPr>
              <a:spLocks/>
            </p:cNvSpPr>
            <p:nvPr/>
          </p:nvSpPr>
          <p:spPr bwMode="auto">
            <a:xfrm flipH="1">
              <a:off x="6951171" y="3191189"/>
              <a:ext cx="90799" cy="106134"/>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1"/>
            <p:cNvSpPr>
              <a:spLocks/>
            </p:cNvSpPr>
            <p:nvPr/>
          </p:nvSpPr>
          <p:spPr bwMode="auto">
            <a:xfrm flipH="1">
              <a:off x="7048427" y="3197646"/>
              <a:ext cx="87570" cy="138418"/>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2"/>
            <p:cNvSpPr>
              <a:spLocks/>
            </p:cNvSpPr>
            <p:nvPr/>
          </p:nvSpPr>
          <p:spPr bwMode="auto">
            <a:xfrm flipH="1">
              <a:off x="7196933" y="3203700"/>
              <a:ext cx="4843" cy="6861"/>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3"/>
            <p:cNvSpPr>
              <a:spLocks/>
            </p:cNvSpPr>
            <p:nvPr/>
          </p:nvSpPr>
          <p:spPr bwMode="auto">
            <a:xfrm flipH="1">
              <a:off x="7204600" y="3218631"/>
              <a:ext cx="6861" cy="10493"/>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4"/>
            <p:cNvSpPr>
              <a:spLocks/>
            </p:cNvSpPr>
            <p:nvPr/>
          </p:nvSpPr>
          <p:spPr bwMode="auto">
            <a:xfrm flipH="1">
              <a:off x="6734464" y="3273110"/>
              <a:ext cx="525423" cy="461662"/>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5"/>
            <p:cNvSpPr>
              <a:spLocks/>
            </p:cNvSpPr>
            <p:nvPr/>
          </p:nvSpPr>
          <p:spPr bwMode="auto">
            <a:xfrm flipH="1">
              <a:off x="6769573" y="3285217"/>
              <a:ext cx="205811" cy="116223"/>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6"/>
            <p:cNvSpPr>
              <a:spLocks/>
            </p:cNvSpPr>
            <p:nvPr/>
          </p:nvSpPr>
          <p:spPr bwMode="auto">
            <a:xfrm flipH="1">
              <a:off x="6769574" y="3285620"/>
              <a:ext cx="205003" cy="115415"/>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
            <p:cNvSpPr>
              <a:spLocks/>
            </p:cNvSpPr>
            <p:nvPr/>
          </p:nvSpPr>
          <p:spPr bwMode="auto">
            <a:xfrm flipH="1">
              <a:off x="6769574" y="3286427"/>
              <a:ext cx="204196" cy="114609"/>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8"/>
            <p:cNvSpPr>
              <a:spLocks noEditPoints="1"/>
            </p:cNvSpPr>
            <p:nvPr/>
          </p:nvSpPr>
          <p:spPr bwMode="auto">
            <a:xfrm flipH="1">
              <a:off x="6770381" y="3286024"/>
              <a:ext cx="202582" cy="114609"/>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9"/>
            <p:cNvSpPr>
              <a:spLocks/>
            </p:cNvSpPr>
            <p:nvPr/>
          </p:nvSpPr>
          <p:spPr bwMode="auto">
            <a:xfrm flipH="1">
              <a:off x="6770381" y="3286427"/>
              <a:ext cx="201775" cy="113801"/>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20"/>
            <p:cNvSpPr>
              <a:spLocks/>
            </p:cNvSpPr>
            <p:nvPr/>
          </p:nvSpPr>
          <p:spPr bwMode="auto">
            <a:xfrm flipH="1">
              <a:off x="6770784" y="3286831"/>
              <a:ext cx="200968" cy="112994"/>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21"/>
            <p:cNvSpPr>
              <a:spLocks/>
            </p:cNvSpPr>
            <p:nvPr/>
          </p:nvSpPr>
          <p:spPr bwMode="auto">
            <a:xfrm flipH="1">
              <a:off x="6770784" y="3286427"/>
              <a:ext cx="200161" cy="112994"/>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22"/>
            <p:cNvSpPr>
              <a:spLocks/>
            </p:cNvSpPr>
            <p:nvPr/>
          </p:nvSpPr>
          <p:spPr bwMode="auto">
            <a:xfrm flipH="1">
              <a:off x="6771187" y="3286831"/>
              <a:ext cx="199354" cy="112187"/>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23"/>
            <p:cNvSpPr>
              <a:spLocks/>
            </p:cNvSpPr>
            <p:nvPr/>
          </p:nvSpPr>
          <p:spPr bwMode="auto">
            <a:xfrm flipH="1">
              <a:off x="6771188" y="3287234"/>
              <a:ext cx="198547" cy="111380"/>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24"/>
            <p:cNvSpPr>
              <a:spLocks/>
            </p:cNvSpPr>
            <p:nvPr/>
          </p:nvSpPr>
          <p:spPr bwMode="auto">
            <a:xfrm flipH="1">
              <a:off x="6771592" y="3286831"/>
              <a:ext cx="197739" cy="111380"/>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25"/>
            <p:cNvSpPr>
              <a:spLocks/>
            </p:cNvSpPr>
            <p:nvPr/>
          </p:nvSpPr>
          <p:spPr bwMode="auto">
            <a:xfrm flipH="1">
              <a:off x="6771994" y="3287234"/>
              <a:ext cx="196126" cy="110573"/>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26"/>
            <p:cNvSpPr>
              <a:spLocks/>
            </p:cNvSpPr>
            <p:nvPr/>
          </p:nvSpPr>
          <p:spPr bwMode="auto">
            <a:xfrm flipH="1">
              <a:off x="6771995" y="3287638"/>
              <a:ext cx="195318" cy="109766"/>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27"/>
            <p:cNvSpPr>
              <a:spLocks/>
            </p:cNvSpPr>
            <p:nvPr/>
          </p:nvSpPr>
          <p:spPr bwMode="auto">
            <a:xfrm flipH="1">
              <a:off x="6772398" y="3287638"/>
              <a:ext cx="194511" cy="109766"/>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28"/>
            <p:cNvSpPr>
              <a:spLocks/>
            </p:cNvSpPr>
            <p:nvPr/>
          </p:nvSpPr>
          <p:spPr bwMode="auto">
            <a:xfrm flipH="1">
              <a:off x="6772399" y="3288041"/>
              <a:ext cx="193704" cy="10895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29"/>
            <p:cNvSpPr>
              <a:spLocks/>
            </p:cNvSpPr>
            <p:nvPr/>
          </p:nvSpPr>
          <p:spPr bwMode="auto">
            <a:xfrm flipH="1">
              <a:off x="6772802" y="3288445"/>
              <a:ext cx="192897" cy="108151"/>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30"/>
            <p:cNvSpPr>
              <a:spLocks/>
            </p:cNvSpPr>
            <p:nvPr/>
          </p:nvSpPr>
          <p:spPr bwMode="auto">
            <a:xfrm flipH="1">
              <a:off x="6772802" y="3288041"/>
              <a:ext cx="192090" cy="108151"/>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31"/>
            <p:cNvSpPr>
              <a:spLocks/>
            </p:cNvSpPr>
            <p:nvPr/>
          </p:nvSpPr>
          <p:spPr bwMode="auto">
            <a:xfrm flipH="1">
              <a:off x="6773609" y="3288445"/>
              <a:ext cx="190476" cy="107345"/>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32"/>
            <p:cNvSpPr>
              <a:spLocks/>
            </p:cNvSpPr>
            <p:nvPr/>
          </p:nvSpPr>
          <p:spPr bwMode="auto">
            <a:xfrm flipH="1">
              <a:off x="6773608" y="3288849"/>
              <a:ext cx="189669" cy="106537"/>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33"/>
            <p:cNvSpPr>
              <a:spLocks/>
            </p:cNvSpPr>
            <p:nvPr/>
          </p:nvSpPr>
          <p:spPr bwMode="auto">
            <a:xfrm flipH="1">
              <a:off x="6774012" y="3288445"/>
              <a:ext cx="188862" cy="106537"/>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34"/>
            <p:cNvSpPr>
              <a:spLocks/>
            </p:cNvSpPr>
            <p:nvPr/>
          </p:nvSpPr>
          <p:spPr bwMode="auto">
            <a:xfrm flipH="1">
              <a:off x="6774013" y="3288849"/>
              <a:ext cx="188054" cy="105730"/>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35"/>
            <p:cNvSpPr>
              <a:spLocks/>
            </p:cNvSpPr>
            <p:nvPr/>
          </p:nvSpPr>
          <p:spPr bwMode="auto">
            <a:xfrm flipH="1">
              <a:off x="6774013" y="3288445"/>
              <a:ext cx="187247" cy="105730"/>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36"/>
            <p:cNvSpPr>
              <a:spLocks/>
            </p:cNvSpPr>
            <p:nvPr/>
          </p:nvSpPr>
          <p:spPr bwMode="auto">
            <a:xfrm flipH="1">
              <a:off x="6774416" y="3288849"/>
              <a:ext cx="186440" cy="104923"/>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37"/>
            <p:cNvSpPr>
              <a:spLocks/>
            </p:cNvSpPr>
            <p:nvPr/>
          </p:nvSpPr>
          <p:spPr bwMode="auto">
            <a:xfrm flipH="1">
              <a:off x="6774819" y="3289656"/>
              <a:ext cx="184826" cy="104116"/>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38"/>
            <p:cNvSpPr>
              <a:spLocks/>
            </p:cNvSpPr>
            <p:nvPr/>
          </p:nvSpPr>
          <p:spPr bwMode="auto">
            <a:xfrm flipH="1">
              <a:off x="6775223" y="3289252"/>
              <a:ext cx="184019" cy="104116"/>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39"/>
            <p:cNvSpPr>
              <a:spLocks/>
            </p:cNvSpPr>
            <p:nvPr/>
          </p:nvSpPr>
          <p:spPr bwMode="auto">
            <a:xfrm flipH="1">
              <a:off x="6775223" y="3289656"/>
              <a:ext cx="183212" cy="103309"/>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40"/>
            <p:cNvSpPr>
              <a:spLocks/>
            </p:cNvSpPr>
            <p:nvPr/>
          </p:nvSpPr>
          <p:spPr bwMode="auto">
            <a:xfrm flipH="1">
              <a:off x="6775626" y="3290059"/>
              <a:ext cx="182405" cy="102502"/>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41"/>
            <p:cNvSpPr>
              <a:spLocks/>
            </p:cNvSpPr>
            <p:nvPr/>
          </p:nvSpPr>
          <p:spPr bwMode="auto">
            <a:xfrm flipH="1">
              <a:off x="6775626" y="3289656"/>
              <a:ext cx="181598" cy="102502"/>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42"/>
            <p:cNvSpPr>
              <a:spLocks/>
            </p:cNvSpPr>
            <p:nvPr/>
          </p:nvSpPr>
          <p:spPr bwMode="auto">
            <a:xfrm flipH="1">
              <a:off x="6776434" y="3290059"/>
              <a:ext cx="180387" cy="101695"/>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43"/>
            <p:cNvSpPr>
              <a:spLocks/>
            </p:cNvSpPr>
            <p:nvPr/>
          </p:nvSpPr>
          <p:spPr bwMode="auto">
            <a:xfrm flipH="1">
              <a:off x="6776838" y="3290463"/>
              <a:ext cx="178369" cy="100887"/>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44"/>
            <p:cNvSpPr>
              <a:spLocks/>
            </p:cNvSpPr>
            <p:nvPr/>
          </p:nvSpPr>
          <p:spPr bwMode="auto">
            <a:xfrm flipH="1">
              <a:off x="6777241" y="3290059"/>
              <a:ext cx="177562" cy="100887"/>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45"/>
            <p:cNvSpPr>
              <a:spLocks/>
            </p:cNvSpPr>
            <p:nvPr/>
          </p:nvSpPr>
          <p:spPr bwMode="auto">
            <a:xfrm flipH="1">
              <a:off x="6777241" y="3290463"/>
              <a:ext cx="176755" cy="100081"/>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46"/>
            <p:cNvSpPr>
              <a:spLocks/>
            </p:cNvSpPr>
            <p:nvPr/>
          </p:nvSpPr>
          <p:spPr bwMode="auto">
            <a:xfrm flipH="1">
              <a:off x="6777241" y="3290866"/>
              <a:ext cx="175948" cy="99273"/>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47"/>
            <p:cNvSpPr>
              <a:spLocks/>
            </p:cNvSpPr>
            <p:nvPr/>
          </p:nvSpPr>
          <p:spPr bwMode="auto">
            <a:xfrm flipH="1">
              <a:off x="6777645" y="3290866"/>
              <a:ext cx="175141" cy="99273"/>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48"/>
            <p:cNvSpPr>
              <a:spLocks/>
            </p:cNvSpPr>
            <p:nvPr/>
          </p:nvSpPr>
          <p:spPr bwMode="auto">
            <a:xfrm flipH="1">
              <a:off x="6777644" y="3291270"/>
              <a:ext cx="174334" cy="98466"/>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49"/>
            <p:cNvSpPr>
              <a:spLocks/>
            </p:cNvSpPr>
            <p:nvPr/>
          </p:nvSpPr>
          <p:spPr bwMode="auto">
            <a:xfrm flipH="1">
              <a:off x="6778451" y="3291673"/>
              <a:ext cx="172720" cy="97255"/>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50"/>
            <p:cNvSpPr>
              <a:spLocks/>
            </p:cNvSpPr>
            <p:nvPr/>
          </p:nvSpPr>
          <p:spPr bwMode="auto">
            <a:xfrm flipH="1">
              <a:off x="6778451" y="3291270"/>
              <a:ext cx="171913" cy="97255"/>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51"/>
            <p:cNvSpPr>
              <a:spLocks/>
            </p:cNvSpPr>
            <p:nvPr/>
          </p:nvSpPr>
          <p:spPr bwMode="auto">
            <a:xfrm flipH="1">
              <a:off x="6778855" y="3291673"/>
              <a:ext cx="171105" cy="96449"/>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52"/>
            <p:cNvSpPr>
              <a:spLocks/>
            </p:cNvSpPr>
            <p:nvPr/>
          </p:nvSpPr>
          <p:spPr bwMode="auto">
            <a:xfrm flipH="1">
              <a:off x="6778856" y="3292077"/>
              <a:ext cx="170298" cy="95641"/>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53"/>
            <p:cNvSpPr>
              <a:spLocks/>
            </p:cNvSpPr>
            <p:nvPr/>
          </p:nvSpPr>
          <p:spPr bwMode="auto">
            <a:xfrm flipH="1">
              <a:off x="6779259" y="3291673"/>
              <a:ext cx="169491" cy="95641"/>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54"/>
            <p:cNvSpPr>
              <a:spLocks/>
            </p:cNvSpPr>
            <p:nvPr/>
          </p:nvSpPr>
          <p:spPr bwMode="auto">
            <a:xfrm flipH="1">
              <a:off x="6779259" y="3292077"/>
              <a:ext cx="168684" cy="94834"/>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55"/>
            <p:cNvSpPr>
              <a:spLocks/>
            </p:cNvSpPr>
            <p:nvPr/>
          </p:nvSpPr>
          <p:spPr bwMode="auto">
            <a:xfrm flipH="1">
              <a:off x="6779662" y="3292481"/>
              <a:ext cx="167070" cy="94027"/>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56"/>
            <p:cNvSpPr>
              <a:spLocks/>
            </p:cNvSpPr>
            <p:nvPr/>
          </p:nvSpPr>
          <p:spPr bwMode="auto">
            <a:xfrm flipH="1">
              <a:off x="6780066" y="3292077"/>
              <a:ext cx="166262" cy="94027"/>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57"/>
            <p:cNvSpPr>
              <a:spLocks/>
            </p:cNvSpPr>
            <p:nvPr/>
          </p:nvSpPr>
          <p:spPr bwMode="auto">
            <a:xfrm flipH="1">
              <a:off x="6780066" y="3292884"/>
              <a:ext cx="165456" cy="93220"/>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58"/>
            <p:cNvSpPr>
              <a:spLocks/>
            </p:cNvSpPr>
            <p:nvPr/>
          </p:nvSpPr>
          <p:spPr bwMode="auto">
            <a:xfrm flipH="1">
              <a:off x="6780469" y="3293288"/>
              <a:ext cx="164649" cy="924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59"/>
            <p:cNvSpPr>
              <a:spLocks/>
            </p:cNvSpPr>
            <p:nvPr/>
          </p:nvSpPr>
          <p:spPr bwMode="auto">
            <a:xfrm flipH="1">
              <a:off x="6780470" y="3292884"/>
              <a:ext cx="163841" cy="924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60"/>
            <p:cNvSpPr>
              <a:spLocks/>
            </p:cNvSpPr>
            <p:nvPr/>
          </p:nvSpPr>
          <p:spPr bwMode="auto">
            <a:xfrm flipH="1">
              <a:off x="6780873" y="3293288"/>
              <a:ext cx="163034" cy="91606"/>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61"/>
            <p:cNvSpPr>
              <a:spLocks/>
            </p:cNvSpPr>
            <p:nvPr/>
          </p:nvSpPr>
          <p:spPr bwMode="auto">
            <a:xfrm flipH="1">
              <a:off x="6781276" y="3293691"/>
              <a:ext cx="161420" cy="90799"/>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62"/>
            <p:cNvSpPr>
              <a:spLocks/>
            </p:cNvSpPr>
            <p:nvPr/>
          </p:nvSpPr>
          <p:spPr bwMode="auto">
            <a:xfrm flipH="1">
              <a:off x="6781680" y="3293288"/>
              <a:ext cx="160613" cy="90799"/>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63"/>
            <p:cNvSpPr>
              <a:spLocks/>
            </p:cNvSpPr>
            <p:nvPr/>
          </p:nvSpPr>
          <p:spPr bwMode="auto">
            <a:xfrm flipH="1">
              <a:off x="6781680" y="3293691"/>
              <a:ext cx="159806" cy="89991"/>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64"/>
            <p:cNvSpPr>
              <a:spLocks/>
            </p:cNvSpPr>
            <p:nvPr/>
          </p:nvSpPr>
          <p:spPr bwMode="auto">
            <a:xfrm flipH="1">
              <a:off x="6781680" y="3294095"/>
              <a:ext cx="158999" cy="8918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65"/>
            <p:cNvSpPr>
              <a:spLocks/>
            </p:cNvSpPr>
            <p:nvPr/>
          </p:nvSpPr>
          <p:spPr bwMode="auto">
            <a:xfrm flipH="1">
              <a:off x="6782083" y="3293691"/>
              <a:ext cx="158192" cy="8918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66"/>
            <p:cNvSpPr>
              <a:spLocks/>
            </p:cNvSpPr>
            <p:nvPr/>
          </p:nvSpPr>
          <p:spPr bwMode="auto">
            <a:xfrm flipH="1">
              <a:off x="6782083" y="3294095"/>
              <a:ext cx="157385" cy="88378"/>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67"/>
            <p:cNvSpPr>
              <a:spLocks/>
            </p:cNvSpPr>
            <p:nvPr/>
          </p:nvSpPr>
          <p:spPr bwMode="auto">
            <a:xfrm flipH="1">
              <a:off x="6782891" y="3294095"/>
              <a:ext cx="155770" cy="87974"/>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68"/>
            <p:cNvSpPr>
              <a:spLocks/>
            </p:cNvSpPr>
            <p:nvPr/>
          </p:nvSpPr>
          <p:spPr bwMode="auto">
            <a:xfrm flipH="1">
              <a:off x="6782891" y="3294498"/>
              <a:ext cx="154963" cy="87570"/>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69"/>
            <p:cNvSpPr>
              <a:spLocks/>
            </p:cNvSpPr>
            <p:nvPr/>
          </p:nvSpPr>
          <p:spPr bwMode="auto">
            <a:xfrm flipH="1">
              <a:off x="6783294" y="3294902"/>
              <a:ext cx="154156" cy="86764"/>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70"/>
            <p:cNvSpPr>
              <a:spLocks/>
            </p:cNvSpPr>
            <p:nvPr/>
          </p:nvSpPr>
          <p:spPr bwMode="auto">
            <a:xfrm flipH="1">
              <a:off x="6783294" y="3294498"/>
              <a:ext cx="153349" cy="86764"/>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71"/>
            <p:cNvSpPr>
              <a:spLocks/>
            </p:cNvSpPr>
            <p:nvPr/>
          </p:nvSpPr>
          <p:spPr bwMode="auto">
            <a:xfrm flipH="1">
              <a:off x="6783698" y="3294902"/>
              <a:ext cx="152542" cy="85956"/>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72"/>
            <p:cNvSpPr>
              <a:spLocks/>
            </p:cNvSpPr>
            <p:nvPr/>
          </p:nvSpPr>
          <p:spPr bwMode="auto">
            <a:xfrm flipH="1">
              <a:off x="6783697" y="3295305"/>
              <a:ext cx="151735" cy="85149"/>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73"/>
            <p:cNvSpPr>
              <a:spLocks/>
            </p:cNvSpPr>
            <p:nvPr/>
          </p:nvSpPr>
          <p:spPr bwMode="auto">
            <a:xfrm flipH="1">
              <a:off x="6783698" y="3294902"/>
              <a:ext cx="150928" cy="85149"/>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74"/>
            <p:cNvSpPr>
              <a:spLocks/>
            </p:cNvSpPr>
            <p:nvPr/>
          </p:nvSpPr>
          <p:spPr bwMode="auto">
            <a:xfrm flipH="1">
              <a:off x="6784505" y="3295305"/>
              <a:ext cx="149313" cy="84342"/>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75"/>
            <p:cNvSpPr>
              <a:spLocks/>
            </p:cNvSpPr>
            <p:nvPr/>
          </p:nvSpPr>
          <p:spPr bwMode="auto">
            <a:xfrm flipH="1">
              <a:off x="6784504" y="3296113"/>
              <a:ext cx="148507" cy="83132"/>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76"/>
            <p:cNvSpPr>
              <a:spLocks/>
            </p:cNvSpPr>
            <p:nvPr/>
          </p:nvSpPr>
          <p:spPr bwMode="auto">
            <a:xfrm flipH="1">
              <a:off x="6784909" y="3295305"/>
              <a:ext cx="147699" cy="83535"/>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77"/>
            <p:cNvSpPr>
              <a:spLocks/>
            </p:cNvSpPr>
            <p:nvPr/>
          </p:nvSpPr>
          <p:spPr bwMode="auto">
            <a:xfrm flipH="1">
              <a:off x="6784909" y="3296113"/>
              <a:ext cx="146892" cy="82324"/>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78"/>
            <p:cNvSpPr>
              <a:spLocks/>
            </p:cNvSpPr>
            <p:nvPr/>
          </p:nvSpPr>
          <p:spPr bwMode="auto">
            <a:xfrm flipH="1">
              <a:off x="6785312" y="3296920"/>
              <a:ext cx="146085" cy="81517"/>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79"/>
            <p:cNvSpPr>
              <a:spLocks/>
            </p:cNvSpPr>
            <p:nvPr/>
          </p:nvSpPr>
          <p:spPr bwMode="auto">
            <a:xfrm flipH="1">
              <a:off x="6785312" y="3296516"/>
              <a:ext cx="145278" cy="81517"/>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80"/>
            <p:cNvSpPr>
              <a:spLocks/>
            </p:cNvSpPr>
            <p:nvPr/>
          </p:nvSpPr>
          <p:spPr bwMode="auto">
            <a:xfrm flipH="1">
              <a:off x="6786119" y="3296920"/>
              <a:ext cx="143260" cy="80710"/>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81"/>
            <p:cNvSpPr>
              <a:spLocks/>
            </p:cNvSpPr>
            <p:nvPr/>
          </p:nvSpPr>
          <p:spPr bwMode="auto">
            <a:xfrm flipH="1">
              <a:off x="6786120" y="3297323"/>
              <a:ext cx="142453" cy="79903"/>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82"/>
            <p:cNvSpPr>
              <a:spLocks/>
            </p:cNvSpPr>
            <p:nvPr/>
          </p:nvSpPr>
          <p:spPr bwMode="auto">
            <a:xfrm flipH="1">
              <a:off x="6786119" y="3296920"/>
              <a:ext cx="141646" cy="79903"/>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83"/>
            <p:cNvSpPr>
              <a:spLocks/>
            </p:cNvSpPr>
            <p:nvPr/>
          </p:nvSpPr>
          <p:spPr bwMode="auto">
            <a:xfrm flipH="1">
              <a:off x="6786523" y="3297323"/>
              <a:ext cx="140839" cy="79096"/>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84"/>
            <p:cNvSpPr>
              <a:spLocks/>
            </p:cNvSpPr>
            <p:nvPr/>
          </p:nvSpPr>
          <p:spPr bwMode="auto">
            <a:xfrm flipH="1">
              <a:off x="6786523" y="3297726"/>
              <a:ext cx="140032" cy="78289"/>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85"/>
            <p:cNvSpPr>
              <a:spLocks/>
            </p:cNvSpPr>
            <p:nvPr/>
          </p:nvSpPr>
          <p:spPr bwMode="auto">
            <a:xfrm flipH="1">
              <a:off x="6786926" y="3297323"/>
              <a:ext cx="139225" cy="78289"/>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86"/>
            <p:cNvSpPr>
              <a:spLocks/>
            </p:cNvSpPr>
            <p:nvPr/>
          </p:nvSpPr>
          <p:spPr bwMode="auto">
            <a:xfrm flipH="1">
              <a:off x="6787330" y="3297726"/>
              <a:ext cx="137611" cy="77482"/>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87"/>
            <p:cNvSpPr>
              <a:spLocks/>
            </p:cNvSpPr>
            <p:nvPr/>
          </p:nvSpPr>
          <p:spPr bwMode="auto">
            <a:xfrm flipH="1">
              <a:off x="6787733" y="3298130"/>
              <a:ext cx="136804" cy="76674"/>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88"/>
            <p:cNvSpPr>
              <a:spLocks/>
            </p:cNvSpPr>
            <p:nvPr/>
          </p:nvSpPr>
          <p:spPr bwMode="auto">
            <a:xfrm flipH="1">
              <a:off x="6787734" y="3298130"/>
              <a:ext cx="135996" cy="76674"/>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89"/>
            <p:cNvSpPr>
              <a:spLocks/>
            </p:cNvSpPr>
            <p:nvPr/>
          </p:nvSpPr>
          <p:spPr bwMode="auto">
            <a:xfrm flipH="1">
              <a:off x="6788137" y="3298534"/>
              <a:ext cx="135189" cy="75868"/>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90"/>
            <p:cNvSpPr>
              <a:spLocks/>
            </p:cNvSpPr>
            <p:nvPr/>
          </p:nvSpPr>
          <p:spPr bwMode="auto">
            <a:xfrm flipH="1">
              <a:off x="6788137" y="3298937"/>
              <a:ext cx="134382" cy="75060"/>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91"/>
            <p:cNvSpPr>
              <a:spLocks/>
            </p:cNvSpPr>
            <p:nvPr/>
          </p:nvSpPr>
          <p:spPr bwMode="auto">
            <a:xfrm flipH="1">
              <a:off x="6788137" y="3298534"/>
              <a:ext cx="133575" cy="75060"/>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92"/>
            <p:cNvSpPr>
              <a:spLocks/>
            </p:cNvSpPr>
            <p:nvPr/>
          </p:nvSpPr>
          <p:spPr bwMode="auto">
            <a:xfrm flipH="1">
              <a:off x="6788944" y="3298937"/>
              <a:ext cx="131961" cy="74253"/>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93"/>
            <p:cNvSpPr>
              <a:spLocks/>
            </p:cNvSpPr>
            <p:nvPr/>
          </p:nvSpPr>
          <p:spPr bwMode="auto">
            <a:xfrm flipH="1">
              <a:off x="6788944" y="3299341"/>
              <a:ext cx="131154" cy="73446"/>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94"/>
            <p:cNvSpPr>
              <a:spLocks/>
            </p:cNvSpPr>
            <p:nvPr/>
          </p:nvSpPr>
          <p:spPr bwMode="auto">
            <a:xfrm flipH="1">
              <a:off x="6789347" y="3298937"/>
              <a:ext cx="130347" cy="73446"/>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95"/>
            <p:cNvSpPr>
              <a:spLocks/>
            </p:cNvSpPr>
            <p:nvPr/>
          </p:nvSpPr>
          <p:spPr bwMode="auto">
            <a:xfrm flipH="1">
              <a:off x="6789347" y="3299341"/>
              <a:ext cx="129540" cy="7263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96"/>
            <p:cNvSpPr>
              <a:spLocks/>
            </p:cNvSpPr>
            <p:nvPr/>
          </p:nvSpPr>
          <p:spPr bwMode="auto">
            <a:xfrm flipH="1">
              <a:off x="6789751" y="3299745"/>
              <a:ext cx="128732" cy="71832"/>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97"/>
            <p:cNvSpPr>
              <a:spLocks/>
            </p:cNvSpPr>
            <p:nvPr/>
          </p:nvSpPr>
          <p:spPr bwMode="auto">
            <a:xfrm flipH="1">
              <a:off x="6789751" y="3299341"/>
              <a:ext cx="127926" cy="71832"/>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98"/>
            <p:cNvSpPr>
              <a:spLocks/>
            </p:cNvSpPr>
            <p:nvPr/>
          </p:nvSpPr>
          <p:spPr bwMode="auto">
            <a:xfrm flipH="1">
              <a:off x="6790558" y="3300148"/>
              <a:ext cx="126311" cy="71025"/>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99"/>
            <p:cNvSpPr>
              <a:spLocks/>
            </p:cNvSpPr>
            <p:nvPr/>
          </p:nvSpPr>
          <p:spPr bwMode="auto">
            <a:xfrm flipH="1">
              <a:off x="6790558" y="3300552"/>
              <a:ext cx="125504" cy="70218"/>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100"/>
            <p:cNvSpPr>
              <a:spLocks/>
            </p:cNvSpPr>
            <p:nvPr/>
          </p:nvSpPr>
          <p:spPr bwMode="auto">
            <a:xfrm flipH="1">
              <a:off x="6790558" y="3300148"/>
              <a:ext cx="124697" cy="70218"/>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01"/>
            <p:cNvSpPr>
              <a:spLocks/>
            </p:cNvSpPr>
            <p:nvPr/>
          </p:nvSpPr>
          <p:spPr bwMode="auto">
            <a:xfrm flipH="1">
              <a:off x="6790961" y="3300552"/>
              <a:ext cx="123890" cy="69410"/>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02"/>
            <p:cNvSpPr>
              <a:spLocks/>
            </p:cNvSpPr>
            <p:nvPr/>
          </p:nvSpPr>
          <p:spPr bwMode="auto">
            <a:xfrm flipH="1">
              <a:off x="6790962" y="3300148"/>
              <a:ext cx="123083" cy="69410"/>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03"/>
            <p:cNvSpPr>
              <a:spLocks/>
            </p:cNvSpPr>
            <p:nvPr/>
          </p:nvSpPr>
          <p:spPr bwMode="auto">
            <a:xfrm flipH="1">
              <a:off x="6791365" y="3300552"/>
              <a:ext cx="122276" cy="68604"/>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104"/>
            <p:cNvSpPr>
              <a:spLocks/>
            </p:cNvSpPr>
            <p:nvPr/>
          </p:nvSpPr>
          <p:spPr bwMode="auto">
            <a:xfrm flipH="1">
              <a:off x="6791768" y="3300955"/>
              <a:ext cx="120662" cy="67797"/>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05"/>
            <p:cNvSpPr>
              <a:spLocks/>
            </p:cNvSpPr>
            <p:nvPr/>
          </p:nvSpPr>
          <p:spPr bwMode="auto">
            <a:xfrm flipH="1">
              <a:off x="6792173" y="3300552"/>
              <a:ext cx="119854" cy="67797"/>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106"/>
            <p:cNvSpPr>
              <a:spLocks/>
            </p:cNvSpPr>
            <p:nvPr/>
          </p:nvSpPr>
          <p:spPr bwMode="auto">
            <a:xfrm flipH="1">
              <a:off x="6792172" y="3300955"/>
              <a:ext cx="119047" cy="66989"/>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07"/>
            <p:cNvSpPr>
              <a:spLocks/>
            </p:cNvSpPr>
            <p:nvPr/>
          </p:nvSpPr>
          <p:spPr bwMode="auto">
            <a:xfrm flipH="1">
              <a:off x="6792576" y="3301358"/>
              <a:ext cx="118240" cy="66183"/>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08"/>
            <p:cNvSpPr>
              <a:spLocks/>
            </p:cNvSpPr>
            <p:nvPr/>
          </p:nvSpPr>
          <p:spPr bwMode="auto">
            <a:xfrm flipH="1">
              <a:off x="6792576" y="3301358"/>
              <a:ext cx="117433" cy="66183"/>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09"/>
            <p:cNvSpPr>
              <a:spLocks/>
            </p:cNvSpPr>
            <p:nvPr/>
          </p:nvSpPr>
          <p:spPr bwMode="auto">
            <a:xfrm flipH="1">
              <a:off x="6792576" y="3301762"/>
              <a:ext cx="116626" cy="65375"/>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10"/>
            <p:cNvSpPr>
              <a:spLocks/>
            </p:cNvSpPr>
            <p:nvPr/>
          </p:nvSpPr>
          <p:spPr bwMode="auto">
            <a:xfrm flipH="1">
              <a:off x="6793383" y="3302166"/>
              <a:ext cx="115012" cy="64568"/>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11"/>
            <p:cNvSpPr>
              <a:spLocks/>
            </p:cNvSpPr>
            <p:nvPr/>
          </p:nvSpPr>
          <p:spPr bwMode="auto">
            <a:xfrm flipH="1">
              <a:off x="6793384" y="3301762"/>
              <a:ext cx="114204" cy="64568"/>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12"/>
            <p:cNvSpPr>
              <a:spLocks/>
            </p:cNvSpPr>
            <p:nvPr/>
          </p:nvSpPr>
          <p:spPr bwMode="auto">
            <a:xfrm flipH="1">
              <a:off x="6793786" y="3302166"/>
              <a:ext cx="113398" cy="63761"/>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13"/>
            <p:cNvSpPr>
              <a:spLocks/>
            </p:cNvSpPr>
            <p:nvPr/>
          </p:nvSpPr>
          <p:spPr bwMode="auto">
            <a:xfrm flipH="1">
              <a:off x="6793786" y="3302569"/>
              <a:ext cx="112591" cy="62954"/>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14"/>
            <p:cNvSpPr>
              <a:spLocks/>
            </p:cNvSpPr>
            <p:nvPr/>
          </p:nvSpPr>
          <p:spPr bwMode="auto">
            <a:xfrm flipH="1">
              <a:off x="6794190" y="3302166"/>
              <a:ext cx="111783" cy="62954"/>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15"/>
            <p:cNvSpPr>
              <a:spLocks/>
            </p:cNvSpPr>
            <p:nvPr/>
          </p:nvSpPr>
          <p:spPr bwMode="auto">
            <a:xfrm flipH="1">
              <a:off x="6794189" y="3302569"/>
              <a:ext cx="110977" cy="62146"/>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16"/>
            <p:cNvSpPr>
              <a:spLocks/>
            </p:cNvSpPr>
            <p:nvPr/>
          </p:nvSpPr>
          <p:spPr bwMode="auto">
            <a:xfrm flipH="1">
              <a:off x="6794997" y="3302973"/>
              <a:ext cx="108959" cy="61340"/>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17"/>
            <p:cNvSpPr>
              <a:spLocks/>
            </p:cNvSpPr>
            <p:nvPr/>
          </p:nvSpPr>
          <p:spPr bwMode="auto">
            <a:xfrm flipH="1">
              <a:off x="6794998" y="3302569"/>
              <a:ext cx="108151" cy="61340"/>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18"/>
            <p:cNvSpPr>
              <a:spLocks/>
            </p:cNvSpPr>
            <p:nvPr/>
          </p:nvSpPr>
          <p:spPr bwMode="auto">
            <a:xfrm flipH="1">
              <a:off x="6795400" y="3303377"/>
              <a:ext cx="107345" cy="6053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19"/>
            <p:cNvSpPr>
              <a:spLocks/>
            </p:cNvSpPr>
            <p:nvPr/>
          </p:nvSpPr>
          <p:spPr bwMode="auto">
            <a:xfrm flipH="1">
              <a:off x="6795401" y="3303780"/>
              <a:ext cx="106537" cy="59725"/>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20"/>
            <p:cNvSpPr>
              <a:spLocks/>
            </p:cNvSpPr>
            <p:nvPr/>
          </p:nvSpPr>
          <p:spPr bwMode="auto">
            <a:xfrm flipH="1">
              <a:off x="6795401" y="3303377"/>
              <a:ext cx="105730" cy="59725"/>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21"/>
            <p:cNvSpPr>
              <a:spLocks/>
            </p:cNvSpPr>
            <p:nvPr/>
          </p:nvSpPr>
          <p:spPr bwMode="auto">
            <a:xfrm flipH="1">
              <a:off x="6795805" y="3303780"/>
              <a:ext cx="104923" cy="58919"/>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22"/>
            <p:cNvSpPr>
              <a:spLocks/>
            </p:cNvSpPr>
            <p:nvPr/>
          </p:nvSpPr>
          <p:spPr bwMode="auto">
            <a:xfrm flipH="1">
              <a:off x="6796208" y="3304184"/>
              <a:ext cx="103309" cy="58111"/>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23"/>
            <p:cNvSpPr>
              <a:spLocks/>
            </p:cNvSpPr>
            <p:nvPr/>
          </p:nvSpPr>
          <p:spPr bwMode="auto">
            <a:xfrm flipH="1">
              <a:off x="6796611" y="3303780"/>
              <a:ext cx="102502" cy="58111"/>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24"/>
            <p:cNvSpPr>
              <a:spLocks/>
            </p:cNvSpPr>
            <p:nvPr/>
          </p:nvSpPr>
          <p:spPr bwMode="auto">
            <a:xfrm flipH="1">
              <a:off x="6796611" y="3304184"/>
              <a:ext cx="101695" cy="57304"/>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25"/>
            <p:cNvSpPr>
              <a:spLocks/>
            </p:cNvSpPr>
            <p:nvPr/>
          </p:nvSpPr>
          <p:spPr bwMode="auto">
            <a:xfrm flipH="1">
              <a:off x="6797015" y="3304587"/>
              <a:ext cx="100887" cy="56497"/>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26"/>
            <p:cNvSpPr>
              <a:spLocks/>
            </p:cNvSpPr>
            <p:nvPr/>
          </p:nvSpPr>
          <p:spPr bwMode="auto">
            <a:xfrm flipH="1">
              <a:off x="6797015" y="3304184"/>
              <a:ext cx="100081" cy="56497"/>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27"/>
            <p:cNvSpPr>
              <a:spLocks/>
            </p:cNvSpPr>
            <p:nvPr/>
          </p:nvSpPr>
          <p:spPr bwMode="auto">
            <a:xfrm flipH="1">
              <a:off x="6797419" y="3304587"/>
              <a:ext cx="99273" cy="55690"/>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28"/>
            <p:cNvSpPr>
              <a:spLocks/>
            </p:cNvSpPr>
            <p:nvPr/>
          </p:nvSpPr>
          <p:spPr bwMode="auto">
            <a:xfrm flipH="1">
              <a:off x="6797419" y="3305394"/>
              <a:ext cx="98466" cy="54883"/>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29"/>
            <p:cNvSpPr>
              <a:spLocks/>
            </p:cNvSpPr>
            <p:nvPr/>
          </p:nvSpPr>
          <p:spPr bwMode="auto">
            <a:xfrm flipH="1">
              <a:off x="6797822" y="3304990"/>
              <a:ext cx="96852" cy="54883"/>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30"/>
            <p:cNvSpPr>
              <a:spLocks/>
            </p:cNvSpPr>
            <p:nvPr/>
          </p:nvSpPr>
          <p:spPr bwMode="auto">
            <a:xfrm flipH="1">
              <a:off x="6798225" y="3305394"/>
              <a:ext cx="96045" cy="54076"/>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31"/>
            <p:cNvSpPr>
              <a:spLocks/>
            </p:cNvSpPr>
            <p:nvPr/>
          </p:nvSpPr>
          <p:spPr bwMode="auto">
            <a:xfrm flipH="1">
              <a:off x="6798226" y="3305798"/>
              <a:ext cx="95238" cy="53269"/>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32"/>
            <p:cNvSpPr>
              <a:spLocks/>
            </p:cNvSpPr>
            <p:nvPr/>
          </p:nvSpPr>
          <p:spPr bwMode="auto">
            <a:xfrm flipH="1">
              <a:off x="6798629" y="3305394"/>
              <a:ext cx="94431" cy="53269"/>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33"/>
            <p:cNvSpPr>
              <a:spLocks/>
            </p:cNvSpPr>
            <p:nvPr/>
          </p:nvSpPr>
          <p:spPr bwMode="auto">
            <a:xfrm flipH="1">
              <a:off x="6798630" y="3305798"/>
              <a:ext cx="93623" cy="52058"/>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34"/>
            <p:cNvSpPr>
              <a:spLocks/>
            </p:cNvSpPr>
            <p:nvPr/>
          </p:nvSpPr>
          <p:spPr bwMode="auto">
            <a:xfrm flipH="1">
              <a:off x="6799032" y="3305394"/>
              <a:ext cx="92817" cy="52058"/>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35"/>
            <p:cNvSpPr>
              <a:spLocks/>
            </p:cNvSpPr>
            <p:nvPr/>
          </p:nvSpPr>
          <p:spPr bwMode="auto">
            <a:xfrm flipH="1">
              <a:off x="6799436" y="3305798"/>
              <a:ext cx="91202" cy="51251"/>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36"/>
            <p:cNvSpPr>
              <a:spLocks/>
            </p:cNvSpPr>
            <p:nvPr/>
          </p:nvSpPr>
          <p:spPr bwMode="auto">
            <a:xfrm flipH="1">
              <a:off x="6799839" y="3306201"/>
              <a:ext cx="90396" cy="50444"/>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37"/>
            <p:cNvSpPr>
              <a:spLocks/>
            </p:cNvSpPr>
            <p:nvPr/>
          </p:nvSpPr>
          <p:spPr bwMode="auto">
            <a:xfrm flipH="1">
              <a:off x="6799840" y="3305798"/>
              <a:ext cx="89588" cy="50444"/>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38"/>
            <p:cNvSpPr>
              <a:spLocks/>
            </p:cNvSpPr>
            <p:nvPr/>
          </p:nvSpPr>
          <p:spPr bwMode="auto">
            <a:xfrm flipH="1">
              <a:off x="6799840" y="3306605"/>
              <a:ext cx="88781" cy="49637"/>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39"/>
            <p:cNvSpPr>
              <a:spLocks/>
            </p:cNvSpPr>
            <p:nvPr/>
          </p:nvSpPr>
          <p:spPr bwMode="auto">
            <a:xfrm flipH="1">
              <a:off x="6800243" y="3307008"/>
              <a:ext cx="87974" cy="48829"/>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40"/>
            <p:cNvSpPr>
              <a:spLocks/>
            </p:cNvSpPr>
            <p:nvPr/>
          </p:nvSpPr>
          <p:spPr bwMode="auto">
            <a:xfrm flipH="1">
              <a:off x="6800243" y="3306605"/>
              <a:ext cx="87167" cy="48829"/>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41"/>
            <p:cNvSpPr>
              <a:spLocks/>
            </p:cNvSpPr>
            <p:nvPr/>
          </p:nvSpPr>
          <p:spPr bwMode="auto">
            <a:xfrm flipH="1">
              <a:off x="6801050" y="3307008"/>
              <a:ext cx="85553" cy="48023"/>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42"/>
            <p:cNvSpPr>
              <a:spLocks/>
            </p:cNvSpPr>
            <p:nvPr/>
          </p:nvSpPr>
          <p:spPr bwMode="auto">
            <a:xfrm flipH="1">
              <a:off x="6801050" y="3307412"/>
              <a:ext cx="84746" cy="47215"/>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43"/>
            <p:cNvSpPr>
              <a:spLocks/>
            </p:cNvSpPr>
            <p:nvPr/>
          </p:nvSpPr>
          <p:spPr bwMode="auto">
            <a:xfrm flipH="1">
              <a:off x="6801857" y="3307008"/>
              <a:ext cx="83535" cy="47215"/>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44"/>
            <p:cNvSpPr>
              <a:spLocks/>
            </p:cNvSpPr>
            <p:nvPr/>
          </p:nvSpPr>
          <p:spPr bwMode="auto">
            <a:xfrm flipH="1">
              <a:off x="6801857" y="3307412"/>
              <a:ext cx="82728" cy="46408"/>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45"/>
            <p:cNvSpPr>
              <a:spLocks/>
            </p:cNvSpPr>
            <p:nvPr/>
          </p:nvSpPr>
          <p:spPr bwMode="auto">
            <a:xfrm flipH="1">
              <a:off x="6802261" y="3307815"/>
              <a:ext cx="81921" cy="45602"/>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46"/>
            <p:cNvSpPr>
              <a:spLocks/>
            </p:cNvSpPr>
            <p:nvPr/>
          </p:nvSpPr>
          <p:spPr bwMode="auto">
            <a:xfrm flipH="1">
              <a:off x="6802261" y="3307412"/>
              <a:ext cx="81114" cy="45602"/>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47"/>
            <p:cNvSpPr>
              <a:spLocks/>
            </p:cNvSpPr>
            <p:nvPr/>
          </p:nvSpPr>
          <p:spPr bwMode="auto">
            <a:xfrm flipH="1">
              <a:off x="6802664" y="3307815"/>
              <a:ext cx="79500" cy="44794"/>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48"/>
            <p:cNvSpPr>
              <a:spLocks/>
            </p:cNvSpPr>
            <p:nvPr/>
          </p:nvSpPr>
          <p:spPr bwMode="auto">
            <a:xfrm flipH="1">
              <a:off x="6803068" y="3308622"/>
              <a:ext cx="78692" cy="4398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49"/>
            <p:cNvSpPr>
              <a:spLocks/>
            </p:cNvSpPr>
            <p:nvPr/>
          </p:nvSpPr>
          <p:spPr bwMode="auto">
            <a:xfrm flipH="1">
              <a:off x="6803068" y="3308219"/>
              <a:ext cx="77885" cy="4398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50"/>
            <p:cNvSpPr>
              <a:spLocks/>
            </p:cNvSpPr>
            <p:nvPr/>
          </p:nvSpPr>
          <p:spPr bwMode="auto">
            <a:xfrm flipH="1">
              <a:off x="6803472" y="3308622"/>
              <a:ext cx="77078" cy="43180"/>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51"/>
            <p:cNvSpPr>
              <a:spLocks/>
            </p:cNvSpPr>
            <p:nvPr/>
          </p:nvSpPr>
          <p:spPr bwMode="auto">
            <a:xfrm flipH="1">
              <a:off x="6803472" y="3309026"/>
              <a:ext cx="76271" cy="42373"/>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52"/>
            <p:cNvSpPr>
              <a:spLocks/>
            </p:cNvSpPr>
            <p:nvPr/>
          </p:nvSpPr>
          <p:spPr bwMode="auto">
            <a:xfrm flipH="1">
              <a:off x="6803875" y="3308622"/>
              <a:ext cx="75464" cy="42373"/>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53"/>
            <p:cNvSpPr>
              <a:spLocks/>
            </p:cNvSpPr>
            <p:nvPr/>
          </p:nvSpPr>
          <p:spPr bwMode="auto">
            <a:xfrm flipH="1">
              <a:off x="6804279" y="3309026"/>
              <a:ext cx="73446" cy="41565"/>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54"/>
            <p:cNvSpPr>
              <a:spLocks/>
            </p:cNvSpPr>
            <p:nvPr/>
          </p:nvSpPr>
          <p:spPr bwMode="auto">
            <a:xfrm flipH="1">
              <a:off x="6804682" y="3309430"/>
              <a:ext cx="72639" cy="4075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155"/>
            <p:cNvSpPr>
              <a:spLocks/>
            </p:cNvSpPr>
            <p:nvPr/>
          </p:nvSpPr>
          <p:spPr bwMode="auto">
            <a:xfrm flipH="1">
              <a:off x="6804683" y="3309026"/>
              <a:ext cx="71832" cy="4075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56"/>
            <p:cNvSpPr>
              <a:spLocks/>
            </p:cNvSpPr>
            <p:nvPr/>
          </p:nvSpPr>
          <p:spPr bwMode="auto">
            <a:xfrm flipH="1">
              <a:off x="6804682" y="3309430"/>
              <a:ext cx="71025" cy="39952"/>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57"/>
            <p:cNvSpPr>
              <a:spLocks/>
            </p:cNvSpPr>
            <p:nvPr/>
          </p:nvSpPr>
          <p:spPr bwMode="auto">
            <a:xfrm flipH="1">
              <a:off x="6805086" y="3309833"/>
              <a:ext cx="70218" cy="39144"/>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58"/>
            <p:cNvSpPr>
              <a:spLocks/>
            </p:cNvSpPr>
            <p:nvPr/>
          </p:nvSpPr>
          <p:spPr bwMode="auto">
            <a:xfrm flipH="1">
              <a:off x="6805087" y="3309430"/>
              <a:ext cx="69410" cy="39144"/>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159"/>
            <p:cNvSpPr>
              <a:spLocks/>
            </p:cNvSpPr>
            <p:nvPr/>
          </p:nvSpPr>
          <p:spPr bwMode="auto">
            <a:xfrm flipH="1">
              <a:off x="6805893" y="3310237"/>
              <a:ext cx="67796" cy="38338"/>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60"/>
            <p:cNvSpPr>
              <a:spLocks/>
            </p:cNvSpPr>
            <p:nvPr/>
          </p:nvSpPr>
          <p:spPr bwMode="auto">
            <a:xfrm flipH="1">
              <a:off x="6805894" y="3310640"/>
              <a:ext cx="66989" cy="37530"/>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161"/>
            <p:cNvSpPr>
              <a:spLocks/>
            </p:cNvSpPr>
            <p:nvPr/>
          </p:nvSpPr>
          <p:spPr bwMode="auto">
            <a:xfrm flipH="1">
              <a:off x="6806296" y="3310237"/>
              <a:ext cx="66183" cy="37530"/>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62"/>
            <p:cNvSpPr>
              <a:spLocks/>
            </p:cNvSpPr>
            <p:nvPr/>
          </p:nvSpPr>
          <p:spPr bwMode="auto">
            <a:xfrm flipH="1">
              <a:off x="6806297" y="3310640"/>
              <a:ext cx="65375" cy="36723"/>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63"/>
            <p:cNvSpPr>
              <a:spLocks/>
            </p:cNvSpPr>
            <p:nvPr/>
          </p:nvSpPr>
          <p:spPr bwMode="auto">
            <a:xfrm flipH="1">
              <a:off x="6806700" y="3311044"/>
              <a:ext cx="64568" cy="35916"/>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64"/>
            <p:cNvSpPr>
              <a:spLocks/>
            </p:cNvSpPr>
            <p:nvPr/>
          </p:nvSpPr>
          <p:spPr bwMode="auto">
            <a:xfrm flipH="1">
              <a:off x="6806700" y="3310640"/>
              <a:ext cx="63761" cy="35916"/>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65"/>
            <p:cNvSpPr>
              <a:spLocks/>
            </p:cNvSpPr>
            <p:nvPr/>
          </p:nvSpPr>
          <p:spPr bwMode="auto">
            <a:xfrm flipH="1">
              <a:off x="6807105" y="3311044"/>
              <a:ext cx="62146" cy="35109"/>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66"/>
            <p:cNvSpPr>
              <a:spLocks/>
            </p:cNvSpPr>
            <p:nvPr/>
          </p:nvSpPr>
          <p:spPr bwMode="auto">
            <a:xfrm flipH="1">
              <a:off x="6807507" y="3311447"/>
              <a:ext cx="61340" cy="34301"/>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67"/>
            <p:cNvSpPr>
              <a:spLocks/>
            </p:cNvSpPr>
            <p:nvPr/>
          </p:nvSpPr>
          <p:spPr bwMode="auto">
            <a:xfrm flipH="1">
              <a:off x="7160210" y="3306201"/>
              <a:ext cx="29056" cy="30670"/>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68"/>
            <p:cNvSpPr>
              <a:spLocks/>
            </p:cNvSpPr>
            <p:nvPr/>
          </p:nvSpPr>
          <p:spPr bwMode="auto">
            <a:xfrm flipH="1">
              <a:off x="7201372" y="3339292"/>
              <a:ext cx="51251" cy="33495"/>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69"/>
            <p:cNvSpPr>
              <a:spLocks noEditPoints="1"/>
            </p:cNvSpPr>
            <p:nvPr/>
          </p:nvSpPr>
          <p:spPr bwMode="auto">
            <a:xfrm flipH="1">
              <a:off x="7219128" y="3347767"/>
              <a:ext cx="21792" cy="10088"/>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70"/>
            <p:cNvSpPr>
              <a:spLocks/>
            </p:cNvSpPr>
            <p:nvPr/>
          </p:nvSpPr>
          <p:spPr bwMode="auto">
            <a:xfrm flipH="1">
              <a:off x="6785716" y="3358663"/>
              <a:ext cx="15335" cy="7264"/>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71"/>
            <p:cNvSpPr>
              <a:spLocks/>
            </p:cNvSpPr>
            <p:nvPr/>
          </p:nvSpPr>
          <p:spPr bwMode="auto">
            <a:xfrm flipH="1">
              <a:off x="6806700" y="3371173"/>
              <a:ext cx="16546" cy="8071"/>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72"/>
            <p:cNvSpPr>
              <a:spLocks/>
            </p:cNvSpPr>
            <p:nvPr/>
          </p:nvSpPr>
          <p:spPr bwMode="auto">
            <a:xfrm flipH="1">
              <a:off x="7142051" y="3373190"/>
              <a:ext cx="93220" cy="87974"/>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73"/>
            <p:cNvSpPr>
              <a:spLocks/>
            </p:cNvSpPr>
            <p:nvPr/>
          </p:nvSpPr>
          <p:spPr bwMode="auto">
            <a:xfrm flipH="1">
              <a:off x="6835756" y="3385701"/>
              <a:ext cx="22599" cy="6861"/>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74"/>
            <p:cNvSpPr>
              <a:spLocks/>
            </p:cNvSpPr>
            <p:nvPr/>
          </p:nvSpPr>
          <p:spPr bwMode="auto">
            <a:xfrm flipH="1">
              <a:off x="6872883" y="3394175"/>
              <a:ext cx="15738" cy="6861"/>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5"/>
            <p:cNvSpPr>
              <a:spLocks/>
            </p:cNvSpPr>
            <p:nvPr/>
          </p:nvSpPr>
          <p:spPr bwMode="auto">
            <a:xfrm flipH="1">
              <a:off x="6916063" y="3408703"/>
              <a:ext cx="6456" cy="443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76"/>
            <p:cNvSpPr>
              <a:spLocks/>
            </p:cNvSpPr>
            <p:nvPr/>
          </p:nvSpPr>
          <p:spPr bwMode="auto">
            <a:xfrm flipH="1">
              <a:off x="7345843" y="3452287"/>
              <a:ext cx="1614" cy="3632"/>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77"/>
            <p:cNvSpPr>
              <a:spLocks/>
            </p:cNvSpPr>
            <p:nvPr/>
          </p:nvSpPr>
          <p:spPr bwMode="auto">
            <a:xfrm flipH="1">
              <a:off x="7346650" y="3457936"/>
              <a:ext cx="807" cy="1614"/>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78"/>
            <p:cNvSpPr>
              <a:spLocks/>
            </p:cNvSpPr>
            <p:nvPr/>
          </p:nvSpPr>
          <p:spPr bwMode="auto">
            <a:xfrm flipH="1">
              <a:off x="7309120" y="3471253"/>
              <a:ext cx="2018" cy="14125"/>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79"/>
            <p:cNvSpPr>
              <a:spLocks/>
            </p:cNvSpPr>
            <p:nvPr/>
          </p:nvSpPr>
          <p:spPr bwMode="auto">
            <a:xfrm flipH="1">
              <a:off x="6849476" y="3678678"/>
              <a:ext cx="148507" cy="166263"/>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80"/>
            <p:cNvSpPr>
              <a:spLocks noEditPoints="1"/>
            </p:cNvSpPr>
            <p:nvPr/>
          </p:nvSpPr>
          <p:spPr bwMode="auto">
            <a:xfrm flipH="1">
              <a:off x="6490720" y="3697645"/>
              <a:ext cx="79903" cy="107748"/>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81"/>
            <p:cNvSpPr>
              <a:spLocks/>
            </p:cNvSpPr>
            <p:nvPr/>
          </p:nvSpPr>
          <p:spPr bwMode="auto">
            <a:xfrm flipH="1">
              <a:off x="6857548" y="3748089"/>
              <a:ext cx="93220" cy="28248"/>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82"/>
            <p:cNvSpPr>
              <a:spLocks/>
            </p:cNvSpPr>
            <p:nvPr/>
          </p:nvSpPr>
          <p:spPr bwMode="auto">
            <a:xfrm flipH="1">
              <a:off x="6682407" y="3756967"/>
              <a:ext cx="509280" cy="527844"/>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83"/>
            <p:cNvSpPr>
              <a:spLocks/>
            </p:cNvSpPr>
            <p:nvPr/>
          </p:nvSpPr>
          <p:spPr bwMode="auto">
            <a:xfrm flipH="1">
              <a:off x="6537129" y="3761002"/>
              <a:ext cx="155367" cy="16182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84"/>
            <p:cNvSpPr>
              <a:spLocks/>
            </p:cNvSpPr>
            <p:nvPr/>
          </p:nvSpPr>
          <p:spPr bwMode="auto">
            <a:xfrm flipH="1">
              <a:off x="6857548" y="3774723"/>
              <a:ext cx="93623" cy="21389"/>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85"/>
            <p:cNvSpPr>
              <a:spLocks/>
            </p:cNvSpPr>
            <p:nvPr/>
          </p:nvSpPr>
          <p:spPr bwMode="auto">
            <a:xfrm flipH="1">
              <a:off x="6872478" y="3802971"/>
              <a:ext cx="81114" cy="18563"/>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86"/>
            <p:cNvSpPr>
              <a:spLocks/>
            </p:cNvSpPr>
            <p:nvPr/>
          </p:nvSpPr>
          <p:spPr bwMode="auto">
            <a:xfrm flipH="1">
              <a:off x="6501616" y="3805393"/>
              <a:ext cx="65375" cy="44391"/>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87"/>
            <p:cNvSpPr>
              <a:spLocks/>
            </p:cNvSpPr>
            <p:nvPr/>
          </p:nvSpPr>
          <p:spPr bwMode="auto">
            <a:xfrm flipH="1">
              <a:off x="6575466" y="3835256"/>
              <a:ext cx="55690" cy="53672"/>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88"/>
            <p:cNvSpPr>
              <a:spLocks/>
            </p:cNvSpPr>
            <p:nvPr/>
          </p:nvSpPr>
          <p:spPr bwMode="auto">
            <a:xfrm flipH="1">
              <a:off x="6510090" y="3843730"/>
              <a:ext cx="66586" cy="55287"/>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89"/>
            <p:cNvSpPr>
              <a:spLocks/>
            </p:cNvSpPr>
            <p:nvPr/>
          </p:nvSpPr>
          <p:spPr bwMode="auto">
            <a:xfrm flipH="1">
              <a:off x="6695724" y="3859065"/>
              <a:ext cx="18160" cy="26634"/>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90"/>
            <p:cNvSpPr>
              <a:spLocks/>
            </p:cNvSpPr>
            <p:nvPr/>
          </p:nvSpPr>
          <p:spPr bwMode="auto">
            <a:xfrm flipH="1">
              <a:off x="6921712" y="3919597"/>
              <a:ext cx="6861" cy="6456"/>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91"/>
            <p:cNvSpPr>
              <a:spLocks/>
            </p:cNvSpPr>
            <p:nvPr/>
          </p:nvSpPr>
          <p:spPr bwMode="auto">
            <a:xfrm flipH="1">
              <a:off x="7141647" y="3922826"/>
              <a:ext cx="7264" cy="6456"/>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92"/>
            <p:cNvSpPr>
              <a:spLocks/>
            </p:cNvSpPr>
            <p:nvPr/>
          </p:nvSpPr>
          <p:spPr bwMode="auto">
            <a:xfrm flipH="1">
              <a:off x="7155771" y="3924844"/>
              <a:ext cx="6861" cy="5246"/>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93"/>
            <p:cNvSpPr>
              <a:spLocks/>
            </p:cNvSpPr>
            <p:nvPr/>
          </p:nvSpPr>
          <p:spPr bwMode="auto">
            <a:xfrm flipH="1">
              <a:off x="6993140" y="3926458"/>
              <a:ext cx="54883" cy="44391"/>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94"/>
            <p:cNvSpPr>
              <a:spLocks/>
            </p:cNvSpPr>
            <p:nvPr/>
          </p:nvSpPr>
          <p:spPr bwMode="auto">
            <a:xfrm flipH="1">
              <a:off x="6905168" y="3929283"/>
              <a:ext cx="6456" cy="5650"/>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95"/>
            <p:cNvSpPr>
              <a:spLocks noEditPoints="1"/>
            </p:cNvSpPr>
            <p:nvPr/>
          </p:nvSpPr>
          <p:spPr bwMode="auto">
            <a:xfrm flipH="1">
              <a:off x="6993140" y="3960356"/>
              <a:ext cx="64568" cy="81921"/>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96"/>
            <p:cNvSpPr>
              <a:spLocks/>
            </p:cNvSpPr>
            <p:nvPr/>
          </p:nvSpPr>
          <p:spPr bwMode="auto">
            <a:xfrm flipH="1">
              <a:off x="7063358" y="3991026"/>
              <a:ext cx="24213" cy="31074"/>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97"/>
            <p:cNvSpPr>
              <a:spLocks/>
            </p:cNvSpPr>
            <p:nvPr/>
          </p:nvSpPr>
          <p:spPr bwMode="auto">
            <a:xfrm flipH="1">
              <a:off x="7014529" y="4005150"/>
              <a:ext cx="12510" cy="10088"/>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98"/>
            <p:cNvSpPr>
              <a:spLocks/>
            </p:cNvSpPr>
            <p:nvPr/>
          </p:nvSpPr>
          <p:spPr bwMode="auto">
            <a:xfrm flipH="1">
              <a:off x="7094028" y="4012011"/>
              <a:ext cx="209039" cy="152542"/>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99"/>
            <p:cNvSpPr>
              <a:spLocks/>
            </p:cNvSpPr>
            <p:nvPr/>
          </p:nvSpPr>
          <p:spPr bwMode="auto">
            <a:xfrm flipH="1">
              <a:off x="7138822" y="4012011"/>
              <a:ext cx="26634" cy="14528"/>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200"/>
            <p:cNvSpPr>
              <a:spLocks/>
            </p:cNvSpPr>
            <p:nvPr/>
          </p:nvSpPr>
          <p:spPr bwMode="auto">
            <a:xfrm flipH="1">
              <a:off x="7018968" y="4028556"/>
              <a:ext cx="1614" cy="6456"/>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201"/>
            <p:cNvSpPr>
              <a:spLocks noEditPoints="1"/>
            </p:cNvSpPr>
            <p:nvPr/>
          </p:nvSpPr>
          <p:spPr bwMode="auto">
            <a:xfrm flipH="1">
              <a:off x="7040356" y="4047523"/>
              <a:ext cx="29863" cy="66586"/>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202"/>
            <p:cNvSpPr>
              <a:spLocks/>
            </p:cNvSpPr>
            <p:nvPr/>
          </p:nvSpPr>
          <p:spPr bwMode="auto">
            <a:xfrm flipH="1">
              <a:off x="6786523" y="4079000"/>
              <a:ext cx="5246" cy="4843"/>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203"/>
            <p:cNvSpPr>
              <a:spLocks/>
            </p:cNvSpPr>
            <p:nvPr/>
          </p:nvSpPr>
          <p:spPr bwMode="auto">
            <a:xfrm flipH="1">
              <a:off x="6810735" y="4091510"/>
              <a:ext cx="43180" cy="15738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204"/>
            <p:cNvSpPr>
              <a:spLocks/>
            </p:cNvSpPr>
            <p:nvPr/>
          </p:nvSpPr>
          <p:spPr bwMode="auto">
            <a:xfrm flipH="1">
              <a:off x="6793384" y="4106442"/>
              <a:ext cx="403" cy="766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206"/>
            <p:cNvSpPr>
              <a:spLocks/>
            </p:cNvSpPr>
            <p:nvPr/>
          </p:nvSpPr>
          <p:spPr bwMode="auto">
            <a:xfrm flipH="1">
              <a:off x="7090799" y="4110880"/>
              <a:ext cx="37127" cy="60936"/>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207"/>
            <p:cNvSpPr>
              <a:spLocks/>
            </p:cNvSpPr>
            <p:nvPr/>
          </p:nvSpPr>
          <p:spPr bwMode="auto">
            <a:xfrm flipH="1">
              <a:off x="7220742" y="4114109"/>
              <a:ext cx="29863" cy="41162"/>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208"/>
            <p:cNvSpPr>
              <a:spLocks/>
            </p:cNvSpPr>
            <p:nvPr/>
          </p:nvSpPr>
          <p:spPr bwMode="auto">
            <a:xfrm flipH="1">
              <a:off x="6792576" y="4115723"/>
              <a:ext cx="23810" cy="119451"/>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209"/>
            <p:cNvSpPr>
              <a:spLocks/>
            </p:cNvSpPr>
            <p:nvPr/>
          </p:nvSpPr>
          <p:spPr bwMode="auto">
            <a:xfrm flipH="1">
              <a:off x="6828088" y="4121776"/>
              <a:ext cx="807" cy="766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210"/>
            <p:cNvSpPr>
              <a:spLocks/>
            </p:cNvSpPr>
            <p:nvPr/>
          </p:nvSpPr>
          <p:spPr bwMode="auto">
            <a:xfrm flipH="1">
              <a:off x="6830510" y="4131058"/>
              <a:ext cx="73042" cy="133575"/>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211"/>
            <p:cNvSpPr>
              <a:spLocks/>
            </p:cNvSpPr>
            <p:nvPr/>
          </p:nvSpPr>
          <p:spPr bwMode="auto">
            <a:xfrm flipH="1">
              <a:off x="7051656" y="4164553"/>
              <a:ext cx="276835" cy="131154"/>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212"/>
            <p:cNvSpPr>
              <a:spLocks/>
            </p:cNvSpPr>
            <p:nvPr/>
          </p:nvSpPr>
          <p:spPr bwMode="auto">
            <a:xfrm flipH="1">
              <a:off x="7053270" y="4203294"/>
              <a:ext cx="172316" cy="186440"/>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213"/>
            <p:cNvSpPr>
              <a:spLocks/>
            </p:cNvSpPr>
            <p:nvPr/>
          </p:nvSpPr>
          <p:spPr bwMode="auto">
            <a:xfrm flipH="1">
              <a:off x="6866022" y="4212172"/>
              <a:ext cx="50040" cy="38338"/>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214"/>
            <p:cNvSpPr>
              <a:spLocks/>
            </p:cNvSpPr>
            <p:nvPr/>
          </p:nvSpPr>
          <p:spPr bwMode="auto">
            <a:xfrm flipH="1">
              <a:off x="7069816" y="4255351"/>
              <a:ext cx="7667" cy="8071"/>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15"/>
            <p:cNvSpPr>
              <a:spLocks/>
            </p:cNvSpPr>
            <p:nvPr/>
          </p:nvSpPr>
          <p:spPr bwMode="auto">
            <a:xfrm flipH="1">
              <a:off x="7240114" y="4281986"/>
              <a:ext cx="100484" cy="78289"/>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16"/>
            <p:cNvSpPr>
              <a:spLocks/>
            </p:cNvSpPr>
            <p:nvPr/>
          </p:nvSpPr>
          <p:spPr bwMode="auto">
            <a:xfrm flipH="1">
              <a:off x="6752625" y="4281986"/>
              <a:ext cx="114608" cy="8030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17"/>
            <p:cNvSpPr>
              <a:spLocks/>
            </p:cNvSpPr>
            <p:nvPr/>
          </p:nvSpPr>
          <p:spPr bwMode="auto">
            <a:xfrm flipH="1">
              <a:off x="6847055" y="4286021"/>
              <a:ext cx="193704" cy="114609"/>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18"/>
            <p:cNvSpPr>
              <a:spLocks/>
            </p:cNvSpPr>
            <p:nvPr/>
          </p:nvSpPr>
          <p:spPr bwMode="auto">
            <a:xfrm flipH="1">
              <a:off x="7216304" y="4291267"/>
              <a:ext cx="15335" cy="766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219"/>
            <p:cNvSpPr>
              <a:spLocks/>
            </p:cNvSpPr>
            <p:nvPr/>
          </p:nvSpPr>
          <p:spPr bwMode="auto">
            <a:xfrm flipH="1">
              <a:off x="7204197" y="4299339"/>
              <a:ext cx="55690" cy="45602"/>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220"/>
            <p:cNvSpPr>
              <a:spLocks/>
            </p:cNvSpPr>
            <p:nvPr/>
          </p:nvSpPr>
          <p:spPr bwMode="auto">
            <a:xfrm flipH="1">
              <a:off x="7215497" y="4308216"/>
              <a:ext cx="33898" cy="29863"/>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221"/>
            <p:cNvSpPr>
              <a:spLocks/>
            </p:cNvSpPr>
            <p:nvPr/>
          </p:nvSpPr>
          <p:spPr bwMode="auto">
            <a:xfrm flipH="1">
              <a:off x="7225183" y="4314270"/>
              <a:ext cx="13720" cy="16142"/>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22"/>
            <p:cNvSpPr>
              <a:spLocks/>
            </p:cNvSpPr>
            <p:nvPr/>
          </p:nvSpPr>
          <p:spPr bwMode="auto">
            <a:xfrm flipH="1">
              <a:off x="7229217" y="4350589"/>
              <a:ext cx="32284" cy="34706"/>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23"/>
            <p:cNvSpPr>
              <a:spLocks/>
            </p:cNvSpPr>
            <p:nvPr/>
          </p:nvSpPr>
          <p:spPr bwMode="auto">
            <a:xfrm flipH="1">
              <a:off x="6755853" y="4355029"/>
              <a:ext cx="109362" cy="37933"/>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224"/>
            <p:cNvSpPr>
              <a:spLocks/>
            </p:cNvSpPr>
            <p:nvPr/>
          </p:nvSpPr>
          <p:spPr bwMode="auto">
            <a:xfrm flipH="1">
              <a:off x="6713077" y="4357853"/>
              <a:ext cx="72639" cy="37933"/>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25"/>
            <p:cNvSpPr>
              <a:spLocks/>
            </p:cNvSpPr>
            <p:nvPr/>
          </p:nvSpPr>
          <p:spPr bwMode="auto">
            <a:xfrm flipH="1">
              <a:off x="6615821" y="4363503"/>
              <a:ext cx="152139" cy="47215"/>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226"/>
            <p:cNvSpPr>
              <a:spLocks/>
            </p:cNvSpPr>
            <p:nvPr/>
          </p:nvSpPr>
          <p:spPr bwMode="auto">
            <a:xfrm flipH="1">
              <a:off x="6859566" y="4375610"/>
              <a:ext cx="217917" cy="70218"/>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27"/>
            <p:cNvSpPr>
              <a:spLocks/>
            </p:cNvSpPr>
            <p:nvPr/>
          </p:nvSpPr>
          <p:spPr bwMode="auto">
            <a:xfrm flipH="1">
              <a:off x="6791770" y="4394980"/>
              <a:ext cx="104519" cy="55690"/>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28"/>
            <p:cNvSpPr>
              <a:spLocks/>
            </p:cNvSpPr>
            <p:nvPr/>
          </p:nvSpPr>
          <p:spPr bwMode="auto">
            <a:xfrm flipH="1">
              <a:off x="6698145" y="4403455"/>
              <a:ext cx="136804" cy="54883"/>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229"/>
            <p:cNvSpPr>
              <a:spLocks/>
            </p:cNvSpPr>
            <p:nvPr/>
          </p:nvSpPr>
          <p:spPr bwMode="auto">
            <a:xfrm flipH="1">
              <a:off x="7092818" y="3285217"/>
              <a:ext cx="11299" cy="11703"/>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30"/>
            <p:cNvSpPr>
              <a:spLocks/>
            </p:cNvSpPr>
            <p:nvPr/>
          </p:nvSpPr>
          <p:spPr bwMode="auto">
            <a:xfrm flipH="1">
              <a:off x="7022196" y="3266249"/>
              <a:ext cx="11703" cy="11299"/>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231"/>
            <p:cNvSpPr>
              <a:spLocks noEditPoints="1"/>
            </p:cNvSpPr>
            <p:nvPr/>
          </p:nvSpPr>
          <p:spPr bwMode="auto">
            <a:xfrm flipH="1">
              <a:off x="7159000" y="4177063"/>
              <a:ext cx="134382" cy="88378"/>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732"/>
          <p:cNvGrpSpPr/>
          <p:nvPr/>
        </p:nvGrpSpPr>
        <p:grpSpPr>
          <a:xfrm>
            <a:off x="7361017" y="3657600"/>
            <a:ext cx="1630583" cy="992528"/>
            <a:chOff x="7284817" y="3657600"/>
            <a:chExt cx="1630583" cy="992528"/>
          </a:xfrm>
        </p:grpSpPr>
        <p:sp>
          <p:nvSpPr>
            <p:cNvPr id="1051" name="Oval Callout 1050"/>
            <p:cNvSpPr/>
            <p:nvPr/>
          </p:nvSpPr>
          <p:spPr>
            <a:xfrm>
              <a:off x="7284817" y="3657600"/>
              <a:ext cx="1630583" cy="992528"/>
            </a:xfrm>
            <a:prstGeom prst="wedgeEllipseCallout">
              <a:avLst>
                <a:gd name="adj1" fmla="val -69667"/>
                <a:gd name="adj2" fmla="val 31809"/>
              </a:avLst>
            </a:prstGeom>
            <a:noFill/>
            <a:ln>
              <a:solidFill>
                <a:schemeClr val="accent6"/>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325"/>
            <p:cNvGrpSpPr>
              <a:grpSpLocks noChangeAspect="1"/>
            </p:cNvGrpSpPr>
            <p:nvPr/>
          </p:nvGrpSpPr>
          <p:grpSpPr>
            <a:xfrm flipH="1">
              <a:off x="8448488" y="3827753"/>
              <a:ext cx="278346" cy="680588"/>
              <a:chOff x="6621463" y="1127125"/>
              <a:chExt cx="1330325" cy="3252788"/>
            </a:xfrm>
          </p:grpSpPr>
          <p:sp>
            <p:nvSpPr>
              <p:cNvPr id="1092"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324"/>
            <p:cNvGrpSpPr>
              <a:grpSpLocks noChangeAspect="1"/>
            </p:cNvGrpSpPr>
            <p:nvPr/>
          </p:nvGrpSpPr>
          <p:grpSpPr>
            <a:xfrm flipH="1">
              <a:off x="7789383" y="3912822"/>
              <a:ext cx="217124" cy="510441"/>
              <a:chOff x="7996238" y="2274888"/>
              <a:chExt cx="660400" cy="1552575"/>
            </a:xfrm>
          </p:grpSpPr>
          <p:sp>
            <p:nvSpPr>
              <p:cNvPr id="1058"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54" name="TextBox 1053"/>
            <p:cNvSpPr txBox="1"/>
            <p:nvPr/>
          </p:nvSpPr>
          <p:spPr>
            <a:xfrm flipH="1">
              <a:off x="8014810" y="3904550"/>
              <a:ext cx="425369" cy="496263"/>
            </a:xfrm>
            <a:prstGeom prst="rect">
              <a:avLst/>
            </a:prstGeom>
            <a:noFill/>
          </p:spPr>
          <p:txBody>
            <a:bodyPr wrap="none" rtlCol="0" anchor="ctr" anchorCtr="0">
              <a:noAutofit/>
            </a:bodyPr>
            <a:lstStyle/>
            <a:p>
              <a:pPr algn="ctr"/>
              <a:r>
                <a:rPr lang="en-US" sz="2800" dirty="0" smtClean="0"/>
                <a:t>$3</a:t>
              </a:r>
            </a:p>
          </p:txBody>
        </p:sp>
        <p:sp>
          <p:nvSpPr>
            <p:cNvPr id="1055" name="TextBox 1054"/>
            <p:cNvSpPr txBox="1"/>
            <p:nvPr/>
          </p:nvSpPr>
          <p:spPr>
            <a:xfrm flipH="1">
              <a:off x="7355711" y="3904550"/>
              <a:ext cx="425369" cy="496263"/>
            </a:xfrm>
            <a:prstGeom prst="rect">
              <a:avLst/>
            </a:prstGeom>
            <a:noFill/>
          </p:spPr>
          <p:txBody>
            <a:bodyPr wrap="none" rtlCol="0" anchor="ctr" anchorCtr="0">
              <a:noAutofit/>
            </a:bodyPr>
            <a:lstStyle/>
            <a:p>
              <a:pPr algn="ctr"/>
              <a:r>
                <a:rPr lang="en-US" sz="2800" dirty="0" smtClean="0"/>
                <a:t>$7</a:t>
              </a:r>
            </a:p>
          </p:txBody>
        </p:sp>
      </p:grpSp>
      <p:cxnSp>
        <p:nvCxnSpPr>
          <p:cNvPr id="1045" name="Straight Arrow Connector 1044"/>
          <p:cNvCxnSpPr/>
          <p:nvPr/>
        </p:nvCxnSpPr>
        <p:spPr>
          <a:xfrm>
            <a:off x="832811" y="4872999"/>
            <a:ext cx="3168065" cy="473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6" name="Straight Arrow Connector 1045"/>
          <p:cNvCxnSpPr>
            <a:cxnSpLocks noChangeAspect="1"/>
          </p:cNvCxnSpPr>
          <p:nvPr/>
        </p:nvCxnSpPr>
        <p:spPr>
          <a:xfrm rot="16200000" flipV="1">
            <a:off x="-749514" y="3291991"/>
            <a:ext cx="3168065" cy="341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48" name="TextBox 1047"/>
          <p:cNvSpPr txBox="1"/>
          <p:nvPr/>
        </p:nvSpPr>
        <p:spPr>
          <a:xfrm>
            <a:off x="3472865" y="4937745"/>
            <a:ext cx="482747" cy="404758"/>
          </a:xfrm>
          <a:prstGeom prst="rect">
            <a:avLst/>
          </a:prstGeom>
          <a:noFill/>
        </p:spPr>
        <p:txBody>
          <a:bodyPr wrap="none" rtlCol="0" anchor="ctr" anchorCtr="0">
            <a:noAutofit/>
          </a:bodyPr>
          <a:lstStyle/>
          <a:p>
            <a:pPr algn="ctr"/>
            <a:r>
              <a:rPr lang="en-US" sz="2800" dirty="0" smtClean="0"/>
              <a:t>$X</a:t>
            </a:r>
          </a:p>
        </p:txBody>
      </p:sp>
      <p:sp>
        <p:nvSpPr>
          <p:cNvPr id="1049" name="TextBox 1048"/>
          <p:cNvSpPr txBox="1"/>
          <p:nvPr/>
        </p:nvSpPr>
        <p:spPr>
          <a:xfrm>
            <a:off x="304800" y="1808666"/>
            <a:ext cx="485278" cy="341008"/>
          </a:xfrm>
          <a:prstGeom prst="rect">
            <a:avLst/>
          </a:prstGeom>
          <a:noFill/>
        </p:spPr>
        <p:txBody>
          <a:bodyPr wrap="none" rtlCol="0" anchor="ctr" anchorCtr="0">
            <a:noAutofit/>
          </a:bodyPr>
          <a:lstStyle/>
          <a:p>
            <a:pPr algn="ctr"/>
            <a:r>
              <a:rPr lang="en-US" sz="2800" dirty="0" smtClean="0"/>
              <a:t>$Y</a:t>
            </a:r>
          </a:p>
        </p:txBody>
      </p:sp>
      <p:sp>
        <p:nvSpPr>
          <p:cNvPr id="1260" name="TextBox 1259"/>
          <p:cNvSpPr txBox="1"/>
          <p:nvPr/>
        </p:nvSpPr>
        <p:spPr>
          <a:xfrm>
            <a:off x="1696181" y="4912982"/>
            <a:ext cx="389386" cy="454283"/>
          </a:xfrm>
          <a:prstGeom prst="rect">
            <a:avLst/>
          </a:prstGeom>
          <a:noFill/>
        </p:spPr>
        <p:txBody>
          <a:bodyPr wrap="none" rtlCol="0" anchor="ctr" anchorCtr="0">
            <a:noAutofit/>
          </a:bodyPr>
          <a:lstStyle/>
          <a:p>
            <a:pPr algn="ctr"/>
            <a:r>
              <a:rPr lang="en-US" sz="2800" dirty="0" smtClean="0"/>
              <a:t>$3</a:t>
            </a:r>
          </a:p>
        </p:txBody>
      </p:sp>
      <p:cxnSp>
        <p:nvCxnSpPr>
          <p:cNvPr id="1531" name="Straight Arrow Connector 1530"/>
          <p:cNvCxnSpPr>
            <a:cxnSpLocks noChangeAspect="1"/>
          </p:cNvCxnSpPr>
          <p:nvPr/>
        </p:nvCxnSpPr>
        <p:spPr>
          <a:xfrm rot="16200000" flipV="1">
            <a:off x="306507" y="3291991"/>
            <a:ext cx="3168065" cy="3414"/>
          </a:xfrm>
          <a:prstGeom prst="straightConnector1">
            <a:avLst/>
          </a:prstGeom>
          <a:ln w="38100">
            <a:solidFill>
              <a:schemeClr val="accent6"/>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535" name="Straight Arrow Connector 1534"/>
          <p:cNvCxnSpPr/>
          <p:nvPr/>
        </p:nvCxnSpPr>
        <p:spPr>
          <a:xfrm>
            <a:off x="832811" y="2765687"/>
            <a:ext cx="3168065" cy="4732"/>
          </a:xfrm>
          <a:prstGeom prst="straightConnector1">
            <a:avLst/>
          </a:prstGeom>
          <a:ln w="38100">
            <a:solidFill>
              <a:schemeClr val="accent6"/>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537" name="TextBox 1536"/>
          <p:cNvSpPr txBox="1"/>
          <p:nvPr/>
        </p:nvSpPr>
        <p:spPr>
          <a:xfrm>
            <a:off x="352746" y="2538569"/>
            <a:ext cx="389386" cy="454283"/>
          </a:xfrm>
          <a:prstGeom prst="rect">
            <a:avLst/>
          </a:prstGeom>
          <a:noFill/>
        </p:spPr>
        <p:txBody>
          <a:bodyPr wrap="none" rtlCol="0" anchor="ctr" anchorCtr="0">
            <a:noAutofit/>
          </a:bodyPr>
          <a:lstStyle/>
          <a:p>
            <a:pPr algn="ctr"/>
            <a:r>
              <a:rPr lang="en-US" sz="2800" dirty="0" smtClean="0"/>
              <a:t>$7</a:t>
            </a:r>
          </a:p>
        </p:txBody>
      </p:sp>
      <p:sp>
        <p:nvSpPr>
          <p:cNvPr id="1539" name="Rectangle 1538"/>
          <p:cNvSpPr/>
          <p:nvPr/>
        </p:nvSpPr>
        <p:spPr>
          <a:xfrm>
            <a:off x="832811"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1"/>
                </a:solidFill>
              </a:rPr>
              <a:t>A,</a:t>
            </a:r>
            <a:r>
              <a:rPr lang="en-US" sz="2800" b="1" dirty="0" smtClean="0">
                <a:solidFill>
                  <a:schemeClr val="accent6"/>
                </a:solidFill>
              </a:rPr>
              <a:t>A</a:t>
            </a:r>
            <a:endParaRPr lang="en-US" sz="2000" b="1" dirty="0">
              <a:solidFill>
                <a:schemeClr val="accent6"/>
              </a:solidFill>
            </a:endParaRPr>
          </a:p>
        </p:txBody>
      </p:sp>
      <p:sp>
        <p:nvSpPr>
          <p:cNvPr id="1540" name="Rectangle 1539"/>
          <p:cNvSpPr/>
          <p:nvPr/>
        </p:nvSpPr>
        <p:spPr>
          <a:xfrm>
            <a:off x="1888833"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1"/>
                </a:solidFill>
              </a:rPr>
              <a:t>A,</a:t>
            </a:r>
            <a:r>
              <a:rPr lang="en-US" sz="2800" b="1" dirty="0" smtClean="0">
                <a:solidFill>
                  <a:schemeClr val="accent6"/>
                </a:solidFill>
              </a:rPr>
              <a:t>C</a:t>
            </a:r>
            <a:endParaRPr lang="en-US" sz="2800" b="1" dirty="0">
              <a:solidFill>
                <a:schemeClr val="accent6"/>
              </a:solidFill>
            </a:endParaRPr>
          </a:p>
        </p:txBody>
      </p:sp>
      <p:sp>
        <p:nvSpPr>
          <p:cNvPr id="1541" name="Rectangle 1540"/>
          <p:cNvSpPr/>
          <p:nvPr/>
        </p:nvSpPr>
        <p:spPr>
          <a:xfrm>
            <a:off x="2944854"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1"/>
                </a:solidFill>
              </a:rPr>
              <a:t>C,</a:t>
            </a:r>
            <a:r>
              <a:rPr lang="en-US" sz="2800" b="1" dirty="0" smtClean="0">
                <a:solidFill>
                  <a:schemeClr val="accent6"/>
                </a:solidFill>
              </a:rPr>
              <a:t>C</a:t>
            </a:r>
            <a:endParaRPr lang="en-US" sz="2800" b="1" dirty="0">
              <a:solidFill>
                <a:schemeClr val="accent6"/>
              </a:solidFill>
            </a:endParaRPr>
          </a:p>
        </p:txBody>
      </p:sp>
      <p:sp>
        <p:nvSpPr>
          <p:cNvPr id="1542" name="Rectangle 1541"/>
          <p:cNvSpPr/>
          <p:nvPr/>
        </p:nvSpPr>
        <p:spPr>
          <a:xfrm>
            <a:off x="2944854"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1"/>
                </a:solidFill>
              </a:rPr>
              <a:t>C,</a:t>
            </a:r>
            <a:r>
              <a:rPr lang="en-US" sz="2800" b="1" dirty="0" smtClean="0">
                <a:solidFill>
                  <a:schemeClr val="accent6"/>
                </a:solidFill>
              </a:rPr>
              <a:t>D</a:t>
            </a:r>
            <a:endParaRPr lang="en-US" sz="2800" b="1" dirty="0">
              <a:solidFill>
                <a:schemeClr val="accent6"/>
              </a:solidFill>
            </a:endParaRPr>
          </a:p>
        </p:txBody>
      </p:sp>
      <p:sp>
        <p:nvSpPr>
          <p:cNvPr id="1543" name="Rectangle 1542"/>
          <p:cNvSpPr/>
          <p:nvPr/>
        </p:nvSpPr>
        <p:spPr>
          <a:xfrm>
            <a:off x="2944854"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1"/>
                </a:solidFill>
              </a:rPr>
              <a:t>D,</a:t>
            </a:r>
            <a:r>
              <a:rPr lang="en-US" sz="2800" b="1" dirty="0" smtClean="0">
                <a:solidFill>
                  <a:schemeClr val="accent6"/>
                </a:solidFill>
              </a:rPr>
              <a:t>D</a:t>
            </a:r>
            <a:endParaRPr lang="en-US" sz="2800" b="1" dirty="0">
              <a:solidFill>
                <a:schemeClr val="accent6"/>
              </a:solidFill>
            </a:endParaRPr>
          </a:p>
        </p:txBody>
      </p:sp>
      <p:sp>
        <p:nvSpPr>
          <p:cNvPr id="1544" name="Rectangle 1543"/>
          <p:cNvSpPr/>
          <p:nvPr/>
        </p:nvSpPr>
        <p:spPr>
          <a:xfrm>
            <a:off x="1888833"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1"/>
                </a:solidFill>
              </a:rPr>
              <a:t>B,</a:t>
            </a:r>
            <a:r>
              <a:rPr lang="en-US" sz="2800" b="1" dirty="0" smtClean="0">
                <a:solidFill>
                  <a:schemeClr val="accent6"/>
                </a:solidFill>
              </a:rPr>
              <a:t>D</a:t>
            </a:r>
            <a:endParaRPr lang="en-US" sz="2800" b="1" dirty="0">
              <a:solidFill>
                <a:schemeClr val="accent6"/>
              </a:solidFill>
            </a:endParaRPr>
          </a:p>
        </p:txBody>
      </p:sp>
      <p:sp>
        <p:nvSpPr>
          <p:cNvPr id="1545" name="Rectangle 1544"/>
          <p:cNvSpPr/>
          <p:nvPr/>
        </p:nvSpPr>
        <p:spPr>
          <a:xfrm>
            <a:off x="1888833"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1"/>
                </a:solidFill>
              </a:rPr>
              <a:t>A,</a:t>
            </a:r>
            <a:r>
              <a:rPr lang="en-US" sz="2800" b="1" dirty="0" smtClean="0">
                <a:solidFill>
                  <a:schemeClr val="accent6"/>
                </a:solidFill>
              </a:rPr>
              <a:t>D</a:t>
            </a:r>
            <a:endParaRPr lang="en-US" sz="2800" b="1" dirty="0">
              <a:solidFill>
                <a:schemeClr val="accent6"/>
              </a:solidFill>
            </a:endParaRPr>
          </a:p>
        </p:txBody>
      </p:sp>
      <p:sp>
        <p:nvSpPr>
          <p:cNvPr id="1546" name="Rectangle 1545"/>
          <p:cNvSpPr/>
          <p:nvPr/>
        </p:nvSpPr>
        <p:spPr>
          <a:xfrm>
            <a:off x="832811"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1"/>
                </a:solidFill>
              </a:rPr>
              <a:t>A,</a:t>
            </a:r>
            <a:r>
              <a:rPr lang="en-US" sz="2800" b="1" dirty="0" smtClean="0">
                <a:solidFill>
                  <a:schemeClr val="accent6"/>
                </a:solidFill>
              </a:rPr>
              <a:t>B</a:t>
            </a:r>
            <a:endParaRPr lang="en-US" sz="2800" b="1" dirty="0">
              <a:solidFill>
                <a:schemeClr val="accent6"/>
              </a:solidFill>
            </a:endParaRPr>
          </a:p>
        </p:txBody>
      </p:sp>
      <p:sp>
        <p:nvSpPr>
          <p:cNvPr id="1547" name="Rectangle 1546"/>
          <p:cNvSpPr/>
          <p:nvPr/>
        </p:nvSpPr>
        <p:spPr>
          <a:xfrm>
            <a:off x="832811"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bg1"/>
                </a:solidFill>
              </a:rPr>
              <a:t>B,</a:t>
            </a:r>
            <a:r>
              <a:rPr lang="en-US" sz="2800" b="1" dirty="0" smtClean="0">
                <a:solidFill>
                  <a:schemeClr val="accent6"/>
                </a:solidFill>
              </a:rPr>
              <a:t>B</a:t>
            </a:r>
            <a:endParaRPr lang="en-US" sz="2800" b="1" dirty="0">
              <a:solidFill>
                <a:schemeClr val="accent6"/>
              </a:solidFill>
            </a:endParaRPr>
          </a:p>
        </p:txBody>
      </p:sp>
    </p:spTree>
  </p:cSld>
  <p:clrMapOvr>
    <a:masterClrMapping/>
  </p:clrMapOvr>
  <p:transition>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74638"/>
            <a:ext cx="8991600" cy="1143000"/>
          </a:xfrm>
        </p:spPr>
        <p:txBody>
          <a:bodyPr>
            <a:noAutofit/>
          </a:bodyPr>
          <a:lstStyle/>
          <a:p>
            <a:r>
              <a:rPr lang="en-US" sz="3200" dirty="0" smtClean="0"/>
              <a:t>Uncertainty introduces the need for greater impact…</a:t>
            </a:r>
            <a:endParaRPr lang="en-US" sz="3200" dirty="0"/>
          </a:p>
        </p:txBody>
      </p:sp>
      <p:grpSp>
        <p:nvGrpSpPr>
          <p:cNvPr id="3" name="Group 1524"/>
          <p:cNvGrpSpPr/>
          <p:nvPr/>
        </p:nvGrpSpPr>
        <p:grpSpPr>
          <a:xfrm>
            <a:off x="4419600" y="1600200"/>
            <a:ext cx="2595618" cy="1828800"/>
            <a:chOff x="5483991" y="1600200"/>
            <a:chExt cx="2595618" cy="1828800"/>
          </a:xfrm>
        </p:grpSpPr>
        <p:grpSp>
          <p:nvGrpSpPr>
            <p:cNvPr id="4" name="Group 329"/>
            <p:cNvGrpSpPr/>
            <p:nvPr/>
          </p:nvGrpSpPr>
          <p:grpSpPr>
            <a:xfrm>
              <a:off x="5483991" y="1727523"/>
              <a:ext cx="1106825" cy="1701477"/>
              <a:chOff x="609600" y="2362200"/>
              <a:chExt cx="1189650" cy="1828800"/>
            </a:xfrm>
          </p:grpSpPr>
          <p:sp>
            <p:nvSpPr>
              <p:cNvPr id="818" name="AutoShape 3"/>
              <p:cNvSpPr>
                <a:spLocks noChangeAspect="1" noChangeArrowheads="1" noTextEdit="1"/>
              </p:cNvSpPr>
              <p:nvPr/>
            </p:nvSpPr>
            <p:spPr bwMode="auto">
              <a:xfrm>
                <a:off x="609600" y="2362200"/>
                <a:ext cx="1189650"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6"/>
              <p:cNvSpPr>
                <a:spLocks noEditPoints="1"/>
              </p:cNvSpPr>
              <p:nvPr/>
            </p:nvSpPr>
            <p:spPr bwMode="auto">
              <a:xfrm>
                <a:off x="613978" y="2367125"/>
                <a:ext cx="1179253" cy="1818403"/>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7"/>
              <p:cNvSpPr>
                <a:spLocks/>
              </p:cNvSpPr>
              <p:nvPr/>
            </p:nvSpPr>
            <p:spPr bwMode="auto">
              <a:xfrm>
                <a:off x="744763" y="2378617"/>
                <a:ext cx="199187" cy="253362"/>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8"/>
              <p:cNvSpPr>
                <a:spLocks/>
              </p:cNvSpPr>
              <p:nvPr/>
            </p:nvSpPr>
            <p:spPr bwMode="auto">
              <a:xfrm>
                <a:off x="959819" y="2385730"/>
                <a:ext cx="27361" cy="30644"/>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9"/>
              <p:cNvSpPr>
                <a:spLocks/>
              </p:cNvSpPr>
              <p:nvPr/>
            </p:nvSpPr>
            <p:spPr bwMode="auto">
              <a:xfrm>
                <a:off x="1064885" y="2386278"/>
                <a:ext cx="47608" cy="25719"/>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0"/>
              <p:cNvSpPr>
                <a:spLocks/>
              </p:cNvSpPr>
              <p:nvPr/>
            </p:nvSpPr>
            <p:spPr bwMode="auto">
              <a:xfrm>
                <a:off x="1033146" y="2453038"/>
                <a:ext cx="123124" cy="143918"/>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1"/>
              <p:cNvSpPr>
                <a:spLocks/>
              </p:cNvSpPr>
              <p:nvPr/>
            </p:nvSpPr>
            <p:spPr bwMode="auto">
              <a:xfrm>
                <a:off x="905645" y="2461794"/>
                <a:ext cx="118746" cy="187696"/>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2"/>
              <p:cNvSpPr>
                <a:spLocks/>
              </p:cNvSpPr>
              <p:nvPr/>
            </p:nvSpPr>
            <p:spPr bwMode="auto">
              <a:xfrm>
                <a:off x="816448" y="2470002"/>
                <a:ext cx="6567" cy="9303"/>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3"/>
              <p:cNvSpPr>
                <a:spLocks/>
              </p:cNvSpPr>
              <p:nvPr/>
            </p:nvSpPr>
            <p:spPr bwMode="auto">
              <a:xfrm>
                <a:off x="803315" y="2490249"/>
                <a:ext cx="9303" cy="14228"/>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4"/>
              <p:cNvSpPr>
                <a:spLocks/>
              </p:cNvSpPr>
              <p:nvPr/>
            </p:nvSpPr>
            <p:spPr bwMode="auto">
              <a:xfrm>
                <a:off x="737649" y="2564123"/>
                <a:ext cx="712477" cy="626017"/>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5"/>
              <p:cNvSpPr>
                <a:spLocks/>
              </p:cNvSpPr>
              <p:nvPr/>
            </p:nvSpPr>
            <p:spPr bwMode="auto">
              <a:xfrm>
                <a:off x="1123437" y="2580540"/>
                <a:ext cx="279081" cy="157599"/>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6"/>
              <p:cNvSpPr>
                <a:spLocks/>
              </p:cNvSpPr>
              <p:nvPr/>
            </p:nvSpPr>
            <p:spPr bwMode="auto">
              <a:xfrm>
                <a:off x="1124532" y="2581087"/>
                <a:ext cx="277986" cy="156504"/>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7"/>
              <p:cNvSpPr>
                <a:spLocks/>
              </p:cNvSpPr>
              <p:nvPr/>
            </p:nvSpPr>
            <p:spPr bwMode="auto">
              <a:xfrm>
                <a:off x="1125626" y="2582181"/>
                <a:ext cx="276892" cy="155410"/>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8"/>
              <p:cNvSpPr>
                <a:spLocks noEditPoints="1"/>
              </p:cNvSpPr>
              <p:nvPr/>
            </p:nvSpPr>
            <p:spPr bwMode="auto">
              <a:xfrm>
                <a:off x="1126720" y="2581634"/>
                <a:ext cx="274703" cy="155410"/>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9"/>
              <p:cNvSpPr>
                <a:spLocks/>
              </p:cNvSpPr>
              <p:nvPr/>
            </p:nvSpPr>
            <p:spPr bwMode="auto">
              <a:xfrm>
                <a:off x="1127815" y="2582181"/>
                <a:ext cx="273609" cy="154315"/>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20"/>
              <p:cNvSpPr>
                <a:spLocks/>
              </p:cNvSpPr>
              <p:nvPr/>
            </p:nvSpPr>
            <p:spPr bwMode="auto">
              <a:xfrm>
                <a:off x="1128362" y="2582729"/>
                <a:ext cx="272514" cy="153221"/>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21"/>
              <p:cNvSpPr>
                <a:spLocks/>
              </p:cNvSpPr>
              <p:nvPr/>
            </p:nvSpPr>
            <p:spPr bwMode="auto">
              <a:xfrm>
                <a:off x="1129457" y="2582181"/>
                <a:ext cx="271420" cy="153221"/>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22"/>
              <p:cNvSpPr>
                <a:spLocks/>
              </p:cNvSpPr>
              <p:nvPr/>
            </p:nvSpPr>
            <p:spPr bwMode="auto">
              <a:xfrm>
                <a:off x="1130004" y="2582729"/>
                <a:ext cx="270325" cy="152126"/>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23"/>
              <p:cNvSpPr>
                <a:spLocks/>
              </p:cNvSpPr>
              <p:nvPr/>
            </p:nvSpPr>
            <p:spPr bwMode="auto">
              <a:xfrm>
                <a:off x="1131098" y="2583276"/>
                <a:ext cx="269231" cy="151032"/>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24"/>
              <p:cNvSpPr>
                <a:spLocks/>
              </p:cNvSpPr>
              <p:nvPr/>
            </p:nvSpPr>
            <p:spPr bwMode="auto">
              <a:xfrm>
                <a:off x="1131645" y="2582729"/>
                <a:ext cx="268136" cy="151032"/>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25"/>
              <p:cNvSpPr>
                <a:spLocks/>
              </p:cNvSpPr>
              <p:nvPr/>
            </p:nvSpPr>
            <p:spPr bwMode="auto">
              <a:xfrm>
                <a:off x="1133287" y="2583276"/>
                <a:ext cx="265948" cy="149938"/>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26"/>
              <p:cNvSpPr>
                <a:spLocks/>
              </p:cNvSpPr>
              <p:nvPr/>
            </p:nvSpPr>
            <p:spPr bwMode="auto">
              <a:xfrm>
                <a:off x="1134382" y="2583823"/>
                <a:ext cx="264853" cy="148843"/>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27"/>
              <p:cNvSpPr>
                <a:spLocks/>
              </p:cNvSpPr>
              <p:nvPr/>
            </p:nvSpPr>
            <p:spPr bwMode="auto">
              <a:xfrm>
                <a:off x="1134929" y="2583823"/>
                <a:ext cx="263759" cy="148843"/>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28"/>
              <p:cNvSpPr>
                <a:spLocks/>
              </p:cNvSpPr>
              <p:nvPr/>
            </p:nvSpPr>
            <p:spPr bwMode="auto">
              <a:xfrm>
                <a:off x="1136023" y="2584370"/>
                <a:ext cx="262664" cy="14774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29"/>
              <p:cNvSpPr>
                <a:spLocks/>
              </p:cNvSpPr>
              <p:nvPr/>
            </p:nvSpPr>
            <p:spPr bwMode="auto">
              <a:xfrm>
                <a:off x="1136570" y="2584917"/>
                <a:ext cx="261570" cy="146654"/>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30"/>
              <p:cNvSpPr>
                <a:spLocks/>
              </p:cNvSpPr>
              <p:nvPr/>
            </p:nvSpPr>
            <p:spPr bwMode="auto">
              <a:xfrm>
                <a:off x="1137665" y="2584370"/>
                <a:ext cx="260475" cy="146654"/>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31"/>
              <p:cNvSpPr>
                <a:spLocks/>
              </p:cNvSpPr>
              <p:nvPr/>
            </p:nvSpPr>
            <p:spPr bwMode="auto">
              <a:xfrm>
                <a:off x="1138759" y="2584917"/>
                <a:ext cx="258287" cy="145560"/>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32"/>
              <p:cNvSpPr>
                <a:spLocks/>
              </p:cNvSpPr>
              <p:nvPr/>
            </p:nvSpPr>
            <p:spPr bwMode="auto">
              <a:xfrm>
                <a:off x="1139854" y="2585465"/>
                <a:ext cx="257192" cy="144465"/>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33"/>
              <p:cNvSpPr>
                <a:spLocks/>
              </p:cNvSpPr>
              <p:nvPr/>
            </p:nvSpPr>
            <p:spPr bwMode="auto">
              <a:xfrm>
                <a:off x="1140401" y="2584917"/>
                <a:ext cx="256098" cy="144465"/>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34"/>
              <p:cNvSpPr>
                <a:spLocks/>
              </p:cNvSpPr>
              <p:nvPr/>
            </p:nvSpPr>
            <p:spPr bwMode="auto">
              <a:xfrm>
                <a:off x="1141495" y="2585465"/>
                <a:ext cx="255003" cy="143371"/>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35"/>
              <p:cNvSpPr>
                <a:spLocks/>
              </p:cNvSpPr>
              <p:nvPr/>
            </p:nvSpPr>
            <p:spPr bwMode="auto">
              <a:xfrm>
                <a:off x="1142590" y="2584917"/>
                <a:ext cx="253909" cy="143371"/>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36"/>
              <p:cNvSpPr>
                <a:spLocks/>
              </p:cNvSpPr>
              <p:nvPr/>
            </p:nvSpPr>
            <p:spPr bwMode="auto">
              <a:xfrm>
                <a:off x="1143137" y="2585465"/>
                <a:ext cx="252814" cy="142276"/>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37"/>
              <p:cNvSpPr>
                <a:spLocks/>
              </p:cNvSpPr>
              <p:nvPr/>
            </p:nvSpPr>
            <p:spPr bwMode="auto">
              <a:xfrm>
                <a:off x="1144779" y="2586559"/>
                <a:ext cx="250625" cy="141182"/>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38"/>
              <p:cNvSpPr>
                <a:spLocks/>
              </p:cNvSpPr>
              <p:nvPr/>
            </p:nvSpPr>
            <p:spPr bwMode="auto">
              <a:xfrm>
                <a:off x="1145326" y="2586012"/>
                <a:ext cx="249531" cy="141182"/>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39"/>
              <p:cNvSpPr>
                <a:spLocks/>
              </p:cNvSpPr>
              <p:nvPr/>
            </p:nvSpPr>
            <p:spPr bwMode="auto">
              <a:xfrm>
                <a:off x="1146420" y="2586559"/>
                <a:ext cx="248437" cy="140088"/>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40"/>
              <p:cNvSpPr>
                <a:spLocks/>
              </p:cNvSpPr>
              <p:nvPr/>
            </p:nvSpPr>
            <p:spPr bwMode="auto">
              <a:xfrm>
                <a:off x="1146968" y="2587106"/>
                <a:ext cx="247342" cy="138993"/>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41"/>
              <p:cNvSpPr>
                <a:spLocks/>
              </p:cNvSpPr>
              <p:nvPr/>
            </p:nvSpPr>
            <p:spPr bwMode="auto">
              <a:xfrm>
                <a:off x="1148062" y="2586559"/>
                <a:ext cx="246248" cy="138993"/>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Freeform 42"/>
              <p:cNvSpPr>
                <a:spLocks/>
              </p:cNvSpPr>
              <p:nvPr/>
            </p:nvSpPr>
            <p:spPr bwMode="auto">
              <a:xfrm>
                <a:off x="1148609" y="2587106"/>
                <a:ext cx="244606" cy="137899"/>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43"/>
              <p:cNvSpPr>
                <a:spLocks/>
              </p:cNvSpPr>
              <p:nvPr/>
            </p:nvSpPr>
            <p:spPr bwMode="auto">
              <a:xfrm>
                <a:off x="1150798" y="2587654"/>
                <a:ext cx="241870" cy="136804"/>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44"/>
              <p:cNvSpPr>
                <a:spLocks/>
              </p:cNvSpPr>
              <p:nvPr/>
            </p:nvSpPr>
            <p:spPr bwMode="auto">
              <a:xfrm>
                <a:off x="1151345" y="2587106"/>
                <a:ext cx="240776" cy="136804"/>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45"/>
              <p:cNvSpPr>
                <a:spLocks/>
              </p:cNvSpPr>
              <p:nvPr/>
            </p:nvSpPr>
            <p:spPr bwMode="auto">
              <a:xfrm>
                <a:off x="1152440" y="2587654"/>
                <a:ext cx="239681" cy="135710"/>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46"/>
              <p:cNvSpPr>
                <a:spLocks/>
              </p:cNvSpPr>
              <p:nvPr/>
            </p:nvSpPr>
            <p:spPr bwMode="auto">
              <a:xfrm>
                <a:off x="1153534" y="2588201"/>
                <a:ext cx="238587" cy="134615"/>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47"/>
              <p:cNvSpPr>
                <a:spLocks/>
              </p:cNvSpPr>
              <p:nvPr/>
            </p:nvSpPr>
            <p:spPr bwMode="auto">
              <a:xfrm>
                <a:off x="1154081" y="2588201"/>
                <a:ext cx="237492" cy="134615"/>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48"/>
              <p:cNvSpPr>
                <a:spLocks/>
              </p:cNvSpPr>
              <p:nvPr/>
            </p:nvSpPr>
            <p:spPr bwMode="auto">
              <a:xfrm>
                <a:off x="1155176" y="2588748"/>
                <a:ext cx="236398" cy="133521"/>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49"/>
              <p:cNvSpPr>
                <a:spLocks/>
              </p:cNvSpPr>
              <p:nvPr/>
            </p:nvSpPr>
            <p:spPr bwMode="auto">
              <a:xfrm>
                <a:off x="1156270" y="2589295"/>
                <a:ext cx="234209" cy="131879"/>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50"/>
              <p:cNvSpPr>
                <a:spLocks/>
              </p:cNvSpPr>
              <p:nvPr/>
            </p:nvSpPr>
            <p:spPr bwMode="auto">
              <a:xfrm>
                <a:off x="1157365" y="2588748"/>
                <a:ext cx="233115" cy="131879"/>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51"/>
              <p:cNvSpPr>
                <a:spLocks/>
              </p:cNvSpPr>
              <p:nvPr/>
            </p:nvSpPr>
            <p:spPr bwMode="auto">
              <a:xfrm>
                <a:off x="1157912" y="2589295"/>
                <a:ext cx="232020" cy="130785"/>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52"/>
              <p:cNvSpPr>
                <a:spLocks/>
              </p:cNvSpPr>
              <p:nvPr/>
            </p:nvSpPr>
            <p:spPr bwMode="auto">
              <a:xfrm>
                <a:off x="1159006" y="2589842"/>
                <a:ext cx="230926" cy="129690"/>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53"/>
              <p:cNvSpPr>
                <a:spLocks/>
              </p:cNvSpPr>
              <p:nvPr/>
            </p:nvSpPr>
            <p:spPr bwMode="auto">
              <a:xfrm>
                <a:off x="1159554" y="2589295"/>
                <a:ext cx="229831" cy="129690"/>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54"/>
              <p:cNvSpPr>
                <a:spLocks/>
              </p:cNvSpPr>
              <p:nvPr/>
            </p:nvSpPr>
            <p:spPr bwMode="auto">
              <a:xfrm>
                <a:off x="1160648" y="2589842"/>
                <a:ext cx="228737" cy="128596"/>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55"/>
              <p:cNvSpPr>
                <a:spLocks/>
              </p:cNvSpPr>
              <p:nvPr/>
            </p:nvSpPr>
            <p:spPr bwMode="auto">
              <a:xfrm>
                <a:off x="1162290" y="2590390"/>
                <a:ext cx="226548" cy="127502"/>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56"/>
              <p:cNvSpPr>
                <a:spLocks/>
              </p:cNvSpPr>
              <p:nvPr/>
            </p:nvSpPr>
            <p:spPr bwMode="auto">
              <a:xfrm>
                <a:off x="1162837" y="2589842"/>
                <a:ext cx="225453" cy="127502"/>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57"/>
              <p:cNvSpPr>
                <a:spLocks/>
              </p:cNvSpPr>
              <p:nvPr/>
            </p:nvSpPr>
            <p:spPr bwMode="auto">
              <a:xfrm>
                <a:off x="1163931" y="2590937"/>
                <a:ext cx="224359" cy="126407"/>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58"/>
              <p:cNvSpPr>
                <a:spLocks/>
              </p:cNvSpPr>
              <p:nvPr/>
            </p:nvSpPr>
            <p:spPr bwMode="auto">
              <a:xfrm>
                <a:off x="1164478" y="2591484"/>
                <a:ext cx="223265" cy="1253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59"/>
              <p:cNvSpPr>
                <a:spLocks/>
              </p:cNvSpPr>
              <p:nvPr/>
            </p:nvSpPr>
            <p:spPr bwMode="auto">
              <a:xfrm>
                <a:off x="1165573" y="2590937"/>
                <a:ext cx="222170" cy="1253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60"/>
              <p:cNvSpPr>
                <a:spLocks/>
              </p:cNvSpPr>
              <p:nvPr/>
            </p:nvSpPr>
            <p:spPr bwMode="auto">
              <a:xfrm>
                <a:off x="1166120" y="2591484"/>
                <a:ext cx="221076" cy="124218"/>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61"/>
              <p:cNvSpPr>
                <a:spLocks/>
              </p:cNvSpPr>
              <p:nvPr/>
            </p:nvSpPr>
            <p:spPr bwMode="auto">
              <a:xfrm>
                <a:off x="1167762" y="2592031"/>
                <a:ext cx="218887" cy="123124"/>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62"/>
              <p:cNvSpPr>
                <a:spLocks/>
              </p:cNvSpPr>
              <p:nvPr/>
            </p:nvSpPr>
            <p:spPr bwMode="auto">
              <a:xfrm>
                <a:off x="1168309" y="2591484"/>
                <a:ext cx="217792" cy="123124"/>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63"/>
              <p:cNvSpPr>
                <a:spLocks/>
              </p:cNvSpPr>
              <p:nvPr/>
            </p:nvSpPr>
            <p:spPr bwMode="auto">
              <a:xfrm>
                <a:off x="1169403" y="2592031"/>
                <a:ext cx="216698" cy="122029"/>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64"/>
              <p:cNvSpPr>
                <a:spLocks/>
              </p:cNvSpPr>
              <p:nvPr/>
            </p:nvSpPr>
            <p:spPr bwMode="auto">
              <a:xfrm>
                <a:off x="1170498" y="2592579"/>
                <a:ext cx="215604" cy="12093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65"/>
              <p:cNvSpPr>
                <a:spLocks/>
              </p:cNvSpPr>
              <p:nvPr/>
            </p:nvSpPr>
            <p:spPr bwMode="auto">
              <a:xfrm>
                <a:off x="1171045" y="2592031"/>
                <a:ext cx="214509" cy="12093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66"/>
              <p:cNvSpPr>
                <a:spLocks/>
              </p:cNvSpPr>
              <p:nvPr/>
            </p:nvSpPr>
            <p:spPr bwMode="auto">
              <a:xfrm>
                <a:off x="1172140" y="2592579"/>
                <a:ext cx="213415" cy="119841"/>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67"/>
              <p:cNvSpPr>
                <a:spLocks/>
              </p:cNvSpPr>
              <p:nvPr/>
            </p:nvSpPr>
            <p:spPr bwMode="auto">
              <a:xfrm>
                <a:off x="1173234" y="2592579"/>
                <a:ext cx="211226" cy="119293"/>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68"/>
              <p:cNvSpPr>
                <a:spLocks/>
              </p:cNvSpPr>
              <p:nvPr/>
            </p:nvSpPr>
            <p:spPr bwMode="auto">
              <a:xfrm>
                <a:off x="1174328" y="2593126"/>
                <a:ext cx="210131" cy="118746"/>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69"/>
              <p:cNvSpPr>
                <a:spLocks/>
              </p:cNvSpPr>
              <p:nvPr/>
            </p:nvSpPr>
            <p:spPr bwMode="auto">
              <a:xfrm>
                <a:off x="1174876" y="2593673"/>
                <a:ext cx="209037" cy="117652"/>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70"/>
              <p:cNvSpPr>
                <a:spLocks/>
              </p:cNvSpPr>
              <p:nvPr/>
            </p:nvSpPr>
            <p:spPr bwMode="auto">
              <a:xfrm>
                <a:off x="1175970" y="2593126"/>
                <a:ext cx="207943" cy="117652"/>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71"/>
              <p:cNvSpPr>
                <a:spLocks/>
              </p:cNvSpPr>
              <p:nvPr/>
            </p:nvSpPr>
            <p:spPr bwMode="auto">
              <a:xfrm>
                <a:off x="1176517" y="2593673"/>
                <a:ext cx="206848" cy="116557"/>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72"/>
              <p:cNvSpPr>
                <a:spLocks/>
              </p:cNvSpPr>
              <p:nvPr/>
            </p:nvSpPr>
            <p:spPr bwMode="auto">
              <a:xfrm>
                <a:off x="1177612" y="2594220"/>
                <a:ext cx="205754" cy="115463"/>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73"/>
              <p:cNvSpPr>
                <a:spLocks/>
              </p:cNvSpPr>
              <p:nvPr/>
            </p:nvSpPr>
            <p:spPr bwMode="auto">
              <a:xfrm>
                <a:off x="1178706" y="2593673"/>
                <a:ext cx="204659" cy="115463"/>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74"/>
              <p:cNvSpPr>
                <a:spLocks/>
              </p:cNvSpPr>
              <p:nvPr/>
            </p:nvSpPr>
            <p:spPr bwMode="auto">
              <a:xfrm>
                <a:off x="1179801" y="2594220"/>
                <a:ext cx="202470" cy="114368"/>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75"/>
              <p:cNvSpPr>
                <a:spLocks/>
              </p:cNvSpPr>
              <p:nvPr/>
            </p:nvSpPr>
            <p:spPr bwMode="auto">
              <a:xfrm>
                <a:off x="1180895" y="2595315"/>
                <a:ext cx="201376" cy="112727"/>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76"/>
              <p:cNvSpPr>
                <a:spLocks/>
              </p:cNvSpPr>
              <p:nvPr/>
            </p:nvSpPr>
            <p:spPr bwMode="auto">
              <a:xfrm>
                <a:off x="1181442" y="2594220"/>
                <a:ext cx="200281" cy="113274"/>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77"/>
              <p:cNvSpPr>
                <a:spLocks/>
              </p:cNvSpPr>
              <p:nvPr/>
            </p:nvSpPr>
            <p:spPr bwMode="auto">
              <a:xfrm>
                <a:off x="1182537" y="2595315"/>
                <a:ext cx="199187" cy="111632"/>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78"/>
              <p:cNvSpPr>
                <a:spLocks/>
              </p:cNvSpPr>
              <p:nvPr/>
            </p:nvSpPr>
            <p:spPr bwMode="auto">
              <a:xfrm>
                <a:off x="1183084" y="2596409"/>
                <a:ext cx="198093" cy="110538"/>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79"/>
              <p:cNvSpPr>
                <a:spLocks/>
              </p:cNvSpPr>
              <p:nvPr/>
            </p:nvSpPr>
            <p:spPr bwMode="auto">
              <a:xfrm>
                <a:off x="1184178" y="2595862"/>
                <a:ext cx="196998" cy="110538"/>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80"/>
              <p:cNvSpPr>
                <a:spLocks/>
              </p:cNvSpPr>
              <p:nvPr/>
            </p:nvSpPr>
            <p:spPr bwMode="auto">
              <a:xfrm>
                <a:off x="1185820" y="2596409"/>
                <a:ext cx="194262" cy="109443"/>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81"/>
              <p:cNvSpPr>
                <a:spLocks/>
              </p:cNvSpPr>
              <p:nvPr/>
            </p:nvSpPr>
            <p:spPr bwMode="auto">
              <a:xfrm>
                <a:off x="1186914" y="2596956"/>
                <a:ext cx="193168" cy="108349"/>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82"/>
              <p:cNvSpPr>
                <a:spLocks/>
              </p:cNvSpPr>
              <p:nvPr/>
            </p:nvSpPr>
            <p:spPr bwMode="auto">
              <a:xfrm>
                <a:off x="1188009" y="2596409"/>
                <a:ext cx="192073" cy="108349"/>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83"/>
              <p:cNvSpPr>
                <a:spLocks/>
              </p:cNvSpPr>
              <p:nvPr/>
            </p:nvSpPr>
            <p:spPr bwMode="auto">
              <a:xfrm>
                <a:off x="1188556" y="2596956"/>
                <a:ext cx="190979" cy="107255"/>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84"/>
              <p:cNvSpPr>
                <a:spLocks/>
              </p:cNvSpPr>
              <p:nvPr/>
            </p:nvSpPr>
            <p:spPr bwMode="auto">
              <a:xfrm>
                <a:off x="1189650" y="2597503"/>
                <a:ext cx="189884" cy="106160"/>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85"/>
              <p:cNvSpPr>
                <a:spLocks/>
              </p:cNvSpPr>
              <p:nvPr/>
            </p:nvSpPr>
            <p:spPr bwMode="auto">
              <a:xfrm>
                <a:off x="1190198" y="2596956"/>
                <a:ext cx="188790" cy="106160"/>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86"/>
              <p:cNvSpPr>
                <a:spLocks/>
              </p:cNvSpPr>
              <p:nvPr/>
            </p:nvSpPr>
            <p:spPr bwMode="auto">
              <a:xfrm>
                <a:off x="1191839" y="2597503"/>
                <a:ext cx="186601" cy="105066"/>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87"/>
              <p:cNvSpPr>
                <a:spLocks/>
              </p:cNvSpPr>
              <p:nvPr/>
            </p:nvSpPr>
            <p:spPr bwMode="auto">
              <a:xfrm>
                <a:off x="1192387" y="2598051"/>
                <a:ext cx="185507" cy="103971"/>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88"/>
              <p:cNvSpPr>
                <a:spLocks/>
              </p:cNvSpPr>
              <p:nvPr/>
            </p:nvSpPr>
            <p:spPr bwMode="auto">
              <a:xfrm>
                <a:off x="1193481" y="2598051"/>
                <a:ext cx="184412" cy="103971"/>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89"/>
              <p:cNvSpPr>
                <a:spLocks/>
              </p:cNvSpPr>
              <p:nvPr/>
            </p:nvSpPr>
            <p:spPr bwMode="auto">
              <a:xfrm>
                <a:off x="1194028" y="2598598"/>
                <a:ext cx="183318" cy="102877"/>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90"/>
              <p:cNvSpPr>
                <a:spLocks/>
              </p:cNvSpPr>
              <p:nvPr/>
            </p:nvSpPr>
            <p:spPr bwMode="auto">
              <a:xfrm>
                <a:off x="1195123" y="2599145"/>
                <a:ext cx="182223" cy="101782"/>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91"/>
              <p:cNvSpPr>
                <a:spLocks/>
              </p:cNvSpPr>
              <p:nvPr/>
            </p:nvSpPr>
            <p:spPr bwMode="auto">
              <a:xfrm>
                <a:off x="1196217" y="2598598"/>
                <a:ext cx="181129" cy="101782"/>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92"/>
              <p:cNvSpPr>
                <a:spLocks/>
              </p:cNvSpPr>
              <p:nvPr/>
            </p:nvSpPr>
            <p:spPr bwMode="auto">
              <a:xfrm>
                <a:off x="1197312" y="2599145"/>
                <a:ext cx="178940" cy="100688"/>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93"/>
              <p:cNvSpPr>
                <a:spLocks/>
              </p:cNvSpPr>
              <p:nvPr/>
            </p:nvSpPr>
            <p:spPr bwMode="auto">
              <a:xfrm>
                <a:off x="1198406" y="2599692"/>
                <a:ext cx="177846" cy="99594"/>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94"/>
              <p:cNvSpPr>
                <a:spLocks/>
              </p:cNvSpPr>
              <p:nvPr/>
            </p:nvSpPr>
            <p:spPr bwMode="auto">
              <a:xfrm>
                <a:off x="1198953" y="2599145"/>
                <a:ext cx="176751" cy="99594"/>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95"/>
              <p:cNvSpPr>
                <a:spLocks/>
              </p:cNvSpPr>
              <p:nvPr/>
            </p:nvSpPr>
            <p:spPr bwMode="auto">
              <a:xfrm>
                <a:off x="1200048" y="2599692"/>
                <a:ext cx="175657" cy="9849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96"/>
              <p:cNvSpPr>
                <a:spLocks/>
              </p:cNvSpPr>
              <p:nvPr/>
            </p:nvSpPr>
            <p:spPr bwMode="auto">
              <a:xfrm>
                <a:off x="1200595" y="2600240"/>
                <a:ext cx="174562" cy="97405"/>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97"/>
              <p:cNvSpPr>
                <a:spLocks/>
              </p:cNvSpPr>
              <p:nvPr/>
            </p:nvSpPr>
            <p:spPr bwMode="auto">
              <a:xfrm>
                <a:off x="1201689" y="2599692"/>
                <a:ext cx="173468" cy="97405"/>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98"/>
              <p:cNvSpPr>
                <a:spLocks/>
              </p:cNvSpPr>
              <p:nvPr/>
            </p:nvSpPr>
            <p:spPr bwMode="auto">
              <a:xfrm>
                <a:off x="1202784" y="2600787"/>
                <a:ext cx="171279" cy="96310"/>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99"/>
              <p:cNvSpPr>
                <a:spLocks/>
              </p:cNvSpPr>
              <p:nvPr/>
            </p:nvSpPr>
            <p:spPr bwMode="auto">
              <a:xfrm>
                <a:off x="1203878" y="2601334"/>
                <a:ext cx="170185" cy="95216"/>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100"/>
              <p:cNvSpPr>
                <a:spLocks/>
              </p:cNvSpPr>
              <p:nvPr/>
            </p:nvSpPr>
            <p:spPr bwMode="auto">
              <a:xfrm>
                <a:off x="1204973" y="2600787"/>
                <a:ext cx="169090" cy="95216"/>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101"/>
              <p:cNvSpPr>
                <a:spLocks/>
              </p:cNvSpPr>
              <p:nvPr/>
            </p:nvSpPr>
            <p:spPr bwMode="auto">
              <a:xfrm>
                <a:off x="1205520" y="2601334"/>
                <a:ext cx="167996" cy="94121"/>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102"/>
              <p:cNvSpPr>
                <a:spLocks/>
              </p:cNvSpPr>
              <p:nvPr/>
            </p:nvSpPr>
            <p:spPr bwMode="auto">
              <a:xfrm>
                <a:off x="1206614" y="2600787"/>
                <a:ext cx="166901" cy="94121"/>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103"/>
              <p:cNvSpPr>
                <a:spLocks/>
              </p:cNvSpPr>
              <p:nvPr/>
            </p:nvSpPr>
            <p:spPr bwMode="auto">
              <a:xfrm>
                <a:off x="1207161" y="2601334"/>
                <a:ext cx="165807" cy="93027"/>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104"/>
              <p:cNvSpPr>
                <a:spLocks/>
              </p:cNvSpPr>
              <p:nvPr/>
            </p:nvSpPr>
            <p:spPr bwMode="auto">
              <a:xfrm>
                <a:off x="1208803" y="2601881"/>
                <a:ext cx="163618" cy="91933"/>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105"/>
              <p:cNvSpPr>
                <a:spLocks/>
              </p:cNvSpPr>
              <p:nvPr/>
            </p:nvSpPr>
            <p:spPr bwMode="auto">
              <a:xfrm>
                <a:off x="1209350" y="2601334"/>
                <a:ext cx="162523" cy="91933"/>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106"/>
              <p:cNvSpPr>
                <a:spLocks/>
              </p:cNvSpPr>
              <p:nvPr/>
            </p:nvSpPr>
            <p:spPr bwMode="auto">
              <a:xfrm>
                <a:off x="1210445" y="2601881"/>
                <a:ext cx="161429" cy="90838"/>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107"/>
              <p:cNvSpPr>
                <a:spLocks/>
              </p:cNvSpPr>
              <p:nvPr/>
            </p:nvSpPr>
            <p:spPr bwMode="auto">
              <a:xfrm>
                <a:off x="1210992" y="2602428"/>
                <a:ext cx="160335" cy="89744"/>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108"/>
              <p:cNvSpPr>
                <a:spLocks/>
              </p:cNvSpPr>
              <p:nvPr/>
            </p:nvSpPr>
            <p:spPr bwMode="auto">
              <a:xfrm>
                <a:off x="1212086" y="2602428"/>
                <a:ext cx="159240" cy="89744"/>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109"/>
              <p:cNvSpPr>
                <a:spLocks/>
              </p:cNvSpPr>
              <p:nvPr/>
            </p:nvSpPr>
            <p:spPr bwMode="auto">
              <a:xfrm>
                <a:off x="1213181" y="2602976"/>
                <a:ext cx="158146" cy="88649"/>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10"/>
              <p:cNvSpPr>
                <a:spLocks/>
              </p:cNvSpPr>
              <p:nvPr/>
            </p:nvSpPr>
            <p:spPr bwMode="auto">
              <a:xfrm>
                <a:off x="1214275" y="2603523"/>
                <a:ext cx="155957" cy="87555"/>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111"/>
              <p:cNvSpPr>
                <a:spLocks/>
              </p:cNvSpPr>
              <p:nvPr/>
            </p:nvSpPr>
            <p:spPr bwMode="auto">
              <a:xfrm>
                <a:off x="1215370" y="2602976"/>
                <a:ext cx="154862" cy="87555"/>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12"/>
              <p:cNvSpPr>
                <a:spLocks/>
              </p:cNvSpPr>
              <p:nvPr/>
            </p:nvSpPr>
            <p:spPr bwMode="auto">
              <a:xfrm>
                <a:off x="1215917" y="2603523"/>
                <a:ext cx="153768" cy="86460"/>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113"/>
              <p:cNvSpPr>
                <a:spLocks/>
              </p:cNvSpPr>
              <p:nvPr/>
            </p:nvSpPr>
            <p:spPr bwMode="auto">
              <a:xfrm>
                <a:off x="1217011" y="2604070"/>
                <a:ext cx="152674" cy="85366"/>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114"/>
              <p:cNvSpPr>
                <a:spLocks/>
              </p:cNvSpPr>
              <p:nvPr/>
            </p:nvSpPr>
            <p:spPr bwMode="auto">
              <a:xfrm>
                <a:off x="1217559" y="2603523"/>
                <a:ext cx="151579" cy="85366"/>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115"/>
              <p:cNvSpPr>
                <a:spLocks/>
              </p:cNvSpPr>
              <p:nvPr/>
            </p:nvSpPr>
            <p:spPr bwMode="auto">
              <a:xfrm>
                <a:off x="1218653" y="2604070"/>
                <a:ext cx="150485" cy="84271"/>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116"/>
              <p:cNvSpPr>
                <a:spLocks/>
              </p:cNvSpPr>
              <p:nvPr/>
            </p:nvSpPr>
            <p:spPr bwMode="auto">
              <a:xfrm>
                <a:off x="1220295" y="2604617"/>
                <a:ext cx="147749" cy="83177"/>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117"/>
              <p:cNvSpPr>
                <a:spLocks/>
              </p:cNvSpPr>
              <p:nvPr/>
            </p:nvSpPr>
            <p:spPr bwMode="auto">
              <a:xfrm>
                <a:off x="1221389" y="2604070"/>
                <a:ext cx="146654" cy="83177"/>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118"/>
              <p:cNvSpPr>
                <a:spLocks/>
              </p:cNvSpPr>
              <p:nvPr/>
            </p:nvSpPr>
            <p:spPr bwMode="auto">
              <a:xfrm>
                <a:off x="1221936" y="2605165"/>
                <a:ext cx="145560" cy="8208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119"/>
              <p:cNvSpPr>
                <a:spLocks/>
              </p:cNvSpPr>
              <p:nvPr/>
            </p:nvSpPr>
            <p:spPr bwMode="auto">
              <a:xfrm>
                <a:off x="1223031" y="2605712"/>
                <a:ext cx="144465" cy="80988"/>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120"/>
              <p:cNvSpPr>
                <a:spLocks/>
              </p:cNvSpPr>
              <p:nvPr/>
            </p:nvSpPr>
            <p:spPr bwMode="auto">
              <a:xfrm>
                <a:off x="1224125" y="2605165"/>
                <a:ext cx="143371" cy="80988"/>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121"/>
              <p:cNvSpPr>
                <a:spLocks/>
              </p:cNvSpPr>
              <p:nvPr/>
            </p:nvSpPr>
            <p:spPr bwMode="auto">
              <a:xfrm>
                <a:off x="1224672" y="2605712"/>
                <a:ext cx="142276" cy="79894"/>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122"/>
              <p:cNvSpPr>
                <a:spLocks/>
              </p:cNvSpPr>
              <p:nvPr/>
            </p:nvSpPr>
            <p:spPr bwMode="auto">
              <a:xfrm>
                <a:off x="1226314" y="2606259"/>
                <a:ext cx="140088" cy="78799"/>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123"/>
              <p:cNvSpPr>
                <a:spLocks/>
              </p:cNvSpPr>
              <p:nvPr/>
            </p:nvSpPr>
            <p:spPr bwMode="auto">
              <a:xfrm>
                <a:off x="1226861" y="2605712"/>
                <a:ext cx="138993" cy="78799"/>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124"/>
              <p:cNvSpPr>
                <a:spLocks/>
              </p:cNvSpPr>
              <p:nvPr/>
            </p:nvSpPr>
            <p:spPr bwMode="auto">
              <a:xfrm>
                <a:off x="1227956" y="2606259"/>
                <a:ext cx="137899" cy="77705"/>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125"/>
              <p:cNvSpPr>
                <a:spLocks/>
              </p:cNvSpPr>
              <p:nvPr/>
            </p:nvSpPr>
            <p:spPr bwMode="auto">
              <a:xfrm>
                <a:off x="1228503" y="2606806"/>
                <a:ext cx="136804" cy="76610"/>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126"/>
              <p:cNvSpPr>
                <a:spLocks/>
              </p:cNvSpPr>
              <p:nvPr/>
            </p:nvSpPr>
            <p:spPr bwMode="auto">
              <a:xfrm>
                <a:off x="1229597" y="2606259"/>
                <a:ext cx="135710" cy="76610"/>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127"/>
              <p:cNvSpPr>
                <a:spLocks/>
              </p:cNvSpPr>
              <p:nvPr/>
            </p:nvSpPr>
            <p:spPr bwMode="auto">
              <a:xfrm>
                <a:off x="1230145" y="2606806"/>
                <a:ext cx="134615" cy="75516"/>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128"/>
              <p:cNvSpPr>
                <a:spLocks/>
              </p:cNvSpPr>
              <p:nvPr/>
            </p:nvSpPr>
            <p:spPr bwMode="auto">
              <a:xfrm>
                <a:off x="1231239" y="2607901"/>
                <a:ext cx="133521" cy="74422"/>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129"/>
              <p:cNvSpPr>
                <a:spLocks/>
              </p:cNvSpPr>
              <p:nvPr/>
            </p:nvSpPr>
            <p:spPr bwMode="auto">
              <a:xfrm>
                <a:off x="1232881" y="2607353"/>
                <a:ext cx="131332" cy="74422"/>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130"/>
              <p:cNvSpPr>
                <a:spLocks/>
              </p:cNvSpPr>
              <p:nvPr/>
            </p:nvSpPr>
            <p:spPr bwMode="auto">
              <a:xfrm>
                <a:off x="1233428" y="2607901"/>
                <a:ext cx="130238" cy="73327"/>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131"/>
              <p:cNvSpPr>
                <a:spLocks/>
              </p:cNvSpPr>
              <p:nvPr/>
            </p:nvSpPr>
            <p:spPr bwMode="auto">
              <a:xfrm>
                <a:off x="1234522" y="2608448"/>
                <a:ext cx="129143" cy="72233"/>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132"/>
              <p:cNvSpPr>
                <a:spLocks/>
              </p:cNvSpPr>
              <p:nvPr/>
            </p:nvSpPr>
            <p:spPr bwMode="auto">
              <a:xfrm>
                <a:off x="1235069" y="2607901"/>
                <a:ext cx="128049" cy="72233"/>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133"/>
              <p:cNvSpPr>
                <a:spLocks/>
              </p:cNvSpPr>
              <p:nvPr/>
            </p:nvSpPr>
            <p:spPr bwMode="auto">
              <a:xfrm>
                <a:off x="1236164" y="2608448"/>
                <a:ext cx="126954" cy="70591"/>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134"/>
              <p:cNvSpPr>
                <a:spLocks/>
              </p:cNvSpPr>
              <p:nvPr/>
            </p:nvSpPr>
            <p:spPr bwMode="auto">
              <a:xfrm>
                <a:off x="1236711" y="2607901"/>
                <a:ext cx="125860" cy="70591"/>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135"/>
              <p:cNvSpPr>
                <a:spLocks/>
              </p:cNvSpPr>
              <p:nvPr/>
            </p:nvSpPr>
            <p:spPr bwMode="auto">
              <a:xfrm>
                <a:off x="1238353" y="2608448"/>
                <a:ext cx="123671" cy="69497"/>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136"/>
              <p:cNvSpPr>
                <a:spLocks/>
              </p:cNvSpPr>
              <p:nvPr/>
            </p:nvSpPr>
            <p:spPr bwMode="auto">
              <a:xfrm>
                <a:off x="1238900" y="2608995"/>
                <a:ext cx="122577" cy="68402"/>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137"/>
              <p:cNvSpPr>
                <a:spLocks/>
              </p:cNvSpPr>
              <p:nvPr/>
            </p:nvSpPr>
            <p:spPr bwMode="auto">
              <a:xfrm>
                <a:off x="1239994" y="2608448"/>
                <a:ext cx="121482" cy="68402"/>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138"/>
              <p:cNvSpPr>
                <a:spLocks/>
              </p:cNvSpPr>
              <p:nvPr/>
            </p:nvSpPr>
            <p:spPr bwMode="auto">
              <a:xfrm>
                <a:off x="1241089" y="2609542"/>
                <a:ext cx="120388" cy="67308"/>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139"/>
              <p:cNvSpPr>
                <a:spLocks/>
              </p:cNvSpPr>
              <p:nvPr/>
            </p:nvSpPr>
            <p:spPr bwMode="auto">
              <a:xfrm>
                <a:off x="1241636" y="2610089"/>
                <a:ext cx="119293" cy="66213"/>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140"/>
              <p:cNvSpPr>
                <a:spLocks/>
              </p:cNvSpPr>
              <p:nvPr/>
            </p:nvSpPr>
            <p:spPr bwMode="auto">
              <a:xfrm>
                <a:off x="1242731" y="2609542"/>
                <a:ext cx="118199" cy="66213"/>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141"/>
              <p:cNvSpPr>
                <a:spLocks/>
              </p:cNvSpPr>
              <p:nvPr/>
            </p:nvSpPr>
            <p:spPr bwMode="auto">
              <a:xfrm>
                <a:off x="1243825" y="2610089"/>
                <a:ext cx="116010" cy="65119"/>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142"/>
              <p:cNvSpPr>
                <a:spLocks/>
              </p:cNvSpPr>
              <p:nvPr/>
            </p:nvSpPr>
            <p:spPr bwMode="auto">
              <a:xfrm>
                <a:off x="1244919" y="2610637"/>
                <a:ext cx="114916" cy="64024"/>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143"/>
              <p:cNvSpPr>
                <a:spLocks/>
              </p:cNvSpPr>
              <p:nvPr/>
            </p:nvSpPr>
            <p:spPr bwMode="auto">
              <a:xfrm>
                <a:off x="1245467" y="2610089"/>
                <a:ext cx="113274" cy="64024"/>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144"/>
              <p:cNvSpPr>
                <a:spLocks/>
              </p:cNvSpPr>
              <p:nvPr/>
            </p:nvSpPr>
            <p:spPr bwMode="auto">
              <a:xfrm>
                <a:off x="1246561" y="2610637"/>
                <a:ext cx="112180" cy="62930"/>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145"/>
              <p:cNvSpPr>
                <a:spLocks/>
              </p:cNvSpPr>
              <p:nvPr/>
            </p:nvSpPr>
            <p:spPr bwMode="auto">
              <a:xfrm>
                <a:off x="1247108" y="2611184"/>
                <a:ext cx="111085" cy="61836"/>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146"/>
              <p:cNvSpPr>
                <a:spLocks/>
              </p:cNvSpPr>
              <p:nvPr/>
            </p:nvSpPr>
            <p:spPr bwMode="auto">
              <a:xfrm>
                <a:off x="1248203" y="2610637"/>
                <a:ext cx="109991" cy="61836"/>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147"/>
              <p:cNvSpPr>
                <a:spLocks/>
              </p:cNvSpPr>
              <p:nvPr/>
            </p:nvSpPr>
            <p:spPr bwMode="auto">
              <a:xfrm>
                <a:off x="1249844" y="2611184"/>
                <a:ext cx="107802" cy="60741"/>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148"/>
              <p:cNvSpPr>
                <a:spLocks/>
              </p:cNvSpPr>
              <p:nvPr/>
            </p:nvSpPr>
            <p:spPr bwMode="auto">
              <a:xfrm>
                <a:off x="1250392" y="2612278"/>
                <a:ext cx="106707" cy="5964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49"/>
              <p:cNvSpPr>
                <a:spLocks/>
              </p:cNvSpPr>
              <p:nvPr/>
            </p:nvSpPr>
            <p:spPr bwMode="auto">
              <a:xfrm>
                <a:off x="1251486" y="2611731"/>
                <a:ext cx="105613" cy="5964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50"/>
              <p:cNvSpPr>
                <a:spLocks/>
              </p:cNvSpPr>
              <p:nvPr/>
            </p:nvSpPr>
            <p:spPr bwMode="auto">
              <a:xfrm>
                <a:off x="1252033" y="2612278"/>
                <a:ext cx="104518" cy="58552"/>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51"/>
              <p:cNvSpPr>
                <a:spLocks/>
              </p:cNvSpPr>
              <p:nvPr/>
            </p:nvSpPr>
            <p:spPr bwMode="auto">
              <a:xfrm>
                <a:off x="1253128" y="2612826"/>
                <a:ext cx="103424" cy="57458"/>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52"/>
              <p:cNvSpPr>
                <a:spLocks/>
              </p:cNvSpPr>
              <p:nvPr/>
            </p:nvSpPr>
            <p:spPr bwMode="auto">
              <a:xfrm>
                <a:off x="1253675" y="2612278"/>
                <a:ext cx="102330" cy="57458"/>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53"/>
              <p:cNvSpPr>
                <a:spLocks/>
              </p:cNvSpPr>
              <p:nvPr/>
            </p:nvSpPr>
            <p:spPr bwMode="auto">
              <a:xfrm>
                <a:off x="1255864" y="2612826"/>
                <a:ext cx="99594" cy="56363"/>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54"/>
              <p:cNvSpPr>
                <a:spLocks/>
              </p:cNvSpPr>
              <p:nvPr/>
            </p:nvSpPr>
            <p:spPr bwMode="auto">
              <a:xfrm>
                <a:off x="1256411" y="2613373"/>
                <a:ext cx="98499" cy="5526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55"/>
              <p:cNvSpPr>
                <a:spLocks/>
              </p:cNvSpPr>
              <p:nvPr/>
            </p:nvSpPr>
            <p:spPr bwMode="auto">
              <a:xfrm>
                <a:off x="1257505" y="2612826"/>
                <a:ext cx="97405" cy="5526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56"/>
              <p:cNvSpPr>
                <a:spLocks/>
              </p:cNvSpPr>
              <p:nvPr/>
            </p:nvSpPr>
            <p:spPr bwMode="auto">
              <a:xfrm>
                <a:off x="1258600" y="2613373"/>
                <a:ext cx="96310" cy="54175"/>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157"/>
              <p:cNvSpPr>
                <a:spLocks/>
              </p:cNvSpPr>
              <p:nvPr/>
            </p:nvSpPr>
            <p:spPr bwMode="auto">
              <a:xfrm>
                <a:off x="1259147" y="2613920"/>
                <a:ext cx="95216" cy="53080"/>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58"/>
              <p:cNvSpPr>
                <a:spLocks/>
              </p:cNvSpPr>
              <p:nvPr/>
            </p:nvSpPr>
            <p:spPr bwMode="auto">
              <a:xfrm>
                <a:off x="1260241" y="2613373"/>
                <a:ext cx="94121" cy="53080"/>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59"/>
              <p:cNvSpPr>
                <a:spLocks/>
              </p:cNvSpPr>
              <p:nvPr/>
            </p:nvSpPr>
            <p:spPr bwMode="auto">
              <a:xfrm>
                <a:off x="1261336" y="2614467"/>
                <a:ext cx="91932" cy="51986"/>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60"/>
              <p:cNvSpPr>
                <a:spLocks/>
              </p:cNvSpPr>
              <p:nvPr/>
            </p:nvSpPr>
            <p:spPr bwMode="auto">
              <a:xfrm>
                <a:off x="1262430" y="2615014"/>
                <a:ext cx="90838" cy="50891"/>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61"/>
              <p:cNvSpPr>
                <a:spLocks/>
              </p:cNvSpPr>
              <p:nvPr/>
            </p:nvSpPr>
            <p:spPr bwMode="auto">
              <a:xfrm>
                <a:off x="1262978" y="2614467"/>
                <a:ext cx="89744" cy="50891"/>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62"/>
              <p:cNvSpPr>
                <a:spLocks/>
              </p:cNvSpPr>
              <p:nvPr/>
            </p:nvSpPr>
            <p:spPr bwMode="auto">
              <a:xfrm>
                <a:off x="1264072" y="2615014"/>
                <a:ext cx="88649" cy="49797"/>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63"/>
              <p:cNvSpPr>
                <a:spLocks/>
              </p:cNvSpPr>
              <p:nvPr/>
            </p:nvSpPr>
            <p:spPr bwMode="auto">
              <a:xfrm>
                <a:off x="1264619" y="2615562"/>
                <a:ext cx="87555" cy="48702"/>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64"/>
              <p:cNvSpPr>
                <a:spLocks/>
              </p:cNvSpPr>
              <p:nvPr/>
            </p:nvSpPr>
            <p:spPr bwMode="auto">
              <a:xfrm>
                <a:off x="1265714" y="2615014"/>
                <a:ext cx="86460" cy="48702"/>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65"/>
              <p:cNvSpPr>
                <a:spLocks/>
              </p:cNvSpPr>
              <p:nvPr/>
            </p:nvSpPr>
            <p:spPr bwMode="auto">
              <a:xfrm>
                <a:off x="1267355" y="2615562"/>
                <a:ext cx="84271" cy="47608"/>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66"/>
              <p:cNvSpPr>
                <a:spLocks/>
              </p:cNvSpPr>
              <p:nvPr/>
            </p:nvSpPr>
            <p:spPr bwMode="auto">
              <a:xfrm>
                <a:off x="1267903" y="2616109"/>
                <a:ext cx="83177" cy="46513"/>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67"/>
              <p:cNvSpPr>
                <a:spLocks/>
              </p:cNvSpPr>
              <p:nvPr/>
            </p:nvSpPr>
            <p:spPr bwMode="auto">
              <a:xfrm>
                <a:off x="833412" y="2608995"/>
                <a:ext cx="39400" cy="41589"/>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68"/>
              <p:cNvSpPr>
                <a:spLocks/>
              </p:cNvSpPr>
              <p:nvPr/>
            </p:nvSpPr>
            <p:spPr bwMode="auto">
              <a:xfrm>
                <a:off x="747499" y="2653867"/>
                <a:ext cx="69497" cy="45419"/>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69"/>
              <p:cNvSpPr>
                <a:spLocks noEditPoints="1"/>
              </p:cNvSpPr>
              <p:nvPr/>
            </p:nvSpPr>
            <p:spPr bwMode="auto">
              <a:xfrm>
                <a:off x="763368" y="2665358"/>
                <a:ext cx="29550" cy="13680"/>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70"/>
              <p:cNvSpPr>
                <a:spLocks/>
              </p:cNvSpPr>
              <p:nvPr/>
            </p:nvSpPr>
            <p:spPr bwMode="auto">
              <a:xfrm>
                <a:off x="1359835" y="2680133"/>
                <a:ext cx="20794" cy="9850"/>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71"/>
              <p:cNvSpPr>
                <a:spLocks/>
              </p:cNvSpPr>
              <p:nvPr/>
            </p:nvSpPr>
            <p:spPr bwMode="auto">
              <a:xfrm>
                <a:off x="1329738" y="2697097"/>
                <a:ext cx="22436" cy="10944"/>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72"/>
              <p:cNvSpPr>
                <a:spLocks/>
              </p:cNvSpPr>
              <p:nvPr/>
            </p:nvSpPr>
            <p:spPr bwMode="auto">
              <a:xfrm>
                <a:off x="771029" y="2699833"/>
                <a:ext cx="126407" cy="119293"/>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173"/>
              <p:cNvSpPr>
                <a:spLocks/>
              </p:cNvSpPr>
              <p:nvPr/>
            </p:nvSpPr>
            <p:spPr bwMode="auto">
              <a:xfrm>
                <a:off x="1282130" y="2716797"/>
                <a:ext cx="30644" cy="9303"/>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74"/>
              <p:cNvSpPr>
                <a:spLocks/>
              </p:cNvSpPr>
              <p:nvPr/>
            </p:nvSpPr>
            <p:spPr bwMode="auto">
              <a:xfrm>
                <a:off x="1241089" y="2728288"/>
                <a:ext cx="21341" cy="9303"/>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75"/>
              <p:cNvSpPr>
                <a:spLocks/>
              </p:cNvSpPr>
              <p:nvPr/>
            </p:nvSpPr>
            <p:spPr bwMode="auto">
              <a:xfrm>
                <a:off x="1195123" y="2747988"/>
                <a:ext cx="8755" cy="601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76"/>
              <p:cNvSpPr>
                <a:spLocks/>
              </p:cNvSpPr>
              <p:nvPr/>
            </p:nvSpPr>
            <p:spPr bwMode="auto">
              <a:xfrm>
                <a:off x="618903" y="2807088"/>
                <a:ext cx="2189" cy="4925"/>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77"/>
              <p:cNvSpPr>
                <a:spLocks/>
              </p:cNvSpPr>
              <p:nvPr/>
            </p:nvSpPr>
            <p:spPr bwMode="auto">
              <a:xfrm>
                <a:off x="618903" y="2814749"/>
                <a:ext cx="1094" cy="2189"/>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78"/>
              <p:cNvSpPr>
                <a:spLocks/>
              </p:cNvSpPr>
              <p:nvPr/>
            </p:nvSpPr>
            <p:spPr bwMode="auto">
              <a:xfrm>
                <a:off x="668152" y="2832807"/>
                <a:ext cx="2736" cy="19153"/>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79"/>
              <p:cNvSpPr>
                <a:spLocks/>
              </p:cNvSpPr>
              <p:nvPr/>
            </p:nvSpPr>
            <p:spPr bwMode="auto">
              <a:xfrm>
                <a:off x="1092793" y="3114077"/>
                <a:ext cx="201376" cy="225454"/>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180"/>
              <p:cNvSpPr>
                <a:spLocks noEditPoints="1"/>
              </p:cNvSpPr>
              <p:nvPr/>
            </p:nvSpPr>
            <p:spPr bwMode="auto">
              <a:xfrm>
                <a:off x="1672296" y="3139796"/>
                <a:ext cx="108349" cy="146107"/>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181"/>
              <p:cNvSpPr>
                <a:spLocks/>
              </p:cNvSpPr>
              <p:nvPr/>
            </p:nvSpPr>
            <p:spPr bwMode="auto">
              <a:xfrm>
                <a:off x="1156817" y="3208198"/>
                <a:ext cx="126407" cy="38305"/>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182"/>
              <p:cNvSpPr>
                <a:spLocks/>
              </p:cNvSpPr>
              <p:nvPr/>
            </p:nvSpPr>
            <p:spPr bwMode="auto">
              <a:xfrm>
                <a:off x="830129" y="3220237"/>
                <a:ext cx="690588" cy="715760"/>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183"/>
              <p:cNvSpPr>
                <a:spLocks/>
              </p:cNvSpPr>
              <p:nvPr/>
            </p:nvSpPr>
            <p:spPr bwMode="auto">
              <a:xfrm>
                <a:off x="1507036" y="3225709"/>
                <a:ext cx="210679" cy="21943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84"/>
              <p:cNvSpPr>
                <a:spLocks/>
              </p:cNvSpPr>
              <p:nvPr/>
            </p:nvSpPr>
            <p:spPr bwMode="auto">
              <a:xfrm>
                <a:off x="1156270" y="3244314"/>
                <a:ext cx="126954" cy="29003"/>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85"/>
              <p:cNvSpPr>
                <a:spLocks/>
              </p:cNvSpPr>
              <p:nvPr/>
            </p:nvSpPr>
            <p:spPr bwMode="auto">
              <a:xfrm>
                <a:off x="1152987" y="3282619"/>
                <a:ext cx="109991" cy="25172"/>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186"/>
              <p:cNvSpPr>
                <a:spLocks/>
              </p:cNvSpPr>
              <p:nvPr/>
            </p:nvSpPr>
            <p:spPr bwMode="auto">
              <a:xfrm>
                <a:off x="1677221" y="3285903"/>
                <a:ext cx="88649" cy="60194"/>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87"/>
              <p:cNvSpPr>
                <a:spLocks/>
              </p:cNvSpPr>
              <p:nvPr/>
            </p:nvSpPr>
            <p:spPr bwMode="auto">
              <a:xfrm>
                <a:off x="1590213" y="3326397"/>
                <a:ext cx="75516" cy="72780"/>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188"/>
              <p:cNvSpPr>
                <a:spLocks/>
              </p:cNvSpPr>
              <p:nvPr/>
            </p:nvSpPr>
            <p:spPr bwMode="auto">
              <a:xfrm>
                <a:off x="1664088" y="3337888"/>
                <a:ext cx="90291" cy="74969"/>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89"/>
              <p:cNvSpPr>
                <a:spLocks/>
              </p:cNvSpPr>
              <p:nvPr/>
            </p:nvSpPr>
            <p:spPr bwMode="auto">
              <a:xfrm>
                <a:off x="1478034" y="3358683"/>
                <a:ext cx="24625" cy="36116"/>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90"/>
              <p:cNvSpPr>
                <a:spLocks/>
              </p:cNvSpPr>
              <p:nvPr/>
            </p:nvSpPr>
            <p:spPr bwMode="auto">
              <a:xfrm>
                <a:off x="1186914" y="3440765"/>
                <a:ext cx="9303" cy="8755"/>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91"/>
              <p:cNvSpPr>
                <a:spLocks/>
              </p:cNvSpPr>
              <p:nvPr/>
            </p:nvSpPr>
            <p:spPr bwMode="auto">
              <a:xfrm>
                <a:off x="888134" y="3445143"/>
                <a:ext cx="9850" cy="8755"/>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192"/>
              <p:cNvSpPr>
                <a:spLocks/>
              </p:cNvSpPr>
              <p:nvPr/>
            </p:nvSpPr>
            <p:spPr bwMode="auto">
              <a:xfrm>
                <a:off x="869528" y="3447879"/>
                <a:ext cx="9303" cy="7114"/>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93"/>
              <p:cNvSpPr>
                <a:spLocks/>
              </p:cNvSpPr>
              <p:nvPr/>
            </p:nvSpPr>
            <p:spPr bwMode="auto">
              <a:xfrm>
                <a:off x="1024938" y="3450068"/>
                <a:ext cx="74422" cy="60194"/>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194"/>
              <p:cNvSpPr>
                <a:spLocks/>
              </p:cNvSpPr>
              <p:nvPr/>
            </p:nvSpPr>
            <p:spPr bwMode="auto">
              <a:xfrm>
                <a:off x="1209897" y="3453899"/>
                <a:ext cx="8755" cy="7661"/>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95"/>
              <p:cNvSpPr>
                <a:spLocks noEditPoints="1"/>
              </p:cNvSpPr>
              <p:nvPr/>
            </p:nvSpPr>
            <p:spPr bwMode="auto">
              <a:xfrm>
                <a:off x="1011805" y="3496034"/>
                <a:ext cx="87555" cy="111085"/>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96"/>
              <p:cNvSpPr>
                <a:spLocks/>
              </p:cNvSpPr>
              <p:nvPr/>
            </p:nvSpPr>
            <p:spPr bwMode="auto">
              <a:xfrm>
                <a:off x="971311" y="3537623"/>
                <a:ext cx="32833" cy="42136"/>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97"/>
              <p:cNvSpPr>
                <a:spLocks/>
              </p:cNvSpPr>
              <p:nvPr/>
            </p:nvSpPr>
            <p:spPr bwMode="auto">
              <a:xfrm>
                <a:off x="1053393" y="3556775"/>
                <a:ext cx="16964" cy="13680"/>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98"/>
              <p:cNvSpPr>
                <a:spLocks/>
              </p:cNvSpPr>
              <p:nvPr/>
            </p:nvSpPr>
            <p:spPr bwMode="auto">
              <a:xfrm>
                <a:off x="679097" y="3566078"/>
                <a:ext cx="283458" cy="206848"/>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99"/>
              <p:cNvSpPr>
                <a:spLocks/>
              </p:cNvSpPr>
              <p:nvPr/>
            </p:nvSpPr>
            <p:spPr bwMode="auto">
              <a:xfrm>
                <a:off x="865698" y="3566078"/>
                <a:ext cx="36116" cy="19700"/>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200"/>
              <p:cNvSpPr>
                <a:spLocks/>
              </p:cNvSpPr>
              <p:nvPr/>
            </p:nvSpPr>
            <p:spPr bwMode="auto">
              <a:xfrm>
                <a:off x="1062149" y="3588514"/>
                <a:ext cx="2189" cy="8755"/>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201"/>
              <p:cNvSpPr>
                <a:spLocks noEditPoints="1"/>
              </p:cNvSpPr>
              <p:nvPr/>
            </p:nvSpPr>
            <p:spPr bwMode="auto">
              <a:xfrm>
                <a:off x="994841" y="3614233"/>
                <a:ext cx="40494" cy="90291"/>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202"/>
              <p:cNvSpPr>
                <a:spLocks/>
              </p:cNvSpPr>
              <p:nvPr/>
            </p:nvSpPr>
            <p:spPr bwMode="auto">
              <a:xfrm>
                <a:off x="1372421" y="3656916"/>
                <a:ext cx="7114" cy="6567"/>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203"/>
              <p:cNvSpPr>
                <a:spLocks/>
              </p:cNvSpPr>
              <p:nvPr/>
            </p:nvSpPr>
            <p:spPr bwMode="auto">
              <a:xfrm>
                <a:off x="1288150" y="3673880"/>
                <a:ext cx="58552" cy="21341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204"/>
              <p:cNvSpPr>
                <a:spLocks/>
              </p:cNvSpPr>
              <p:nvPr/>
            </p:nvSpPr>
            <p:spPr bwMode="auto">
              <a:xfrm>
                <a:off x="1369685" y="3694127"/>
                <a:ext cx="547" cy="1039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206"/>
              <p:cNvSpPr>
                <a:spLocks/>
              </p:cNvSpPr>
              <p:nvPr/>
            </p:nvSpPr>
            <p:spPr bwMode="auto">
              <a:xfrm>
                <a:off x="916589" y="3700146"/>
                <a:ext cx="50344" cy="82630"/>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207"/>
              <p:cNvSpPr>
                <a:spLocks/>
              </p:cNvSpPr>
              <p:nvPr/>
            </p:nvSpPr>
            <p:spPr bwMode="auto">
              <a:xfrm>
                <a:off x="750235" y="3704524"/>
                <a:ext cx="40494" cy="55816"/>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208"/>
              <p:cNvSpPr>
                <a:spLocks/>
              </p:cNvSpPr>
              <p:nvPr/>
            </p:nvSpPr>
            <p:spPr bwMode="auto">
              <a:xfrm>
                <a:off x="1339040" y="3706713"/>
                <a:ext cx="32286" cy="161976"/>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209"/>
              <p:cNvSpPr>
                <a:spLocks/>
              </p:cNvSpPr>
              <p:nvPr/>
            </p:nvSpPr>
            <p:spPr bwMode="auto">
              <a:xfrm>
                <a:off x="1322077" y="3714921"/>
                <a:ext cx="1094" cy="1039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210"/>
              <p:cNvSpPr>
                <a:spLocks/>
              </p:cNvSpPr>
              <p:nvPr/>
            </p:nvSpPr>
            <p:spPr bwMode="auto">
              <a:xfrm>
                <a:off x="1220842" y="3727507"/>
                <a:ext cx="99046" cy="181129"/>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211"/>
              <p:cNvSpPr>
                <a:spLocks/>
              </p:cNvSpPr>
              <p:nvPr/>
            </p:nvSpPr>
            <p:spPr bwMode="auto">
              <a:xfrm>
                <a:off x="644622" y="3772926"/>
                <a:ext cx="375391" cy="177846"/>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212"/>
              <p:cNvSpPr>
                <a:spLocks/>
              </p:cNvSpPr>
              <p:nvPr/>
            </p:nvSpPr>
            <p:spPr bwMode="auto">
              <a:xfrm>
                <a:off x="784162" y="3825459"/>
                <a:ext cx="233662" cy="252814"/>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213"/>
              <p:cNvSpPr>
                <a:spLocks/>
              </p:cNvSpPr>
              <p:nvPr/>
            </p:nvSpPr>
            <p:spPr bwMode="auto">
              <a:xfrm>
                <a:off x="1203878" y="3837498"/>
                <a:ext cx="67855" cy="51986"/>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214"/>
              <p:cNvSpPr>
                <a:spLocks/>
              </p:cNvSpPr>
              <p:nvPr/>
            </p:nvSpPr>
            <p:spPr bwMode="auto">
              <a:xfrm>
                <a:off x="984991" y="3896050"/>
                <a:ext cx="10397" cy="10944"/>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215"/>
              <p:cNvSpPr>
                <a:spLocks/>
              </p:cNvSpPr>
              <p:nvPr/>
            </p:nvSpPr>
            <p:spPr bwMode="auto">
              <a:xfrm>
                <a:off x="628205" y="3932166"/>
                <a:ext cx="136257" cy="106160"/>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216"/>
              <p:cNvSpPr>
                <a:spLocks/>
              </p:cNvSpPr>
              <p:nvPr/>
            </p:nvSpPr>
            <p:spPr bwMode="auto">
              <a:xfrm>
                <a:off x="1270091" y="3932166"/>
                <a:ext cx="155410" cy="10889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217"/>
              <p:cNvSpPr>
                <a:spLocks/>
              </p:cNvSpPr>
              <p:nvPr/>
            </p:nvSpPr>
            <p:spPr bwMode="auto">
              <a:xfrm>
                <a:off x="1034788" y="3937638"/>
                <a:ext cx="262664" cy="155410"/>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218"/>
              <p:cNvSpPr>
                <a:spLocks/>
              </p:cNvSpPr>
              <p:nvPr/>
            </p:nvSpPr>
            <p:spPr bwMode="auto">
              <a:xfrm>
                <a:off x="775954" y="3944752"/>
                <a:ext cx="20794" cy="1039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219"/>
              <p:cNvSpPr>
                <a:spLocks/>
              </p:cNvSpPr>
              <p:nvPr/>
            </p:nvSpPr>
            <p:spPr bwMode="auto">
              <a:xfrm>
                <a:off x="737649" y="3955697"/>
                <a:ext cx="75516" cy="61836"/>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220"/>
              <p:cNvSpPr>
                <a:spLocks/>
              </p:cNvSpPr>
              <p:nvPr/>
            </p:nvSpPr>
            <p:spPr bwMode="auto">
              <a:xfrm>
                <a:off x="751876" y="3967735"/>
                <a:ext cx="45966" cy="40494"/>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221"/>
              <p:cNvSpPr>
                <a:spLocks/>
              </p:cNvSpPr>
              <p:nvPr/>
            </p:nvSpPr>
            <p:spPr bwMode="auto">
              <a:xfrm>
                <a:off x="766104" y="3975944"/>
                <a:ext cx="18605" cy="21889"/>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222"/>
              <p:cNvSpPr>
                <a:spLocks/>
              </p:cNvSpPr>
              <p:nvPr/>
            </p:nvSpPr>
            <p:spPr bwMode="auto">
              <a:xfrm>
                <a:off x="735460" y="4025193"/>
                <a:ext cx="43777" cy="47061"/>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223"/>
              <p:cNvSpPr>
                <a:spLocks/>
              </p:cNvSpPr>
              <p:nvPr/>
            </p:nvSpPr>
            <p:spPr bwMode="auto">
              <a:xfrm>
                <a:off x="1272827" y="4031213"/>
                <a:ext cx="148296" cy="51438"/>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224"/>
              <p:cNvSpPr>
                <a:spLocks/>
              </p:cNvSpPr>
              <p:nvPr/>
            </p:nvSpPr>
            <p:spPr bwMode="auto">
              <a:xfrm>
                <a:off x="1380629" y="4035043"/>
                <a:ext cx="98499" cy="51438"/>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225"/>
              <p:cNvSpPr>
                <a:spLocks/>
              </p:cNvSpPr>
              <p:nvPr/>
            </p:nvSpPr>
            <p:spPr bwMode="auto">
              <a:xfrm>
                <a:off x="1404706" y="4042704"/>
                <a:ext cx="206301" cy="64024"/>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226"/>
              <p:cNvSpPr>
                <a:spLocks/>
              </p:cNvSpPr>
              <p:nvPr/>
            </p:nvSpPr>
            <p:spPr bwMode="auto">
              <a:xfrm>
                <a:off x="984991" y="4059121"/>
                <a:ext cx="295497" cy="95216"/>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227"/>
              <p:cNvSpPr>
                <a:spLocks/>
              </p:cNvSpPr>
              <p:nvPr/>
            </p:nvSpPr>
            <p:spPr bwMode="auto">
              <a:xfrm>
                <a:off x="1230691" y="4085387"/>
                <a:ext cx="141729" cy="75516"/>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228"/>
              <p:cNvSpPr>
                <a:spLocks/>
              </p:cNvSpPr>
              <p:nvPr/>
            </p:nvSpPr>
            <p:spPr bwMode="auto">
              <a:xfrm>
                <a:off x="1313868" y="4096879"/>
                <a:ext cx="185507" cy="74422"/>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229"/>
              <p:cNvSpPr>
                <a:spLocks/>
              </p:cNvSpPr>
              <p:nvPr/>
            </p:nvSpPr>
            <p:spPr bwMode="auto">
              <a:xfrm>
                <a:off x="948875" y="2580540"/>
                <a:ext cx="15322" cy="15869"/>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230"/>
              <p:cNvSpPr>
                <a:spLocks/>
              </p:cNvSpPr>
              <p:nvPr/>
            </p:nvSpPr>
            <p:spPr bwMode="auto">
              <a:xfrm>
                <a:off x="1044090" y="2554820"/>
                <a:ext cx="15869" cy="15322"/>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231"/>
              <p:cNvSpPr>
                <a:spLocks noEditPoints="1"/>
              </p:cNvSpPr>
              <p:nvPr/>
            </p:nvSpPr>
            <p:spPr bwMode="auto">
              <a:xfrm>
                <a:off x="692230" y="3789890"/>
                <a:ext cx="182223" cy="119841"/>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1356"/>
            <p:cNvGrpSpPr/>
            <p:nvPr/>
          </p:nvGrpSpPr>
          <p:grpSpPr>
            <a:xfrm>
              <a:off x="6449026" y="1600200"/>
              <a:ext cx="1630583" cy="992528"/>
              <a:chOff x="4394033" y="2209799"/>
              <a:chExt cx="1630583" cy="992528"/>
            </a:xfrm>
          </p:grpSpPr>
          <p:sp>
            <p:nvSpPr>
              <p:cNvPr id="735" name="Oval Callout 734"/>
              <p:cNvSpPr/>
              <p:nvPr/>
            </p:nvSpPr>
            <p:spPr>
              <a:xfrm>
                <a:off x="4394033" y="2209799"/>
                <a:ext cx="1630583" cy="992528"/>
              </a:xfrm>
              <a:prstGeom prst="wedgeEllipseCallout">
                <a:avLst>
                  <a:gd name="adj1" fmla="val -69667"/>
                  <a:gd name="adj2" fmla="val 3180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325"/>
              <p:cNvGrpSpPr>
                <a:grpSpLocks noChangeAspect="1"/>
              </p:cNvGrpSpPr>
              <p:nvPr/>
            </p:nvGrpSpPr>
            <p:grpSpPr>
              <a:xfrm>
                <a:off x="4606710" y="2379951"/>
                <a:ext cx="278347" cy="680592"/>
                <a:chOff x="6621463" y="1127125"/>
                <a:chExt cx="1330325" cy="3252788"/>
              </a:xfrm>
            </p:grpSpPr>
            <p:sp>
              <p:nvSpPr>
                <p:cNvPr id="775"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324"/>
              <p:cNvGrpSpPr>
                <a:grpSpLocks noChangeAspect="1"/>
              </p:cNvGrpSpPr>
              <p:nvPr/>
            </p:nvGrpSpPr>
            <p:grpSpPr>
              <a:xfrm>
                <a:off x="5315700" y="2465023"/>
                <a:ext cx="217124" cy="510443"/>
                <a:chOff x="7996238" y="2274888"/>
                <a:chExt cx="660400" cy="1552575"/>
              </a:xfrm>
            </p:grpSpPr>
            <p:sp>
              <p:nvSpPr>
                <p:cNvPr id="741"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39" name="TextBox 738"/>
              <p:cNvSpPr txBox="1"/>
              <p:nvPr/>
            </p:nvSpPr>
            <p:spPr>
              <a:xfrm>
                <a:off x="4837126" y="2456749"/>
                <a:ext cx="425369" cy="496263"/>
              </a:xfrm>
              <a:prstGeom prst="rect">
                <a:avLst/>
              </a:prstGeom>
              <a:noFill/>
            </p:spPr>
            <p:txBody>
              <a:bodyPr wrap="none" rtlCol="0" anchor="ctr" anchorCtr="0">
                <a:noAutofit/>
              </a:bodyPr>
              <a:lstStyle/>
              <a:p>
                <a:pPr algn="ctr"/>
                <a:r>
                  <a:rPr lang="en-US" sz="2800" dirty="0" smtClean="0"/>
                  <a:t>$X</a:t>
                </a:r>
              </a:p>
            </p:txBody>
          </p:sp>
          <p:sp>
            <p:nvSpPr>
              <p:cNvPr id="740" name="TextBox 739"/>
              <p:cNvSpPr txBox="1"/>
              <p:nvPr/>
            </p:nvSpPr>
            <p:spPr>
              <a:xfrm>
                <a:off x="5528353" y="2456749"/>
                <a:ext cx="425369" cy="496263"/>
              </a:xfrm>
              <a:prstGeom prst="rect">
                <a:avLst/>
              </a:prstGeom>
              <a:noFill/>
            </p:spPr>
            <p:txBody>
              <a:bodyPr wrap="none" rtlCol="0" anchor="ctr" anchorCtr="0">
                <a:noAutofit/>
              </a:bodyPr>
              <a:lstStyle/>
              <a:p>
                <a:pPr algn="ctr"/>
                <a:r>
                  <a:rPr lang="en-US" sz="2800" dirty="0" smtClean="0"/>
                  <a:t>$Y</a:t>
                </a:r>
              </a:p>
            </p:txBody>
          </p:sp>
        </p:grpSp>
      </p:grpSp>
      <p:grpSp>
        <p:nvGrpSpPr>
          <p:cNvPr id="8" name="Group 733"/>
          <p:cNvGrpSpPr/>
          <p:nvPr/>
        </p:nvGrpSpPr>
        <p:grpSpPr>
          <a:xfrm>
            <a:off x="4724400" y="3657600"/>
            <a:ext cx="4267200" cy="1819131"/>
            <a:chOff x="4648200" y="3657600"/>
            <a:chExt cx="4267200" cy="1819131"/>
          </a:xfrm>
        </p:grpSpPr>
        <p:grpSp>
          <p:nvGrpSpPr>
            <p:cNvPr id="9" name="Group 661"/>
            <p:cNvGrpSpPr/>
            <p:nvPr/>
          </p:nvGrpSpPr>
          <p:grpSpPr>
            <a:xfrm>
              <a:off x="6111476" y="3775254"/>
              <a:ext cx="1106826" cy="1701477"/>
              <a:chOff x="6477000" y="3124200"/>
              <a:chExt cx="877318" cy="1348665"/>
            </a:xfrm>
          </p:grpSpPr>
          <p:sp>
            <p:nvSpPr>
              <p:cNvPr id="506" name="AutoShape 3"/>
              <p:cNvSpPr>
                <a:spLocks noChangeAspect="1" noChangeArrowheads="1" noTextEdit="1"/>
              </p:cNvSpPr>
              <p:nvPr/>
            </p:nvSpPr>
            <p:spPr bwMode="auto">
              <a:xfrm flipH="1">
                <a:off x="6477000" y="3124200"/>
                <a:ext cx="877318" cy="134866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6"/>
              <p:cNvSpPr>
                <a:spLocks noEditPoints="1"/>
              </p:cNvSpPr>
              <p:nvPr/>
            </p:nvSpPr>
            <p:spPr bwMode="auto">
              <a:xfrm flipH="1">
                <a:off x="6481438" y="3127832"/>
                <a:ext cx="869651" cy="1340998"/>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7"/>
              <p:cNvSpPr>
                <a:spLocks/>
              </p:cNvSpPr>
              <p:nvPr/>
            </p:nvSpPr>
            <p:spPr bwMode="auto">
              <a:xfrm flipH="1">
                <a:off x="7107749" y="3136307"/>
                <a:ext cx="146892" cy="186844"/>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8"/>
              <p:cNvSpPr>
                <a:spLocks/>
              </p:cNvSpPr>
              <p:nvPr/>
            </p:nvSpPr>
            <p:spPr bwMode="auto">
              <a:xfrm flipH="1">
                <a:off x="7075868" y="3141552"/>
                <a:ext cx="20178" cy="22599"/>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9"/>
              <p:cNvSpPr>
                <a:spLocks/>
              </p:cNvSpPr>
              <p:nvPr/>
            </p:nvSpPr>
            <p:spPr bwMode="auto">
              <a:xfrm flipH="1">
                <a:off x="6983455" y="3141957"/>
                <a:ext cx="35109" cy="18967"/>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0"/>
              <p:cNvSpPr>
                <a:spLocks/>
              </p:cNvSpPr>
              <p:nvPr/>
            </p:nvSpPr>
            <p:spPr bwMode="auto">
              <a:xfrm flipH="1">
                <a:off x="6951171" y="3191189"/>
                <a:ext cx="90799" cy="106134"/>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1"/>
              <p:cNvSpPr>
                <a:spLocks/>
              </p:cNvSpPr>
              <p:nvPr/>
            </p:nvSpPr>
            <p:spPr bwMode="auto">
              <a:xfrm flipH="1">
                <a:off x="7048427" y="3197646"/>
                <a:ext cx="87570" cy="138418"/>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2"/>
              <p:cNvSpPr>
                <a:spLocks/>
              </p:cNvSpPr>
              <p:nvPr/>
            </p:nvSpPr>
            <p:spPr bwMode="auto">
              <a:xfrm flipH="1">
                <a:off x="7196933" y="3203700"/>
                <a:ext cx="4843" cy="6861"/>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3"/>
              <p:cNvSpPr>
                <a:spLocks/>
              </p:cNvSpPr>
              <p:nvPr/>
            </p:nvSpPr>
            <p:spPr bwMode="auto">
              <a:xfrm flipH="1">
                <a:off x="7204600" y="3218631"/>
                <a:ext cx="6861" cy="10493"/>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4"/>
              <p:cNvSpPr>
                <a:spLocks/>
              </p:cNvSpPr>
              <p:nvPr/>
            </p:nvSpPr>
            <p:spPr bwMode="auto">
              <a:xfrm flipH="1">
                <a:off x="6734464" y="3273110"/>
                <a:ext cx="525423" cy="461662"/>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5"/>
              <p:cNvSpPr>
                <a:spLocks/>
              </p:cNvSpPr>
              <p:nvPr/>
            </p:nvSpPr>
            <p:spPr bwMode="auto">
              <a:xfrm flipH="1">
                <a:off x="6769573" y="3285217"/>
                <a:ext cx="205811" cy="116223"/>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6"/>
              <p:cNvSpPr>
                <a:spLocks/>
              </p:cNvSpPr>
              <p:nvPr/>
            </p:nvSpPr>
            <p:spPr bwMode="auto">
              <a:xfrm flipH="1">
                <a:off x="6769574" y="3285620"/>
                <a:ext cx="205003" cy="115415"/>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
              <p:cNvSpPr>
                <a:spLocks/>
              </p:cNvSpPr>
              <p:nvPr/>
            </p:nvSpPr>
            <p:spPr bwMode="auto">
              <a:xfrm flipH="1">
                <a:off x="6769574" y="3286427"/>
                <a:ext cx="204196" cy="114609"/>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8"/>
              <p:cNvSpPr>
                <a:spLocks noEditPoints="1"/>
              </p:cNvSpPr>
              <p:nvPr/>
            </p:nvSpPr>
            <p:spPr bwMode="auto">
              <a:xfrm flipH="1">
                <a:off x="6770381" y="3286024"/>
                <a:ext cx="202582" cy="114609"/>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9"/>
              <p:cNvSpPr>
                <a:spLocks/>
              </p:cNvSpPr>
              <p:nvPr/>
            </p:nvSpPr>
            <p:spPr bwMode="auto">
              <a:xfrm flipH="1">
                <a:off x="6770381" y="3286427"/>
                <a:ext cx="201775" cy="113801"/>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20"/>
              <p:cNvSpPr>
                <a:spLocks/>
              </p:cNvSpPr>
              <p:nvPr/>
            </p:nvSpPr>
            <p:spPr bwMode="auto">
              <a:xfrm flipH="1">
                <a:off x="6770784" y="3286831"/>
                <a:ext cx="200968" cy="112994"/>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21"/>
              <p:cNvSpPr>
                <a:spLocks/>
              </p:cNvSpPr>
              <p:nvPr/>
            </p:nvSpPr>
            <p:spPr bwMode="auto">
              <a:xfrm flipH="1">
                <a:off x="6770784" y="3286427"/>
                <a:ext cx="200161" cy="112994"/>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22"/>
              <p:cNvSpPr>
                <a:spLocks/>
              </p:cNvSpPr>
              <p:nvPr/>
            </p:nvSpPr>
            <p:spPr bwMode="auto">
              <a:xfrm flipH="1">
                <a:off x="6771187" y="3286831"/>
                <a:ext cx="199354" cy="112187"/>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23"/>
              <p:cNvSpPr>
                <a:spLocks/>
              </p:cNvSpPr>
              <p:nvPr/>
            </p:nvSpPr>
            <p:spPr bwMode="auto">
              <a:xfrm flipH="1">
                <a:off x="6771188" y="3287234"/>
                <a:ext cx="198547" cy="111380"/>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24"/>
              <p:cNvSpPr>
                <a:spLocks/>
              </p:cNvSpPr>
              <p:nvPr/>
            </p:nvSpPr>
            <p:spPr bwMode="auto">
              <a:xfrm flipH="1">
                <a:off x="6771592" y="3286831"/>
                <a:ext cx="197739" cy="111380"/>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25"/>
              <p:cNvSpPr>
                <a:spLocks/>
              </p:cNvSpPr>
              <p:nvPr/>
            </p:nvSpPr>
            <p:spPr bwMode="auto">
              <a:xfrm flipH="1">
                <a:off x="6771994" y="3287234"/>
                <a:ext cx="196126" cy="110573"/>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26"/>
              <p:cNvSpPr>
                <a:spLocks/>
              </p:cNvSpPr>
              <p:nvPr/>
            </p:nvSpPr>
            <p:spPr bwMode="auto">
              <a:xfrm flipH="1">
                <a:off x="6771995" y="3287638"/>
                <a:ext cx="195318" cy="109766"/>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27"/>
              <p:cNvSpPr>
                <a:spLocks/>
              </p:cNvSpPr>
              <p:nvPr/>
            </p:nvSpPr>
            <p:spPr bwMode="auto">
              <a:xfrm flipH="1">
                <a:off x="6772398" y="3287638"/>
                <a:ext cx="194511" cy="109766"/>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28"/>
              <p:cNvSpPr>
                <a:spLocks/>
              </p:cNvSpPr>
              <p:nvPr/>
            </p:nvSpPr>
            <p:spPr bwMode="auto">
              <a:xfrm flipH="1">
                <a:off x="6772399" y="3288041"/>
                <a:ext cx="193704" cy="10895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29"/>
              <p:cNvSpPr>
                <a:spLocks/>
              </p:cNvSpPr>
              <p:nvPr/>
            </p:nvSpPr>
            <p:spPr bwMode="auto">
              <a:xfrm flipH="1">
                <a:off x="6772802" y="3288445"/>
                <a:ext cx="192897" cy="108151"/>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30"/>
              <p:cNvSpPr>
                <a:spLocks/>
              </p:cNvSpPr>
              <p:nvPr/>
            </p:nvSpPr>
            <p:spPr bwMode="auto">
              <a:xfrm flipH="1">
                <a:off x="6772802" y="3288041"/>
                <a:ext cx="192090" cy="108151"/>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31"/>
              <p:cNvSpPr>
                <a:spLocks/>
              </p:cNvSpPr>
              <p:nvPr/>
            </p:nvSpPr>
            <p:spPr bwMode="auto">
              <a:xfrm flipH="1">
                <a:off x="6773609" y="3288445"/>
                <a:ext cx="190476" cy="107345"/>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32"/>
              <p:cNvSpPr>
                <a:spLocks/>
              </p:cNvSpPr>
              <p:nvPr/>
            </p:nvSpPr>
            <p:spPr bwMode="auto">
              <a:xfrm flipH="1">
                <a:off x="6773608" y="3288849"/>
                <a:ext cx="189669" cy="106537"/>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33"/>
              <p:cNvSpPr>
                <a:spLocks/>
              </p:cNvSpPr>
              <p:nvPr/>
            </p:nvSpPr>
            <p:spPr bwMode="auto">
              <a:xfrm flipH="1">
                <a:off x="6774012" y="3288445"/>
                <a:ext cx="188862" cy="106537"/>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34"/>
              <p:cNvSpPr>
                <a:spLocks/>
              </p:cNvSpPr>
              <p:nvPr/>
            </p:nvSpPr>
            <p:spPr bwMode="auto">
              <a:xfrm flipH="1">
                <a:off x="6774013" y="3288849"/>
                <a:ext cx="188054" cy="105730"/>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35"/>
              <p:cNvSpPr>
                <a:spLocks/>
              </p:cNvSpPr>
              <p:nvPr/>
            </p:nvSpPr>
            <p:spPr bwMode="auto">
              <a:xfrm flipH="1">
                <a:off x="6774013" y="3288445"/>
                <a:ext cx="187247" cy="105730"/>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36"/>
              <p:cNvSpPr>
                <a:spLocks/>
              </p:cNvSpPr>
              <p:nvPr/>
            </p:nvSpPr>
            <p:spPr bwMode="auto">
              <a:xfrm flipH="1">
                <a:off x="6774416" y="3288849"/>
                <a:ext cx="186440" cy="104923"/>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37"/>
              <p:cNvSpPr>
                <a:spLocks/>
              </p:cNvSpPr>
              <p:nvPr/>
            </p:nvSpPr>
            <p:spPr bwMode="auto">
              <a:xfrm flipH="1">
                <a:off x="6774819" y="3289656"/>
                <a:ext cx="184826" cy="104116"/>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38"/>
              <p:cNvSpPr>
                <a:spLocks/>
              </p:cNvSpPr>
              <p:nvPr/>
            </p:nvSpPr>
            <p:spPr bwMode="auto">
              <a:xfrm flipH="1">
                <a:off x="6775223" y="3289252"/>
                <a:ext cx="184019" cy="104116"/>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39"/>
              <p:cNvSpPr>
                <a:spLocks/>
              </p:cNvSpPr>
              <p:nvPr/>
            </p:nvSpPr>
            <p:spPr bwMode="auto">
              <a:xfrm flipH="1">
                <a:off x="6775223" y="3289656"/>
                <a:ext cx="183212" cy="103309"/>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40"/>
              <p:cNvSpPr>
                <a:spLocks/>
              </p:cNvSpPr>
              <p:nvPr/>
            </p:nvSpPr>
            <p:spPr bwMode="auto">
              <a:xfrm flipH="1">
                <a:off x="6775626" y="3290059"/>
                <a:ext cx="182405" cy="102502"/>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41"/>
              <p:cNvSpPr>
                <a:spLocks/>
              </p:cNvSpPr>
              <p:nvPr/>
            </p:nvSpPr>
            <p:spPr bwMode="auto">
              <a:xfrm flipH="1">
                <a:off x="6775626" y="3289656"/>
                <a:ext cx="181598" cy="102502"/>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42"/>
              <p:cNvSpPr>
                <a:spLocks/>
              </p:cNvSpPr>
              <p:nvPr/>
            </p:nvSpPr>
            <p:spPr bwMode="auto">
              <a:xfrm flipH="1">
                <a:off x="6776434" y="3290059"/>
                <a:ext cx="180387" cy="101695"/>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43"/>
              <p:cNvSpPr>
                <a:spLocks/>
              </p:cNvSpPr>
              <p:nvPr/>
            </p:nvSpPr>
            <p:spPr bwMode="auto">
              <a:xfrm flipH="1">
                <a:off x="6776838" y="3290463"/>
                <a:ext cx="178369" cy="100887"/>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44"/>
              <p:cNvSpPr>
                <a:spLocks/>
              </p:cNvSpPr>
              <p:nvPr/>
            </p:nvSpPr>
            <p:spPr bwMode="auto">
              <a:xfrm flipH="1">
                <a:off x="6777241" y="3290059"/>
                <a:ext cx="177562" cy="100887"/>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45"/>
              <p:cNvSpPr>
                <a:spLocks/>
              </p:cNvSpPr>
              <p:nvPr/>
            </p:nvSpPr>
            <p:spPr bwMode="auto">
              <a:xfrm flipH="1">
                <a:off x="6777241" y="3290463"/>
                <a:ext cx="176755" cy="100081"/>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46"/>
              <p:cNvSpPr>
                <a:spLocks/>
              </p:cNvSpPr>
              <p:nvPr/>
            </p:nvSpPr>
            <p:spPr bwMode="auto">
              <a:xfrm flipH="1">
                <a:off x="6777241" y="3290866"/>
                <a:ext cx="175948" cy="99273"/>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47"/>
              <p:cNvSpPr>
                <a:spLocks/>
              </p:cNvSpPr>
              <p:nvPr/>
            </p:nvSpPr>
            <p:spPr bwMode="auto">
              <a:xfrm flipH="1">
                <a:off x="6777645" y="3290866"/>
                <a:ext cx="175141" cy="99273"/>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48"/>
              <p:cNvSpPr>
                <a:spLocks/>
              </p:cNvSpPr>
              <p:nvPr/>
            </p:nvSpPr>
            <p:spPr bwMode="auto">
              <a:xfrm flipH="1">
                <a:off x="6777644" y="3291270"/>
                <a:ext cx="174334" cy="98466"/>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49"/>
              <p:cNvSpPr>
                <a:spLocks/>
              </p:cNvSpPr>
              <p:nvPr/>
            </p:nvSpPr>
            <p:spPr bwMode="auto">
              <a:xfrm flipH="1">
                <a:off x="6778451" y="3291673"/>
                <a:ext cx="172720" cy="97255"/>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50"/>
              <p:cNvSpPr>
                <a:spLocks/>
              </p:cNvSpPr>
              <p:nvPr/>
            </p:nvSpPr>
            <p:spPr bwMode="auto">
              <a:xfrm flipH="1">
                <a:off x="6778451" y="3291270"/>
                <a:ext cx="171913" cy="97255"/>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51"/>
              <p:cNvSpPr>
                <a:spLocks/>
              </p:cNvSpPr>
              <p:nvPr/>
            </p:nvSpPr>
            <p:spPr bwMode="auto">
              <a:xfrm flipH="1">
                <a:off x="6778855" y="3291673"/>
                <a:ext cx="171105" cy="96449"/>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52"/>
              <p:cNvSpPr>
                <a:spLocks/>
              </p:cNvSpPr>
              <p:nvPr/>
            </p:nvSpPr>
            <p:spPr bwMode="auto">
              <a:xfrm flipH="1">
                <a:off x="6778856" y="3292077"/>
                <a:ext cx="170298" cy="95641"/>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53"/>
              <p:cNvSpPr>
                <a:spLocks/>
              </p:cNvSpPr>
              <p:nvPr/>
            </p:nvSpPr>
            <p:spPr bwMode="auto">
              <a:xfrm flipH="1">
                <a:off x="6779259" y="3291673"/>
                <a:ext cx="169491" cy="95641"/>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54"/>
              <p:cNvSpPr>
                <a:spLocks/>
              </p:cNvSpPr>
              <p:nvPr/>
            </p:nvSpPr>
            <p:spPr bwMode="auto">
              <a:xfrm flipH="1">
                <a:off x="6779259" y="3292077"/>
                <a:ext cx="168684" cy="94834"/>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55"/>
              <p:cNvSpPr>
                <a:spLocks/>
              </p:cNvSpPr>
              <p:nvPr/>
            </p:nvSpPr>
            <p:spPr bwMode="auto">
              <a:xfrm flipH="1">
                <a:off x="6779662" y="3292481"/>
                <a:ext cx="167070" cy="94027"/>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56"/>
              <p:cNvSpPr>
                <a:spLocks/>
              </p:cNvSpPr>
              <p:nvPr/>
            </p:nvSpPr>
            <p:spPr bwMode="auto">
              <a:xfrm flipH="1">
                <a:off x="6780066" y="3292077"/>
                <a:ext cx="166262" cy="94027"/>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57"/>
              <p:cNvSpPr>
                <a:spLocks/>
              </p:cNvSpPr>
              <p:nvPr/>
            </p:nvSpPr>
            <p:spPr bwMode="auto">
              <a:xfrm flipH="1">
                <a:off x="6780066" y="3292884"/>
                <a:ext cx="165456" cy="93220"/>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58"/>
              <p:cNvSpPr>
                <a:spLocks/>
              </p:cNvSpPr>
              <p:nvPr/>
            </p:nvSpPr>
            <p:spPr bwMode="auto">
              <a:xfrm flipH="1">
                <a:off x="6780469" y="3293288"/>
                <a:ext cx="164649" cy="924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59"/>
              <p:cNvSpPr>
                <a:spLocks/>
              </p:cNvSpPr>
              <p:nvPr/>
            </p:nvSpPr>
            <p:spPr bwMode="auto">
              <a:xfrm flipH="1">
                <a:off x="6780470" y="3292884"/>
                <a:ext cx="163841" cy="924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60"/>
              <p:cNvSpPr>
                <a:spLocks/>
              </p:cNvSpPr>
              <p:nvPr/>
            </p:nvSpPr>
            <p:spPr bwMode="auto">
              <a:xfrm flipH="1">
                <a:off x="6780873" y="3293288"/>
                <a:ext cx="163034" cy="91606"/>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61"/>
              <p:cNvSpPr>
                <a:spLocks/>
              </p:cNvSpPr>
              <p:nvPr/>
            </p:nvSpPr>
            <p:spPr bwMode="auto">
              <a:xfrm flipH="1">
                <a:off x="6781276" y="3293691"/>
                <a:ext cx="161420" cy="90799"/>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62"/>
              <p:cNvSpPr>
                <a:spLocks/>
              </p:cNvSpPr>
              <p:nvPr/>
            </p:nvSpPr>
            <p:spPr bwMode="auto">
              <a:xfrm flipH="1">
                <a:off x="6781680" y="3293288"/>
                <a:ext cx="160613" cy="90799"/>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63"/>
              <p:cNvSpPr>
                <a:spLocks/>
              </p:cNvSpPr>
              <p:nvPr/>
            </p:nvSpPr>
            <p:spPr bwMode="auto">
              <a:xfrm flipH="1">
                <a:off x="6781680" y="3293691"/>
                <a:ext cx="159806" cy="89991"/>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64"/>
              <p:cNvSpPr>
                <a:spLocks/>
              </p:cNvSpPr>
              <p:nvPr/>
            </p:nvSpPr>
            <p:spPr bwMode="auto">
              <a:xfrm flipH="1">
                <a:off x="6781680" y="3294095"/>
                <a:ext cx="158999" cy="8918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65"/>
              <p:cNvSpPr>
                <a:spLocks/>
              </p:cNvSpPr>
              <p:nvPr/>
            </p:nvSpPr>
            <p:spPr bwMode="auto">
              <a:xfrm flipH="1">
                <a:off x="6782083" y="3293691"/>
                <a:ext cx="158192" cy="8918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66"/>
              <p:cNvSpPr>
                <a:spLocks/>
              </p:cNvSpPr>
              <p:nvPr/>
            </p:nvSpPr>
            <p:spPr bwMode="auto">
              <a:xfrm flipH="1">
                <a:off x="6782083" y="3294095"/>
                <a:ext cx="157385" cy="88378"/>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67"/>
              <p:cNvSpPr>
                <a:spLocks/>
              </p:cNvSpPr>
              <p:nvPr/>
            </p:nvSpPr>
            <p:spPr bwMode="auto">
              <a:xfrm flipH="1">
                <a:off x="6782891" y="3294095"/>
                <a:ext cx="155770" cy="87974"/>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68"/>
              <p:cNvSpPr>
                <a:spLocks/>
              </p:cNvSpPr>
              <p:nvPr/>
            </p:nvSpPr>
            <p:spPr bwMode="auto">
              <a:xfrm flipH="1">
                <a:off x="6782891" y="3294498"/>
                <a:ext cx="154963" cy="87570"/>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69"/>
              <p:cNvSpPr>
                <a:spLocks/>
              </p:cNvSpPr>
              <p:nvPr/>
            </p:nvSpPr>
            <p:spPr bwMode="auto">
              <a:xfrm flipH="1">
                <a:off x="6783294" y="3294902"/>
                <a:ext cx="154156" cy="86764"/>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70"/>
              <p:cNvSpPr>
                <a:spLocks/>
              </p:cNvSpPr>
              <p:nvPr/>
            </p:nvSpPr>
            <p:spPr bwMode="auto">
              <a:xfrm flipH="1">
                <a:off x="6783294" y="3294498"/>
                <a:ext cx="153349" cy="86764"/>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71"/>
              <p:cNvSpPr>
                <a:spLocks/>
              </p:cNvSpPr>
              <p:nvPr/>
            </p:nvSpPr>
            <p:spPr bwMode="auto">
              <a:xfrm flipH="1">
                <a:off x="6783698" y="3294902"/>
                <a:ext cx="152542" cy="85956"/>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72"/>
              <p:cNvSpPr>
                <a:spLocks/>
              </p:cNvSpPr>
              <p:nvPr/>
            </p:nvSpPr>
            <p:spPr bwMode="auto">
              <a:xfrm flipH="1">
                <a:off x="6783697" y="3295305"/>
                <a:ext cx="151735" cy="85149"/>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73"/>
              <p:cNvSpPr>
                <a:spLocks/>
              </p:cNvSpPr>
              <p:nvPr/>
            </p:nvSpPr>
            <p:spPr bwMode="auto">
              <a:xfrm flipH="1">
                <a:off x="6783698" y="3294902"/>
                <a:ext cx="150928" cy="85149"/>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74"/>
              <p:cNvSpPr>
                <a:spLocks/>
              </p:cNvSpPr>
              <p:nvPr/>
            </p:nvSpPr>
            <p:spPr bwMode="auto">
              <a:xfrm flipH="1">
                <a:off x="6784505" y="3295305"/>
                <a:ext cx="149313" cy="84342"/>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75"/>
              <p:cNvSpPr>
                <a:spLocks/>
              </p:cNvSpPr>
              <p:nvPr/>
            </p:nvSpPr>
            <p:spPr bwMode="auto">
              <a:xfrm flipH="1">
                <a:off x="6784504" y="3296113"/>
                <a:ext cx="148507" cy="83132"/>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76"/>
              <p:cNvSpPr>
                <a:spLocks/>
              </p:cNvSpPr>
              <p:nvPr/>
            </p:nvSpPr>
            <p:spPr bwMode="auto">
              <a:xfrm flipH="1">
                <a:off x="6784909" y="3295305"/>
                <a:ext cx="147699" cy="83535"/>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77"/>
              <p:cNvSpPr>
                <a:spLocks/>
              </p:cNvSpPr>
              <p:nvPr/>
            </p:nvSpPr>
            <p:spPr bwMode="auto">
              <a:xfrm flipH="1">
                <a:off x="6784909" y="3296113"/>
                <a:ext cx="146892" cy="82324"/>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78"/>
              <p:cNvSpPr>
                <a:spLocks/>
              </p:cNvSpPr>
              <p:nvPr/>
            </p:nvSpPr>
            <p:spPr bwMode="auto">
              <a:xfrm flipH="1">
                <a:off x="6785312" y="3296920"/>
                <a:ext cx="146085" cy="81517"/>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79"/>
              <p:cNvSpPr>
                <a:spLocks/>
              </p:cNvSpPr>
              <p:nvPr/>
            </p:nvSpPr>
            <p:spPr bwMode="auto">
              <a:xfrm flipH="1">
                <a:off x="6785312" y="3296516"/>
                <a:ext cx="145278" cy="81517"/>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80"/>
              <p:cNvSpPr>
                <a:spLocks/>
              </p:cNvSpPr>
              <p:nvPr/>
            </p:nvSpPr>
            <p:spPr bwMode="auto">
              <a:xfrm flipH="1">
                <a:off x="6786119" y="3296920"/>
                <a:ext cx="143260" cy="80710"/>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81"/>
              <p:cNvSpPr>
                <a:spLocks/>
              </p:cNvSpPr>
              <p:nvPr/>
            </p:nvSpPr>
            <p:spPr bwMode="auto">
              <a:xfrm flipH="1">
                <a:off x="6786120" y="3297323"/>
                <a:ext cx="142453" cy="79903"/>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82"/>
              <p:cNvSpPr>
                <a:spLocks/>
              </p:cNvSpPr>
              <p:nvPr/>
            </p:nvSpPr>
            <p:spPr bwMode="auto">
              <a:xfrm flipH="1">
                <a:off x="6786119" y="3296920"/>
                <a:ext cx="141646" cy="79903"/>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83"/>
              <p:cNvSpPr>
                <a:spLocks/>
              </p:cNvSpPr>
              <p:nvPr/>
            </p:nvSpPr>
            <p:spPr bwMode="auto">
              <a:xfrm flipH="1">
                <a:off x="6786523" y="3297323"/>
                <a:ext cx="140839" cy="79096"/>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84"/>
              <p:cNvSpPr>
                <a:spLocks/>
              </p:cNvSpPr>
              <p:nvPr/>
            </p:nvSpPr>
            <p:spPr bwMode="auto">
              <a:xfrm flipH="1">
                <a:off x="6786523" y="3297726"/>
                <a:ext cx="140032" cy="78289"/>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85"/>
              <p:cNvSpPr>
                <a:spLocks/>
              </p:cNvSpPr>
              <p:nvPr/>
            </p:nvSpPr>
            <p:spPr bwMode="auto">
              <a:xfrm flipH="1">
                <a:off x="6786926" y="3297323"/>
                <a:ext cx="139225" cy="78289"/>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86"/>
              <p:cNvSpPr>
                <a:spLocks/>
              </p:cNvSpPr>
              <p:nvPr/>
            </p:nvSpPr>
            <p:spPr bwMode="auto">
              <a:xfrm flipH="1">
                <a:off x="6787330" y="3297726"/>
                <a:ext cx="137611" cy="77482"/>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87"/>
              <p:cNvSpPr>
                <a:spLocks/>
              </p:cNvSpPr>
              <p:nvPr/>
            </p:nvSpPr>
            <p:spPr bwMode="auto">
              <a:xfrm flipH="1">
                <a:off x="6787733" y="3298130"/>
                <a:ext cx="136804" cy="76674"/>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88"/>
              <p:cNvSpPr>
                <a:spLocks/>
              </p:cNvSpPr>
              <p:nvPr/>
            </p:nvSpPr>
            <p:spPr bwMode="auto">
              <a:xfrm flipH="1">
                <a:off x="6787734" y="3298130"/>
                <a:ext cx="135996" cy="76674"/>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89"/>
              <p:cNvSpPr>
                <a:spLocks/>
              </p:cNvSpPr>
              <p:nvPr/>
            </p:nvSpPr>
            <p:spPr bwMode="auto">
              <a:xfrm flipH="1">
                <a:off x="6788137" y="3298534"/>
                <a:ext cx="135189" cy="75868"/>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90"/>
              <p:cNvSpPr>
                <a:spLocks/>
              </p:cNvSpPr>
              <p:nvPr/>
            </p:nvSpPr>
            <p:spPr bwMode="auto">
              <a:xfrm flipH="1">
                <a:off x="6788137" y="3298937"/>
                <a:ext cx="134382" cy="75060"/>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91"/>
              <p:cNvSpPr>
                <a:spLocks/>
              </p:cNvSpPr>
              <p:nvPr/>
            </p:nvSpPr>
            <p:spPr bwMode="auto">
              <a:xfrm flipH="1">
                <a:off x="6788137" y="3298534"/>
                <a:ext cx="133575" cy="75060"/>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92"/>
              <p:cNvSpPr>
                <a:spLocks/>
              </p:cNvSpPr>
              <p:nvPr/>
            </p:nvSpPr>
            <p:spPr bwMode="auto">
              <a:xfrm flipH="1">
                <a:off x="6788944" y="3298937"/>
                <a:ext cx="131961" cy="74253"/>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93"/>
              <p:cNvSpPr>
                <a:spLocks/>
              </p:cNvSpPr>
              <p:nvPr/>
            </p:nvSpPr>
            <p:spPr bwMode="auto">
              <a:xfrm flipH="1">
                <a:off x="6788944" y="3299341"/>
                <a:ext cx="131154" cy="73446"/>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94"/>
              <p:cNvSpPr>
                <a:spLocks/>
              </p:cNvSpPr>
              <p:nvPr/>
            </p:nvSpPr>
            <p:spPr bwMode="auto">
              <a:xfrm flipH="1">
                <a:off x="6789347" y="3298937"/>
                <a:ext cx="130347" cy="73446"/>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95"/>
              <p:cNvSpPr>
                <a:spLocks/>
              </p:cNvSpPr>
              <p:nvPr/>
            </p:nvSpPr>
            <p:spPr bwMode="auto">
              <a:xfrm flipH="1">
                <a:off x="6789347" y="3299341"/>
                <a:ext cx="129540" cy="7263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96"/>
              <p:cNvSpPr>
                <a:spLocks/>
              </p:cNvSpPr>
              <p:nvPr/>
            </p:nvSpPr>
            <p:spPr bwMode="auto">
              <a:xfrm flipH="1">
                <a:off x="6789751" y="3299745"/>
                <a:ext cx="128732" cy="71832"/>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97"/>
              <p:cNvSpPr>
                <a:spLocks/>
              </p:cNvSpPr>
              <p:nvPr/>
            </p:nvSpPr>
            <p:spPr bwMode="auto">
              <a:xfrm flipH="1">
                <a:off x="6789751" y="3299341"/>
                <a:ext cx="127926" cy="71832"/>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98"/>
              <p:cNvSpPr>
                <a:spLocks/>
              </p:cNvSpPr>
              <p:nvPr/>
            </p:nvSpPr>
            <p:spPr bwMode="auto">
              <a:xfrm flipH="1">
                <a:off x="6790558" y="3300148"/>
                <a:ext cx="126311" cy="71025"/>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99"/>
              <p:cNvSpPr>
                <a:spLocks/>
              </p:cNvSpPr>
              <p:nvPr/>
            </p:nvSpPr>
            <p:spPr bwMode="auto">
              <a:xfrm flipH="1">
                <a:off x="6790558" y="3300552"/>
                <a:ext cx="125504" cy="70218"/>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100"/>
              <p:cNvSpPr>
                <a:spLocks/>
              </p:cNvSpPr>
              <p:nvPr/>
            </p:nvSpPr>
            <p:spPr bwMode="auto">
              <a:xfrm flipH="1">
                <a:off x="6790558" y="3300148"/>
                <a:ext cx="124697" cy="70218"/>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01"/>
              <p:cNvSpPr>
                <a:spLocks/>
              </p:cNvSpPr>
              <p:nvPr/>
            </p:nvSpPr>
            <p:spPr bwMode="auto">
              <a:xfrm flipH="1">
                <a:off x="6790961" y="3300552"/>
                <a:ext cx="123890" cy="69410"/>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02"/>
              <p:cNvSpPr>
                <a:spLocks/>
              </p:cNvSpPr>
              <p:nvPr/>
            </p:nvSpPr>
            <p:spPr bwMode="auto">
              <a:xfrm flipH="1">
                <a:off x="6790962" y="3300148"/>
                <a:ext cx="123083" cy="69410"/>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03"/>
              <p:cNvSpPr>
                <a:spLocks/>
              </p:cNvSpPr>
              <p:nvPr/>
            </p:nvSpPr>
            <p:spPr bwMode="auto">
              <a:xfrm flipH="1">
                <a:off x="6791365" y="3300552"/>
                <a:ext cx="122276" cy="68604"/>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104"/>
              <p:cNvSpPr>
                <a:spLocks/>
              </p:cNvSpPr>
              <p:nvPr/>
            </p:nvSpPr>
            <p:spPr bwMode="auto">
              <a:xfrm flipH="1">
                <a:off x="6791768" y="3300955"/>
                <a:ext cx="120662" cy="67797"/>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05"/>
              <p:cNvSpPr>
                <a:spLocks/>
              </p:cNvSpPr>
              <p:nvPr/>
            </p:nvSpPr>
            <p:spPr bwMode="auto">
              <a:xfrm flipH="1">
                <a:off x="6792173" y="3300552"/>
                <a:ext cx="119854" cy="67797"/>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106"/>
              <p:cNvSpPr>
                <a:spLocks/>
              </p:cNvSpPr>
              <p:nvPr/>
            </p:nvSpPr>
            <p:spPr bwMode="auto">
              <a:xfrm flipH="1">
                <a:off x="6792172" y="3300955"/>
                <a:ext cx="119047" cy="66989"/>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07"/>
              <p:cNvSpPr>
                <a:spLocks/>
              </p:cNvSpPr>
              <p:nvPr/>
            </p:nvSpPr>
            <p:spPr bwMode="auto">
              <a:xfrm flipH="1">
                <a:off x="6792576" y="3301358"/>
                <a:ext cx="118240" cy="66183"/>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08"/>
              <p:cNvSpPr>
                <a:spLocks/>
              </p:cNvSpPr>
              <p:nvPr/>
            </p:nvSpPr>
            <p:spPr bwMode="auto">
              <a:xfrm flipH="1">
                <a:off x="6792576" y="3301358"/>
                <a:ext cx="117433" cy="66183"/>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09"/>
              <p:cNvSpPr>
                <a:spLocks/>
              </p:cNvSpPr>
              <p:nvPr/>
            </p:nvSpPr>
            <p:spPr bwMode="auto">
              <a:xfrm flipH="1">
                <a:off x="6792576" y="3301762"/>
                <a:ext cx="116626" cy="65375"/>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10"/>
              <p:cNvSpPr>
                <a:spLocks/>
              </p:cNvSpPr>
              <p:nvPr/>
            </p:nvSpPr>
            <p:spPr bwMode="auto">
              <a:xfrm flipH="1">
                <a:off x="6793383" y="3302166"/>
                <a:ext cx="115012" cy="64568"/>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11"/>
              <p:cNvSpPr>
                <a:spLocks/>
              </p:cNvSpPr>
              <p:nvPr/>
            </p:nvSpPr>
            <p:spPr bwMode="auto">
              <a:xfrm flipH="1">
                <a:off x="6793384" y="3301762"/>
                <a:ext cx="114204" cy="64568"/>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12"/>
              <p:cNvSpPr>
                <a:spLocks/>
              </p:cNvSpPr>
              <p:nvPr/>
            </p:nvSpPr>
            <p:spPr bwMode="auto">
              <a:xfrm flipH="1">
                <a:off x="6793786" y="3302166"/>
                <a:ext cx="113398" cy="63761"/>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13"/>
              <p:cNvSpPr>
                <a:spLocks/>
              </p:cNvSpPr>
              <p:nvPr/>
            </p:nvSpPr>
            <p:spPr bwMode="auto">
              <a:xfrm flipH="1">
                <a:off x="6793786" y="3302569"/>
                <a:ext cx="112591" cy="62954"/>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14"/>
              <p:cNvSpPr>
                <a:spLocks/>
              </p:cNvSpPr>
              <p:nvPr/>
            </p:nvSpPr>
            <p:spPr bwMode="auto">
              <a:xfrm flipH="1">
                <a:off x="6794190" y="3302166"/>
                <a:ext cx="111783" cy="62954"/>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15"/>
              <p:cNvSpPr>
                <a:spLocks/>
              </p:cNvSpPr>
              <p:nvPr/>
            </p:nvSpPr>
            <p:spPr bwMode="auto">
              <a:xfrm flipH="1">
                <a:off x="6794189" y="3302569"/>
                <a:ext cx="110977" cy="62146"/>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16"/>
              <p:cNvSpPr>
                <a:spLocks/>
              </p:cNvSpPr>
              <p:nvPr/>
            </p:nvSpPr>
            <p:spPr bwMode="auto">
              <a:xfrm flipH="1">
                <a:off x="6794997" y="3302973"/>
                <a:ext cx="108959" cy="61340"/>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17"/>
              <p:cNvSpPr>
                <a:spLocks/>
              </p:cNvSpPr>
              <p:nvPr/>
            </p:nvSpPr>
            <p:spPr bwMode="auto">
              <a:xfrm flipH="1">
                <a:off x="6794998" y="3302569"/>
                <a:ext cx="108151" cy="61340"/>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18"/>
              <p:cNvSpPr>
                <a:spLocks/>
              </p:cNvSpPr>
              <p:nvPr/>
            </p:nvSpPr>
            <p:spPr bwMode="auto">
              <a:xfrm flipH="1">
                <a:off x="6795400" y="3303377"/>
                <a:ext cx="107345" cy="6053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19"/>
              <p:cNvSpPr>
                <a:spLocks/>
              </p:cNvSpPr>
              <p:nvPr/>
            </p:nvSpPr>
            <p:spPr bwMode="auto">
              <a:xfrm flipH="1">
                <a:off x="6795401" y="3303780"/>
                <a:ext cx="106537" cy="59725"/>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20"/>
              <p:cNvSpPr>
                <a:spLocks/>
              </p:cNvSpPr>
              <p:nvPr/>
            </p:nvSpPr>
            <p:spPr bwMode="auto">
              <a:xfrm flipH="1">
                <a:off x="6795401" y="3303377"/>
                <a:ext cx="105730" cy="59725"/>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21"/>
              <p:cNvSpPr>
                <a:spLocks/>
              </p:cNvSpPr>
              <p:nvPr/>
            </p:nvSpPr>
            <p:spPr bwMode="auto">
              <a:xfrm flipH="1">
                <a:off x="6795805" y="3303780"/>
                <a:ext cx="104923" cy="58919"/>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22"/>
              <p:cNvSpPr>
                <a:spLocks/>
              </p:cNvSpPr>
              <p:nvPr/>
            </p:nvSpPr>
            <p:spPr bwMode="auto">
              <a:xfrm flipH="1">
                <a:off x="6796208" y="3304184"/>
                <a:ext cx="103309" cy="58111"/>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23"/>
              <p:cNvSpPr>
                <a:spLocks/>
              </p:cNvSpPr>
              <p:nvPr/>
            </p:nvSpPr>
            <p:spPr bwMode="auto">
              <a:xfrm flipH="1">
                <a:off x="6796611" y="3303780"/>
                <a:ext cx="102502" cy="58111"/>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24"/>
              <p:cNvSpPr>
                <a:spLocks/>
              </p:cNvSpPr>
              <p:nvPr/>
            </p:nvSpPr>
            <p:spPr bwMode="auto">
              <a:xfrm flipH="1">
                <a:off x="6796611" y="3304184"/>
                <a:ext cx="101695" cy="57304"/>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25"/>
              <p:cNvSpPr>
                <a:spLocks/>
              </p:cNvSpPr>
              <p:nvPr/>
            </p:nvSpPr>
            <p:spPr bwMode="auto">
              <a:xfrm flipH="1">
                <a:off x="6797015" y="3304587"/>
                <a:ext cx="100887" cy="56497"/>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26"/>
              <p:cNvSpPr>
                <a:spLocks/>
              </p:cNvSpPr>
              <p:nvPr/>
            </p:nvSpPr>
            <p:spPr bwMode="auto">
              <a:xfrm flipH="1">
                <a:off x="6797015" y="3304184"/>
                <a:ext cx="100081" cy="56497"/>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27"/>
              <p:cNvSpPr>
                <a:spLocks/>
              </p:cNvSpPr>
              <p:nvPr/>
            </p:nvSpPr>
            <p:spPr bwMode="auto">
              <a:xfrm flipH="1">
                <a:off x="6797419" y="3304587"/>
                <a:ext cx="99273" cy="55690"/>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28"/>
              <p:cNvSpPr>
                <a:spLocks/>
              </p:cNvSpPr>
              <p:nvPr/>
            </p:nvSpPr>
            <p:spPr bwMode="auto">
              <a:xfrm flipH="1">
                <a:off x="6797419" y="3305394"/>
                <a:ext cx="98466" cy="54883"/>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29"/>
              <p:cNvSpPr>
                <a:spLocks/>
              </p:cNvSpPr>
              <p:nvPr/>
            </p:nvSpPr>
            <p:spPr bwMode="auto">
              <a:xfrm flipH="1">
                <a:off x="6797822" y="3304990"/>
                <a:ext cx="96852" cy="54883"/>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30"/>
              <p:cNvSpPr>
                <a:spLocks/>
              </p:cNvSpPr>
              <p:nvPr/>
            </p:nvSpPr>
            <p:spPr bwMode="auto">
              <a:xfrm flipH="1">
                <a:off x="6798225" y="3305394"/>
                <a:ext cx="96045" cy="54076"/>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31"/>
              <p:cNvSpPr>
                <a:spLocks/>
              </p:cNvSpPr>
              <p:nvPr/>
            </p:nvSpPr>
            <p:spPr bwMode="auto">
              <a:xfrm flipH="1">
                <a:off x="6798226" y="3305798"/>
                <a:ext cx="95238" cy="53269"/>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32"/>
              <p:cNvSpPr>
                <a:spLocks/>
              </p:cNvSpPr>
              <p:nvPr/>
            </p:nvSpPr>
            <p:spPr bwMode="auto">
              <a:xfrm flipH="1">
                <a:off x="6798629" y="3305394"/>
                <a:ext cx="94431" cy="53269"/>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33"/>
              <p:cNvSpPr>
                <a:spLocks/>
              </p:cNvSpPr>
              <p:nvPr/>
            </p:nvSpPr>
            <p:spPr bwMode="auto">
              <a:xfrm flipH="1">
                <a:off x="6798630" y="3305798"/>
                <a:ext cx="93623" cy="52058"/>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34"/>
              <p:cNvSpPr>
                <a:spLocks/>
              </p:cNvSpPr>
              <p:nvPr/>
            </p:nvSpPr>
            <p:spPr bwMode="auto">
              <a:xfrm flipH="1">
                <a:off x="6799032" y="3305394"/>
                <a:ext cx="92817" cy="52058"/>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35"/>
              <p:cNvSpPr>
                <a:spLocks/>
              </p:cNvSpPr>
              <p:nvPr/>
            </p:nvSpPr>
            <p:spPr bwMode="auto">
              <a:xfrm flipH="1">
                <a:off x="6799436" y="3305798"/>
                <a:ext cx="91202" cy="51251"/>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36"/>
              <p:cNvSpPr>
                <a:spLocks/>
              </p:cNvSpPr>
              <p:nvPr/>
            </p:nvSpPr>
            <p:spPr bwMode="auto">
              <a:xfrm flipH="1">
                <a:off x="6799839" y="3306201"/>
                <a:ext cx="90396" cy="50444"/>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37"/>
              <p:cNvSpPr>
                <a:spLocks/>
              </p:cNvSpPr>
              <p:nvPr/>
            </p:nvSpPr>
            <p:spPr bwMode="auto">
              <a:xfrm flipH="1">
                <a:off x="6799840" y="3305798"/>
                <a:ext cx="89588" cy="50444"/>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38"/>
              <p:cNvSpPr>
                <a:spLocks/>
              </p:cNvSpPr>
              <p:nvPr/>
            </p:nvSpPr>
            <p:spPr bwMode="auto">
              <a:xfrm flipH="1">
                <a:off x="6799840" y="3306605"/>
                <a:ext cx="88781" cy="49637"/>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39"/>
              <p:cNvSpPr>
                <a:spLocks/>
              </p:cNvSpPr>
              <p:nvPr/>
            </p:nvSpPr>
            <p:spPr bwMode="auto">
              <a:xfrm flipH="1">
                <a:off x="6800243" y="3307008"/>
                <a:ext cx="87974" cy="48829"/>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40"/>
              <p:cNvSpPr>
                <a:spLocks/>
              </p:cNvSpPr>
              <p:nvPr/>
            </p:nvSpPr>
            <p:spPr bwMode="auto">
              <a:xfrm flipH="1">
                <a:off x="6800243" y="3306605"/>
                <a:ext cx="87167" cy="48829"/>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41"/>
              <p:cNvSpPr>
                <a:spLocks/>
              </p:cNvSpPr>
              <p:nvPr/>
            </p:nvSpPr>
            <p:spPr bwMode="auto">
              <a:xfrm flipH="1">
                <a:off x="6801050" y="3307008"/>
                <a:ext cx="85553" cy="48023"/>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42"/>
              <p:cNvSpPr>
                <a:spLocks/>
              </p:cNvSpPr>
              <p:nvPr/>
            </p:nvSpPr>
            <p:spPr bwMode="auto">
              <a:xfrm flipH="1">
                <a:off x="6801050" y="3307412"/>
                <a:ext cx="84746" cy="47215"/>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43"/>
              <p:cNvSpPr>
                <a:spLocks/>
              </p:cNvSpPr>
              <p:nvPr/>
            </p:nvSpPr>
            <p:spPr bwMode="auto">
              <a:xfrm flipH="1">
                <a:off x="6801857" y="3307008"/>
                <a:ext cx="83535" cy="47215"/>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44"/>
              <p:cNvSpPr>
                <a:spLocks/>
              </p:cNvSpPr>
              <p:nvPr/>
            </p:nvSpPr>
            <p:spPr bwMode="auto">
              <a:xfrm flipH="1">
                <a:off x="6801857" y="3307412"/>
                <a:ext cx="82728" cy="46408"/>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45"/>
              <p:cNvSpPr>
                <a:spLocks/>
              </p:cNvSpPr>
              <p:nvPr/>
            </p:nvSpPr>
            <p:spPr bwMode="auto">
              <a:xfrm flipH="1">
                <a:off x="6802261" y="3307815"/>
                <a:ext cx="81921" cy="45602"/>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46"/>
              <p:cNvSpPr>
                <a:spLocks/>
              </p:cNvSpPr>
              <p:nvPr/>
            </p:nvSpPr>
            <p:spPr bwMode="auto">
              <a:xfrm flipH="1">
                <a:off x="6802261" y="3307412"/>
                <a:ext cx="81114" cy="45602"/>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47"/>
              <p:cNvSpPr>
                <a:spLocks/>
              </p:cNvSpPr>
              <p:nvPr/>
            </p:nvSpPr>
            <p:spPr bwMode="auto">
              <a:xfrm flipH="1">
                <a:off x="6802664" y="3307815"/>
                <a:ext cx="79500" cy="44794"/>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48"/>
              <p:cNvSpPr>
                <a:spLocks/>
              </p:cNvSpPr>
              <p:nvPr/>
            </p:nvSpPr>
            <p:spPr bwMode="auto">
              <a:xfrm flipH="1">
                <a:off x="6803068" y="3308622"/>
                <a:ext cx="78692" cy="4398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49"/>
              <p:cNvSpPr>
                <a:spLocks/>
              </p:cNvSpPr>
              <p:nvPr/>
            </p:nvSpPr>
            <p:spPr bwMode="auto">
              <a:xfrm flipH="1">
                <a:off x="6803068" y="3308219"/>
                <a:ext cx="77885" cy="4398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50"/>
              <p:cNvSpPr>
                <a:spLocks/>
              </p:cNvSpPr>
              <p:nvPr/>
            </p:nvSpPr>
            <p:spPr bwMode="auto">
              <a:xfrm flipH="1">
                <a:off x="6803472" y="3308622"/>
                <a:ext cx="77078" cy="43180"/>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51"/>
              <p:cNvSpPr>
                <a:spLocks/>
              </p:cNvSpPr>
              <p:nvPr/>
            </p:nvSpPr>
            <p:spPr bwMode="auto">
              <a:xfrm flipH="1">
                <a:off x="6803472" y="3309026"/>
                <a:ext cx="76271" cy="42373"/>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52"/>
              <p:cNvSpPr>
                <a:spLocks/>
              </p:cNvSpPr>
              <p:nvPr/>
            </p:nvSpPr>
            <p:spPr bwMode="auto">
              <a:xfrm flipH="1">
                <a:off x="6803875" y="3308622"/>
                <a:ext cx="75464" cy="42373"/>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53"/>
              <p:cNvSpPr>
                <a:spLocks/>
              </p:cNvSpPr>
              <p:nvPr/>
            </p:nvSpPr>
            <p:spPr bwMode="auto">
              <a:xfrm flipH="1">
                <a:off x="6804279" y="3309026"/>
                <a:ext cx="73446" cy="41565"/>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54"/>
              <p:cNvSpPr>
                <a:spLocks/>
              </p:cNvSpPr>
              <p:nvPr/>
            </p:nvSpPr>
            <p:spPr bwMode="auto">
              <a:xfrm flipH="1">
                <a:off x="6804682" y="3309430"/>
                <a:ext cx="72639" cy="4075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155"/>
              <p:cNvSpPr>
                <a:spLocks/>
              </p:cNvSpPr>
              <p:nvPr/>
            </p:nvSpPr>
            <p:spPr bwMode="auto">
              <a:xfrm flipH="1">
                <a:off x="6804683" y="3309026"/>
                <a:ext cx="71832" cy="4075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56"/>
              <p:cNvSpPr>
                <a:spLocks/>
              </p:cNvSpPr>
              <p:nvPr/>
            </p:nvSpPr>
            <p:spPr bwMode="auto">
              <a:xfrm flipH="1">
                <a:off x="6804682" y="3309430"/>
                <a:ext cx="71025" cy="39952"/>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57"/>
              <p:cNvSpPr>
                <a:spLocks/>
              </p:cNvSpPr>
              <p:nvPr/>
            </p:nvSpPr>
            <p:spPr bwMode="auto">
              <a:xfrm flipH="1">
                <a:off x="6805086" y="3309833"/>
                <a:ext cx="70218" cy="39144"/>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58"/>
              <p:cNvSpPr>
                <a:spLocks/>
              </p:cNvSpPr>
              <p:nvPr/>
            </p:nvSpPr>
            <p:spPr bwMode="auto">
              <a:xfrm flipH="1">
                <a:off x="6805087" y="3309430"/>
                <a:ext cx="69410" cy="39144"/>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159"/>
              <p:cNvSpPr>
                <a:spLocks/>
              </p:cNvSpPr>
              <p:nvPr/>
            </p:nvSpPr>
            <p:spPr bwMode="auto">
              <a:xfrm flipH="1">
                <a:off x="6805893" y="3310237"/>
                <a:ext cx="67796" cy="38338"/>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60"/>
              <p:cNvSpPr>
                <a:spLocks/>
              </p:cNvSpPr>
              <p:nvPr/>
            </p:nvSpPr>
            <p:spPr bwMode="auto">
              <a:xfrm flipH="1">
                <a:off x="6805894" y="3310640"/>
                <a:ext cx="66989" cy="37530"/>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161"/>
              <p:cNvSpPr>
                <a:spLocks/>
              </p:cNvSpPr>
              <p:nvPr/>
            </p:nvSpPr>
            <p:spPr bwMode="auto">
              <a:xfrm flipH="1">
                <a:off x="6806296" y="3310237"/>
                <a:ext cx="66183" cy="37530"/>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62"/>
              <p:cNvSpPr>
                <a:spLocks/>
              </p:cNvSpPr>
              <p:nvPr/>
            </p:nvSpPr>
            <p:spPr bwMode="auto">
              <a:xfrm flipH="1">
                <a:off x="6806297" y="3310640"/>
                <a:ext cx="65375" cy="36723"/>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63"/>
              <p:cNvSpPr>
                <a:spLocks/>
              </p:cNvSpPr>
              <p:nvPr/>
            </p:nvSpPr>
            <p:spPr bwMode="auto">
              <a:xfrm flipH="1">
                <a:off x="6806700" y="3311044"/>
                <a:ext cx="64568" cy="35916"/>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64"/>
              <p:cNvSpPr>
                <a:spLocks/>
              </p:cNvSpPr>
              <p:nvPr/>
            </p:nvSpPr>
            <p:spPr bwMode="auto">
              <a:xfrm flipH="1">
                <a:off x="6806700" y="3310640"/>
                <a:ext cx="63761" cy="35916"/>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65"/>
              <p:cNvSpPr>
                <a:spLocks/>
              </p:cNvSpPr>
              <p:nvPr/>
            </p:nvSpPr>
            <p:spPr bwMode="auto">
              <a:xfrm flipH="1">
                <a:off x="6807105" y="3311044"/>
                <a:ext cx="62146" cy="35109"/>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66"/>
              <p:cNvSpPr>
                <a:spLocks/>
              </p:cNvSpPr>
              <p:nvPr/>
            </p:nvSpPr>
            <p:spPr bwMode="auto">
              <a:xfrm flipH="1">
                <a:off x="6807507" y="3311447"/>
                <a:ext cx="61340" cy="34301"/>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67"/>
              <p:cNvSpPr>
                <a:spLocks/>
              </p:cNvSpPr>
              <p:nvPr/>
            </p:nvSpPr>
            <p:spPr bwMode="auto">
              <a:xfrm flipH="1">
                <a:off x="7160210" y="3306201"/>
                <a:ext cx="29056" cy="30670"/>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68"/>
              <p:cNvSpPr>
                <a:spLocks/>
              </p:cNvSpPr>
              <p:nvPr/>
            </p:nvSpPr>
            <p:spPr bwMode="auto">
              <a:xfrm flipH="1">
                <a:off x="7201372" y="3339292"/>
                <a:ext cx="51251" cy="33495"/>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69"/>
              <p:cNvSpPr>
                <a:spLocks noEditPoints="1"/>
              </p:cNvSpPr>
              <p:nvPr/>
            </p:nvSpPr>
            <p:spPr bwMode="auto">
              <a:xfrm flipH="1">
                <a:off x="7219128" y="3347767"/>
                <a:ext cx="21792" cy="10088"/>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70"/>
              <p:cNvSpPr>
                <a:spLocks/>
              </p:cNvSpPr>
              <p:nvPr/>
            </p:nvSpPr>
            <p:spPr bwMode="auto">
              <a:xfrm flipH="1">
                <a:off x="6785716" y="3358663"/>
                <a:ext cx="15335" cy="7264"/>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71"/>
              <p:cNvSpPr>
                <a:spLocks/>
              </p:cNvSpPr>
              <p:nvPr/>
            </p:nvSpPr>
            <p:spPr bwMode="auto">
              <a:xfrm flipH="1">
                <a:off x="6806700" y="3371173"/>
                <a:ext cx="16546" cy="8071"/>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72"/>
              <p:cNvSpPr>
                <a:spLocks/>
              </p:cNvSpPr>
              <p:nvPr/>
            </p:nvSpPr>
            <p:spPr bwMode="auto">
              <a:xfrm flipH="1">
                <a:off x="7142051" y="3373190"/>
                <a:ext cx="93220" cy="87974"/>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73"/>
              <p:cNvSpPr>
                <a:spLocks/>
              </p:cNvSpPr>
              <p:nvPr/>
            </p:nvSpPr>
            <p:spPr bwMode="auto">
              <a:xfrm flipH="1">
                <a:off x="6835756" y="3385701"/>
                <a:ext cx="22599" cy="6861"/>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74"/>
              <p:cNvSpPr>
                <a:spLocks/>
              </p:cNvSpPr>
              <p:nvPr/>
            </p:nvSpPr>
            <p:spPr bwMode="auto">
              <a:xfrm flipH="1">
                <a:off x="6872883" y="3394175"/>
                <a:ext cx="15738" cy="6861"/>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5"/>
              <p:cNvSpPr>
                <a:spLocks/>
              </p:cNvSpPr>
              <p:nvPr/>
            </p:nvSpPr>
            <p:spPr bwMode="auto">
              <a:xfrm flipH="1">
                <a:off x="6916063" y="3408703"/>
                <a:ext cx="6456" cy="443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76"/>
              <p:cNvSpPr>
                <a:spLocks/>
              </p:cNvSpPr>
              <p:nvPr/>
            </p:nvSpPr>
            <p:spPr bwMode="auto">
              <a:xfrm flipH="1">
                <a:off x="7345843" y="3452287"/>
                <a:ext cx="1614" cy="3632"/>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77"/>
              <p:cNvSpPr>
                <a:spLocks/>
              </p:cNvSpPr>
              <p:nvPr/>
            </p:nvSpPr>
            <p:spPr bwMode="auto">
              <a:xfrm flipH="1">
                <a:off x="7346650" y="3457936"/>
                <a:ext cx="807" cy="1614"/>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78"/>
              <p:cNvSpPr>
                <a:spLocks/>
              </p:cNvSpPr>
              <p:nvPr/>
            </p:nvSpPr>
            <p:spPr bwMode="auto">
              <a:xfrm flipH="1">
                <a:off x="7309120" y="3471253"/>
                <a:ext cx="2018" cy="14125"/>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79"/>
              <p:cNvSpPr>
                <a:spLocks/>
              </p:cNvSpPr>
              <p:nvPr/>
            </p:nvSpPr>
            <p:spPr bwMode="auto">
              <a:xfrm flipH="1">
                <a:off x="6849476" y="3678678"/>
                <a:ext cx="148507" cy="166263"/>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80"/>
              <p:cNvSpPr>
                <a:spLocks noEditPoints="1"/>
              </p:cNvSpPr>
              <p:nvPr/>
            </p:nvSpPr>
            <p:spPr bwMode="auto">
              <a:xfrm flipH="1">
                <a:off x="6490720" y="3697645"/>
                <a:ext cx="79903" cy="107748"/>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81"/>
              <p:cNvSpPr>
                <a:spLocks/>
              </p:cNvSpPr>
              <p:nvPr/>
            </p:nvSpPr>
            <p:spPr bwMode="auto">
              <a:xfrm flipH="1">
                <a:off x="6857548" y="3748089"/>
                <a:ext cx="93220" cy="28248"/>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82"/>
              <p:cNvSpPr>
                <a:spLocks/>
              </p:cNvSpPr>
              <p:nvPr/>
            </p:nvSpPr>
            <p:spPr bwMode="auto">
              <a:xfrm flipH="1">
                <a:off x="6682407" y="3756967"/>
                <a:ext cx="509280" cy="527844"/>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83"/>
              <p:cNvSpPr>
                <a:spLocks/>
              </p:cNvSpPr>
              <p:nvPr/>
            </p:nvSpPr>
            <p:spPr bwMode="auto">
              <a:xfrm flipH="1">
                <a:off x="6537129" y="3761002"/>
                <a:ext cx="155367" cy="16182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84"/>
              <p:cNvSpPr>
                <a:spLocks/>
              </p:cNvSpPr>
              <p:nvPr/>
            </p:nvSpPr>
            <p:spPr bwMode="auto">
              <a:xfrm flipH="1">
                <a:off x="6857548" y="3774723"/>
                <a:ext cx="93623" cy="21389"/>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85"/>
              <p:cNvSpPr>
                <a:spLocks/>
              </p:cNvSpPr>
              <p:nvPr/>
            </p:nvSpPr>
            <p:spPr bwMode="auto">
              <a:xfrm flipH="1">
                <a:off x="6872478" y="3802971"/>
                <a:ext cx="81114" cy="18563"/>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86"/>
              <p:cNvSpPr>
                <a:spLocks/>
              </p:cNvSpPr>
              <p:nvPr/>
            </p:nvSpPr>
            <p:spPr bwMode="auto">
              <a:xfrm flipH="1">
                <a:off x="6501616" y="3805393"/>
                <a:ext cx="65375" cy="44391"/>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87"/>
              <p:cNvSpPr>
                <a:spLocks/>
              </p:cNvSpPr>
              <p:nvPr/>
            </p:nvSpPr>
            <p:spPr bwMode="auto">
              <a:xfrm flipH="1">
                <a:off x="6575466" y="3835256"/>
                <a:ext cx="55690" cy="53672"/>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88"/>
              <p:cNvSpPr>
                <a:spLocks/>
              </p:cNvSpPr>
              <p:nvPr/>
            </p:nvSpPr>
            <p:spPr bwMode="auto">
              <a:xfrm flipH="1">
                <a:off x="6510090" y="3843730"/>
                <a:ext cx="66586" cy="55287"/>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89"/>
              <p:cNvSpPr>
                <a:spLocks/>
              </p:cNvSpPr>
              <p:nvPr/>
            </p:nvSpPr>
            <p:spPr bwMode="auto">
              <a:xfrm flipH="1">
                <a:off x="6695724" y="3859065"/>
                <a:ext cx="18160" cy="26634"/>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90"/>
              <p:cNvSpPr>
                <a:spLocks/>
              </p:cNvSpPr>
              <p:nvPr/>
            </p:nvSpPr>
            <p:spPr bwMode="auto">
              <a:xfrm flipH="1">
                <a:off x="6921712" y="3919597"/>
                <a:ext cx="6861" cy="6456"/>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91"/>
              <p:cNvSpPr>
                <a:spLocks/>
              </p:cNvSpPr>
              <p:nvPr/>
            </p:nvSpPr>
            <p:spPr bwMode="auto">
              <a:xfrm flipH="1">
                <a:off x="7141647" y="3922826"/>
                <a:ext cx="7264" cy="6456"/>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92"/>
              <p:cNvSpPr>
                <a:spLocks/>
              </p:cNvSpPr>
              <p:nvPr/>
            </p:nvSpPr>
            <p:spPr bwMode="auto">
              <a:xfrm flipH="1">
                <a:off x="7155771" y="3924844"/>
                <a:ext cx="6861" cy="5246"/>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93"/>
              <p:cNvSpPr>
                <a:spLocks/>
              </p:cNvSpPr>
              <p:nvPr/>
            </p:nvSpPr>
            <p:spPr bwMode="auto">
              <a:xfrm flipH="1">
                <a:off x="6993140" y="3926458"/>
                <a:ext cx="54883" cy="44391"/>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94"/>
              <p:cNvSpPr>
                <a:spLocks/>
              </p:cNvSpPr>
              <p:nvPr/>
            </p:nvSpPr>
            <p:spPr bwMode="auto">
              <a:xfrm flipH="1">
                <a:off x="6905168" y="3929283"/>
                <a:ext cx="6456" cy="5650"/>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95"/>
              <p:cNvSpPr>
                <a:spLocks noEditPoints="1"/>
              </p:cNvSpPr>
              <p:nvPr/>
            </p:nvSpPr>
            <p:spPr bwMode="auto">
              <a:xfrm flipH="1">
                <a:off x="6993140" y="3960356"/>
                <a:ext cx="64568" cy="81921"/>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96"/>
              <p:cNvSpPr>
                <a:spLocks/>
              </p:cNvSpPr>
              <p:nvPr/>
            </p:nvSpPr>
            <p:spPr bwMode="auto">
              <a:xfrm flipH="1">
                <a:off x="7063358" y="3991026"/>
                <a:ext cx="24213" cy="31074"/>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97"/>
              <p:cNvSpPr>
                <a:spLocks/>
              </p:cNvSpPr>
              <p:nvPr/>
            </p:nvSpPr>
            <p:spPr bwMode="auto">
              <a:xfrm flipH="1">
                <a:off x="7014529" y="4005150"/>
                <a:ext cx="12510" cy="10088"/>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98"/>
              <p:cNvSpPr>
                <a:spLocks/>
              </p:cNvSpPr>
              <p:nvPr/>
            </p:nvSpPr>
            <p:spPr bwMode="auto">
              <a:xfrm flipH="1">
                <a:off x="7094028" y="4012011"/>
                <a:ext cx="209039" cy="152542"/>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99"/>
              <p:cNvSpPr>
                <a:spLocks/>
              </p:cNvSpPr>
              <p:nvPr/>
            </p:nvSpPr>
            <p:spPr bwMode="auto">
              <a:xfrm flipH="1">
                <a:off x="7138822" y="4012011"/>
                <a:ext cx="26634" cy="14528"/>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200"/>
              <p:cNvSpPr>
                <a:spLocks/>
              </p:cNvSpPr>
              <p:nvPr/>
            </p:nvSpPr>
            <p:spPr bwMode="auto">
              <a:xfrm flipH="1">
                <a:off x="7018968" y="4028556"/>
                <a:ext cx="1614" cy="6456"/>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201"/>
              <p:cNvSpPr>
                <a:spLocks noEditPoints="1"/>
              </p:cNvSpPr>
              <p:nvPr/>
            </p:nvSpPr>
            <p:spPr bwMode="auto">
              <a:xfrm flipH="1">
                <a:off x="7040356" y="4047523"/>
                <a:ext cx="29863" cy="66586"/>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202"/>
              <p:cNvSpPr>
                <a:spLocks/>
              </p:cNvSpPr>
              <p:nvPr/>
            </p:nvSpPr>
            <p:spPr bwMode="auto">
              <a:xfrm flipH="1">
                <a:off x="6786523" y="4079000"/>
                <a:ext cx="5246" cy="4843"/>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203"/>
              <p:cNvSpPr>
                <a:spLocks/>
              </p:cNvSpPr>
              <p:nvPr/>
            </p:nvSpPr>
            <p:spPr bwMode="auto">
              <a:xfrm flipH="1">
                <a:off x="6810735" y="4091510"/>
                <a:ext cx="43180" cy="15738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204"/>
              <p:cNvSpPr>
                <a:spLocks/>
              </p:cNvSpPr>
              <p:nvPr/>
            </p:nvSpPr>
            <p:spPr bwMode="auto">
              <a:xfrm flipH="1">
                <a:off x="6793384" y="4106442"/>
                <a:ext cx="403" cy="766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206"/>
              <p:cNvSpPr>
                <a:spLocks/>
              </p:cNvSpPr>
              <p:nvPr/>
            </p:nvSpPr>
            <p:spPr bwMode="auto">
              <a:xfrm flipH="1">
                <a:off x="7090799" y="4110880"/>
                <a:ext cx="37127" cy="60936"/>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207"/>
              <p:cNvSpPr>
                <a:spLocks/>
              </p:cNvSpPr>
              <p:nvPr/>
            </p:nvSpPr>
            <p:spPr bwMode="auto">
              <a:xfrm flipH="1">
                <a:off x="7220742" y="4114109"/>
                <a:ext cx="29863" cy="41162"/>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208"/>
              <p:cNvSpPr>
                <a:spLocks/>
              </p:cNvSpPr>
              <p:nvPr/>
            </p:nvSpPr>
            <p:spPr bwMode="auto">
              <a:xfrm flipH="1">
                <a:off x="6792576" y="4115723"/>
                <a:ext cx="23810" cy="119451"/>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209"/>
              <p:cNvSpPr>
                <a:spLocks/>
              </p:cNvSpPr>
              <p:nvPr/>
            </p:nvSpPr>
            <p:spPr bwMode="auto">
              <a:xfrm flipH="1">
                <a:off x="6828088" y="4121776"/>
                <a:ext cx="807" cy="766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210"/>
              <p:cNvSpPr>
                <a:spLocks/>
              </p:cNvSpPr>
              <p:nvPr/>
            </p:nvSpPr>
            <p:spPr bwMode="auto">
              <a:xfrm flipH="1">
                <a:off x="6830510" y="4131058"/>
                <a:ext cx="73042" cy="133575"/>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211"/>
              <p:cNvSpPr>
                <a:spLocks/>
              </p:cNvSpPr>
              <p:nvPr/>
            </p:nvSpPr>
            <p:spPr bwMode="auto">
              <a:xfrm flipH="1">
                <a:off x="7051656" y="4164553"/>
                <a:ext cx="276835" cy="131154"/>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212"/>
              <p:cNvSpPr>
                <a:spLocks/>
              </p:cNvSpPr>
              <p:nvPr/>
            </p:nvSpPr>
            <p:spPr bwMode="auto">
              <a:xfrm flipH="1">
                <a:off x="7053270" y="4203294"/>
                <a:ext cx="172316" cy="186440"/>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213"/>
              <p:cNvSpPr>
                <a:spLocks/>
              </p:cNvSpPr>
              <p:nvPr/>
            </p:nvSpPr>
            <p:spPr bwMode="auto">
              <a:xfrm flipH="1">
                <a:off x="6866022" y="4212172"/>
                <a:ext cx="50040" cy="38338"/>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214"/>
              <p:cNvSpPr>
                <a:spLocks/>
              </p:cNvSpPr>
              <p:nvPr/>
            </p:nvSpPr>
            <p:spPr bwMode="auto">
              <a:xfrm flipH="1">
                <a:off x="7069816" y="4255351"/>
                <a:ext cx="7667" cy="8071"/>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15"/>
              <p:cNvSpPr>
                <a:spLocks/>
              </p:cNvSpPr>
              <p:nvPr/>
            </p:nvSpPr>
            <p:spPr bwMode="auto">
              <a:xfrm flipH="1">
                <a:off x="7240114" y="4281986"/>
                <a:ext cx="100484" cy="78289"/>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16"/>
              <p:cNvSpPr>
                <a:spLocks/>
              </p:cNvSpPr>
              <p:nvPr/>
            </p:nvSpPr>
            <p:spPr bwMode="auto">
              <a:xfrm flipH="1">
                <a:off x="6752625" y="4281986"/>
                <a:ext cx="114608" cy="8030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17"/>
              <p:cNvSpPr>
                <a:spLocks/>
              </p:cNvSpPr>
              <p:nvPr/>
            </p:nvSpPr>
            <p:spPr bwMode="auto">
              <a:xfrm flipH="1">
                <a:off x="6847055" y="4286021"/>
                <a:ext cx="193704" cy="114609"/>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18"/>
              <p:cNvSpPr>
                <a:spLocks/>
              </p:cNvSpPr>
              <p:nvPr/>
            </p:nvSpPr>
            <p:spPr bwMode="auto">
              <a:xfrm flipH="1">
                <a:off x="7216304" y="4291267"/>
                <a:ext cx="15335" cy="766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219"/>
              <p:cNvSpPr>
                <a:spLocks/>
              </p:cNvSpPr>
              <p:nvPr/>
            </p:nvSpPr>
            <p:spPr bwMode="auto">
              <a:xfrm flipH="1">
                <a:off x="7204197" y="4299339"/>
                <a:ext cx="55690" cy="45602"/>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220"/>
              <p:cNvSpPr>
                <a:spLocks/>
              </p:cNvSpPr>
              <p:nvPr/>
            </p:nvSpPr>
            <p:spPr bwMode="auto">
              <a:xfrm flipH="1">
                <a:off x="7215497" y="4308216"/>
                <a:ext cx="33898" cy="29863"/>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221"/>
              <p:cNvSpPr>
                <a:spLocks/>
              </p:cNvSpPr>
              <p:nvPr/>
            </p:nvSpPr>
            <p:spPr bwMode="auto">
              <a:xfrm flipH="1">
                <a:off x="7225183" y="4314270"/>
                <a:ext cx="13720" cy="16142"/>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22"/>
              <p:cNvSpPr>
                <a:spLocks/>
              </p:cNvSpPr>
              <p:nvPr/>
            </p:nvSpPr>
            <p:spPr bwMode="auto">
              <a:xfrm flipH="1">
                <a:off x="7229217" y="4350589"/>
                <a:ext cx="32284" cy="34706"/>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23"/>
              <p:cNvSpPr>
                <a:spLocks/>
              </p:cNvSpPr>
              <p:nvPr/>
            </p:nvSpPr>
            <p:spPr bwMode="auto">
              <a:xfrm flipH="1">
                <a:off x="6755853" y="4355029"/>
                <a:ext cx="109362" cy="37933"/>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224"/>
              <p:cNvSpPr>
                <a:spLocks/>
              </p:cNvSpPr>
              <p:nvPr/>
            </p:nvSpPr>
            <p:spPr bwMode="auto">
              <a:xfrm flipH="1">
                <a:off x="6713077" y="4357853"/>
                <a:ext cx="72639" cy="37933"/>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25"/>
              <p:cNvSpPr>
                <a:spLocks/>
              </p:cNvSpPr>
              <p:nvPr/>
            </p:nvSpPr>
            <p:spPr bwMode="auto">
              <a:xfrm flipH="1">
                <a:off x="6615821" y="4363503"/>
                <a:ext cx="152139" cy="47215"/>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226"/>
              <p:cNvSpPr>
                <a:spLocks/>
              </p:cNvSpPr>
              <p:nvPr/>
            </p:nvSpPr>
            <p:spPr bwMode="auto">
              <a:xfrm flipH="1">
                <a:off x="6859566" y="4375610"/>
                <a:ext cx="217917" cy="70218"/>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27"/>
              <p:cNvSpPr>
                <a:spLocks/>
              </p:cNvSpPr>
              <p:nvPr/>
            </p:nvSpPr>
            <p:spPr bwMode="auto">
              <a:xfrm flipH="1">
                <a:off x="6791770" y="4394980"/>
                <a:ext cx="104519" cy="55690"/>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28"/>
              <p:cNvSpPr>
                <a:spLocks/>
              </p:cNvSpPr>
              <p:nvPr/>
            </p:nvSpPr>
            <p:spPr bwMode="auto">
              <a:xfrm flipH="1">
                <a:off x="6698145" y="4403455"/>
                <a:ext cx="136804" cy="54883"/>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229"/>
              <p:cNvSpPr>
                <a:spLocks/>
              </p:cNvSpPr>
              <p:nvPr/>
            </p:nvSpPr>
            <p:spPr bwMode="auto">
              <a:xfrm flipH="1">
                <a:off x="7092818" y="3285217"/>
                <a:ext cx="11299" cy="11703"/>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30"/>
              <p:cNvSpPr>
                <a:spLocks/>
              </p:cNvSpPr>
              <p:nvPr/>
            </p:nvSpPr>
            <p:spPr bwMode="auto">
              <a:xfrm flipH="1">
                <a:off x="7022196" y="3266249"/>
                <a:ext cx="11703" cy="11299"/>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231"/>
              <p:cNvSpPr>
                <a:spLocks noEditPoints="1"/>
              </p:cNvSpPr>
              <p:nvPr/>
            </p:nvSpPr>
            <p:spPr bwMode="auto">
              <a:xfrm flipH="1">
                <a:off x="7159000" y="4177063"/>
                <a:ext cx="134382" cy="88378"/>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749"/>
            <p:cNvGrpSpPr/>
            <p:nvPr/>
          </p:nvGrpSpPr>
          <p:grpSpPr>
            <a:xfrm>
              <a:off x="4648200" y="3657600"/>
              <a:ext cx="1630583" cy="992528"/>
              <a:chOff x="5657341" y="2704207"/>
              <a:chExt cx="1292471" cy="786721"/>
            </a:xfrm>
          </p:grpSpPr>
          <p:sp>
            <p:nvSpPr>
              <p:cNvPr id="424" name="Oval Callout 423"/>
              <p:cNvSpPr/>
              <p:nvPr/>
            </p:nvSpPr>
            <p:spPr>
              <a:xfrm flipH="1">
                <a:off x="5657341" y="2704207"/>
                <a:ext cx="1292471" cy="786721"/>
              </a:xfrm>
              <a:prstGeom prst="wedgeEllipseCallout">
                <a:avLst>
                  <a:gd name="adj1" fmla="val -69667"/>
                  <a:gd name="adj2" fmla="val 31809"/>
                </a:avLst>
              </a:prstGeom>
              <a:noFill/>
              <a:ln>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25"/>
              <p:cNvGrpSpPr>
                <a:grpSpLocks noChangeAspect="1"/>
              </p:cNvGrpSpPr>
              <p:nvPr/>
            </p:nvGrpSpPr>
            <p:grpSpPr>
              <a:xfrm flipH="1">
                <a:off x="6579717" y="2839077"/>
                <a:ext cx="220629" cy="539464"/>
                <a:chOff x="6621463" y="1127125"/>
                <a:chExt cx="1330325" cy="3252788"/>
              </a:xfrm>
            </p:grpSpPr>
            <p:sp>
              <p:nvSpPr>
                <p:cNvPr id="463"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324"/>
              <p:cNvGrpSpPr>
                <a:grpSpLocks noChangeAspect="1"/>
              </p:cNvGrpSpPr>
              <p:nvPr/>
            </p:nvGrpSpPr>
            <p:grpSpPr>
              <a:xfrm flipH="1">
                <a:off x="6057282" y="2906507"/>
                <a:ext cx="172102" cy="404598"/>
                <a:chOff x="7996238" y="2274888"/>
                <a:chExt cx="660400" cy="1552575"/>
              </a:xfrm>
            </p:grpSpPr>
            <p:sp>
              <p:nvSpPr>
                <p:cNvPr id="429"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7" name="TextBox 426"/>
              <p:cNvSpPr txBox="1"/>
              <p:nvPr/>
            </p:nvSpPr>
            <p:spPr>
              <a:xfrm flipH="1">
                <a:off x="6235965" y="2899950"/>
                <a:ext cx="337166" cy="393360"/>
              </a:xfrm>
              <a:prstGeom prst="rect">
                <a:avLst/>
              </a:prstGeom>
              <a:noFill/>
            </p:spPr>
            <p:txBody>
              <a:bodyPr wrap="none" rtlCol="0" anchor="ctr" anchorCtr="0">
                <a:noAutofit/>
              </a:bodyPr>
              <a:lstStyle/>
              <a:p>
                <a:pPr algn="ctr"/>
                <a:r>
                  <a:rPr lang="en-US" sz="2800" dirty="0" smtClean="0"/>
                  <a:t>$6</a:t>
                </a:r>
              </a:p>
            </p:txBody>
          </p:sp>
          <p:sp>
            <p:nvSpPr>
              <p:cNvPr id="428" name="TextBox 427"/>
              <p:cNvSpPr txBox="1"/>
              <p:nvPr/>
            </p:nvSpPr>
            <p:spPr>
              <a:xfrm flipH="1">
                <a:off x="5713535" y="2899950"/>
                <a:ext cx="337166" cy="393360"/>
              </a:xfrm>
              <a:prstGeom prst="rect">
                <a:avLst/>
              </a:prstGeom>
              <a:noFill/>
            </p:spPr>
            <p:txBody>
              <a:bodyPr wrap="none" rtlCol="0" anchor="ctr" anchorCtr="0">
                <a:noAutofit/>
              </a:bodyPr>
              <a:lstStyle/>
              <a:p>
                <a:pPr algn="ctr"/>
                <a:r>
                  <a:rPr lang="en-US" sz="2800" dirty="0" smtClean="0"/>
                  <a:t>$4</a:t>
                </a:r>
              </a:p>
            </p:txBody>
          </p:sp>
        </p:grpSp>
        <p:grpSp>
          <p:nvGrpSpPr>
            <p:cNvPr id="13" name="Group 732"/>
            <p:cNvGrpSpPr/>
            <p:nvPr/>
          </p:nvGrpSpPr>
          <p:grpSpPr>
            <a:xfrm>
              <a:off x="7284817" y="3657600"/>
              <a:ext cx="1630583" cy="992528"/>
              <a:chOff x="7284817" y="3657600"/>
              <a:chExt cx="1630583" cy="992528"/>
            </a:xfrm>
          </p:grpSpPr>
          <p:sp>
            <p:nvSpPr>
              <p:cNvPr id="1051" name="Oval Callout 1050"/>
              <p:cNvSpPr/>
              <p:nvPr/>
            </p:nvSpPr>
            <p:spPr>
              <a:xfrm>
                <a:off x="7284817" y="3657600"/>
                <a:ext cx="1630583" cy="992528"/>
              </a:xfrm>
              <a:prstGeom prst="wedgeEllipseCallout">
                <a:avLst>
                  <a:gd name="adj1" fmla="val -69667"/>
                  <a:gd name="adj2" fmla="val 31809"/>
                </a:avLst>
              </a:prstGeom>
              <a:noFill/>
              <a:ln>
                <a:solidFill>
                  <a:schemeClr val="accent6"/>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325"/>
              <p:cNvGrpSpPr>
                <a:grpSpLocks noChangeAspect="1"/>
              </p:cNvGrpSpPr>
              <p:nvPr/>
            </p:nvGrpSpPr>
            <p:grpSpPr>
              <a:xfrm flipH="1">
                <a:off x="8448488" y="3827753"/>
                <a:ext cx="278346" cy="680588"/>
                <a:chOff x="6621463" y="1127125"/>
                <a:chExt cx="1330325" cy="3252788"/>
              </a:xfrm>
            </p:grpSpPr>
            <p:sp>
              <p:nvSpPr>
                <p:cNvPr id="1092"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324"/>
              <p:cNvGrpSpPr>
                <a:grpSpLocks noChangeAspect="1"/>
              </p:cNvGrpSpPr>
              <p:nvPr/>
            </p:nvGrpSpPr>
            <p:grpSpPr>
              <a:xfrm flipH="1">
                <a:off x="7789383" y="3912822"/>
                <a:ext cx="217124" cy="510441"/>
                <a:chOff x="7996238" y="2274888"/>
                <a:chExt cx="660400" cy="1552575"/>
              </a:xfrm>
            </p:grpSpPr>
            <p:sp>
              <p:nvSpPr>
                <p:cNvPr id="1058"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54" name="TextBox 1053"/>
              <p:cNvSpPr txBox="1"/>
              <p:nvPr/>
            </p:nvSpPr>
            <p:spPr>
              <a:xfrm flipH="1">
                <a:off x="8014810" y="3904550"/>
                <a:ext cx="425369" cy="496263"/>
              </a:xfrm>
              <a:prstGeom prst="rect">
                <a:avLst/>
              </a:prstGeom>
              <a:noFill/>
            </p:spPr>
            <p:txBody>
              <a:bodyPr wrap="none" rtlCol="0" anchor="ctr" anchorCtr="0">
                <a:noAutofit/>
              </a:bodyPr>
              <a:lstStyle/>
              <a:p>
                <a:pPr algn="ctr"/>
                <a:r>
                  <a:rPr lang="en-US" sz="2800" dirty="0" smtClean="0"/>
                  <a:t>$3</a:t>
                </a:r>
              </a:p>
            </p:txBody>
          </p:sp>
          <p:sp>
            <p:nvSpPr>
              <p:cNvPr id="1055" name="TextBox 1054"/>
              <p:cNvSpPr txBox="1"/>
              <p:nvPr/>
            </p:nvSpPr>
            <p:spPr>
              <a:xfrm flipH="1">
                <a:off x="7355711" y="3904550"/>
                <a:ext cx="425369" cy="496263"/>
              </a:xfrm>
              <a:prstGeom prst="rect">
                <a:avLst/>
              </a:prstGeom>
              <a:noFill/>
            </p:spPr>
            <p:txBody>
              <a:bodyPr wrap="none" rtlCol="0" anchor="ctr" anchorCtr="0">
                <a:noAutofit/>
              </a:bodyPr>
              <a:lstStyle/>
              <a:p>
                <a:pPr algn="ctr"/>
                <a:r>
                  <a:rPr lang="en-US" sz="2800" dirty="0" smtClean="0"/>
                  <a:t>$7</a:t>
                </a:r>
              </a:p>
            </p:txBody>
          </p:sp>
        </p:grpSp>
      </p:grpSp>
      <p:sp>
        <p:nvSpPr>
          <p:cNvPr id="1260" name="TextBox 1259"/>
          <p:cNvSpPr txBox="1"/>
          <p:nvPr/>
        </p:nvSpPr>
        <p:spPr>
          <a:xfrm>
            <a:off x="1696181" y="4912982"/>
            <a:ext cx="389386" cy="454283"/>
          </a:xfrm>
          <a:prstGeom prst="rect">
            <a:avLst/>
          </a:prstGeom>
          <a:noFill/>
        </p:spPr>
        <p:txBody>
          <a:bodyPr wrap="none" rtlCol="0" anchor="ctr" anchorCtr="0">
            <a:noAutofit/>
          </a:bodyPr>
          <a:lstStyle/>
          <a:p>
            <a:pPr algn="ctr"/>
            <a:r>
              <a:rPr lang="en-US" sz="2800" dirty="0" smtClean="0"/>
              <a:t>$3</a:t>
            </a:r>
          </a:p>
        </p:txBody>
      </p:sp>
      <p:sp>
        <p:nvSpPr>
          <p:cNvPr id="1261" name="TextBox 1260"/>
          <p:cNvSpPr txBox="1"/>
          <p:nvPr/>
        </p:nvSpPr>
        <p:spPr>
          <a:xfrm>
            <a:off x="352746" y="3594542"/>
            <a:ext cx="389386" cy="454283"/>
          </a:xfrm>
          <a:prstGeom prst="rect">
            <a:avLst/>
          </a:prstGeom>
          <a:noFill/>
        </p:spPr>
        <p:txBody>
          <a:bodyPr wrap="none" rtlCol="0" anchor="ctr" anchorCtr="0">
            <a:noAutofit/>
          </a:bodyPr>
          <a:lstStyle/>
          <a:p>
            <a:pPr algn="ctr"/>
            <a:r>
              <a:rPr lang="en-US" sz="2800" dirty="0" smtClean="0"/>
              <a:t>$4</a:t>
            </a:r>
          </a:p>
        </p:txBody>
      </p:sp>
      <p:sp>
        <p:nvSpPr>
          <p:cNvPr id="1536" name="TextBox 1535"/>
          <p:cNvSpPr txBox="1"/>
          <p:nvPr/>
        </p:nvSpPr>
        <p:spPr>
          <a:xfrm>
            <a:off x="2756571" y="4912982"/>
            <a:ext cx="389386" cy="454283"/>
          </a:xfrm>
          <a:prstGeom prst="rect">
            <a:avLst/>
          </a:prstGeom>
          <a:noFill/>
        </p:spPr>
        <p:txBody>
          <a:bodyPr wrap="none" rtlCol="0" anchor="ctr" anchorCtr="0">
            <a:noAutofit/>
          </a:bodyPr>
          <a:lstStyle/>
          <a:p>
            <a:pPr algn="ctr"/>
            <a:r>
              <a:rPr lang="en-US" sz="2800" dirty="0" smtClean="0"/>
              <a:t>$6</a:t>
            </a:r>
          </a:p>
        </p:txBody>
      </p:sp>
      <p:sp>
        <p:nvSpPr>
          <p:cNvPr id="1537" name="TextBox 1536"/>
          <p:cNvSpPr txBox="1"/>
          <p:nvPr/>
        </p:nvSpPr>
        <p:spPr>
          <a:xfrm>
            <a:off x="352746" y="2538569"/>
            <a:ext cx="389386" cy="454283"/>
          </a:xfrm>
          <a:prstGeom prst="rect">
            <a:avLst/>
          </a:prstGeom>
          <a:noFill/>
        </p:spPr>
        <p:txBody>
          <a:bodyPr wrap="none" rtlCol="0" anchor="ctr" anchorCtr="0">
            <a:noAutofit/>
          </a:bodyPr>
          <a:lstStyle/>
          <a:p>
            <a:pPr algn="ctr"/>
            <a:r>
              <a:rPr lang="en-US" sz="2800" dirty="0" smtClean="0"/>
              <a:t>$7</a:t>
            </a:r>
          </a:p>
        </p:txBody>
      </p:sp>
      <p:grpSp>
        <p:nvGrpSpPr>
          <p:cNvPr id="16" name="Group 733"/>
          <p:cNvGrpSpPr/>
          <p:nvPr/>
        </p:nvGrpSpPr>
        <p:grpSpPr>
          <a:xfrm>
            <a:off x="304800" y="1709665"/>
            <a:ext cx="3696076" cy="3632838"/>
            <a:chOff x="304800" y="1709665"/>
            <a:chExt cx="3696076" cy="3632838"/>
          </a:xfrm>
        </p:grpSpPr>
        <p:cxnSp>
          <p:nvCxnSpPr>
            <p:cNvPr id="1045" name="Straight Arrow Connector 1044"/>
            <p:cNvCxnSpPr/>
            <p:nvPr/>
          </p:nvCxnSpPr>
          <p:spPr>
            <a:xfrm>
              <a:off x="832811" y="4872999"/>
              <a:ext cx="3168065" cy="473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6" name="Straight Arrow Connector 1045"/>
            <p:cNvCxnSpPr>
              <a:cxnSpLocks noChangeAspect="1"/>
            </p:cNvCxnSpPr>
            <p:nvPr/>
          </p:nvCxnSpPr>
          <p:spPr>
            <a:xfrm rot="16200000" flipV="1">
              <a:off x="-749514" y="3291991"/>
              <a:ext cx="3168065" cy="341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48" name="TextBox 1047"/>
            <p:cNvSpPr txBox="1"/>
            <p:nvPr/>
          </p:nvSpPr>
          <p:spPr>
            <a:xfrm>
              <a:off x="3472865" y="4937745"/>
              <a:ext cx="482747" cy="404758"/>
            </a:xfrm>
            <a:prstGeom prst="rect">
              <a:avLst/>
            </a:prstGeom>
            <a:noFill/>
          </p:spPr>
          <p:txBody>
            <a:bodyPr wrap="none" rtlCol="0" anchor="ctr" anchorCtr="0">
              <a:noAutofit/>
            </a:bodyPr>
            <a:lstStyle/>
            <a:p>
              <a:pPr algn="ctr"/>
              <a:r>
                <a:rPr lang="en-US" sz="2800" dirty="0" smtClean="0"/>
                <a:t>$X</a:t>
              </a:r>
            </a:p>
          </p:txBody>
        </p:sp>
        <p:sp>
          <p:nvSpPr>
            <p:cNvPr id="1049" name="TextBox 1048"/>
            <p:cNvSpPr txBox="1"/>
            <p:nvPr/>
          </p:nvSpPr>
          <p:spPr>
            <a:xfrm>
              <a:off x="304800" y="1808666"/>
              <a:ext cx="485278" cy="341008"/>
            </a:xfrm>
            <a:prstGeom prst="rect">
              <a:avLst/>
            </a:prstGeom>
            <a:noFill/>
          </p:spPr>
          <p:txBody>
            <a:bodyPr wrap="none" rtlCol="0" anchor="ctr" anchorCtr="0">
              <a:noAutofit/>
            </a:bodyPr>
            <a:lstStyle/>
            <a:p>
              <a:pPr algn="ctr"/>
              <a:r>
                <a:rPr lang="en-US" sz="2800" dirty="0" smtClean="0"/>
                <a:t>$Y</a:t>
              </a:r>
            </a:p>
          </p:txBody>
        </p:sp>
        <p:cxnSp>
          <p:nvCxnSpPr>
            <p:cNvPr id="1531" name="Straight Arrow Connector 1530"/>
            <p:cNvCxnSpPr>
              <a:cxnSpLocks noChangeAspect="1"/>
            </p:cNvCxnSpPr>
            <p:nvPr/>
          </p:nvCxnSpPr>
          <p:spPr>
            <a:xfrm rot="16200000" flipV="1">
              <a:off x="306507" y="3291991"/>
              <a:ext cx="3168065" cy="3414"/>
            </a:xfrm>
            <a:prstGeom prst="straightConnector1">
              <a:avLst/>
            </a:prstGeom>
            <a:ln w="38100">
              <a:solidFill>
                <a:schemeClr val="accent6"/>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532" name="Straight Arrow Connector 1531"/>
            <p:cNvCxnSpPr>
              <a:cxnSpLocks noChangeAspect="1"/>
            </p:cNvCxnSpPr>
            <p:nvPr/>
          </p:nvCxnSpPr>
          <p:spPr>
            <a:xfrm rot="16200000" flipV="1">
              <a:off x="1359115" y="3291991"/>
              <a:ext cx="3168065" cy="3414"/>
            </a:xfrm>
            <a:prstGeom prst="straightConnector1">
              <a:avLst/>
            </a:prstGeom>
            <a:ln w="381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534" name="Straight Arrow Connector 1533"/>
            <p:cNvCxnSpPr/>
            <p:nvPr/>
          </p:nvCxnSpPr>
          <p:spPr>
            <a:xfrm>
              <a:off x="832811" y="3819319"/>
              <a:ext cx="3168065" cy="4732"/>
            </a:xfrm>
            <a:prstGeom prst="straightConnector1">
              <a:avLst/>
            </a:prstGeom>
            <a:ln w="381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535" name="Straight Arrow Connector 1534"/>
            <p:cNvCxnSpPr/>
            <p:nvPr/>
          </p:nvCxnSpPr>
          <p:spPr>
            <a:xfrm>
              <a:off x="832811" y="2765687"/>
              <a:ext cx="3168065" cy="4732"/>
            </a:xfrm>
            <a:prstGeom prst="straightConnector1">
              <a:avLst/>
            </a:prstGeom>
            <a:ln w="38100">
              <a:solidFill>
                <a:schemeClr val="accent6"/>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539" name="Rectangle 1538"/>
            <p:cNvSpPr/>
            <p:nvPr/>
          </p:nvSpPr>
          <p:spPr>
            <a:xfrm>
              <a:off x="832811"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tx1"/>
                  </a:solidFill>
                </a:rPr>
                <a:t>,</a:t>
              </a:r>
              <a:r>
                <a:rPr lang="en-US" sz="2800" b="1" dirty="0" smtClean="0">
                  <a:solidFill>
                    <a:schemeClr val="accent6"/>
                  </a:solidFill>
                </a:rPr>
                <a:t>A</a:t>
              </a:r>
              <a:endParaRPr lang="en-US" sz="2000" b="1" dirty="0">
                <a:solidFill>
                  <a:schemeClr val="accent6"/>
                </a:solidFill>
              </a:endParaRPr>
            </a:p>
          </p:txBody>
        </p:sp>
        <p:sp>
          <p:nvSpPr>
            <p:cNvPr id="1540" name="Rectangle 1539"/>
            <p:cNvSpPr/>
            <p:nvPr/>
          </p:nvSpPr>
          <p:spPr>
            <a:xfrm>
              <a:off x="1888833"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tx1"/>
                  </a:solidFill>
                </a:rPr>
                <a:t>,</a:t>
              </a:r>
              <a:r>
                <a:rPr lang="en-US" sz="2800" b="1" dirty="0" smtClean="0">
                  <a:solidFill>
                    <a:schemeClr val="accent6"/>
                  </a:solidFill>
                </a:rPr>
                <a:t>C</a:t>
              </a:r>
              <a:endParaRPr lang="en-US" sz="2800" b="1" dirty="0">
                <a:solidFill>
                  <a:schemeClr val="accent6"/>
                </a:solidFill>
              </a:endParaRPr>
            </a:p>
          </p:txBody>
        </p:sp>
        <p:sp>
          <p:nvSpPr>
            <p:cNvPr id="1541" name="Rectangle 1540"/>
            <p:cNvSpPr/>
            <p:nvPr/>
          </p:nvSpPr>
          <p:spPr>
            <a:xfrm>
              <a:off x="2944854"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C</a:t>
              </a:r>
              <a:r>
                <a:rPr lang="en-US" sz="2800" b="1" dirty="0" smtClean="0">
                  <a:solidFill>
                    <a:schemeClr val="tx1"/>
                  </a:solidFill>
                </a:rPr>
                <a:t>,</a:t>
              </a:r>
              <a:r>
                <a:rPr lang="en-US" sz="2800" b="1" dirty="0" smtClean="0">
                  <a:solidFill>
                    <a:schemeClr val="accent6"/>
                  </a:solidFill>
                </a:rPr>
                <a:t>C</a:t>
              </a:r>
              <a:endParaRPr lang="en-US" sz="2800" b="1" dirty="0">
                <a:solidFill>
                  <a:schemeClr val="accent6"/>
                </a:solidFill>
              </a:endParaRPr>
            </a:p>
          </p:txBody>
        </p:sp>
        <p:sp>
          <p:nvSpPr>
            <p:cNvPr id="1542" name="Rectangle 1541"/>
            <p:cNvSpPr/>
            <p:nvPr/>
          </p:nvSpPr>
          <p:spPr>
            <a:xfrm>
              <a:off x="2944854"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C</a:t>
              </a:r>
              <a:r>
                <a:rPr lang="en-US" sz="2800" b="1" dirty="0" smtClean="0">
                  <a:solidFill>
                    <a:schemeClr val="tx1"/>
                  </a:solidFill>
                </a:rPr>
                <a:t>,</a:t>
              </a:r>
              <a:r>
                <a:rPr lang="en-US" sz="2800" b="1" dirty="0" smtClean="0">
                  <a:solidFill>
                    <a:schemeClr val="accent6"/>
                  </a:solidFill>
                </a:rPr>
                <a:t>D</a:t>
              </a:r>
              <a:endParaRPr lang="en-US" sz="2800" b="1" dirty="0">
                <a:solidFill>
                  <a:schemeClr val="accent6"/>
                </a:solidFill>
              </a:endParaRPr>
            </a:p>
          </p:txBody>
        </p:sp>
        <p:sp>
          <p:nvSpPr>
            <p:cNvPr id="1543" name="Rectangle 1542"/>
            <p:cNvSpPr/>
            <p:nvPr/>
          </p:nvSpPr>
          <p:spPr>
            <a:xfrm>
              <a:off x="2944854"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D</a:t>
              </a:r>
              <a:r>
                <a:rPr lang="en-US" sz="2800" b="1" dirty="0" smtClean="0">
                  <a:solidFill>
                    <a:schemeClr val="tx1"/>
                  </a:solidFill>
                </a:rPr>
                <a:t>,</a:t>
              </a:r>
              <a:r>
                <a:rPr lang="en-US" sz="2800" b="1" dirty="0" smtClean="0">
                  <a:solidFill>
                    <a:schemeClr val="accent6"/>
                  </a:solidFill>
                </a:rPr>
                <a:t>D</a:t>
              </a:r>
              <a:endParaRPr lang="en-US" sz="2800" b="1" dirty="0">
                <a:solidFill>
                  <a:schemeClr val="accent6"/>
                </a:solidFill>
              </a:endParaRPr>
            </a:p>
          </p:txBody>
        </p:sp>
        <p:sp>
          <p:nvSpPr>
            <p:cNvPr id="1544" name="Rectangle 1543"/>
            <p:cNvSpPr/>
            <p:nvPr/>
          </p:nvSpPr>
          <p:spPr>
            <a:xfrm>
              <a:off x="1888833"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B</a:t>
              </a:r>
              <a:r>
                <a:rPr lang="en-US" sz="2800" b="1" dirty="0" smtClean="0">
                  <a:solidFill>
                    <a:schemeClr val="tx1"/>
                  </a:solidFill>
                </a:rPr>
                <a:t>,</a:t>
              </a:r>
              <a:r>
                <a:rPr lang="en-US" sz="2800" b="1" dirty="0" smtClean="0">
                  <a:solidFill>
                    <a:schemeClr val="accent6"/>
                  </a:solidFill>
                </a:rPr>
                <a:t>D</a:t>
              </a:r>
              <a:endParaRPr lang="en-US" sz="2800" b="1" dirty="0">
                <a:solidFill>
                  <a:schemeClr val="accent6"/>
                </a:solidFill>
              </a:endParaRPr>
            </a:p>
          </p:txBody>
        </p:sp>
        <p:sp>
          <p:nvSpPr>
            <p:cNvPr id="1545" name="Rectangle 1544"/>
            <p:cNvSpPr/>
            <p:nvPr/>
          </p:nvSpPr>
          <p:spPr>
            <a:xfrm>
              <a:off x="1888833"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tx1"/>
                  </a:solidFill>
                </a:rPr>
                <a:t>,</a:t>
              </a:r>
              <a:r>
                <a:rPr lang="en-US" sz="2800" b="1" dirty="0" smtClean="0">
                  <a:solidFill>
                    <a:schemeClr val="accent6"/>
                  </a:solidFill>
                </a:rPr>
                <a:t>D</a:t>
              </a:r>
              <a:endParaRPr lang="en-US" sz="2800" b="1" dirty="0">
                <a:solidFill>
                  <a:schemeClr val="accent6"/>
                </a:solidFill>
              </a:endParaRPr>
            </a:p>
          </p:txBody>
        </p:sp>
        <p:sp>
          <p:nvSpPr>
            <p:cNvPr id="1546" name="Rectangle 1545"/>
            <p:cNvSpPr/>
            <p:nvPr/>
          </p:nvSpPr>
          <p:spPr>
            <a:xfrm>
              <a:off x="832811"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tx1"/>
                  </a:solidFill>
                </a:rPr>
                <a:t>,</a:t>
              </a:r>
              <a:r>
                <a:rPr lang="en-US" sz="2800" b="1" dirty="0" smtClean="0">
                  <a:solidFill>
                    <a:schemeClr val="accent6"/>
                  </a:solidFill>
                </a:rPr>
                <a:t>B</a:t>
              </a:r>
              <a:endParaRPr lang="en-US" sz="2800" b="1" dirty="0">
                <a:solidFill>
                  <a:schemeClr val="accent6"/>
                </a:solidFill>
              </a:endParaRPr>
            </a:p>
          </p:txBody>
        </p:sp>
        <p:sp>
          <p:nvSpPr>
            <p:cNvPr id="1547" name="Rectangle 1546"/>
            <p:cNvSpPr/>
            <p:nvPr/>
          </p:nvSpPr>
          <p:spPr>
            <a:xfrm>
              <a:off x="832811"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B</a:t>
              </a:r>
              <a:r>
                <a:rPr lang="en-US" sz="2800" b="1" dirty="0" smtClean="0">
                  <a:solidFill>
                    <a:schemeClr val="tx1"/>
                  </a:solidFill>
                </a:rPr>
                <a:t>,</a:t>
              </a:r>
              <a:r>
                <a:rPr lang="en-US" sz="2800" b="1" dirty="0" smtClean="0">
                  <a:solidFill>
                    <a:schemeClr val="accent6"/>
                  </a:solidFill>
                </a:rPr>
                <a:t>B</a:t>
              </a:r>
              <a:endParaRPr lang="en-US" sz="2800" b="1" dirty="0">
                <a:solidFill>
                  <a:schemeClr val="accent6"/>
                </a:solidFill>
              </a:endParaRPr>
            </a:p>
          </p:txBody>
        </p:sp>
      </p:grpSp>
      <p:sp>
        <p:nvSpPr>
          <p:cNvPr id="736" name="TextBox 735"/>
          <p:cNvSpPr txBox="1"/>
          <p:nvPr/>
        </p:nvSpPr>
        <p:spPr>
          <a:xfrm>
            <a:off x="304800" y="5638800"/>
            <a:ext cx="8577072" cy="838200"/>
          </a:xfrm>
          <a:prstGeom prst="rect">
            <a:avLst/>
          </a:prstGeom>
          <a:solidFill>
            <a:schemeClr val="bg1"/>
          </a:solidFill>
          <a:ln w="34925">
            <a:noFill/>
          </a:ln>
          <a:effectLst/>
        </p:spPr>
        <p:txBody>
          <a:bodyPr wrap="square" rtlCol="0" anchor="ctr" anchorCtr="0">
            <a:noAutofit/>
          </a:bodyPr>
          <a:lstStyle/>
          <a:p>
            <a:pPr indent="228600">
              <a:buFont typeface="Arial" pitchFamily="34" charset="0"/>
              <a:buChar char="•"/>
            </a:pPr>
            <a:r>
              <a:rPr lang="en-US" sz="2800" dirty="0" smtClean="0"/>
              <a:t>10 outcome pairs but only 9 regions</a:t>
            </a:r>
          </a:p>
          <a:p>
            <a:pPr indent="228600">
              <a:buFont typeface="Arial" pitchFamily="34" charset="0"/>
              <a:buChar char="•"/>
            </a:pPr>
            <a:r>
              <a:rPr lang="en-US" sz="2800" dirty="0" smtClean="0"/>
              <a:t>In this example the </a:t>
            </a:r>
            <a:r>
              <a:rPr lang="en-US" sz="2800" i="1" dirty="0" smtClean="0"/>
              <a:t>impact vector </a:t>
            </a:r>
            <a:r>
              <a:rPr lang="en-US" sz="2800" b="1" dirty="0" smtClean="0">
                <a:solidFill>
                  <a:schemeClr val="accent5"/>
                </a:solidFill>
              </a:rPr>
              <a:t>B</a:t>
            </a:r>
            <a:r>
              <a:rPr lang="en-US" sz="2800" b="1" dirty="0" smtClean="0"/>
              <a:t>,</a:t>
            </a:r>
            <a:r>
              <a:rPr lang="en-US" sz="2800" b="1" dirty="0" smtClean="0">
                <a:solidFill>
                  <a:schemeClr val="accent6"/>
                </a:solidFill>
              </a:rPr>
              <a:t>C</a:t>
            </a:r>
            <a:r>
              <a:rPr lang="en-US" sz="2800" dirty="0" smtClean="0"/>
              <a:t> can’t be expressed</a:t>
            </a:r>
          </a:p>
        </p:txBody>
      </p:sp>
    </p:spTree>
  </p:cSld>
  <p:clrMapOvr>
    <a:masterClrMapping/>
  </p:clrMapOvr>
  <p:transition>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76200"/>
            <a:ext cx="8991600" cy="609600"/>
          </a:xfrm>
        </p:spPr>
        <p:txBody>
          <a:bodyPr>
            <a:noAutofit/>
          </a:bodyPr>
          <a:lstStyle/>
          <a:p>
            <a:r>
              <a:rPr lang="en-US" sz="4000" dirty="0" smtClean="0"/>
              <a:t>Expressive mechanisms</a:t>
            </a:r>
            <a:endParaRPr lang="en-US" sz="4000" dirty="0"/>
          </a:p>
        </p:txBody>
      </p:sp>
      <p:sp>
        <p:nvSpPr>
          <p:cNvPr id="866" name="Oval 865"/>
          <p:cNvSpPr/>
          <p:nvPr/>
        </p:nvSpPr>
        <p:spPr>
          <a:xfrm>
            <a:off x="7480126" y="914400"/>
            <a:ext cx="1066800" cy="990600"/>
          </a:xfrm>
          <a:prstGeom prst="ellipse">
            <a:avLst/>
          </a:prstGeom>
          <a:solidFill>
            <a:srgbClr val="B07BD7"/>
          </a:solidFill>
          <a:ln>
            <a:noFill/>
          </a:ln>
          <a:effectLst/>
        </p:spPr>
        <p:style>
          <a:lnRef idx="1">
            <a:schemeClr val="accent4"/>
          </a:lnRef>
          <a:fillRef idx="3">
            <a:schemeClr val="accent4"/>
          </a:fillRef>
          <a:effectRef idx="2">
            <a:schemeClr val="accent4"/>
          </a:effectRef>
          <a:fontRef idx="minor">
            <a:schemeClr val="lt1"/>
          </a:fontRef>
        </p:style>
        <p:txBody>
          <a:bodyPr rtlCol="0" anchor="ctr"/>
          <a:lstStyle/>
          <a:p>
            <a:pPr algn="ctr"/>
            <a:endParaRPr lang="en-US" dirty="0">
              <a:solidFill>
                <a:srgbClr val="7030A0"/>
              </a:solidFill>
            </a:endParaRPr>
          </a:p>
        </p:txBody>
      </p:sp>
      <p:grpSp>
        <p:nvGrpSpPr>
          <p:cNvPr id="3" name="Group 1526"/>
          <p:cNvGrpSpPr/>
          <p:nvPr/>
        </p:nvGrpSpPr>
        <p:grpSpPr>
          <a:xfrm>
            <a:off x="4648200" y="2977661"/>
            <a:ext cx="4267200" cy="1819131"/>
            <a:chOff x="4038600" y="1828800"/>
            <a:chExt cx="4267200" cy="1819131"/>
          </a:xfrm>
        </p:grpSpPr>
        <p:grpSp>
          <p:nvGrpSpPr>
            <p:cNvPr id="4" name="Group 661"/>
            <p:cNvGrpSpPr/>
            <p:nvPr/>
          </p:nvGrpSpPr>
          <p:grpSpPr>
            <a:xfrm>
              <a:off x="5501876" y="1946454"/>
              <a:ext cx="1106826" cy="1701477"/>
              <a:chOff x="6477000" y="3124200"/>
              <a:chExt cx="877318" cy="1348665"/>
            </a:xfrm>
          </p:grpSpPr>
          <p:sp>
            <p:nvSpPr>
              <p:cNvPr id="506" name="AutoShape 3"/>
              <p:cNvSpPr>
                <a:spLocks noChangeAspect="1" noChangeArrowheads="1" noTextEdit="1"/>
              </p:cNvSpPr>
              <p:nvPr/>
            </p:nvSpPr>
            <p:spPr bwMode="auto">
              <a:xfrm flipH="1">
                <a:off x="6477000" y="3124200"/>
                <a:ext cx="877318" cy="134866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6"/>
              <p:cNvSpPr>
                <a:spLocks noEditPoints="1"/>
              </p:cNvSpPr>
              <p:nvPr/>
            </p:nvSpPr>
            <p:spPr bwMode="auto">
              <a:xfrm flipH="1">
                <a:off x="6481438" y="3127832"/>
                <a:ext cx="869651" cy="1340998"/>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7"/>
              <p:cNvSpPr>
                <a:spLocks/>
              </p:cNvSpPr>
              <p:nvPr/>
            </p:nvSpPr>
            <p:spPr bwMode="auto">
              <a:xfrm flipH="1">
                <a:off x="7107749" y="3136307"/>
                <a:ext cx="146892" cy="186844"/>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8"/>
              <p:cNvSpPr>
                <a:spLocks/>
              </p:cNvSpPr>
              <p:nvPr/>
            </p:nvSpPr>
            <p:spPr bwMode="auto">
              <a:xfrm flipH="1">
                <a:off x="7075868" y="3141552"/>
                <a:ext cx="20178" cy="22599"/>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9"/>
              <p:cNvSpPr>
                <a:spLocks/>
              </p:cNvSpPr>
              <p:nvPr/>
            </p:nvSpPr>
            <p:spPr bwMode="auto">
              <a:xfrm flipH="1">
                <a:off x="6983455" y="3141957"/>
                <a:ext cx="35109" cy="18967"/>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0"/>
              <p:cNvSpPr>
                <a:spLocks/>
              </p:cNvSpPr>
              <p:nvPr/>
            </p:nvSpPr>
            <p:spPr bwMode="auto">
              <a:xfrm flipH="1">
                <a:off x="6951171" y="3191189"/>
                <a:ext cx="90799" cy="106134"/>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1"/>
              <p:cNvSpPr>
                <a:spLocks/>
              </p:cNvSpPr>
              <p:nvPr/>
            </p:nvSpPr>
            <p:spPr bwMode="auto">
              <a:xfrm flipH="1">
                <a:off x="7048427" y="3197646"/>
                <a:ext cx="87570" cy="138418"/>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2"/>
              <p:cNvSpPr>
                <a:spLocks/>
              </p:cNvSpPr>
              <p:nvPr/>
            </p:nvSpPr>
            <p:spPr bwMode="auto">
              <a:xfrm flipH="1">
                <a:off x="7196933" y="3203700"/>
                <a:ext cx="4843" cy="6861"/>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3"/>
              <p:cNvSpPr>
                <a:spLocks/>
              </p:cNvSpPr>
              <p:nvPr/>
            </p:nvSpPr>
            <p:spPr bwMode="auto">
              <a:xfrm flipH="1">
                <a:off x="7204600" y="3218631"/>
                <a:ext cx="6861" cy="10493"/>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4"/>
              <p:cNvSpPr>
                <a:spLocks/>
              </p:cNvSpPr>
              <p:nvPr/>
            </p:nvSpPr>
            <p:spPr bwMode="auto">
              <a:xfrm flipH="1">
                <a:off x="6734464" y="3273110"/>
                <a:ext cx="525423" cy="461662"/>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5"/>
              <p:cNvSpPr>
                <a:spLocks/>
              </p:cNvSpPr>
              <p:nvPr/>
            </p:nvSpPr>
            <p:spPr bwMode="auto">
              <a:xfrm flipH="1">
                <a:off x="6769573" y="3285217"/>
                <a:ext cx="205811" cy="116223"/>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6"/>
              <p:cNvSpPr>
                <a:spLocks/>
              </p:cNvSpPr>
              <p:nvPr/>
            </p:nvSpPr>
            <p:spPr bwMode="auto">
              <a:xfrm flipH="1">
                <a:off x="6769574" y="3285620"/>
                <a:ext cx="205003" cy="115415"/>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
              <p:cNvSpPr>
                <a:spLocks/>
              </p:cNvSpPr>
              <p:nvPr/>
            </p:nvSpPr>
            <p:spPr bwMode="auto">
              <a:xfrm flipH="1">
                <a:off x="6769574" y="3286427"/>
                <a:ext cx="204196" cy="114609"/>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8"/>
              <p:cNvSpPr>
                <a:spLocks noEditPoints="1"/>
              </p:cNvSpPr>
              <p:nvPr/>
            </p:nvSpPr>
            <p:spPr bwMode="auto">
              <a:xfrm flipH="1">
                <a:off x="6770381" y="3286024"/>
                <a:ext cx="202582" cy="114609"/>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9"/>
              <p:cNvSpPr>
                <a:spLocks/>
              </p:cNvSpPr>
              <p:nvPr/>
            </p:nvSpPr>
            <p:spPr bwMode="auto">
              <a:xfrm flipH="1">
                <a:off x="6770381" y="3286427"/>
                <a:ext cx="201775" cy="113801"/>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20"/>
              <p:cNvSpPr>
                <a:spLocks/>
              </p:cNvSpPr>
              <p:nvPr/>
            </p:nvSpPr>
            <p:spPr bwMode="auto">
              <a:xfrm flipH="1">
                <a:off x="6770784" y="3286831"/>
                <a:ext cx="200968" cy="112994"/>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21"/>
              <p:cNvSpPr>
                <a:spLocks/>
              </p:cNvSpPr>
              <p:nvPr/>
            </p:nvSpPr>
            <p:spPr bwMode="auto">
              <a:xfrm flipH="1">
                <a:off x="6770784" y="3286427"/>
                <a:ext cx="200161" cy="112994"/>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22"/>
              <p:cNvSpPr>
                <a:spLocks/>
              </p:cNvSpPr>
              <p:nvPr/>
            </p:nvSpPr>
            <p:spPr bwMode="auto">
              <a:xfrm flipH="1">
                <a:off x="6771187" y="3286831"/>
                <a:ext cx="199354" cy="112187"/>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23"/>
              <p:cNvSpPr>
                <a:spLocks/>
              </p:cNvSpPr>
              <p:nvPr/>
            </p:nvSpPr>
            <p:spPr bwMode="auto">
              <a:xfrm flipH="1">
                <a:off x="6771188" y="3287234"/>
                <a:ext cx="198547" cy="111380"/>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24"/>
              <p:cNvSpPr>
                <a:spLocks/>
              </p:cNvSpPr>
              <p:nvPr/>
            </p:nvSpPr>
            <p:spPr bwMode="auto">
              <a:xfrm flipH="1">
                <a:off x="6771592" y="3286831"/>
                <a:ext cx="197739" cy="111380"/>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25"/>
              <p:cNvSpPr>
                <a:spLocks/>
              </p:cNvSpPr>
              <p:nvPr/>
            </p:nvSpPr>
            <p:spPr bwMode="auto">
              <a:xfrm flipH="1">
                <a:off x="6771994" y="3287234"/>
                <a:ext cx="196126" cy="110573"/>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26"/>
              <p:cNvSpPr>
                <a:spLocks/>
              </p:cNvSpPr>
              <p:nvPr/>
            </p:nvSpPr>
            <p:spPr bwMode="auto">
              <a:xfrm flipH="1">
                <a:off x="6771995" y="3287638"/>
                <a:ext cx="195318" cy="109766"/>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27"/>
              <p:cNvSpPr>
                <a:spLocks/>
              </p:cNvSpPr>
              <p:nvPr/>
            </p:nvSpPr>
            <p:spPr bwMode="auto">
              <a:xfrm flipH="1">
                <a:off x="6772398" y="3287638"/>
                <a:ext cx="194511" cy="109766"/>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28"/>
              <p:cNvSpPr>
                <a:spLocks/>
              </p:cNvSpPr>
              <p:nvPr/>
            </p:nvSpPr>
            <p:spPr bwMode="auto">
              <a:xfrm flipH="1">
                <a:off x="6772399" y="3288041"/>
                <a:ext cx="193704" cy="10895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29"/>
              <p:cNvSpPr>
                <a:spLocks/>
              </p:cNvSpPr>
              <p:nvPr/>
            </p:nvSpPr>
            <p:spPr bwMode="auto">
              <a:xfrm flipH="1">
                <a:off x="6772802" y="3288445"/>
                <a:ext cx="192897" cy="108151"/>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30"/>
              <p:cNvSpPr>
                <a:spLocks/>
              </p:cNvSpPr>
              <p:nvPr/>
            </p:nvSpPr>
            <p:spPr bwMode="auto">
              <a:xfrm flipH="1">
                <a:off x="6772802" y="3288041"/>
                <a:ext cx="192090" cy="108151"/>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31"/>
              <p:cNvSpPr>
                <a:spLocks/>
              </p:cNvSpPr>
              <p:nvPr/>
            </p:nvSpPr>
            <p:spPr bwMode="auto">
              <a:xfrm flipH="1">
                <a:off x="6773609" y="3288445"/>
                <a:ext cx="190476" cy="107345"/>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32"/>
              <p:cNvSpPr>
                <a:spLocks/>
              </p:cNvSpPr>
              <p:nvPr/>
            </p:nvSpPr>
            <p:spPr bwMode="auto">
              <a:xfrm flipH="1">
                <a:off x="6773608" y="3288849"/>
                <a:ext cx="189669" cy="106537"/>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33"/>
              <p:cNvSpPr>
                <a:spLocks/>
              </p:cNvSpPr>
              <p:nvPr/>
            </p:nvSpPr>
            <p:spPr bwMode="auto">
              <a:xfrm flipH="1">
                <a:off x="6774012" y="3288445"/>
                <a:ext cx="188862" cy="106537"/>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34"/>
              <p:cNvSpPr>
                <a:spLocks/>
              </p:cNvSpPr>
              <p:nvPr/>
            </p:nvSpPr>
            <p:spPr bwMode="auto">
              <a:xfrm flipH="1">
                <a:off x="6774013" y="3288849"/>
                <a:ext cx="188054" cy="105730"/>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35"/>
              <p:cNvSpPr>
                <a:spLocks/>
              </p:cNvSpPr>
              <p:nvPr/>
            </p:nvSpPr>
            <p:spPr bwMode="auto">
              <a:xfrm flipH="1">
                <a:off x="6774013" y="3288445"/>
                <a:ext cx="187247" cy="105730"/>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36"/>
              <p:cNvSpPr>
                <a:spLocks/>
              </p:cNvSpPr>
              <p:nvPr/>
            </p:nvSpPr>
            <p:spPr bwMode="auto">
              <a:xfrm flipH="1">
                <a:off x="6774416" y="3288849"/>
                <a:ext cx="186440" cy="104923"/>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37"/>
              <p:cNvSpPr>
                <a:spLocks/>
              </p:cNvSpPr>
              <p:nvPr/>
            </p:nvSpPr>
            <p:spPr bwMode="auto">
              <a:xfrm flipH="1">
                <a:off x="6774819" y="3289656"/>
                <a:ext cx="184826" cy="104116"/>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38"/>
              <p:cNvSpPr>
                <a:spLocks/>
              </p:cNvSpPr>
              <p:nvPr/>
            </p:nvSpPr>
            <p:spPr bwMode="auto">
              <a:xfrm flipH="1">
                <a:off x="6775223" y="3289252"/>
                <a:ext cx="184019" cy="104116"/>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39"/>
              <p:cNvSpPr>
                <a:spLocks/>
              </p:cNvSpPr>
              <p:nvPr/>
            </p:nvSpPr>
            <p:spPr bwMode="auto">
              <a:xfrm flipH="1">
                <a:off x="6775223" y="3289656"/>
                <a:ext cx="183212" cy="103309"/>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40"/>
              <p:cNvSpPr>
                <a:spLocks/>
              </p:cNvSpPr>
              <p:nvPr/>
            </p:nvSpPr>
            <p:spPr bwMode="auto">
              <a:xfrm flipH="1">
                <a:off x="6775626" y="3290059"/>
                <a:ext cx="182405" cy="102502"/>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41"/>
              <p:cNvSpPr>
                <a:spLocks/>
              </p:cNvSpPr>
              <p:nvPr/>
            </p:nvSpPr>
            <p:spPr bwMode="auto">
              <a:xfrm flipH="1">
                <a:off x="6775626" y="3289656"/>
                <a:ext cx="181598" cy="102502"/>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42"/>
              <p:cNvSpPr>
                <a:spLocks/>
              </p:cNvSpPr>
              <p:nvPr/>
            </p:nvSpPr>
            <p:spPr bwMode="auto">
              <a:xfrm flipH="1">
                <a:off x="6776434" y="3290059"/>
                <a:ext cx="180387" cy="101695"/>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43"/>
              <p:cNvSpPr>
                <a:spLocks/>
              </p:cNvSpPr>
              <p:nvPr/>
            </p:nvSpPr>
            <p:spPr bwMode="auto">
              <a:xfrm flipH="1">
                <a:off x="6776838" y="3290463"/>
                <a:ext cx="178369" cy="100887"/>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44"/>
              <p:cNvSpPr>
                <a:spLocks/>
              </p:cNvSpPr>
              <p:nvPr/>
            </p:nvSpPr>
            <p:spPr bwMode="auto">
              <a:xfrm flipH="1">
                <a:off x="6777241" y="3290059"/>
                <a:ext cx="177562" cy="100887"/>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45"/>
              <p:cNvSpPr>
                <a:spLocks/>
              </p:cNvSpPr>
              <p:nvPr/>
            </p:nvSpPr>
            <p:spPr bwMode="auto">
              <a:xfrm flipH="1">
                <a:off x="6777241" y="3290463"/>
                <a:ext cx="176755" cy="100081"/>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46"/>
              <p:cNvSpPr>
                <a:spLocks/>
              </p:cNvSpPr>
              <p:nvPr/>
            </p:nvSpPr>
            <p:spPr bwMode="auto">
              <a:xfrm flipH="1">
                <a:off x="6777241" y="3290866"/>
                <a:ext cx="175948" cy="99273"/>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47"/>
              <p:cNvSpPr>
                <a:spLocks/>
              </p:cNvSpPr>
              <p:nvPr/>
            </p:nvSpPr>
            <p:spPr bwMode="auto">
              <a:xfrm flipH="1">
                <a:off x="6777645" y="3290866"/>
                <a:ext cx="175141" cy="99273"/>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48"/>
              <p:cNvSpPr>
                <a:spLocks/>
              </p:cNvSpPr>
              <p:nvPr/>
            </p:nvSpPr>
            <p:spPr bwMode="auto">
              <a:xfrm flipH="1">
                <a:off x="6777644" y="3291270"/>
                <a:ext cx="174334" cy="98466"/>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49"/>
              <p:cNvSpPr>
                <a:spLocks/>
              </p:cNvSpPr>
              <p:nvPr/>
            </p:nvSpPr>
            <p:spPr bwMode="auto">
              <a:xfrm flipH="1">
                <a:off x="6778451" y="3291673"/>
                <a:ext cx="172720" cy="97255"/>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50"/>
              <p:cNvSpPr>
                <a:spLocks/>
              </p:cNvSpPr>
              <p:nvPr/>
            </p:nvSpPr>
            <p:spPr bwMode="auto">
              <a:xfrm flipH="1">
                <a:off x="6778451" y="3291270"/>
                <a:ext cx="171913" cy="97255"/>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51"/>
              <p:cNvSpPr>
                <a:spLocks/>
              </p:cNvSpPr>
              <p:nvPr/>
            </p:nvSpPr>
            <p:spPr bwMode="auto">
              <a:xfrm flipH="1">
                <a:off x="6778855" y="3291673"/>
                <a:ext cx="171105" cy="96449"/>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52"/>
              <p:cNvSpPr>
                <a:spLocks/>
              </p:cNvSpPr>
              <p:nvPr/>
            </p:nvSpPr>
            <p:spPr bwMode="auto">
              <a:xfrm flipH="1">
                <a:off x="6778856" y="3292077"/>
                <a:ext cx="170298" cy="95641"/>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53"/>
              <p:cNvSpPr>
                <a:spLocks/>
              </p:cNvSpPr>
              <p:nvPr/>
            </p:nvSpPr>
            <p:spPr bwMode="auto">
              <a:xfrm flipH="1">
                <a:off x="6779259" y="3291673"/>
                <a:ext cx="169491" cy="95641"/>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54"/>
              <p:cNvSpPr>
                <a:spLocks/>
              </p:cNvSpPr>
              <p:nvPr/>
            </p:nvSpPr>
            <p:spPr bwMode="auto">
              <a:xfrm flipH="1">
                <a:off x="6779259" y="3292077"/>
                <a:ext cx="168684" cy="94834"/>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55"/>
              <p:cNvSpPr>
                <a:spLocks/>
              </p:cNvSpPr>
              <p:nvPr/>
            </p:nvSpPr>
            <p:spPr bwMode="auto">
              <a:xfrm flipH="1">
                <a:off x="6779662" y="3292481"/>
                <a:ext cx="167070" cy="94027"/>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56"/>
              <p:cNvSpPr>
                <a:spLocks/>
              </p:cNvSpPr>
              <p:nvPr/>
            </p:nvSpPr>
            <p:spPr bwMode="auto">
              <a:xfrm flipH="1">
                <a:off x="6780066" y="3292077"/>
                <a:ext cx="166262" cy="94027"/>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57"/>
              <p:cNvSpPr>
                <a:spLocks/>
              </p:cNvSpPr>
              <p:nvPr/>
            </p:nvSpPr>
            <p:spPr bwMode="auto">
              <a:xfrm flipH="1">
                <a:off x="6780066" y="3292884"/>
                <a:ext cx="165456" cy="93220"/>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58"/>
              <p:cNvSpPr>
                <a:spLocks/>
              </p:cNvSpPr>
              <p:nvPr/>
            </p:nvSpPr>
            <p:spPr bwMode="auto">
              <a:xfrm flipH="1">
                <a:off x="6780469" y="3293288"/>
                <a:ext cx="164649" cy="924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59"/>
              <p:cNvSpPr>
                <a:spLocks/>
              </p:cNvSpPr>
              <p:nvPr/>
            </p:nvSpPr>
            <p:spPr bwMode="auto">
              <a:xfrm flipH="1">
                <a:off x="6780470" y="3292884"/>
                <a:ext cx="163841" cy="924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60"/>
              <p:cNvSpPr>
                <a:spLocks/>
              </p:cNvSpPr>
              <p:nvPr/>
            </p:nvSpPr>
            <p:spPr bwMode="auto">
              <a:xfrm flipH="1">
                <a:off x="6780873" y="3293288"/>
                <a:ext cx="163034" cy="91606"/>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61"/>
              <p:cNvSpPr>
                <a:spLocks/>
              </p:cNvSpPr>
              <p:nvPr/>
            </p:nvSpPr>
            <p:spPr bwMode="auto">
              <a:xfrm flipH="1">
                <a:off x="6781276" y="3293691"/>
                <a:ext cx="161420" cy="90799"/>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62"/>
              <p:cNvSpPr>
                <a:spLocks/>
              </p:cNvSpPr>
              <p:nvPr/>
            </p:nvSpPr>
            <p:spPr bwMode="auto">
              <a:xfrm flipH="1">
                <a:off x="6781680" y="3293288"/>
                <a:ext cx="160613" cy="90799"/>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63"/>
              <p:cNvSpPr>
                <a:spLocks/>
              </p:cNvSpPr>
              <p:nvPr/>
            </p:nvSpPr>
            <p:spPr bwMode="auto">
              <a:xfrm flipH="1">
                <a:off x="6781680" y="3293691"/>
                <a:ext cx="159806" cy="89991"/>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64"/>
              <p:cNvSpPr>
                <a:spLocks/>
              </p:cNvSpPr>
              <p:nvPr/>
            </p:nvSpPr>
            <p:spPr bwMode="auto">
              <a:xfrm flipH="1">
                <a:off x="6781680" y="3294095"/>
                <a:ext cx="158999" cy="8918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65"/>
              <p:cNvSpPr>
                <a:spLocks/>
              </p:cNvSpPr>
              <p:nvPr/>
            </p:nvSpPr>
            <p:spPr bwMode="auto">
              <a:xfrm flipH="1">
                <a:off x="6782083" y="3293691"/>
                <a:ext cx="158192" cy="8918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66"/>
              <p:cNvSpPr>
                <a:spLocks/>
              </p:cNvSpPr>
              <p:nvPr/>
            </p:nvSpPr>
            <p:spPr bwMode="auto">
              <a:xfrm flipH="1">
                <a:off x="6782083" y="3294095"/>
                <a:ext cx="157385" cy="88378"/>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67"/>
              <p:cNvSpPr>
                <a:spLocks/>
              </p:cNvSpPr>
              <p:nvPr/>
            </p:nvSpPr>
            <p:spPr bwMode="auto">
              <a:xfrm flipH="1">
                <a:off x="6782891" y="3294095"/>
                <a:ext cx="155770" cy="87974"/>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68"/>
              <p:cNvSpPr>
                <a:spLocks/>
              </p:cNvSpPr>
              <p:nvPr/>
            </p:nvSpPr>
            <p:spPr bwMode="auto">
              <a:xfrm flipH="1">
                <a:off x="6782891" y="3294498"/>
                <a:ext cx="154963" cy="87570"/>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69"/>
              <p:cNvSpPr>
                <a:spLocks/>
              </p:cNvSpPr>
              <p:nvPr/>
            </p:nvSpPr>
            <p:spPr bwMode="auto">
              <a:xfrm flipH="1">
                <a:off x="6783294" y="3294902"/>
                <a:ext cx="154156" cy="86764"/>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70"/>
              <p:cNvSpPr>
                <a:spLocks/>
              </p:cNvSpPr>
              <p:nvPr/>
            </p:nvSpPr>
            <p:spPr bwMode="auto">
              <a:xfrm flipH="1">
                <a:off x="6783294" y="3294498"/>
                <a:ext cx="153349" cy="86764"/>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71"/>
              <p:cNvSpPr>
                <a:spLocks/>
              </p:cNvSpPr>
              <p:nvPr/>
            </p:nvSpPr>
            <p:spPr bwMode="auto">
              <a:xfrm flipH="1">
                <a:off x="6783698" y="3294902"/>
                <a:ext cx="152542" cy="85956"/>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72"/>
              <p:cNvSpPr>
                <a:spLocks/>
              </p:cNvSpPr>
              <p:nvPr/>
            </p:nvSpPr>
            <p:spPr bwMode="auto">
              <a:xfrm flipH="1">
                <a:off x="6783697" y="3295305"/>
                <a:ext cx="151735" cy="85149"/>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73"/>
              <p:cNvSpPr>
                <a:spLocks/>
              </p:cNvSpPr>
              <p:nvPr/>
            </p:nvSpPr>
            <p:spPr bwMode="auto">
              <a:xfrm flipH="1">
                <a:off x="6783698" y="3294902"/>
                <a:ext cx="150928" cy="85149"/>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74"/>
              <p:cNvSpPr>
                <a:spLocks/>
              </p:cNvSpPr>
              <p:nvPr/>
            </p:nvSpPr>
            <p:spPr bwMode="auto">
              <a:xfrm flipH="1">
                <a:off x="6784505" y="3295305"/>
                <a:ext cx="149313" cy="84342"/>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75"/>
              <p:cNvSpPr>
                <a:spLocks/>
              </p:cNvSpPr>
              <p:nvPr/>
            </p:nvSpPr>
            <p:spPr bwMode="auto">
              <a:xfrm flipH="1">
                <a:off x="6784504" y="3296113"/>
                <a:ext cx="148507" cy="83132"/>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76"/>
              <p:cNvSpPr>
                <a:spLocks/>
              </p:cNvSpPr>
              <p:nvPr/>
            </p:nvSpPr>
            <p:spPr bwMode="auto">
              <a:xfrm flipH="1">
                <a:off x="6784909" y="3295305"/>
                <a:ext cx="147699" cy="83535"/>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77"/>
              <p:cNvSpPr>
                <a:spLocks/>
              </p:cNvSpPr>
              <p:nvPr/>
            </p:nvSpPr>
            <p:spPr bwMode="auto">
              <a:xfrm flipH="1">
                <a:off x="6784909" y="3296113"/>
                <a:ext cx="146892" cy="82324"/>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78"/>
              <p:cNvSpPr>
                <a:spLocks/>
              </p:cNvSpPr>
              <p:nvPr/>
            </p:nvSpPr>
            <p:spPr bwMode="auto">
              <a:xfrm flipH="1">
                <a:off x="6785312" y="3296920"/>
                <a:ext cx="146085" cy="81517"/>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79"/>
              <p:cNvSpPr>
                <a:spLocks/>
              </p:cNvSpPr>
              <p:nvPr/>
            </p:nvSpPr>
            <p:spPr bwMode="auto">
              <a:xfrm flipH="1">
                <a:off x="6785312" y="3296516"/>
                <a:ext cx="145278" cy="81517"/>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80"/>
              <p:cNvSpPr>
                <a:spLocks/>
              </p:cNvSpPr>
              <p:nvPr/>
            </p:nvSpPr>
            <p:spPr bwMode="auto">
              <a:xfrm flipH="1">
                <a:off x="6786119" y="3296920"/>
                <a:ext cx="143260" cy="80710"/>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81"/>
              <p:cNvSpPr>
                <a:spLocks/>
              </p:cNvSpPr>
              <p:nvPr/>
            </p:nvSpPr>
            <p:spPr bwMode="auto">
              <a:xfrm flipH="1">
                <a:off x="6786120" y="3297323"/>
                <a:ext cx="142453" cy="79903"/>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82"/>
              <p:cNvSpPr>
                <a:spLocks/>
              </p:cNvSpPr>
              <p:nvPr/>
            </p:nvSpPr>
            <p:spPr bwMode="auto">
              <a:xfrm flipH="1">
                <a:off x="6786119" y="3296920"/>
                <a:ext cx="141646" cy="79903"/>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83"/>
              <p:cNvSpPr>
                <a:spLocks/>
              </p:cNvSpPr>
              <p:nvPr/>
            </p:nvSpPr>
            <p:spPr bwMode="auto">
              <a:xfrm flipH="1">
                <a:off x="6786523" y="3297323"/>
                <a:ext cx="140839" cy="79096"/>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84"/>
              <p:cNvSpPr>
                <a:spLocks/>
              </p:cNvSpPr>
              <p:nvPr/>
            </p:nvSpPr>
            <p:spPr bwMode="auto">
              <a:xfrm flipH="1">
                <a:off x="6786523" y="3297726"/>
                <a:ext cx="140032" cy="78289"/>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85"/>
              <p:cNvSpPr>
                <a:spLocks/>
              </p:cNvSpPr>
              <p:nvPr/>
            </p:nvSpPr>
            <p:spPr bwMode="auto">
              <a:xfrm flipH="1">
                <a:off x="6786926" y="3297323"/>
                <a:ext cx="139225" cy="78289"/>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86"/>
              <p:cNvSpPr>
                <a:spLocks/>
              </p:cNvSpPr>
              <p:nvPr/>
            </p:nvSpPr>
            <p:spPr bwMode="auto">
              <a:xfrm flipH="1">
                <a:off x="6787330" y="3297726"/>
                <a:ext cx="137611" cy="77482"/>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87"/>
              <p:cNvSpPr>
                <a:spLocks/>
              </p:cNvSpPr>
              <p:nvPr/>
            </p:nvSpPr>
            <p:spPr bwMode="auto">
              <a:xfrm flipH="1">
                <a:off x="6787733" y="3298130"/>
                <a:ext cx="136804" cy="76674"/>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88"/>
              <p:cNvSpPr>
                <a:spLocks/>
              </p:cNvSpPr>
              <p:nvPr/>
            </p:nvSpPr>
            <p:spPr bwMode="auto">
              <a:xfrm flipH="1">
                <a:off x="6787734" y="3298130"/>
                <a:ext cx="135996" cy="76674"/>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89"/>
              <p:cNvSpPr>
                <a:spLocks/>
              </p:cNvSpPr>
              <p:nvPr/>
            </p:nvSpPr>
            <p:spPr bwMode="auto">
              <a:xfrm flipH="1">
                <a:off x="6788137" y="3298534"/>
                <a:ext cx="135189" cy="75868"/>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90"/>
              <p:cNvSpPr>
                <a:spLocks/>
              </p:cNvSpPr>
              <p:nvPr/>
            </p:nvSpPr>
            <p:spPr bwMode="auto">
              <a:xfrm flipH="1">
                <a:off x="6788137" y="3298937"/>
                <a:ext cx="134382" cy="75060"/>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91"/>
              <p:cNvSpPr>
                <a:spLocks/>
              </p:cNvSpPr>
              <p:nvPr/>
            </p:nvSpPr>
            <p:spPr bwMode="auto">
              <a:xfrm flipH="1">
                <a:off x="6788137" y="3298534"/>
                <a:ext cx="133575" cy="75060"/>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92"/>
              <p:cNvSpPr>
                <a:spLocks/>
              </p:cNvSpPr>
              <p:nvPr/>
            </p:nvSpPr>
            <p:spPr bwMode="auto">
              <a:xfrm flipH="1">
                <a:off x="6788944" y="3298937"/>
                <a:ext cx="131961" cy="74253"/>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93"/>
              <p:cNvSpPr>
                <a:spLocks/>
              </p:cNvSpPr>
              <p:nvPr/>
            </p:nvSpPr>
            <p:spPr bwMode="auto">
              <a:xfrm flipH="1">
                <a:off x="6788944" y="3299341"/>
                <a:ext cx="131154" cy="73446"/>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94"/>
              <p:cNvSpPr>
                <a:spLocks/>
              </p:cNvSpPr>
              <p:nvPr/>
            </p:nvSpPr>
            <p:spPr bwMode="auto">
              <a:xfrm flipH="1">
                <a:off x="6789347" y="3298937"/>
                <a:ext cx="130347" cy="73446"/>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95"/>
              <p:cNvSpPr>
                <a:spLocks/>
              </p:cNvSpPr>
              <p:nvPr/>
            </p:nvSpPr>
            <p:spPr bwMode="auto">
              <a:xfrm flipH="1">
                <a:off x="6789347" y="3299341"/>
                <a:ext cx="129540" cy="7263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96"/>
              <p:cNvSpPr>
                <a:spLocks/>
              </p:cNvSpPr>
              <p:nvPr/>
            </p:nvSpPr>
            <p:spPr bwMode="auto">
              <a:xfrm flipH="1">
                <a:off x="6789751" y="3299745"/>
                <a:ext cx="128732" cy="71832"/>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97"/>
              <p:cNvSpPr>
                <a:spLocks/>
              </p:cNvSpPr>
              <p:nvPr/>
            </p:nvSpPr>
            <p:spPr bwMode="auto">
              <a:xfrm flipH="1">
                <a:off x="6789751" y="3299341"/>
                <a:ext cx="127926" cy="71832"/>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98"/>
              <p:cNvSpPr>
                <a:spLocks/>
              </p:cNvSpPr>
              <p:nvPr/>
            </p:nvSpPr>
            <p:spPr bwMode="auto">
              <a:xfrm flipH="1">
                <a:off x="6790558" y="3300148"/>
                <a:ext cx="126311" cy="71025"/>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99"/>
              <p:cNvSpPr>
                <a:spLocks/>
              </p:cNvSpPr>
              <p:nvPr/>
            </p:nvSpPr>
            <p:spPr bwMode="auto">
              <a:xfrm flipH="1">
                <a:off x="6790558" y="3300552"/>
                <a:ext cx="125504" cy="70218"/>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100"/>
              <p:cNvSpPr>
                <a:spLocks/>
              </p:cNvSpPr>
              <p:nvPr/>
            </p:nvSpPr>
            <p:spPr bwMode="auto">
              <a:xfrm flipH="1">
                <a:off x="6790558" y="3300148"/>
                <a:ext cx="124697" cy="70218"/>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01"/>
              <p:cNvSpPr>
                <a:spLocks/>
              </p:cNvSpPr>
              <p:nvPr/>
            </p:nvSpPr>
            <p:spPr bwMode="auto">
              <a:xfrm flipH="1">
                <a:off x="6790961" y="3300552"/>
                <a:ext cx="123890" cy="69410"/>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02"/>
              <p:cNvSpPr>
                <a:spLocks/>
              </p:cNvSpPr>
              <p:nvPr/>
            </p:nvSpPr>
            <p:spPr bwMode="auto">
              <a:xfrm flipH="1">
                <a:off x="6790962" y="3300148"/>
                <a:ext cx="123083" cy="69410"/>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03"/>
              <p:cNvSpPr>
                <a:spLocks/>
              </p:cNvSpPr>
              <p:nvPr/>
            </p:nvSpPr>
            <p:spPr bwMode="auto">
              <a:xfrm flipH="1">
                <a:off x="6791365" y="3300552"/>
                <a:ext cx="122276" cy="68604"/>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104"/>
              <p:cNvSpPr>
                <a:spLocks/>
              </p:cNvSpPr>
              <p:nvPr/>
            </p:nvSpPr>
            <p:spPr bwMode="auto">
              <a:xfrm flipH="1">
                <a:off x="6791768" y="3300955"/>
                <a:ext cx="120662" cy="67797"/>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05"/>
              <p:cNvSpPr>
                <a:spLocks/>
              </p:cNvSpPr>
              <p:nvPr/>
            </p:nvSpPr>
            <p:spPr bwMode="auto">
              <a:xfrm flipH="1">
                <a:off x="6792173" y="3300552"/>
                <a:ext cx="119854" cy="67797"/>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106"/>
              <p:cNvSpPr>
                <a:spLocks/>
              </p:cNvSpPr>
              <p:nvPr/>
            </p:nvSpPr>
            <p:spPr bwMode="auto">
              <a:xfrm flipH="1">
                <a:off x="6792172" y="3300955"/>
                <a:ext cx="119047" cy="66989"/>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07"/>
              <p:cNvSpPr>
                <a:spLocks/>
              </p:cNvSpPr>
              <p:nvPr/>
            </p:nvSpPr>
            <p:spPr bwMode="auto">
              <a:xfrm flipH="1">
                <a:off x="6792576" y="3301358"/>
                <a:ext cx="118240" cy="66183"/>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08"/>
              <p:cNvSpPr>
                <a:spLocks/>
              </p:cNvSpPr>
              <p:nvPr/>
            </p:nvSpPr>
            <p:spPr bwMode="auto">
              <a:xfrm flipH="1">
                <a:off x="6792576" y="3301358"/>
                <a:ext cx="117433" cy="66183"/>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09"/>
              <p:cNvSpPr>
                <a:spLocks/>
              </p:cNvSpPr>
              <p:nvPr/>
            </p:nvSpPr>
            <p:spPr bwMode="auto">
              <a:xfrm flipH="1">
                <a:off x="6792576" y="3301762"/>
                <a:ext cx="116626" cy="65375"/>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10"/>
              <p:cNvSpPr>
                <a:spLocks/>
              </p:cNvSpPr>
              <p:nvPr/>
            </p:nvSpPr>
            <p:spPr bwMode="auto">
              <a:xfrm flipH="1">
                <a:off x="6793383" y="3302166"/>
                <a:ext cx="115012" cy="64568"/>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11"/>
              <p:cNvSpPr>
                <a:spLocks/>
              </p:cNvSpPr>
              <p:nvPr/>
            </p:nvSpPr>
            <p:spPr bwMode="auto">
              <a:xfrm flipH="1">
                <a:off x="6793384" y="3301762"/>
                <a:ext cx="114204" cy="64568"/>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12"/>
              <p:cNvSpPr>
                <a:spLocks/>
              </p:cNvSpPr>
              <p:nvPr/>
            </p:nvSpPr>
            <p:spPr bwMode="auto">
              <a:xfrm flipH="1">
                <a:off x="6793786" y="3302166"/>
                <a:ext cx="113398" cy="63761"/>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13"/>
              <p:cNvSpPr>
                <a:spLocks/>
              </p:cNvSpPr>
              <p:nvPr/>
            </p:nvSpPr>
            <p:spPr bwMode="auto">
              <a:xfrm flipH="1">
                <a:off x="6793786" y="3302569"/>
                <a:ext cx="112591" cy="62954"/>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14"/>
              <p:cNvSpPr>
                <a:spLocks/>
              </p:cNvSpPr>
              <p:nvPr/>
            </p:nvSpPr>
            <p:spPr bwMode="auto">
              <a:xfrm flipH="1">
                <a:off x="6794190" y="3302166"/>
                <a:ext cx="111783" cy="62954"/>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15"/>
              <p:cNvSpPr>
                <a:spLocks/>
              </p:cNvSpPr>
              <p:nvPr/>
            </p:nvSpPr>
            <p:spPr bwMode="auto">
              <a:xfrm flipH="1">
                <a:off x="6794189" y="3302569"/>
                <a:ext cx="110977" cy="62146"/>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16"/>
              <p:cNvSpPr>
                <a:spLocks/>
              </p:cNvSpPr>
              <p:nvPr/>
            </p:nvSpPr>
            <p:spPr bwMode="auto">
              <a:xfrm flipH="1">
                <a:off x="6794997" y="3302973"/>
                <a:ext cx="108959" cy="61340"/>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17"/>
              <p:cNvSpPr>
                <a:spLocks/>
              </p:cNvSpPr>
              <p:nvPr/>
            </p:nvSpPr>
            <p:spPr bwMode="auto">
              <a:xfrm flipH="1">
                <a:off x="6794998" y="3302569"/>
                <a:ext cx="108151" cy="61340"/>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18"/>
              <p:cNvSpPr>
                <a:spLocks/>
              </p:cNvSpPr>
              <p:nvPr/>
            </p:nvSpPr>
            <p:spPr bwMode="auto">
              <a:xfrm flipH="1">
                <a:off x="6795400" y="3303377"/>
                <a:ext cx="107345" cy="6053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19"/>
              <p:cNvSpPr>
                <a:spLocks/>
              </p:cNvSpPr>
              <p:nvPr/>
            </p:nvSpPr>
            <p:spPr bwMode="auto">
              <a:xfrm flipH="1">
                <a:off x="6795401" y="3303780"/>
                <a:ext cx="106537" cy="59725"/>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20"/>
              <p:cNvSpPr>
                <a:spLocks/>
              </p:cNvSpPr>
              <p:nvPr/>
            </p:nvSpPr>
            <p:spPr bwMode="auto">
              <a:xfrm flipH="1">
                <a:off x="6795401" y="3303377"/>
                <a:ext cx="105730" cy="59725"/>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21"/>
              <p:cNvSpPr>
                <a:spLocks/>
              </p:cNvSpPr>
              <p:nvPr/>
            </p:nvSpPr>
            <p:spPr bwMode="auto">
              <a:xfrm flipH="1">
                <a:off x="6795805" y="3303780"/>
                <a:ext cx="104923" cy="58919"/>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22"/>
              <p:cNvSpPr>
                <a:spLocks/>
              </p:cNvSpPr>
              <p:nvPr/>
            </p:nvSpPr>
            <p:spPr bwMode="auto">
              <a:xfrm flipH="1">
                <a:off x="6796208" y="3304184"/>
                <a:ext cx="103309" cy="58111"/>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23"/>
              <p:cNvSpPr>
                <a:spLocks/>
              </p:cNvSpPr>
              <p:nvPr/>
            </p:nvSpPr>
            <p:spPr bwMode="auto">
              <a:xfrm flipH="1">
                <a:off x="6796611" y="3303780"/>
                <a:ext cx="102502" cy="58111"/>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24"/>
              <p:cNvSpPr>
                <a:spLocks/>
              </p:cNvSpPr>
              <p:nvPr/>
            </p:nvSpPr>
            <p:spPr bwMode="auto">
              <a:xfrm flipH="1">
                <a:off x="6796611" y="3304184"/>
                <a:ext cx="101695" cy="57304"/>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25"/>
              <p:cNvSpPr>
                <a:spLocks/>
              </p:cNvSpPr>
              <p:nvPr/>
            </p:nvSpPr>
            <p:spPr bwMode="auto">
              <a:xfrm flipH="1">
                <a:off x="6797015" y="3304587"/>
                <a:ext cx="100887" cy="56497"/>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26"/>
              <p:cNvSpPr>
                <a:spLocks/>
              </p:cNvSpPr>
              <p:nvPr/>
            </p:nvSpPr>
            <p:spPr bwMode="auto">
              <a:xfrm flipH="1">
                <a:off x="6797015" y="3304184"/>
                <a:ext cx="100081" cy="56497"/>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27"/>
              <p:cNvSpPr>
                <a:spLocks/>
              </p:cNvSpPr>
              <p:nvPr/>
            </p:nvSpPr>
            <p:spPr bwMode="auto">
              <a:xfrm flipH="1">
                <a:off x="6797419" y="3304587"/>
                <a:ext cx="99273" cy="55690"/>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28"/>
              <p:cNvSpPr>
                <a:spLocks/>
              </p:cNvSpPr>
              <p:nvPr/>
            </p:nvSpPr>
            <p:spPr bwMode="auto">
              <a:xfrm flipH="1">
                <a:off x="6797419" y="3305394"/>
                <a:ext cx="98466" cy="54883"/>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29"/>
              <p:cNvSpPr>
                <a:spLocks/>
              </p:cNvSpPr>
              <p:nvPr/>
            </p:nvSpPr>
            <p:spPr bwMode="auto">
              <a:xfrm flipH="1">
                <a:off x="6797822" y="3304990"/>
                <a:ext cx="96852" cy="54883"/>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30"/>
              <p:cNvSpPr>
                <a:spLocks/>
              </p:cNvSpPr>
              <p:nvPr/>
            </p:nvSpPr>
            <p:spPr bwMode="auto">
              <a:xfrm flipH="1">
                <a:off x="6798225" y="3305394"/>
                <a:ext cx="96045" cy="54076"/>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31"/>
              <p:cNvSpPr>
                <a:spLocks/>
              </p:cNvSpPr>
              <p:nvPr/>
            </p:nvSpPr>
            <p:spPr bwMode="auto">
              <a:xfrm flipH="1">
                <a:off x="6798226" y="3305798"/>
                <a:ext cx="95238" cy="53269"/>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32"/>
              <p:cNvSpPr>
                <a:spLocks/>
              </p:cNvSpPr>
              <p:nvPr/>
            </p:nvSpPr>
            <p:spPr bwMode="auto">
              <a:xfrm flipH="1">
                <a:off x="6798629" y="3305394"/>
                <a:ext cx="94431" cy="53269"/>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33"/>
              <p:cNvSpPr>
                <a:spLocks/>
              </p:cNvSpPr>
              <p:nvPr/>
            </p:nvSpPr>
            <p:spPr bwMode="auto">
              <a:xfrm flipH="1">
                <a:off x="6798630" y="3305798"/>
                <a:ext cx="93623" cy="52058"/>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34"/>
              <p:cNvSpPr>
                <a:spLocks/>
              </p:cNvSpPr>
              <p:nvPr/>
            </p:nvSpPr>
            <p:spPr bwMode="auto">
              <a:xfrm flipH="1">
                <a:off x="6799032" y="3305394"/>
                <a:ext cx="92817" cy="52058"/>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35"/>
              <p:cNvSpPr>
                <a:spLocks/>
              </p:cNvSpPr>
              <p:nvPr/>
            </p:nvSpPr>
            <p:spPr bwMode="auto">
              <a:xfrm flipH="1">
                <a:off x="6799436" y="3305798"/>
                <a:ext cx="91202" cy="51251"/>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36"/>
              <p:cNvSpPr>
                <a:spLocks/>
              </p:cNvSpPr>
              <p:nvPr/>
            </p:nvSpPr>
            <p:spPr bwMode="auto">
              <a:xfrm flipH="1">
                <a:off x="6799839" y="3306201"/>
                <a:ext cx="90396" cy="50444"/>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37"/>
              <p:cNvSpPr>
                <a:spLocks/>
              </p:cNvSpPr>
              <p:nvPr/>
            </p:nvSpPr>
            <p:spPr bwMode="auto">
              <a:xfrm flipH="1">
                <a:off x="6799840" y="3305798"/>
                <a:ext cx="89588" cy="50444"/>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38"/>
              <p:cNvSpPr>
                <a:spLocks/>
              </p:cNvSpPr>
              <p:nvPr/>
            </p:nvSpPr>
            <p:spPr bwMode="auto">
              <a:xfrm flipH="1">
                <a:off x="6799840" y="3306605"/>
                <a:ext cx="88781" cy="49637"/>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39"/>
              <p:cNvSpPr>
                <a:spLocks/>
              </p:cNvSpPr>
              <p:nvPr/>
            </p:nvSpPr>
            <p:spPr bwMode="auto">
              <a:xfrm flipH="1">
                <a:off x="6800243" y="3307008"/>
                <a:ext cx="87974" cy="48829"/>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40"/>
              <p:cNvSpPr>
                <a:spLocks/>
              </p:cNvSpPr>
              <p:nvPr/>
            </p:nvSpPr>
            <p:spPr bwMode="auto">
              <a:xfrm flipH="1">
                <a:off x="6800243" y="3306605"/>
                <a:ext cx="87167" cy="48829"/>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41"/>
              <p:cNvSpPr>
                <a:spLocks/>
              </p:cNvSpPr>
              <p:nvPr/>
            </p:nvSpPr>
            <p:spPr bwMode="auto">
              <a:xfrm flipH="1">
                <a:off x="6801050" y="3307008"/>
                <a:ext cx="85553" cy="48023"/>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42"/>
              <p:cNvSpPr>
                <a:spLocks/>
              </p:cNvSpPr>
              <p:nvPr/>
            </p:nvSpPr>
            <p:spPr bwMode="auto">
              <a:xfrm flipH="1">
                <a:off x="6801050" y="3307412"/>
                <a:ext cx="84746" cy="47215"/>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43"/>
              <p:cNvSpPr>
                <a:spLocks/>
              </p:cNvSpPr>
              <p:nvPr/>
            </p:nvSpPr>
            <p:spPr bwMode="auto">
              <a:xfrm flipH="1">
                <a:off x="6801857" y="3307008"/>
                <a:ext cx="83535" cy="47215"/>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44"/>
              <p:cNvSpPr>
                <a:spLocks/>
              </p:cNvSpPr>
              <p:nvPr/>
            </p:nvSpPr>
            <p:spPr bwMode="auto">
              <a:xfrm flipH="1">
                <a:off x="6801857" y="3307412"/>
                <a:ext cx="82728" cy="46408"/>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45"/>
              <p:cNvSpPr>
                <a:spLocks/>
              </p:cNvSpPr>
              <p:nvPr/>
            </p:nvSpPr>
            <p:spPr bwMode="auto">
              <a:xfrm flipH="1">
                <a:off x="6802261" y="3307815"/>
                <a:ext cx="81921" cy="45602"/>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46"/>
              <p:cNvSpPr>
                <a:spLocks/>
              </p:cNvSpPr>
              <p:nvPr/>
            </p:nvSpPr>
            <p:spPr bwMode="auto">
              <a:xfrm flipH="1">
                <a:off x="6802261" y="3307412"/>
                <a:ext cx="81114" cy="45602"/>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47"/>
              <p:cNvSpPr>
                <a:spLocks/>
              </p:cNvSpPr>
              <p:nvPr/>
            </p:nvSpPr>
            <p:spPr bwMode="auto">
              <a:xfrm flipH="1">
                <a:off x="6802664" y="3307815"/>
                <a:ext cx="79500" cy="44794"/>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48"/>
              <p:cNvSpPr>
                <a:spLocks/>
              </p:cNvSpPr>
              <p:nvPr/>
            </p:nvSpPr>
            <p:spPr bwMode="auto">
              <a:xfrm flipH="1">
                <a:off x="6803068" y="3308622"/>
                <a:ext cx="78692" cy="4398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49"/>
              <p:cNvSpPr>
                <a:spLocks/>
              </p:cNvSpPr>
              <p:nvPr/>
            </p:nvSpPr>
            <p:spPr bwMode="auto">
              <a:xfrm flipH="1">
                <a:off x="6803068" y="3308219"/>
                <a:ext cx="77885" cy="4398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50"/>
              <p:cNvSpPr>
                <a:spLocks/>
              </p:cNvSpPr>
              <p:nvPr/>
            </p:nvSpPr>
            <p:spPr bwMode="auto">
              <a:xfrm flipH="1">
                <a:off x="6803472" y="3308622"/>
                <a:ext cx="77078" cy="43180"/>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51"/>
              <p:cNvSpPr>
                <a:spLocks/>
              </p:cNvSpPr>
              <p:nvPr/>
            </p:nvSpPr>
            <p:spPr bwMode="auto">
              <a:xfrm flipH="1">
                <a:off x="6803472" y="3309026"/>
                <a:ext cx="76271" cy="42373"/>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52"/>
              <p:cNvSpPr>
                <a:spLocks/>
              </p:cNvSpPr>
              <p:nvPr/>
            </p:nvSpPr>
            <p:spPr bwMode="auto">
              <a:xfrm flipH="1">
                <a:off x="6803875" y="3308622"/>
                <a:ext cx="75464" cy="42373"/>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53"/>
              <p:cNvSpPr>
                <a:spLocks/>
              </p:cNvSpPr>
              <p:nvPr/>
            </p:nvSpPr>
            <p:spPr bwMode="auto">
              <a:xfrm flipH="1">
                <a:off x="6804279" y="3309026"/>
                <a:ext cx="73446" cy="41565"/>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54"/>
              <p:cNvSpPr>
                <a:spLocks/>
              </p:cNvSpPr>
              <p:nvPr/>
            </p:nvSpPr>
            <p:spPr bwMode="auto">
              <a:xfrm flipH="1">
                <a:off x="6804682" y="3309430"/>
                <a:ext cx="72639" cy="4075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155"/>
              <p:cNvSpPr>
                <a:spLocks/>
              </p:cNvSpPr>
              <p:nvPr/>
            </p:nvSpPr>
            <p:spPr bwMode="auto">
              <a:xfrm flipH="1">
                <a:off x="6804683" y="3309026"/>
                <a:ext cx="71832" cy="4075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56"/>
              <p:cNvSpPr>
                <a:spLocks/>
              </p:cNvSpPr>
              <p:nvPr/>
            </p:nvSpPr>
            <p:spPr bwMode="auto">
              <a:xfrm flipH="1">
                <a:off x="6804682" y="3309430"/>
                <a:ext cx="71025" cy="39952"/>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57"/>
              <p:cNvSpPr>
                <a:spLocks/>
              </p:cNvSpPr>
              <p:nvPr/>
            </p:nvSpPr>
            <p:spPr bwMode="auto">
              <a:xfrm flipH="1">
                <a:off x="6805086" y="3309833"/>
                <a:ext cx="70218" cy="39144"/>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58"/>
              <p:cNvSpPr>
                <a:spLocks/>
              </p:cNvSpPr>
              <p:nvPr/>
            </p:nvSpPr>
            <p:spPr bwMode="auto">
              <a:xfrm flipH="1">
                <a:off x="6805087" y="3309430"/>
                <a:ext cx="69410" cy="39144"/>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159"/>
              <p:cNvSpPr>
                <a:spLocks/>
              </p:cNvSpPr>
              <p:nvPr/>
            </p:nvSpPr>
            <p:spPr bwMode="auto">
              <a:xfrm flipH="1">
                <a:off x="6805893" y="3310237"/>
                <a:ext cx="67796" cy="38338"/>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60"/>
              <p:cNvSpPr>
                <a:spLocks/>
              </p:cNvSpPr>
              <p:nvPr/>
            </p:nvSpPr>
            <p:spPr bwMode="auto">
              <a:xfrm flipH="1">
                <a:off x="6805894" y="3310640"/>
                <a:ext cx="66989" cy="37530"/>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161"/>
              <p:cNvSpPr>
                <a:spLocks/>
              </p:cNvSpPr>
              <p:nvPr/>
            </p:nvSpPr>
            <p:spPr bwMode="auto">
              <a:xfrm flipH="1">
                <a:off x="6806296" y="3310237"/>
                <a:ext cx="66183" cy="37530"/>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62"/>
              <p:cNvSpPr>
                <a:spLocks/>
              </p:cNvSpPr>
              <p:nvPr/>
            </p:nvSpPr>
            <p:spPr bwMode="auto">
              <a:xfrm flipH="1">
                <a:off x="6806297" y="3310640"/>
                <a:ext cx="65375" cy="36723"/>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63"/>
              <p:cNvSpPr>
                <a:spLocks/>
              </p:cNvSpPr>
              <p:nvPr/>
            </p:nvSpPr>
            <p:spPr bwMode="auto">
              <a:xfrm flipH="1">
                <a:off x="6806700" y="3311044"/>
                <a:ext cx="64568" cy="35916"/>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64"/>
              <p:cNvSpPr>
                <a:spLocks/>
              </p:cNvSpPr>
              <p:nvPr/>
            </p:nvSpPr>
            <p:spPr bwMode="auto">
              <a:xfrm flipH="1">
                <a:off x="6806700" y="3310640"/>
                <a:ext cx="63761" cy="35916"/>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65"/>
              <p:cNvSpPr>
                <a:spLocks/>
              </p:cNvSpPr>
              <p:nvPr/>
            </p:nvSpPr>
            <p:spPr bwMode="auto">
              <a:xfrm flipH="1">
                <a:off x="6807105" y="3311044"/>
                <a:ext cx="62146" cy="35109"/>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66"/>
              <p:cNvSpPr>
                <a:spLocks/>
              </p:cNvSpPr>
              <p:nvPr/>
            </p:nvSpPr>
            <p:spPr bwMode="auto">
              <a:xfrm flipH="1">
                <a:off x="6807507" y="3311447"/>
                <a:ext cx="61340" cy="34301"/>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67"/>
              <p:cNvSpPr>
                <a:spLocks/>
              </p:cNvSpPr>
              <p:nvPr/>
            </p:nvSpPr>
            <p:spPr bwMode="auto">
              <a:xfrm flipH="1">
                <a:off x="7160210" y="3306201"/>
                <a:ext cx="29056" cy="30670"/>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68"/>
              <p:cNvSpPr>
                <a:spLocks/>
              </p:cNvSpPr>
              <p:nvPr/>
            </p:nvSpPr>
            <p:spPr bwMode="auto">
              <a:xfrm flipH="1">
                <a:off x="7201372" y="3339292"/>
                <a:ext cx="51251" cy="33495"/>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69"/>
              <p:cNvSpPr>
                <a:spLocks noEditPoints="1"/>
              </p:cNvSpPr>
              <p:nvPr/>
            </p:nvSpPr>
            <p:spPr bwMode="auto">
              <a:xfrm flipH="1">
                <a:off x="7219128" y="3347767"/>
                <a:ext cx="21792" cy="10088"/>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70"/>
              <p:cNvSpPr>
                <a:spLocks/>
              </p:cNvSpPr>
              <p:nvPr/>
            </p:nvSpPr>
            <p:spPr bwMode="auto">
              <a:xfrm flipH="1">
                <a:off x="6785716" y="3358663"/>
                <a:ext cx="15335" cy="7264"/>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71"/>
              <p:cNvSpPr>
                <a:spLocks/>
              </p:cNvSpPr>
              <p:nvPr/>
            </p:nvSpPr>
            <p:spPr bwMode="auto">
              <a:xfrm flipH="1">
                <a:off x="6806700" y="3371173"/>
                <a:ext cx="16546" cy="8071"/>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72"/>
              <p:cNvSpPr>
                <a:spLocks/>
              </p:cNvSpPr>
              <p:nvPr/>
            </p:nvSpPr>
            <p:spPr bwMode="auto">
              <a:xfrm flipH="1">
                <a:off x="7142051" y="3373190"/>
                <a:ext cx="93220" cy="87974"/>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73"/>
              <p:cNvSpPr>
                <a:spLocks/>
              </p:cNvSpPr>
              <p:nvPr/>
            </p:nvSpPr>
            <p:spPr bwMode="auto">
              <a:xfrm flipH="1">
                <a:off x="6835756" y="3385701"/>
                <a:ext cx="22599" cy="6861"/>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74"/>
              <p:cNvSpPr>
                <a:spLocks/>
              </p:cNvSpPr>
              <p:nvPr/>
            </p:nvSpPr>
            <p:spPr bwMode="auto">
              <a:xfrm flipH="1">
                <a:off x="6872883" y="3394175"/>
                <a:ext cx="15738" cy="6861"/>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5"/>
              <p:cNvSpPr>
                <a:spLocks/>
              </p:cNvSpPr>
              <p:nvPr/>
            </p:nvSpPr>
            <p:spPr bwMode="auto">
              <a:xfrm flipH="1">
                <a:off x="6916063" y="3408703"/>
                <a:ext cx="6456" cy="443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76"/>
              <p:cNvSpPr>
                <a:spLocks/>
              </p:cNvSpPr>
              <p:nvPr/>
            </p:nvSpPr>
            <p:spPr bwMode="auto">
              <a:xfrm flipH="1">
                <a:off x="7345843" y="3452287"/>
                <a:ext cx="1614" cy="3632"/>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77"/>
              <p:cNvSpPr>
                <a:spLocks/>
              </p:cNvSpPr>
              <p:nvPr/>
            </p:nvSpPr>
            <p:spPr bwMode="auto">
              <a:xfrm flipH="1">
                <a:off x="7346650" y="3457936"/>
                <a:ext cx="807" cy="1614"/>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78"/>
              <p:cNvSpPr>
                <a:spLocks/>
              </p:cNvSpPr>
              <p:nvPr/>
            </p:nvSpPr>
            <p:spPr bwMode="auto">
              <a:xfrm flipH="1">
                <a:off x="7309120" y="3471253"/>
                <a:ext cx="2018" cy="14125"/>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79"/>
              <p:cNvSpPr>
                <a:spLocks/>
              </p:cNvSpPr>
              <p:nvPr/>
            </p:nvSpPr>
            <p:spPr bwMode="auto">
              <a:xfrm flipH="1">
                <a:off x="6849476" y="3678678"/>
                <a:ext cx="148507" cy="166263"/>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80"/>
              <p:cNvSpPr>
                <a:spLocks noEditPoints="1"/>
              </p:cNvSpPr>
              <p:nvPr/>
            </p:nvSpPr>
            <p:spPr bwMode="auto">
              <a:xfrm flipH="1">
                <a:off x="6490720" y="3697645"/>
                <a:ext cx="79903" cy="107748"/>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81"/>
              <p:cNvSpPr>
                <a:spLocks/>
              </p:cNvSpPr>
              <p:nvPr/>
            </p:nvSpPr>
            <p:spPr bwMode="auto">
              <a:xfrm flipH="1">
                <a:off x="6857548" y="3748089"/>
                <a:ext cx="93220" cy="28248"/>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82"/>
              <p:cNvSpPr>
                <a:spLocks/>
              </p:cNvSpPr>
              <p:nvPr/>
            </p:nvSpPr>
            <p:spPr bwMode="auto">
              <a:xfrm flipH="1">
                <a:off x="6682407" y="3756967"/>
                <a:ext cx="509280" cy="527844"/>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83"/>
              <p:cNvSpPr>
                <a:spLocks/>
              </p:cNvSpPr>
              <p:nvPr/>
            </p:nvSpPr>
            <p:spPr bwMode="auto">
              <a:xfrm flipH="1">
                <a:off x="6537129" y="3761002"/>
                <a:ext cx="155367" cy="16182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84"/>
              <p:cNvSpPr>
                <a:spLocks/>
              </p:cNvSpPr>
              <p:nvPr/>
            </p:nvSpPr>
            <p:spPr bwMode="auto">
              <a:xfrm flipH="1">
                <a:off x="6857548" y="3774723"/>
                <a:ext cx="93623" cy="21389"/>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85"/>
              <p:cNvSpPr>
                <a:spLocks/>
              </p:cNvSpPr>
              <p:nvPr/>
            </p:nvSpPr>
            <p:spPr bwMode="auto">
              <a:xfrm flipH="1">
                <a:off x="6872478" y="3802971"/>
                <a:ext cx="81114" cy="18563"/>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86"/>
              <p:cNvSpPr>
                <a:spLocks/>
              </p:cNvSpPr>
              <p:nvPr/>
            </p:nvSpPr>
            <p:spPr bwMode="auto">
              <a:xfrm flipH="1">
                <a:off x="6501616" y="3805393"/>
                <a:ext cx="65375" cy="44391"/>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87"/>
              <p:cNvSpPr>
                <a:spLocks/>
              </p:cNvSpPr>
              <p:nvPr/>
            </p:nvSpPr>
            <p:spPr bwMode="auto">
              <a:xfrm flipH="1">
                <a:off x="6575466" y="3835256"/>
                <a:ext cx="55690" cy="53672"/>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88"/>
              <p:cNvSpPr>
                <a:spLocks/>
              </p:cNvSpPr>
              <p:nvPr/>
            </p:nvSpPr>
            <p:spPr bwMode="auto">
              <a:xfrm flipH="1">
                <a:off x="6510090" y="3843730"/>
                <a:ext cx="66586" cy="55287"/>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89"/>
              <p:cNvSpPr>
                <a:spLocks/>
              </p:cNvSpPr>
              <p:nvPr/>
            </p:nvSpPr>
            <p:spPr bwMode="auto">
              <a:xfrm flipH="1">
                <a:off x="6695724" y="3859065"/>
                <a:ext cx="18160" cy="26634"/>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90"/>
              <p:cNvSpPr>
                <a:spLocks/>
              </p:cNvSpPr>
              <p:nvPr/>
            </p:nvSpPr>
            <p:spPr bwMode="auto">
              <a:xfrm flipH="1">
                <a:off x="6921712" y="3919597"/>
                <a:ext cx="6861" cy="6456"/>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91"/>
              <p:cNvSpPr>
                <a:spLocks/>
              </p:cNvSpPr>
              <p:nvPr/>
            </p:nvSpPr>
            <p:spPr bwMode="auto">
              <a:xfrm flipH="1">
                <a:off x="7141647" y="3922826"/>
                <a:ext cx="7264" cy="6456"/>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92"/>
              <p:cNvSpPr>
                <a:spLocks/>
              </p:cNvSpPr>
              <p:nvPr/>
            </p:nvSpPr>
            <p:spPr bwMode="auto">
              <a:xfrm flipH="1">
                <a:off x="7155771" y="3924844"/>
                <a:ext cx="6861" cy="5246"/>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93"/>
              <p:cNvSpPr>
                <a:spLocks/>
              </p:cNvSpPr>
              <p:nvPr/>
            </p:nvSpPr>
            <p:spPr bwMode="auto">
              <a:xfrm flipH="1">
                <a:off x="6993140" y="3926458"/>
                <a:ext cx="54883" cy="44391"/>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94"/>
              <p:cNvSpPr>
                <a:spLocks/>
              </p:cNvSpPr>
              <p:nvPr/>
            </p:nvSpPr>
            <p:spPr bwMode="auto">
              <a:xfrm flipH="1">
                <a:off x="6905168" y="3929283"/>
                <a:ext cx="6456" cy="5650"/>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95"/>
              <p:cNvSpPr>
                <a:spLocks noEditPoints="1"/>
              </p:cNvSpPr>
              <p:nvPr/>
            </p:nvSpPr>
            <p:spPr bwMode="auto">
              <a:xfrm flipH="1">
                <a:off x="6993140" y="3960356"/>
                <a:ext cx="64568" cy="81921"/>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96"/>
              <p:cNvSpPr>
                <a:spLocks/>
              </p:cNvSpPr>
              <p:nvPr/>
            </p:nvSpPr>
            <p:spPr bwMode="auto">
              <a:xfrm flipH="1">
                <a:off x="7063358" y="3991026"/>
                <a:ext cx="24213" cy="31074"/>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97"/>
              <p:cNvSpPr>
                <a:spLocks/>
              </p:cNvSpPr>
              <p:nvPr/>
            </p:nvSpPr>
            <p:spPr bwMode="auto">
              <a:xfrm flipH="1">
                <a:off x="7014529" y="4005150"/>
                <a:ext cx="12510" cy="10088"/>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98"/>
              <p:cNvSpPr>
                <a:spLocks/>
              </p:cNvSpPr>
              <p:nvPr/>
            </p:nvSpPr>
            <p:spPr bwMode="auto">
              <a:xfrm flipH="1">
                <a:off x="7094028" y="4012011"/>
                <a:ext cx="209039" cy="152542"/>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99"/>
              <p:cNvSpPr>
                <a:spLocks/>
              </p:cNvSpPr>
              <p:nvPr/>
            </p:nvSpPr>
            <p:spPr bwMode="auto">
              <a:xfrm flipH="1">
                <a:off x="7138822" y="4012011"/>
                <a:ext cx="26634" cy="14528"/>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200"/>
              <p:cNvSpPr>
                <a:spLocks/>
              </p:cNvSpPr>
              <p:nvPr/>
            </p:nvSpPr>
            <p:spPr bwMode="auto">
              <a:xfrm flipH="1">
                <a:off x="7018968" y="4028556"/>
                <a:ext cx="1614" cy="6456"/>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201"/>
              <p:cNvSpPr>
                <a:spLocks noEditPoints="1"/>
              </p:cNvSpPr>
              <p:nvPr/>
            </p:nvSpPr>
            <p:spPr bwMode="auto">
              <a:xfrm flipH="1">
                <a:off x="7040356" y="4047523"/>
                <a:ext cx="29863" cy="66586"/>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202"/>
              <p:cNvSpPr>
                <a:spLocks/>
              </p:cNvSpPr>
              <p:nvPr/>
            </p:nvSpPr>
            <p:spPr bwMode="auto">
              <a:xfrm flipH="1">
                <a:off x="6786523" y="4079000"/>
                <a:ext cx="5246" cy="4843"/>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203"/>
              <p:cNvSpPr>
                <a:spLocks/>
              </p:cNvSpPr>
              <p:nvPr/>
            </p:nvSpPr>
            <p:spPr bwMode="auto">
              <a:xfrm flipH="1">
                <a:off x="6810735" y="4091510"/>
                <a:ext cx="43180" cy="15738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204"/>
              <p:cNvSpPr>
                <a:spLocks/>
              </p:cNvSpPr>
              <p:nvPr/>
            </p:nvSpPr>
            <p:spPr bwMode="auto">
              <a:xfrm flipH="1">
                <a:off x="6793384" y="4106442"/>
                <a:ext cx="403" cy="766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206"/>
              <p:cNvSpPr>
                <a:spLocks/>
              </p:cNvSpPr>
              <p:nvPr/>
            </p:nvSpPr>
            <p:spPr bwMode="auto">
              <a:xfrm flipH="1">
                <a:off x="7090799" y="4110880"/>
                <a:ext cx="37127" cy="60936"/>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207"/>
              <p:cNvSpPr>
                <a:spLocks/>
              </p:cNvSpPr>
              <p:nvPr/>
            </p:nvSpPr>
            <p:spPr bwMode="auto">
              <a:xfrm flipH="1">
                <a:off x="7220742" y="4114109"/>
                <a:ext cx="29863" cy="41162"/>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208"/>
              <p:cNvSpPr>
                <a:spLocks/>
              </p:cNvSpPr>
              <p:nvPr/>
            </p:nvSpPr>
            <p:spPr bwMode="auto">
              <a:xfrm flipH="1">
                <a:off x="6792576" y="4115723"/>
                <a:ext cx="23810" cy="119451"/>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209"/>
              <p:cNvSpPr>
                <a:spLocks/>
              </p:cNvSpPr>
              <p:nvPr/>
            </p:nvSpPr>
            <p:spPr bwMode="auto">
              <a:xfrm flipH="1">
                <a:off x="6828088" y="4121776"/>
                <a:ext cx="807" cy="766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210"/>
              <p:cNvSpPr>
                <a:spLocks/>
              </p:cNvSpPr>
              <p:nvPr/>
            </p:nvSpPr>
            <p:spPr bwMode="auto">
              <a:xfrm flipH="1">
                <a:off x="6830510" y="4131058"/>
                <a:ext cx="73042" cy="133575"/>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211"/>
              <p:cNvSpPr>
                <a:spLocks/>
              </p:cNvSpPr>
              <p:nvPr/>
            </p:nvSpPr>
            <p:spPr bwMode="auto">
              <a:xfrm flipH="1">
                <a:off x="7051656" y="4164553"/>
                <a:ext cx="276835" cy="131154"/>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212"/>
              <p:cNvSpPr>
                <a:spLocks/>
              </p:cNvSpPr>
              <p:nvPr/>
            </p:nvSpPr>
            <p:spPr bwMode="auto">
              <a:xfrm flipH="1">
                <a:off x="7053270" y="4203294"/>
                <a:ext cx="172316" cy="186440"/>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213"/>
              <p:cNvSpPr>
                <a:spLocks/>
              </p:cNvSpPr>
              <p:nvPr/>
            </p:nvSpPr>
            <p:spPr bwMode="auto">
              <a:xfrm flipH="1">
                <a:off x="6866022" y="4212172"/>
                <a:ext cx="50040" cy="38338"/>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214"/>
              <p:cNvSpPr>
                <a:spLocks/>
              </p:cNvSpPr>
              <p:nvPr/>
            </p:nvSpPr>
            <p:spPr bwMode="auto">
              <a:xfrm flipH="1">
                <a:off x="7069816" y="4255351"/>
                <a:ext cx="7667" cy="8071"/>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15"/>
              <p:cNvSpPr>
                <a:spLocks/>
              </p:cNvSpPr>
              <p:nvPr/>
            </p:nvSpPr>
            <p:spPr bwMode="auto">
              <a:xfrm flipH="1">
                <a:off x="7240114" y="4281986"/>
                <a:ext cx="100484" cy="78289"/>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16"/>
              <p:cNvSpPr>
                <a:spLocks/>
              </p:cNvSpPr>
              <p:nvPr/>
            </p:nvSpPr>
            <p:spPr bwMode="auto">
              <a:xfrm flipH="1">
                <a:off x="6752625" y="4281986"/>
                <a:ext cx="114608" cy="8030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17"/>
              <p:cNvSpPr>
                <a:spLocks/>
              </p:cNvSpPr>
              <p:nvPr/>
            </p:nvSpPr>
            <p:spPr bwMode="auto">
              <a:xfrm flipH="1">
                <a:off x="6847055" y="4286021"/>
                <a:ext cx="193704" cy="114609"/>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18"/>
              <p:cNvSpPr>
                <a:spLocks/>
              </p:cNvSpPr>
              <p:nvPr/>
            </p:nvSpPr>
            <p:spPr bwMode="auto">
              <a:xfrm flipH="1">
                <a:off x="7216304" y="4291267"/>
                <a:ext cx="15335" cy="766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219"/>
              <p:cNvSpPr>
                <a:spLocks/>
              </p:cNvSpPr>
              <p:nvPr/>
            </p:nvSpPr>
            <p:spPr bwMode="auto">
              <a:xfrm flipH="1">
                <a:off x="7204197" y="4299339"/>
                <a:ext cx="55690" cy="45602"/>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220"/>
              <p:cNvSpPr>
                <a:spLocks/>
              </p:cNvSpPr>
              <p:nvPr/>
            </p:nvSpPr>
            <p:spPr bwMode="auto">
              <a:xfrm flipH="1">
                <a:off x="7215497" y="4308216"/>
                <a:ext cx="33898" cy="29863"/>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221"/>
              <p:cNvSpPr>
                <a:spLocks/>
              </p:cNvSpPr>
              <p:nvPr/>
            </p:nvSpPr>
            <p:spPr bwMode="auto">
              <a:xfrm flipH="1">
                <a:off x="7225183" y="4314270"/>
                <a:ext cx="13720" cy="16142"/>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222"/>
              <p:cNvSpPr>
                <a:spLocks/>
              </p:cNvSpPr>
              <p:nvPr/>
            </p:nvSpPr>
            <p:spPr bwMode="auto">
              <a:xfrm flipH="1">
                <a:off x="7229217" y="4350589"/>
                <a:ext cx="32284" cy="34706"/>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223"/>
              <p:cNvSpPr>
                <a:spLocks/>
              </p:cNvSpPr>
              <p:nvPr/>
            </p:nvSpPr>
            <p:spPr bwMode="auto">
              <a:xfrm flipH="1">
                <a:off x="6755853" y="4355029"/>
                <a:ext cx="109362" cy="37933"/>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224"/>
              <p:cNvSpPr>
                <a:spLocks/>
              </p:cNvSpPr>
              <p:nvPr/>
            </p:nvSpPr>
            <p:spPr bwMode="auto">
              <a:xfrm flipH="1">
                <a:off x="6713077" y="4357853"/>
                <a:ext cx="72639" cy="37933"/>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225"/>
              <p:cNvSpPr>
                <a:spLocks/>
              </p:cNvSpPr>
              <p:nvPr/>
            </p:nvSpPr>
            <p:spPr bwMode="auto">
              <a:xfrm flipH="1">
                <a:off x="6615821" y="4363503"/>
                <a:ext cx="152139" cy="47215"/>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226"/>
              <p:cNvSpPr>
                <a:spLocks/>
              </p:cNvSpPr>
              <p:nvPr/>
            </p:nvSpPr>
            <p:spPr bwMode="auto">
              <a:xfrm flipH="1">
                <a:off x="6859566" y="4375610"/>
                <a:ext cx="217917" cy="70218"/>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227"/>
              <p:cNvSpPr>
                <a:spLocks/>
              </p:cNvSpPr>
              <p:nvPr/>
            </p:nvSpPr>
            <p:spPr bwMode="auto">
              <a:xfrm flipH="1">
                <a:off x="6791770" y="4394980"/>
                <a:ext cx="104519" cy="55690"/>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228"/>
              <p:cNvSpPr>
                <a:spLocks/>
              </p:cNvSpPr>
              <p:nvPr/>
            </p:nvSpPr>
            <p:spPr bwMode="auto">
              <a:xfrm flipH="1">
                <a:off x="6698145" y="4403455"/>
                <a:ext cx="136804" cy="54883"/>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229"/>
              <p:cNvSpPr>
                <a:spLocks/>
              </p:cNvSpPr>
              <p:nvPr/>
            </p:nvSpPr>
            <p:spPr bwMode="auto">
              <a:xfrm flipH="1">
                <a:off x="7092818" y="3285217"/>
                <a:ext cx="11299" cy="11703"/>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230"/>
              <p:cNvSpPr>
                <a:spLocks/>
              </p:cNvSpPr>
              <p:nvPr/>
            </p:nvSpPr>
            <p:spPr bwMode="auto">
              <a:xfrm flipH="1">
                <a:off x="7022196" y="3266249"/>
                <a:ext cx="11703" cy="11299"/>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231"/>
              <p:cNvSpPr>
                <a:spLocks noEditPoints="1"/>
              </p:cNvSpPr>
              <p:nvPr/>
            </p:nvSpPr>
            <p:spPr bwMode="auto">
              <a:xfrm flipH="1">
                <a:off x="7159000" y="4177063"/>
                <a:ext cx="134382" cy="88378"/>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 name="Group 749"/>
            <p:cNvGrpSpPr/>
            <p:nvPr/>
          </p:nvGrpSpPr>
          <p:grpSpPr>
            <a:xfrm>
              <a:off x="4038600" y="1828800"/>
              <a:ext cx="1630583" cy="992528"/>
              <a:chOff x="5657341" y="2704207"/>
              <a:chExt cx="1292471" cy="786721"/>
            </a:xfrm>
          </p:grpSpPr>
          <p:sp>
            <p:nvSpPr>
              <p:cNvPr id="424" name="Oval Callout 423"/>
              <p:cNvSpPr/>
              <p:nvPr/>
            </p:nvSpPr>
            <p:spPr>
              <a:xfrm flipH="1">
                <a:off x="5657341" y="2704207"/>
                <a:ext cx="1292471" cy="786721"/>
              </a:xfrm>
              <a:prstGeom prst="wedgeEllipseCallout">
                <a:avLst>
                  <a:gd name="adj1" fmla="val -69667"/>
                  <a:gd name="adj2" fmla="val 31809"/>
                </a:avLst>
              </a:prstGeom>
              <a:noFill/>
              <a:ln>
                <a:solidFill>
                  <a:schemeClr val="accent5"/>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325"/>
              <p:cNvGrpSpPr>
                <a:grpSpLocks noChangeAspect="1"/>
              </p:cNvGrpSpPr>
              <p:nvPr/>
            </p:nvGrpSpPr>
            <p:grpSpPr>
              <a:xfrm flipH="1">
                <a:off x="6579717" y="2839077"/>
                <a:ext cx="220629" cy="539464"/>
                <a:chOff x="6621463" y="1127125"/>
                <a:chExt cx="1330325" cy="3252788"/>
              </a:xfrm>
            </p:grpSpPr>
            <p:sp>
              <p:nvSpPr>
                <p:cNvPr id="463"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324"/>
              <p:cNvGrpSpPr>
                <a:grpSpLocks noChangeAspect="1"/>
              </p:cNvGrpSpPr>
              <p:nvPr/>
            </p:nvGrpSpPr>
            <p:grpSpPr>
              <a:xfrm flipH="1">
                <a:off x="6057282" y="2906507"/>
                <a:ext cx="172102" cy="404598"/>
                <a:chOff x="7996238" y="2274888"/>
                <a:chExt cx="660400" cy="1552575"/>
              </a:xfrm>
            </p:grpSpPr>
            <p:sp>
              <p:nvSpPr>
                <p:cNvPr id="429"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7" name="TextBox 426"/>
              <p:cNvSpPr txBox="1"/>
              <p:nvPr/>
            </p:nvSpPr>
            <p:spPr>
              <a:xfrm flipH="1">
                <a:off x="6235965" y="2899950"/>
                <a:ext cx="337166" cy="393360"/>
              </a:xfrm>
              <a:prstGeom prst="rect">
                <a:avLst/>
              </a:prstGeom>
              <a:noFill/>
            </p:spPr>
            <p:txBody>
              <a:bodyPr wrap="none" rtlCol="0" anchor="ctr" anchorCtr="0">
                <a:noAutofit/>
              </a:bodyPr>
              <a:lstStyle/>
              <a:p>
                <a:pPr algn="ctr"/>
                <a:r>
                  <a:rPr lang="en-US" sz="2800" dirty="0" smtClean="0"/>
                  <a:t>$6</a:t>
                </a:r>
              </a:p>
            </p:txBody>
          </p:sp>
          <p:sp>
            <p:nvSpPr>
              <p:cNvPr id="428" name="TextBox 427"/>
              <p:cNvSpPr txBox="1"/>
              <p:nvPr/>
            </p:nvSpPr>
            <p:spPr>
              <a:xfrm flipH="1">
                <a:off x="5713535" y="2899950"/>
                <a:ext cx="337166" cy="393360"/>
              </a:xfrm>
              <a:prstGeom prst="rect">
                <a:avLst/>
              </a:prstGeom>
              <a:noFill/>
            </p:spPr>
            <p:txBody>
              <a:bodyPr wrap="none" rtlCol="0" anchor="ctr" anchorCtr="0">
                <a:noAutofit/>
              </a:bodyPr>
              <a:lstStyle/>
              <a:p>
                <a:pPr algn="ctr"/>
                <a:r>
                  <a:rPr lang="en-US" sz="2800" dirty="0" smtClean="0"/>
                  <a:t>$4</a:t>
                </a:r>
              </a:p>
            </p:txBody>
          </p:sp>
        </p:grpSp>
        <p:grpSp>
          <p:nvGrpSpPr>
            <p:cNvPr id="8" name="Group 1523"/>
            <p:cNvGrpSpPr/>
            <p:nvPr/>
          </p:nvGrpSpPr>
          <p:grpSpPr>
            <a:xfrm>
              <a:off x="6675217" y="1828800"/>
              <a:ext cx="1630583" cy="992528"/>
              <a:chOff x="5989417" y="1903072"/>
              <a:chExt cx="1630583" cy="992528"/>
            </a:xfrm>
          </p:grpSpPr>
          <p:sp>
            <p:nvSpPr>
              <p:cNvPr id="1051" name="Oval Callout 1050"/>
              <p:cNvSpPr/>
              <p:nvPr/>
            </p:nvSpPr>
            <p:spPr>
              <a:xfrm>
                <a:off x="5989417" y="1903072"/>
                <a:ext cx="1630583" cy="992528"/>
              </a:xfrm>
              <a:prstGeom prst="wedgeEllipseCallout">
                <a:avLst>
                  <a:gd name="adj1" fmla="val -69667"/>
                  <a:gd name="adj2" fmla="val 31809"/>
                </a:avLst>
              </a:prstGeom>
              <a:noFill/>
              <a:ln>
                <a:solidFill>
                  <a:schemeClr val="accent6"/>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325"/>
              <p:cNvGrpSpPr>
                <a:grpSpLocks noChangeAspect="1"/>
              </p:cNvGrpSpPr>
              <p:nvPr/>
            </p:nvGrpSpPr>
            <p:grpSpPr>
              <a:xfrm flipH="1">
                <a:off x="7153088" y="2073225"/>
                <a:ext cx="278346" cy="680588"/>
                <a:chOff x="6621463" y="1127125"/>
                <a:chExt cx="1330325" cy="3252788"/>
              </a:xfrm>
            </p:grpSpPr>
            <p:sp>
              <p:nvSpPr>
                <p:cNvPr id="1092"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324"/>
              <p:cNvGrpSpPr>
                <a:grpSpLocks noChangeAspect="1"/>
              </p:cNvGrpSpPr>
              <p:nvPr/>
            </p:nvGrpSpPr>
            <p:grpSpPr>
              <a:xfrm flipH="1">
                <a:off x="6493983" y="2158294"/>
                <a:ext cx="217124" cy="510441"/>
                <a:chOff x="7996238" y="2274888"/>
                <a:chExt cx="660400" cy="1552575"/>
              </a:xfrm>
            </p:grpSpPr>
            <p:sp>
              <p:nvSpPr>
                <p:cNvPr id="1058"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54" name="TextBox 1053"/>
              <p:cNvSpPr txBox="1"/>
              <p:nvPr/>
            </p:nvSpPr>
            <p:spPr>
              <a:xfrm flipH="1">
                <a:off x="6719410" y="2150022"/>
                <a:ext cx="425369" cy="496263"/>
              </a:xfrm>
              <a:prstGeom prst="rect">
                <a:avLst/>
              </a:prstGeom>
              <a:noFill/>
            </p:spPr>
            <p:txBody>
              <a:bodyPr wrap="none" rtlCol="0" anchor="ctr" anchorCtr="0">
                <a:noAutofit/>
              </a:bodyPr>
              <a:lstStyle/>
              <a:p>
                <a:pPr algn="ctr"/>
                <a:r>
                  <a:rPr lang="en-US" sz="2800" dirty="0" smtClean="0"/>
                  <a:t>$3</a:t>
                </a:r>
              </a:p>
            </p:txBody>
          </p:sp>
          <p:sp>
            <p:nvSpPr>
              <p:cNvPr id="1055" name="TextBox 1054"/>
              <p:cNvSpPr txBox="1"/>
              <p:nvPr/>
            </p:nvSpPr>
            <p:spPr>
              <a:xfrm flipH="1">
                <a:off x="6060311" y="2150022"/>
                <a:ext cx="425369" cy="496263"/>
              </a:xfrm>
              <a:prstGeom prst="rect">
                <a:avLst/>
              </a:prstGeom>
              <a:noFill/>
            </p:spPr>
            <p:txBody>
              <a:bodyPr wrap="none" rtlCol="0" anchor="ctr" anchorCtr="0">
                <a:noAutofit/>
              </a:bodyPr>
              <a:lstStyle/>
              <a:p>
                <a:pPr algn="ctr"/>
                <a:r>
                  <a:rPr lang="en-US" sz="2800" dirty="0" smtClean="0"/>
                  <a:t>$7</a:t>
                </a:r>
              </a:p>
            </p:txBody>
          </p:sp>
        </p:grpSp>
      </p:grpSp>
      <p:sp>
        <p:nvSpPr>
          <p:cNvPr id="736" name="TextBox 735"/>
          <p:cNvSpPr txBox="1"/>
          <p:nvPr/>
        </p:nvSpPr>
        <p:spPr>
          <a:xfrm>
            <a:off x="304800" y="4953000"/>
            <a:ext cx="8534400" cy="1905000"/>
          </a:xfrm>
          <a:prstGeom prst="rect">
            <a:avLst/>
          </a:prstGeom>
          <a:solidFill>
            <a:schemeClr val="bg1"/>
          </a:solidFill>
          <a:ln w="34925">
            <a:noFill/>
          </a:ln>
          <a:effectLst/>
        </p:spPr>
        <p:txBody>
          <a:bodyPr wrap="square" rtlCol="0" anchor="ctr" anchorCtr="0">
            <a:noAutofit/>
          </a:bodyPr>
          <a:lstStyle/>
          <a:p>
            <a:pPr marL="228600" indent="-228600">
              <a:buFont typeface="Arial" pitchFamily="34" charset="0"/>
              <a:buChar char="•"/>
            </a:pPr>
            <a:r>
              <a:rPr lang="en-US" sz="2400" dirty="0" smtClean="0">
                <a:solidFill>
                  <a:schemeClr val="accent2"/>
                </a:solidFill>
              </a:rPr>
              <a:t>Our measure of expressiveness for one agent (</a:t>
            </a:r>
            <a:r>
              <a:rPr lang="en-US" sz="2400" i="1" dirty="0" smtClean="0">
                <a:solidFill>
                  <a:schemeClr val="accent2"/>
                </a:solidFill>
              </a:rPr>
              <a:t>semi-shattering</a:t>
            </a:r>
            <a:r>
              <a:rPr lang="en-US" sz="2400" dirty="0" smtClean="0">
                <a:solidFill>
                  <a:schemeClr val="accent2"/>
                </a:solidFill>
              </a:rPr>
              <a:t>): how many combinations of outcomes can he choose among</a:t>
            </a:r>
          </a:p>
          <a:p>
            <a:pPr marL="685800" lvl="1" indent="-228600">
              <a:buFont typeface="Arial" pitchFamily="34" charset="0"/>
              <a:buChar char="•"/>
            </a:pPr>
            <a:r>
              <a:rPr lang="en-US" dirty="0" smtClean="0">
                <a:solidFill>
                  <a:schemeClr val="accent2"/>
                </a:solidFill>
              </a:rPr>
              <a:t>Not just for combinatorial allocation problems because outcomes can be anything</a:t>
            </a:r>
          </a:p>
          <a:p>
            <a:pPr marL="685800" lvl="1" indent="-228600">
              <a:buFont typeface="Arial" pitchFamily="34" charset="0"/>
              <a:buChar char="•"/>
            </a:pPr>
            <a:r>
              <a:rPr lang="en-US" dirty="0" smtClean="0">
                <a:solidFill>
                  <a:schemeClr val="accent2"/>
                </a:solidFill>
              </a:rPr>
              <a:t>Captures multi-attribute considerations as well</a:t>
            </a:r>
          </a:p>
        </p:txBody>
      </p:sp>
      <p:grpSp>
        <p:nvGrpSpPr>
          <p:cNvPr id="11" name="Group 814"/>
          <p:cNvGrpSpPr/>
          <p:nvPr/>
        </p:nvGrpSpPr>
        <p:grpSpPr>
          <a:xfrm>
            <a:off x="4917685" y="838200"/>
            <a:ext cx="3728230" cy="1910861"/>
            <a:chOff x="4917685" y="1518139"/>
            <a:chExt cx="3728230" cy="1910861"/>
          </a:xfrm>
        </p:grpSpPr>
        <p:grpSp>
          <p:nvGrpSpPr>
            <p:cNvPr id="12" name="Group 333"/>
            <p:cNvGrpSpPr/>
            <p:nvPr/>
          </p:nvGrpSpPr>
          <p:grpSpPr>
            <a:xfrm>
              <a:off x="4917685" y="1740876"/>
              <a:ext cx="1119344" cy="1688124"/>
              <a:chOff x="609600" y="2362200"/>
              <a:chExt cx="1189650" cy="1828800"/>
            </a:xfrm>
          </p:grpSpPr>
          <p:sp>
            <p:nvSpPr>
              <p:cNvPr id="1320" name="AutoShape 3"/>
              <p:cNvSpPr>
                <a:spLocks noChangeAspect="1" noChangeArrowheads="1" noTextEdit="1"/>
              </p:cNvSpPr>
              <p:nvPr/>
            </p:nvSpPr>
            <p:spPr bwMode="auto">
              <a:xfrm>
                <a:off x="609600" y="2362200"/>
                <a:ext cx="1189650"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1" name="Freeform 6"/>
              <p:cNvSpPr>
                <a:spLocks noEditPoints="1"/>
              </p:cNvSpPr>
              <p:nvPr/>
            </p:nvSpPr>
            <p:spPr bwMode="auto">
              <a:xfrm>
                <a:off x="613978" y="2367125"/>
                <a:ext cx="1179253" cy="1818403"/>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2" name="Freeform 7"/>
              <p:cNvSpPr>
                <a:spLocks/>
              </p:cNvSpPr>
              <p:nvPr/>
            </p:nvSpPr>
            <p:spPr bwMode="auto">
              <a:xfrm>
                <a:off x="744763" y="2378617"/>
                <a:ext cx="199187" cy="253362"/>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3" name="Freeform 8"/>
              <p:cNvSpPr>
                <a:spLocks/>
              </p:cNvSpPr>
              <p:nvPr/>
            </p:nvSpPr>
            <p:spPr bwMode="auto">
              <a:xfrm>
                <a:off x="959819" y="2385730"/>
                <a:ext cx="27361" cy="30644"/>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4" name="Freeform 9"/>
              <p:cNvSpPr>
                <a:spLocks/>
              </p:cNvSpPr>
              <p:nvPr/>
            </p:nvSpPr>
            <p:spPr bwMode="auto">
              <a:xfrm>
                <a:off x="1064885" y="2386278"/>
                <a:ext cx="47608" cy="25719"/>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5" name="Freeform 10"/>
              <p:cNvSpPr>
                <a:spLocks/>
              </p:cNvSpPr>
              <p:nvPr/>
            </p:nvSpPr>
            <p:spPr bwMode="auto">
              <a:xfrm>
                <a:off x="1033146" y="2453038"/>
                <a:ext cx="123124" cy="143918"/>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6" name="Freeform 11"/>
              <p:cNvSpPr>
                <a:spLocks/>
              </p:cNvSpPr>
              <p:nvPr/>
            </p:nvSpPr>
            <p:spPr bwMode="auto">
              <a:xfrm>
                <a:off x="905645" y="2461794"/>
                <a:ext cx="118746" cy="187696"/>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7" name="Freeform 12"/>
              <p:cNvSpPr>
                <a:spLocks/>
              </p:cNvSpPr>
              <p:nvPr/>
            </p:nvSpPr>
            <p:spPr bwMode="auto">
              <a:xfrm>
                <a:off x="816448" y="2470002"/>
                <a:ext cx="6567" cy="9303"/>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8" name="Freeform 13"/>
              <p:cNvSpPr>
                <a:spLocks/>
              </p:cNvSpPr>
              <p:nvPr/>
            </p:nvSpPr>
            <p:spPr bwMode="auto">
              <a:xfrm>
                <a:off x="803315" y="2490249"/>
                <a:ext cx="9303" cy="14228"/>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29" name="Freeform 14"/>
              <p:cNvSpPr>
                <a:spLocks/>
              </p:cNvSpPr>
              <p:nvPr/>
            </p:nvSpPr>
            <p:spPr bwMode="auto">
              <a:xfrm>
                <a:off x="737649" y="2564123"/>
                <a:ext cx="712477" cy="626017"/>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0" name="Freeform 15"/>
              <p:cNvSpPr>
                <a:spLocks/>
              </p:cNvSpPr>
              <p:nvPr/>
            </p:nvSpPr>
            <p:spPr bwMode="auto">
              <a:xfrm>
                <a:off x="1123437" y="2580540"/>
                <a:ext cx="279081" cy="157599"/>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1" name="Freeform 16"/>
              <p:cNvSpPr>
                <a:spLocks/>
              </p:cNvSpPr>
              <p:nvPr/>
            </p:nvSpPr>
            <p:spPr bwMode="auto">
              <a:xfrm>
                <a:off x="1124532" y="2581087"/>
                <a:ext cx="277986" cy="156504"/>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2" name="Freeform 17"/>
              <p:cNvSpPr>
                <a:spLocks/>
              </p:cNvSpPr>
              <p:nvPr/>
            </p:nvSpPr>
            <p:spPr bwMode="auto">
              <a:xfrm>
                <a:off x="1125626" y="2582181"/>
                <a:ext cx="276892" cy="155410"/>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3" name="Freeform 18"/>
              <p:cNvSpPr>
                <a:spLocks noEditPoints="1"/>
              </p:cNvSpPr>
              <p:nvPr/>
            </p:nvSpPr>
            <p:spPr bwMode="auto">
              <a:xfrm>
                <a:off x="1126720" y="2581634"/>
                <a:ext cx="274703" cy="155410"/>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4" name="Freeform 19"/>
              <p:cNvSpPr>
                <a:spLocks/>
              </p:cNvSpPr>
              <p:nvPr/>
            </p:nvSpPr>
            <p:spPr bwMode="auto">
              <a:xfrm>
                <a:off x="1127815" y="2582181"/>
                <a:ext cx="273609" cy="154315"/>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5" name="Freeform 20"/>
              <p:cNvSpPr>
                <a:spLocks/>
              </p:cNvSpPr>
              <p:nvPr/>
            </p:nvSpPr>
            <p:spPr bwMode="auto">
              <a:xfrm>
                <a:off x="1128362" y="2582729"/>
                <a:ext cx="272514" cy="153221"/>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6" name="Freeform 21"/>
              <p:cNvSpPr>
                <a:spLocks/>
              </p:cNvSpPr>
              <p:nvPr/>
            </p:nvSpPr>
            <p:spPr bwMode="auto">
              <a:xfrm>
                <a:off x="1129457" y="2582181"/>
                <a:ext cx="271420" cy="153221"/>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7" name="Freeform 22"/>
              <p:cNvSpPr>
                <a:spLocks/>
              </p:cNvSpPr>
              <p:nvPr/>
            </p:nvSpPr>
            <p:spPr bwMode="auto">
              <a:xfrm>
                <a:off x="1130004" y="2582729"/>
                <a:ext cx="270325" cy="152126"/>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8" name="Freeform 23"/>
              <p:cNvSpPr>
                <a:spLocks/>
              </p:cNvSpPr>
              <p:nvPr/>
            </p:nvSpPr>
            <p:spPr bwMode="auto">
              <a:xfrm>
                <a:off x="1131098" y="2583276"/>
                <a:ext cx="269231" cy="151032"/>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39" name="Freeform 24"/>
              <p:cNvSpPr>
                <a:spLocks/>
              </p:cNvSpPr>
              <p:nvPr/>
            </p:nvSpPr>
            <p:spPr bwMode="auto">
              <a:xfrm>
                <a:off x="1131645" y="2582729"/>
                <a:ext cx="268136" cy="151032"/>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0" name="Freeform 25"/>
              <p:cNvSpPr>
                <a:spLocks/>
              </p:cNvSpPr>
              <p:nvPr/>
            </p:nvSpPr>
            <p:spPr bwMode="auto">
              <a:xfrm>
                <a:off x="1133287" y="2583276"/>
                <a:ext cx="265948" cy="149938"/>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1" name="Freeform 26"/>
              <p:cNvSpPr>
                <a:spLocks/>
              </p:cNvSpPr>
              <p:nvPr/>
            </p:nvSpPr>
            <p:spPr bwMode="auto">
              <a:xfrm>
                <a:off x="1134382" y="2583823"/>
                <a:ext cx="264853" cy="148843"/>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2" name="Freeform 27"/>
              <p:cNvSpPr>
                <a:spLocks/>
              </p:cNvSpPr>
              <p:nvPr/>
            </p:nvSpPr>
            <p:spPr bwMode="auto">
              <a:xfrm>
                <a:off x="1134929" y="2583823"/>
                <a:ext cx="263759" cy="148843"/>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3" name="Freeform 28"/>
              <p:cNvSpPr>
                <a:spLocks/>
              </p:cNvSpPr>
              <p:nvPr/>
            </p:nvSpPr>
            <p:spPr bwMode="auto">
              <a:xfrm>
                <a:off x="1136023" y="2584370"/>
                <a:ext cx="262664" cy="14774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4" name="Freeform 29"/>
              <p:cNvSpPr>
                <a:spLocks/>
              </p:cNvSpPr>
              <p:nvPr/>
            </p:nvSpPr>
            <p:spPr bwMode="auto">
              <a:xfrm>
                <a:off x="1136570" y="2584917"/>
                <a:ext cx="261570" cy="146654"/>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5" name="Freeform 30"/>
              <p:cNvSpPr>
                <a:spLocks/>
              </p:cNvSpPr>
              <p:nvPr/>
            </p:nvSpPr>
            <p:spPr bwMode="auto">
              <a:xfrm>
                <a:off x="1137665" y="2584370"/>
                <a:ext cx="260475" cy="146654"/>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6" name="Freeform 31"/>
              <p:cNvSpPr>
                <a:spLocks/>
              </p:cNvSpPr>
              <p:nvPr/>
            </p:nvSpPr>
            <p:spPr bwMode="auto">
              <a:xfrm>
                <a:off x="1138759" y="2584917"/>
                <a:ext cx="258287" cy="145560"/>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7" name="Freeform 32"/>
              <p:cNvSpPr>
                <a:spLocks/>
              </p:cNvSpPr>
              <p:nvPr/>
            </p:nvSpPr>
            <p:spPr bwMode="auto">
              <a:xfrm>
                <a:off x="1139854" y="2585465"/>
                <a:ext cx="257192" cy="144465"/>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8" name="Freeform 33"/>
              <p:cNvSpPr>
                <a:spLocks/>
              </p:cNvSpPr>
              <p:nvPr/>
            </p:nvSpPr>
            <p:spPr bwMode="auto">
              <a:xfrm>
                <a:off x="1140401" y="2584917"/>
                <a:ext cx="256098" cy="144465"/>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49" name="Freeform 34"/>
              <p:cNvSpPr>
                <a:spLocks/>
              </p:cNvSpPr>
              <p:nvPr/>
            </p:nvSpPr>
            <p:spPr bwMode="auto">
              <a:xfrm>
                <a:off x="1141495" y="2585465"/>
                <a:ext cx="255003" cy="143371"/>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0" name="Freeform 35"/>
              <p:cNvSpPr>
                <a:spLocks/>
              </p:cNvSpPr>
              <p:nvPr/>
            </p:nvSpPr>
            <p:spPr bwMode="auto">
              <a:xfrm>
                <a:off x="1142590" y="2584917"/>
                <a:ext cx="253909" cy="143371"/>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1" name="Freeform 36"/>
              <p:cNvSpPr>
                <a:spLocks/>
              </p:cNvSpPr>
              <p:nvPr/>
            </p:nvSpPr>
            <p:spPr bwMode="auto">
              <a:xfrm>
                <a:off x="1143137" y="2585465"/>
                <a:ext cx="252814" cy="142276"/>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2" name="Freeform 37"/>
              <p:cNvSpPr>
                <a:spLocks/>
              </p:cNvSpPr>
              <p:nvPr/>
            </p:nvSpPr>
            <p:spPr bwMode="auto">
              <a:xfrm>
                <a:off x="1144779" y="2586559"/>
                <a:ext cx="250625" cy="141182"/>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3" name="Freeform 38"/>
              <p:cNvSpPr>
                <a:spLocks/>
              </p:cNvSpPr>
              <p:nvPr/>
            </p:nvSpPr>
            <p:spPr bwMode="auto">
              <a:xfrm>
                <a:off x="1145326" y="2586012"/>
                <a:ext cx="249531" cy="141182"/>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4" name="Freeform 39"/>
              <p:cNvSpPr>
                <a:spLocks/>
              </p:cNvSpPr>
              <p:nvPr/>
            </p:nvSpPr>
            <p:spPr bwMode="auto">
              <a:xfrm>
                <a:off x="1146420" y="2586559"/>
                <a:ext cx="248437" cy="140088"/>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5" name="Freeform 40"/>
              <p:cNvSpPr>
                <a:spLocks/>
              </p:cNvSpPr>
              <p:nvPr/>
            </p:nvSpPr>
            <p:spPr bwMode="auto">
              <a:xfrm>
                <a:off x="1146968" y="2587106"/>
                <a:ext cx="247342" cy="138993"/>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6" name="Freeform 41"/>
              <p:cNvSpPr>
                <a:spLocks/>
              </p:cNvSpPr>
              <p:nvPr/>
            </p:nvSpPr>
            <p:spPr bwMode="auto">
              <a:xfrm>
                <a:off x="1148062" y="2586559"/>
                <a:ext cx="246248" cy="138993"/>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7" name="Freeform 42"/>
              <p:cNvSpPr>
                <a:spLocks/>
              </p:cNvSpPr>
              <p:nvPr/>
            </p:nvSpPr>
            <p:spPr bwMode="auto">
              <a:xfrm>
                <a:off x="1148609" y="2587106"/>
                <a:ext cx="244606" cy="137899"/>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8" name="Freeform 43"/>
              <p:cNvSpPr>
                <a:spLocks/>
              </p:cNvSpPr>
              <p:nvPr/>
            </p:nvSpPr>
            <p:spPr bwMode="auto">
              <a:xfrm>
                <a:off x="1150798" y="2587654"/>
                <a:ext cx="241870" cy="136804"/>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59" name="Freeform 44"/>
              <p:cNvSpPr>
                <a:spLocks/>
              </p:cNvSpPr>
              <p:nvPr/>
            </p:nvSpPr>
            <p:spPr bwMode="auto">
              <a:xfrm>
                <a:off x="1151345" y="2587106"/>
                <a:ext cx="240776" cy="136804"/>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0" name="Freeform 45"/>
              <p:cNvSpPr>
                <a:spLocks/>
              </p:cNvSpPr>
              <p:nvPr/>
            </p:nvSpPr>
            <p:spPr bwMode="auto">
              <a:xfrm>
                <a:off x="1152440" y="2587654"/>
                <a:ext cx="239681" cy="135710"/>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1" name="Freeform 46"/>
              <p:cNvSpPr>
                <a:spLocks/>
              </p:cNvSpPr>
              <p:nvPr/>
            </p:nvSpPr>
            <p:spPr bwMode="auto">
              <a:xfrm>
                <a:off x="1153534" y="2588201"/>
                <a:ext cx="238587" cy="134615"/>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2" name="Freeform 47"/>
              <p:cNvSpPr>
                <a:spLocks/>
              </p:cNvSpPr>
              <p:nvPr/>
            </p:nvSpPr>
            <p:spPr bwMode="auto">
              <a:xfrm>
                <a:off x="1154081" y="2588201"/>
                <a:ext cx="237492" cy="134615"/>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3" name="Freeform 48"/>
              <p:cNvSpPr>
                <a:spLocks/>
              </p:cNvSpPr>
              <p:nvPr/>
            </p:nvSpPr>
            <p:spPr bwMode="auto">
              <a:xfrm>
                <a:off x="1155176" y="2588748"/>
                <a:ext cx="236398" cy="133521"/>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4" name="Freeform 49"/>
              <p:cNvSpPr>
                <a:spLocks/>
              </p:cNvSpPr>
              <p:nvPr/>
            </p:nvSpPr>
            <p:spPr bwMode="auto">
              <a:xfrm>
                <a:off x="1156270" y="2589295"/>
                <a:ext cx="234209" cy="131879"/>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5" name="Freeform 50"/>
              <p:cNvSpPr>
                <a:spLocks/>
              </p:cNvSpPr>
              <p:nvPr/>
            </p:nvSpPr>
            <p:spPr bwMode="auto">
              <a:xfrm>
                <a:off x="1157365" y="2588748"/>
                <a:ext cx="233115" cy="131879"/>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6" name="Freeform 51"/>
              <p:cNvSpPr>
                <a:spLocks/>
              </p:cNvSpPr>
              <p:nvPr/>
            </p:nvSpPr>
            <p:spPr bwMode="auto">
              <a:xfrm>
                <a:off x="1157912" y="2589295"/>
                <a:ext cx="232020" cy="130785"/>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7" name="Freeform 52"/>
              <p:cNvSpPr>
                <a:spLocks/>
              </p:cNvSpPr>
              <p:nvPr/>
            </p:nvSpPr>
            <p:spPr bwMode="auto">
              <a:xfrm>
                <a:off x="1159006" y="2589842"/>
                <a:ext cx="230926" cy="129690"/>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8" name="Freeform 53"/>
              <p:cNvSpPr>
                <a:spLocks/>
              </p:cNvSpPr>
              <p:nvPr/>
            </p:nvSpPr>
            <p:spPr bwMode="auto">
              <a:xfrm>
                <a:off x="1159554" y="2589295"/>
                <a:ext cx="229831" cy="129690"/>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69" name="Freeform 54"/>
              <p:cNvSpPr>
                <a:spLocks/>
              </p:cNvSpPr>
              <p:nvPr/>
            </p:nvSpPr>
            <p:spPr bwMode="auto">
              <a:xfrm>
                <a:off x="1160648" y="2589842"/>
                <a:ext cx="228737" cy="128596"/>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0" name="Freeform 55"/>
              <p:cNvSpPr>
                <a:spLocks/>
              </p:cNvSpPr>
              <p:nvPr/>
            </p:nvSpPr>
            <p:spPr bwMode="auto">
              <a:xfrm>
                <a:off x="1162290" y="2590390"/>
                <a:ext cx="226548" cy="127502"/>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1" name="Freeform 56"/>
              <p:cNvSpPr>
                <a:spLocks/>
              </p:cNvSpPr>
              <p:nvPr/>
            </p:nvSpPr>
            <p:spPr bwMode="auto">
              <a:xfrm>
                <a:off x="1162837" y="2589842"/>
                <a:ext cx="225453" cy="127502"/>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2" name="Freeform 57"/>
              <p:cNvSpPr>
                <a:spLocks/>
              </p:cNvSpPr>
              <p:nvPr/>
            </p:nvSpPr>
            <p:spPr bwMode="auto">
              <a:xfrm>
                <a:off x="1163931" y="2590937"/>
                <a:ext cx="224359" cy="126407"/>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3" name="Freeform 58"/>
              <p:cNvSpPr>
                <a:spLocks/>
              </p:cNvSpPr>
              <p:nvPr/>
            </p:nvSpPr>
            <p:spPr bwMode="auto">
              <a:xfrm>
                <a:off x="1164478" y="2591484"/>
                <a:ext cx="223265" cy="1253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4" name="Freeform 59"/>
              <p:cNvSpPr>
                <a:spLocks/>
              </p:cNvSpPr>
              <p:nvPr/>
            </p:nvSpPr>
            <p:spPr bwMode="auto">
              <a:xfrm>
                <a:off x="1165573" y="2590937"/>
                <a:ext cx="222170" cy="1253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5" name="Freeform 60"/>
              <p:cNvSpPr>
                <a:spLocks/>
              </p:cNvSpPr>
              <p:nvPr/>
            </p:nvSpPr>
            <p:spPr bwMode="auto">
              <a:xfrm>
                <a:off x="1166120" y="2591484"/>
                <a:ext cx="221076" cy="124218"/>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6" name="Freeform 61"/>
              <p:cNvSpPr>
                <a:spLocks/>
              </p:cNvSpPr>
              <p:nvPr/>
            </p:nvSpPr>
            <p:spPr bwMode="auto">
              <a:xfrm>
                <a:off x="1167762" y="2592031"/>
                <a:ext cx="218887" cy="123124"/>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7" name="Freeform 62"/>
              <p:cNvSpPr>
                <a:spLocks/>
              </p:cNvSpPr>
              <p:nvPr/>
            </p:nvSpPr>
            <p:spPr bwMode="auto">
              <a:xfrm>
                <a:off x="1168309" y="2591484"/>
                <a:ext cx="217792" cy="123124"/>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8" name="Freeform 63"/>
              <p:cNvSpPr>
                <a:spLocks/>
              </p:cNvSpPr>
              <p:nvPr/>
            </p:nvSpPr>
            <p:spPr bwMode="auto">
              <a:xfrm>
                <a:off x="1169403" y="2592031"/>
                <a:ext cx="216698" cy="122029"/>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79" name="Freeform 64"/>
              <p:cNvSpPr>
                <a:spLocks/>
              </p:cNvSpPr>
              <p:nvPr/>
            </p:nvSpPr>
            <p:spPr bwMode="auto">
              <a:xfrm>
                <a:off x="1170498" y="2592579"/>
                <a:ext cx="215604" cy="12093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0" name="Freeform 65"/>
              <p:cNvSpPr>
                <a:spLocks/>
              </p:cNvSpPr>
              <p:nvPr/>
            </p:nvSpPr>
            <p:spPr bwMode="auto">
              <a:xfrm>
                <a:off x="1171045" y="2592031"/>
                <a:ext cx="214509" cy="12093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1" name="Freeform 66"/>
              <p:cNvSpPr>
                <a:spLocks/>
              </p:cNvSpPr>
              <p:nvPr/>
            </p:nvSpPr>
            <p:spPr bwMode="auto">
              <a:xfrm>
                <a:off x="1172140" y="2592579"/>
                <a:ext cx="213415" cy="119841"/>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2" name="Freeform 67"/>
              <p:cNvSpPr>
                <a:spLocks/>
              </p:cNvSpPr>
              <p:nvPr/>
            </p:nvSpPr>
            <p:spPr bwMode="auto">
              <a:xfrm>
                <a:off x="1173234" y="2592579"/>
                <a:ext cx="211226" cy="119293"/>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3" name="Freeform 68"/>
              <p:cNvSpPr>
                <a:spLocks/>
              </p:cNvSpPr>
              <p:nvPr/>
            </p:nvSpPr>
            <p:spPr bwMode="auto">
              <a:xfrm>
                <a:off x="1174328" y="2593126"/>
                <a:ext cx="210131" cy="118746"/>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4" name="Freeform 69"/>
              <p:cNvSpPr>
                <a:spLocks/>
              </p:cNvSpPr>
              <p:nvPr/>
            </p:nvSpPr>
            <p:spPr bwMode="auto">
              <a:xfrm>
                <a:off x="1174876" y="2593673"/>
                <a:ext cx="209037" cy="117652"/>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5" name="Freeform 70"/>
              <p:cNvSpPr>
                <a:spLocks/>
              </p:cNvSpPr>
              <p:nvPr/>
            </p:nvSpPr>
            <p:spPr bwMode="auto">
              <a:xfrm>
                <a:off x="1175970" y="2593126"/>
                <a:ext cx="207943" cy="117652"/>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6" name="Freeform 71"/>
              <p:cNvSpPr>
                <a:spLocks/>
              </p:cNvSpPr>
              <p:nvPr/>
            </p:nvSpPr>
            <p:spPr bwMode="auto">
              <a:xfrm>
                <a:off x="1176517" y="2593673"/>
                <a:ext cx="206848" cy="116557"/>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7" name="Freeform 72"/>
              <p:cNvSpPr>
                <a:spLocks/>
              </p:cNvSpPr>
              <p:nvPr/>
            </p:nvSpPr>
            <p:spPr bwMode="auto">
              <a:xfrm>
                <a:off x="1177612" y="2594220"/>
                <a:ext cx="205754" cy="115463"/>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8" name="Freeform 73"/>
              <p:cNvSpPr>
                <a:spLocks/>
              </p:cNvSpPr>
              <p:nvPr/>
            </p:nvSpPr>
            <p:spPr bwMode="auto">
              <a:xfrm>
                <a:off x="1178706" y="2593673"/>
                <a:ext cx="204659" cy="115463"/>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89" name="Freeform 74"/>
              <p:cNvSpPr>
                <a:spLocks/>
              </p:cNvSpPr>
              <p:nvPr/>
            </p:nvSpPr>
            <p:spPr bwMode="auto">
              <a:xfrm>
                <a:off x="1179801" y="2594220"/>
                <a:ext cx="202470" cy="114368"/>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0" name="Freeform 75"/>
              <p:cNvSpPr>
                <a:spLocks/>
              </p:cNvSpPr>
              <p:nvPr/>
            </p:nvSpPr>
            <p:spPr bwMode="auto">
              <a:xfrm>
                <a:off x="1180895" y="2595315"/>
                <a:ext cx="201376" cy="112727"/>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1" name="Freeform 76"/>
              <p:cNvSpPr>
                <a:spLocks/>
              </p:cNvSpPr>
              <p:nvPr/>
            </p:nvSpPr>
            <p:spPr bwMode="auto">
              <a:xfrm>
                <a:off x="1181442" y="2594220"/>
                <a:ext cx="200281" cy="113274"/>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2" name="Freeform 77"/>
              <p:cNvSpPr>
                <a:spLocks/>
              </p:cNvSpPr>
              <p:nvPr/>
            </p:nvSpPr>
            <p:spPr bwMode="auto">
              <a:xfrm>
                <a:off x="1182537" y="2595315"/>
                <a:ext cx="199187" cy="111632"/>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3" name="Freeform 78"/>
              <p:cNvSpPr>
                <a:spLocks/>
              </p:cNvSpPr>
              <p:nvPr/>
            </p:nvSpPr>
            <p:spPr bwMode="auto">
              <a:xfrm>
                <a:off x="1183084" y="2596409"/>
                <a:ext cx="198093" cy="110538"/>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4" name="Freeform 79"/>
              <p:cNvSpPr>
                <a:spLocks/>
              </p:cNvSpPr>
              <p:nvPr/>
            </p:nvSpPr>
            <p:spPr bwMode="auto">
              <a:xfrm>
                <a:off x="1184178" y="2595862"/>
                <a:ext cx="196998" cy="110538"/>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5" name="Freeform 80"/>
              <p:cNvSpPr>
                <a:spLocks/>
              </p:cNvSpPr>
              <p:nvPr/>
            </p:nvSpPr>
            <p:spPr bwMode="auto">
              <a:xfrm>
                <a:off x="1185820" y="2596409"/>
                <a:ext cx="194262" cy="109443"/>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6" name="Freeform 81"/>
              <p:cNvSpPr>
                <a:spLocks/>
              </p:cNvSpPr>
              <p:nvPr/>
            </p:nvSpPr>
            <p:spPr bwMode="auto">
              <a:xfrm>
                <a:off x="1186914" y="2596956"/>
                <a:ext cx="193168" cy="108349"/>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7" name="Freeform 82"/>
              <p:cNvSpPr>
                <a:spLocks/>
              </p:cNvSpPr>
              <p:nvPr/>
            </p:nvSpPr>
            <p:spPr bwMode="auto">
              <a:xfrm>
                <a:off x="1188009" y="2596409"/>
                <a:ext cx="192073" cy="108349"/>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8" name="Freeform 83"/>
              <p:cNvSpPr>
                <a:spLocks/>
              </p:cNvSpPr>
              <p:nvPr/>
            </p:nvSpPr>
            <p:spPr bwMode="auto">
              <a:xfrm>
                <a:off x="1188556" y="2596956"/>
                <a:ext cx="190979" cy="107255"/>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99" name="Freeform 84"/>
              <p:cNvSpPr>
                <a:spLocks/>
              </p:cNvSpPr>
              <p:nvPr/>
            </p:nvSpPr>
            <p:spPr bwMode="auto">
              <a:xfrm>
                <a:off x="1189650" y="2597503"/>
                <a:ext cx="189884" cy="106160"/>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0" name="Freeform 85"/>
              <p:cNvSpPr>
                <a:spLocks/>
              </p:cNvSpPr>
              <p:nvPr/>
            </p:nvSpPr>
            <p:spPr bwMode="auto">
              <a:xfrm>
                <a:off x="1190198" y="2596956"/>
                <a:ext cx="188790" cy="106160"/>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1" name="Freeform 86"/>
              <p:cNvSpPr>
                <a:spLocks/>
              </p:cNvSpPr>
              <p:nvPr/>
            </p:nvSpPr>
            <p:spPr bwMode="auto">
              <a:xfrm>
                <a:off x="1191839" y="2597503"/>
                <a:ext cx="186601" cy="105066"/>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2" name="Freeform 87"/>
              <p:cNvSpPr>
                <a:spLocks/>
              </p:cNvSpPr>
              <p:nvPr/>
            </p:nvSpPr>
            <p:spPr bwMode="auto">
              <a:xfrm>
                <a:off x="1192387" y="2598051"/>
                <a:ext cx="185507" cy="103971"/>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3" name="Freeform 88"/>
              <p:cNvSpPr>
                <a:spLocks/>
              </p:cNvSpPr>
              <p:nvPr/>
            </p:nvSpPr>
            <p:spPr bwMode="auto">
              <a:xfrm>
                <a:off x="1193481" y="2598051"/>
                <a:ext cx="184412" cy="103971"/>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4" name="Freeform 89"/>
              <p:cNvSpPr>
                <a:spLocks/>
              </p:cNvSpPr>
              <p:nvPr/>
            </p:nvSpPr>
            <p:spPr bwMode="auto">
              <a:xfrm>
                <a:off x="1194028" y="2598598"/>
                <a:ext cx="183318" cy="102877"/>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5" name="Freeform 90"/>
              <p:cNvSpPr>
                <a:spLocks/>
              </p:cNvSpPr>
              <p:nvPr/>
            </p:nvSpPr>
            <p:spPr bwMode="auto">
              <a:xfrm>
                <a:off x="1195123" y="2599145"/>
                <a:ext cx="182223" cy="101782"/>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6" name="Freeform 91"/>
              <p:cNvSpPr>
                <a:spLocks/>
              </p:cNvSpPr>
              <p:nvPr/>
            </p:nvSpPr>
            <p:spPr bwMode="auto">
              <a:xfrm>
                <a:off x="1196217" y="2598598"/>
                <a:ext cx="181129" cy="101782"/>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7" name="Freeform 92"/>
              <p:cNvSpPr>
                <a:spLocks/>
              </p:cNvSpPr>
              <p:nvPr/>
            </p:nvSpPr>
            <p:spPr bwMode="auto">
              <a:xfrm>
                <a:off x="1197312" y="2599145"/>
                <a:ext cx="178940" cy="100688"/>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8" name="Freeform 93"/>
              <p:cNvSpPr>
                <a:spLocks/>
              </p:cNvSpPr>
              <p:nvPr/>
            </p:nvSpPr>
            <p:spPr bwMode="auto">
              <a:xfrm>
                <a:off x="1198406" y="2599692"/>
                <a:ext cx="177846" cy="99594"/>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09" name="Freeform 94"/>
              <p:cNvSpPr>
                <a:spLocks/>
              </p:cNvSpPr>
              <p:nvPr/>
            </p:nvSpPr>
            <p:spPr bwMode="auto">
              <a:xfrm>
                <a:off x="1198953" y="2599145"/>
                <a:ext cx="176751" cy="99594"/>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0" name="Freeform 95"/>
              <p:cNvSpPr>
                <a:spLocks/>
              </p:cNvSpPr>
              <p:nvPr/>
            </p:nvSpPr>
            <p:spPr bwMode="auto">
              <a:xfrm>
                <a:off x="1200048" y="2599692"/>
                <a:ext cx="175657" cy="9849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1" name="Freeform 96"/>
              <p:cNvSpPr>
                <a:spLocks/>
              </p:cNvSpPr>
              <p:nvPr/>
            </p:nvSpPr>
            <p:spPr bwMode="auto">
              <a:xfrm>
                <a:off x="1200595" y="2600240"/>
                <a:ext cx="174562" cy="97405"/>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2" name="Freeform 97"/>
              <p:cNvSpPr>
                <a:spLocks/>
              </p:cNvSpPr>
              <p:nvPr/>
            </p:nvSpPr>
            <p:spPr bwMode="auto">
              <a:xfrm>
                <a:off x="1201689" y="2599692"/>
                <a:ext cx="173468" cy="97405"/>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3" name="Freeform 98"/>
              <p:cNvSpPr>
                <a:spLocks/>
              </p:cNvSpPr>
              <p:nvPr/>
            </p:nvSpPr>
            <p:spPr bwMode="auto">
              <a:xfrm>
                <a:off x="1202784" y="2600787"/>
                <a:ext cx="171279" cy="96310"/>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4" name="Freeform 99"/>
              <p:cNvSpPr>
                <a:spLocks/>
              </p:cNvSpPr>
              <p:nvPr/>
            </p:nvSpPr>
            <p:spPr bwMode="auto">
              <a:xfrm>
                <a:off x="1203878" y="2601334"/>
                <a:ext cx="170185" cy="95216"/>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5" name="Freeform 100"/>
              <p:cNvSpPr>
                <a:spLocks/>
              </p:cNvSpPr>
              <p:nvPr/>
            </p:nvSpPr>
            <p:spPr bwMode="auto">
              <a:xfrm>
                <a:off x="1204973" y="2600787"/>
                <a:ext cx="169090" cy="95216"/>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6" name="Freeform 101"/>
              <p:cNvSpPr>
                <a:spLocks/>
              </p:cNvSpPr>
              <p:nvPr/>
            </p:nvSpPr>
            <p:spPr bwMode="auto">
              <a:xfrm>
                <a:off x="1205520" y="2601334"/>
                <a:ext cx="167996" cy="94121"/>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7" name="Freeform 102"/>
              <p:cNvSpPr>
                <a:spLocks/>
              </p:cNvSpPr>
              <p:nvPr/>
            </p:nvSpPr>
            <p:spPr bwMode="auto">
              <a:xfrm>
                <a:off x="1206614" y="2600787"/>
                <a:ext cx="166901" cy="94121"/>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8" name="Freeform 103"/>
              <p:cNvSpPr>
                <a:spLocks/>
              </p:cNvSpPr>
              <p:nvPr/>
            </p:nvSpPr>
            <p:spPr bwMode="auto">
              <a:xfrm>
                <a:off x="1207161" y="2601334"/>
                <a:ext cx="165807" cy="93027"/>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19" name="Freeform 104"/>
              <p:cNvSpPr>
                <a:spLocks/>
              </p:cNvSpPr>
              <p:nvPr/>
            </p:nvSpPr>
            <p:spPr bwMode="auto">
              <a:xfrm>
                <a:off x="1208803" y="2601881"/>
                <a:ext cx="163618" cy="91933"/>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0" name="Freeform 105"/>
              <p:cNvSpPr>
                <a:spLocks/>
              </p:cNvSpPr>
              <p:nvPr/>
            </p:nvSpPr>
            <p:spPr bwMode="auto">
              <a:xfrm>
                <a:off x="1209350" y="2601334"/>
                <a:ext cx="162523" cy="91933"/>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1" name="Freeform 106"/>
              <p:cNvSpPr>
                <a:spLocks/>
              </p:cNvSpPr>
              <p:nvPr/>
            </p:nvSpPr>
            <p:spPr bwMode="auto">
              <a:xfrm>
                <a:off x="1210445" y="2601881"/>
                <a:ext cx="161429" cy="90838"/>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2" name="Freeform 107"/>
              <p:cNvSpPr>
                <a:spLocks/>
              </p:cNvSpPr>
              <p:nvPr/>
            </p:nvSpPr>
            <p:spPr bwMode="auto">
              <a:xfrm>
                <a:off x="1210992" y="2602428"/>
                <a:ext cx="160335" cy="89744"/>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3" name="Freeform 108"/>
              <p:cNvSpPr>
                <a:spLocks/>
              </p:cNvSpPr>
              <p:nvPr/>
            </p:nvSpPr>
            <p:spPr bwMode="auto">
              <a:xfrm>
                <a:off x="1212086" y="2602428"/>
                <a:ext cx="159240" cy="89744"/>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4" name="Freeform 109"/>
              <p:cNvSpPr>
                <a:spLocks/>
              </p:cNvSpPr>
              <p:nvPr/>
            </p:nvSpPr>
            <p:spPr bwMode="auto">
              <a:xfrm>
                <a:off x="1213181" y="2602976"/>
                <a:ext cx="158146" cy="88649"/>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5" name="Freeform 110"/>
              <p:cNvSpPr>
                <a:spLocks/>
              </p:cNvSpPr>
              <p:nvPr/>
            </p:nvSpPr>
            <p:spPr bwMode="auto">
              <a:xfrm>
                <a:off x="1214275" y="2603523"/>
                <a:ext cx="155957" cy="87555"/>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6" name="Freeform 111"/>
              <p:cNvSpPr>
                <a:spLocks/>
              </p:cNvSpPr>
              <p:nvPr/>
            </p:nvSpPr>
            <p:spPr bwMode="auto">
              <a:xfrm>
                <a:off x="1215370" y="2602976"/>
                <a:ext cx="154862" cy="87555"/>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7" name="Freeform 112"/>
              <p:cNvSpPr>
                <a:spLocks/>
              </p:cNvSpPr>
              <p:nvPr/>
            </p:nvSpPr>
            <p:spPr bwMode="auto">
              <a:xfrm>
                <a:off x="1215917" y="2603523"/>
                <a:ext cx="153768" cy="86460"/>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8" name="Freeform 113"/>
              <p:cNvSpPr>
                <a:spLocks/>
              </p:cNvSpPr>
              <p:nvPr/>
            </p:nvSpPr>
            <p:spPr bwMode="auto">
              <a:xfrm>
                <a:off x="1217011" y="2604070"/>
                <a:ext cx="152674" cy="85366"/>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29" name="Freeform 114"/>
              <p:cNvSpPr>
                <a:spLocks/>
              </p:cNvSpPr>
              <p:nvPr/>
            </p:nvSpPr>
            <p:spPr bwMode="auto">
              <a:xfrm>
                <a:off x="1217559" y="2603523"/>
                <a:ext cx="151579" cy="85366"/>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0" name="Freeform 115"/>
              <p:cNvSpPr>
                <a:spLocks/>
              </p:cNvSpPr>
              <p:nvPr/>
            </p:nvSpPr>
            <p:spPr bwMode="auto">
              <a:xfrm>
                <a:off x="1218653" y="2604070"/>
                <a:ext cx="150485" cy="84271"/>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1" name="Freeform 116"/>
              <p:cNvSpPr>
                <a:spLocks/>
              </p:cNvSpPr>
              <p:nvPr/>
            </p:nvSpPr>
            <p:spPr bwMode="auto">
              <a:xfrm>
                <a:off x="1220295" y="2604617"/>
                <a:ext cx="147749" cy="83177"/>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2" name="Freeform 117"/>
              <p:cNvSpPr>
                <a:spLocks/>
              </p:cNvSpPr>
              <p:nvPr/>
            </p:nvSpPr>
            <p:spPr bwMode="auto">
              <a:xfrm>
                <a:off x="1221389" y="2604070"/>
                <a:ext cx="146654" cy="83177"/>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3" name="Freeform 118"/>
              <p:cNvSpPr>
                <a:spLocks/>
              </p:cNvSpPr>
              <p:nvPr/>
            </p:nvSpPr>
            <p:spPr bwMode="auto">
              <a:xfrm>
                <a:off x="1221936" y="2605165"/>
                <a:ext cx="145560" cy="8208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4" name="Freeform 119"/>
              <p:cNvSpPr>
                <a:spLocks/>
              </p:cNvSpPr>
              <p:nvPr/>
            </p:nvSpPr>
            <p:spPr bwMode="auto">
              <a:xfrm>
                <a:off x="1223031" y="2605712"/>
                <a:ext cx="144465" cy="80988"/>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5" name="Freeform 120"/>
              <p:cNvSpPr>
                <a:spLocks/>
              </p:cNvSpPr>
              <p:nvPr/>
            </p:nvSpPr>
            <p:spPr bwMode="auto">
              <a:xfrm>
                <a:off x="1224125" y="2605165"/>
                <a:ext cx="143371" cy="80988"/>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6" name="Freeform 121"/>
              <p:cNvSpPr>
                <a:spLocks/>
              </p:cNvSpPr>
              <p:nvPr/>
            </p:nvSpPr>
            <p:spPr bwMode="auto">
              <a:xfrm>
                <a:off x="1224672" y="2605712"/>
                <a:ext cx="142276" cy="79894"/>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7" name="Freeform 122"/>
              <p:cNvSpPr>
                <a:spLocks/>
              </p:cNvSpPr>
              <p:nvPr/>
            </p:nvSpPr>
            <p:spPr bwMode="auto">
              <a:xfrm>
                <a:off x="1226314" y="2606259"/>
                <a:ext cx="140088" cy="78799"/>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8" name="Freeform 123"/>
              <p:cNvSpPr>
                <a:spLocks/>
              </p:cNvSpPr>
              <p:nvPr/>
            </p:nvSpPr>
            <p:spPr bwMode="auto">
              <a:xfrm>
                <a:off x="1226861" y="2605712"/>
                <a:ext cx="138993" cy="78799"/>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39" name="Freeform 124"/>
              <p:cNvSpPr>
                <a:spLocks/>
              </p:cNvSpPr>
              <p:nvPr/>
            </p:nvSpPr>
            <p:spPr bwMode="auto">
              <a:xfrm>
                <a:off x="1227956" y="2606259"/>
                <a:ext cx="137899" cy="77705"/>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0" name="Freeform 125"/>
              <p:cNvSpPr>
                <a:spLocks/>
              </p:cNvSpPr>
              <p:nvPr/>
            </p:nvSpPr>
            <p:spPr bwMode="auto">
              <a:xfrm>
                <a:off x="1228503" y="2606806"/>
                <a:ext cx="136804" cy="76610"/>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1" name="Freeform 126"/>
              <p:cNvSpPr>
                <a:spLocks/>
              </p:cNvSpPr>
              <p:nvPr/>
            </p:nvSpPr>
            <p:spPr bwMode="auto">
              <a:xfrm>
                <a:off x="1229597" y="2606259"/>
                <a:ext cx="135710" cy="76610"/>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2" name="Freeform 127"/>
              <p:cNvSpPr>
                <a:spLocks/>
              </p:cNvSpPr>
              <p:nvPr/>
            </p:nvSpPr>
            <p:spPr bwMode="auto">
              <a:xfrm>
                <a:off x="1230145" y="2606806"/>
                <a:ext cx="134615" cy="75516"/>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3" name="Freeform 128"/>
              <p:cNvSpPr>
                <a:spLocks/>
              </p:cNvSpPr>
              <p:nvPr/>
            </p:nvSpPr>
            <p:spPr bwMode="auto">
              <a:xfrm>
                <a:off x="1231239" y="2607901"/>
                <a:ext cx="133521" cy="74422"/>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4" name="Freeform 129"/>
              <p:cNvSpPr>
                <a:spLocks/>
              </p:cNvSpPr>
              <p:nvPr/>
            </p:nvSpPr>
            <p:spPr bwMode="auto">
              <a:xfrm>
                <a:off x="1232881" y="2607353"/>
                <a:ext cx="131332" cy="74422"/>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5" name="Freeform 130"/>
              <p:cNvSpPr>
                <a:spLocks/>
              </p:cNvSpPr>
              <p:nvPr/>
            </p:nvSpPr>
            <p:spPr bwMode="auto">
              <a:xfrm>
                <a:off x="1233428" y="2607901"/>
                <a:ext cx="130238" cy="73327"/>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6" name="Freeform 131"/>
              <p:cNvSpPr>
                <a:spLocks/>
              </p:cNvSpPr>
              <p:nvPr/>
            </p:nvSpPr>
            <p:spPr bwMode="auto">
              <a:xfrm>
                <a:off x="1234522" y="2608448"/>
                <a:ext cx="129143" cy="72233"/>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7" name="Freeform 132"/>
              <p:cNvSpPr>
                <a:spLocks/>
              </p:cNvSpPr>
              <p:nvPr/>
            </p:nvSpPr>
            <p:spPr bwMode="auto">
              <a:xfrm>
                <a:off x="1235069" y="2607901"/>
                <a:ext cx="128049" cy="72233"/>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8" name="Freeform 133"/>
              <p:cNvSpPr>
                <a:spLocks/>
              </p:cNvSpPr>
              <p:nvPr/>
            </p:nvSpPr>
            <p:spPr bwMode="auto">
              <a:xfrm>
                <a:off x="1236164" y="2608448"/>
                <a:ext cx="126954" cy="70591"/>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49" name="Freeform 134"/>
              <p:cNvSpPr>
                <a:spLocks/>
              </p:cNvSpPr>
              <p:nvPr/>
            </p:nvSpPr>
            <p:spPr bwMode="auto">
              <a:xfrm>
                <a:off x="1236711" y="2607901"/>
                <a:ext cx="125860" cy="70591"/>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0" name="Freeform 135"/>
              <p:cNvSpPr>
                <a:spLocks/>
              </p:cNvSpPr>
              <p:nvPr/>
            </p:nvSpPr>
            <p:spPr bwMode="auto">
              <a:xfrm>
                <a:off x="1238353" y="2608448"/>
                <a:ext cx="123671" cy="69497"/>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1" name="Freeform 136"/>
              <p:cNvSpPr>
                <a:spLocks/>
              </p:cNvSpPr>
              <p:nvPr/>
            </p:nvSpPr>
            <p:spPr bwMode="auto">
              <a:xfrm>
                <a:off x="1238900" y="2608995"/>
                <a:ext cx="122577" cy="68402"/>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2" name="Freeform 137"/>
              <p:cNvSpPr>
                <a:spLocks/>
              </p:cNvSpPr>
              <p:nvPr/>
            </p:nvSpPr>
            <p:spPr bwMode="auto">
              <a:xfrm>
                <a:off x="1239994" y="2608448"/>
                <a:ext cx="121482" cy="68402"/>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3" name="Freeform 138"/>
              <p:cNvSpPr>
                <a:spLocks/>
              </p:cNvSpPr>
              <p:nvPr/>
            </p:nvSpPr>
            <p:spPr bwMode="auto">
              <a:xfrm>
                <a:off x="1241089" y="2609542"/>
                <a:ext cx="120388" cy="67308"/>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4" name="Freeform 139"/>
              <p:cNvSpPr>
                <a:spLocks/>
              </p:cNvSpPr>
              <p:nvPr/>
            </p:nvSpPr>
            <p:spPr bwMode="auto">
              <a:xfrm>
                <a:off x="1241636" y="2610089"/>
                <a:ext cx="119293" cy="66213"/>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5" name="Freeform 140"/>
              <p:cNvSpPr>
                <a:spLocks/>
              </p:cNvSpPr>
              <p:nvPr/>
            </p:nvSpPr>
            <p:spPr bwMode="auto">
              <a:xfrm>
                <a:off x="1242731" y="2609542"/>
                <a:ext cx="118199" cy="66213"/>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6" name="Freeform 141"/>
              <p:cNvSpPr>
                <a:spLocks/>
              </p:cNvSpPr>
              <p:nvPr/>
            </p:nvSpPr>
            <p:spPr bwMode="auto">
              <a:xfrm>
                <a:off x="1243825" y="2610089"/>
                <a:ext cx="116010" cy="65119"/>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7" name="Freeform 142"/>
              <p:cNvSpPr>
                <a:spLocks/>
              </p:cNvSpPr>
              <p:nvPr/>
            </p:nvSpPr>
            <p:spPr bwMode="auto">
              <a:xfrm>
                <a:off x="1244919" y="2610637"/>
                <a:ext cx="114916" cy="64024"/>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8" name="Freeform 143"/>
              <p:cNvSpPr>
                <a:spLocks/>
              </p:cNvSpPr>
              <p:nvPr/>
            </p:nvSpPr>
            <p:spPr bwMode="auto">
              <a:xfrm>
                <a:off x="1245467" y="2610089"/>
                <a:ext cx="113274" cy="64024"/>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59" name="Freeform 144"/>
              <p:cNvSpPr>
                <a:spLocks/>
              </p:cNvSpPr>
              <p:nvPr/>
            </p:nvSpPr>
            <p:spPr bwMode="auto">
              <a:xfrm>
                <a:off x="1246561" y="2610637"/>
                <a:ext cx="112180" cy="62930"/>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0" name="Freeform 145"/>
              <p:cNvSpPr>
                <a:spLocks/>
              </p:cNvSpPr>
              <p:nvPr/>
            </p:nvSpPr>
            <p:spPr bwMode="auto">
              <a:xfrm>
                <a:off x="1247108" y="2611184"/>
                <a:ext cx="111085" cy="61836"/>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1" name="Freeform 146"/>
              <p:cNvSpPr>
                <a:spLocks/>
              </p:cNvSpPr>
              <p:nvPr/>
            </p:nvSpPr>
            <p:spPr bwMode="auto">
              <a:xfrm>
                <a:off x="1248203" y="2610637"/>
                <a:ext cx="109991" cy="61836"/>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2" name="Freeform 147"/>
              <p:cNvSpPr>
                <a:spLocks/>
              </p:cNvSpPr>
              <p:nvPr/>
            </p:nvSpPr>
            <p:spPr bwMode="auto">
              <a:xfrm>
                <a:off x="1249844" y="2611184"/>
                <a:ext cx="107802" cy="60741"/>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3" name="Freeform 148"/>
              <p:cNvSpPr>
                <a:spLocks/>
              </p:cNvSpPr>
              <p:nvPr/>
            </p:nvSpPr>
            <p:spPr bwMode="auto">
              <a:xfrm>
                <a:off x="1250392" y="2612278"/>
                <a:ext cx="106707" cy="5964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4" name="Freeform 149"/>
              <p:cNvSpPr>
                <a:spLocks/>
              </p:cNvSpPr>
              <p:nvPr/>
            </p:nvSpPr>
            <p:spPr bwMode="auto">
              <a:xfrm>
                <a:off x="1251486" y="2611731"/>
                <a:ext cx="105613" cy="5964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5" name="Freeform 150"/>
              <p:cNvSpPr>
                <a:spLocks/>
              </p:cNvSpPr>
              <p:nvPr/>
            </p:nvSpPr>
            <p:spPr bwMode="auto">
              <a:xfrm>
                <a:off x="1252033" y="2612278"/>
                <a:ext cx="104518" cy="58552"/>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6" name="Freeform 151"/>
              <p:cNvSpPr>
                <a:spLocks/>
              </p:cNvSpPr>
              <p:nvPr/>
            </p:nvSpPr>
            <p:spPr bwMode="auto">
              <a:xfrm>
                <a:off x="1253128" y="2612826"/>
                <a:ext cx="103424" cy="57458"/>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7" name="Freeform 152"/>
              <p:cNvSpPr>
                <a:spLocks/>
              </p:cNvSpPr>
              <p:nvPr/>
            </p:nvSpPr>
            <p:spPr bwMode="auto">
              <a:xfrm>
                <a:off x="1253675" y="2612278"/>
                <a:ext cx="102330" cy="57458"/>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8" name="Freeform 153"/>
              <p:cNvSpPr>
                <a:spLocks/>
              </p:cNvSpPr>
              <p:nvPr/>
            </p:nvSpPr>
            <p:spPr bwMode="auto">
              <a:xfrm>
                <a:off x="1255864" y="2612826"/>
                <a:ext cx="99594" cy="56363"/>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69" name="Freeform 154"/>
              <p:cNvSpPr>
                <a:spLocks/>
              </p:cNvSpPr>
              <p:nvPr/>
            </p:nvSpPr>
            <p:spPr bwMode="auto">
              <a:xfrm>
                <a:off x="1256411" y="2613373"/>
                <a:ext cx="98499" cy="5526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0" name="Freeform 155"/>
              <p:cNvSpPr>
                <a:spLocks/>
              </p:cNvSpPr>
              <p:nvPr/>
            </p:nvSpPr>
            <p:spPr bwMode="auto">
              <a:xfrm>
                <a:off x="1257505" y="2612826"/>
                <a:ext cx="97405" cy="5526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1" name="Freeform 156"/>
              <p:cNvSpPr>
                <a:spLocks/>
              </p:cNvSpPr>
              <p:nvPr/>
            </p:nvSpPr>
            <p:spPr bwMode="auto">
              <a:xfrm>
                <a:off x="1258600" y="2613373"/>
                <a:ext cx="96310" cy="54175"/>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2" name="Freeform 157"/>
              <p:cNvSpPr>
                <a:spLocks/>
              </p:cNvSpPr>
              <p:nvPr/>
            </p:nvSpPr>
            <p:spPr bwMode="auto">
              <a:xfrm>
                <a:off x="1259147" y="2613920"/>
                <a:ext cx="95216" cy="53080"/>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3" name="Freeform 158"/>
              <p:cNvSpPr>
                <a:spLocks/>
              </p:cNvSpPr>
              <p:nvPr/>
            </p:nvSpPr>
            <p:spPr bwMode="auto">
              <a:xfrm>
                <a:off x="1260241" y="2613373"/>
                <a:ext cx="94121" cy="53080"/>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4" name="Freeform 159"/>
              <p:cNvSpPr>
                <a:spLocks/>
              </p:cNvSpPr>
              <p:nvPr/>
            </p:nvSpPr>
            <p:spPr bwMode="auto">
              <a:xfrm>
                <a:off x="1261336" y="2614467"/>
                <a:ext cx="91932" cy="51986"/>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5" name="Freeform 160"/>
              <p:cNvSpPr>
                <a:spLocks/>
              </p:cNvSpPr>
              <p:nvPr/>
            </p:nvSpPr>
            <p:spPr bwMode="auto">
              <a:xfrm>
                <a:off x="1262430" y="2615014"/>
                <a:ext cx="90838" cy="50891"/>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6" name="Freeform 161"/>
              <p:cNvSpPr>
                <a:spLocks/>
              </p:cNvSpPr>
              <p:nvPr/>
            </p:nvSpPr>
            <p:spPr bwMode="auto">
              <a:xfrm>
                <a:off x="1262978" y="2614467"/>
                <a:ext cx="89744" cy="50891"/>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7" name="Freeform 162"/>
              <p:cNvSpPr>
                <a:spLocks/>
              </p:cNvSpPr>
              <p:nvPr/>
            </p:nvSpPr>
            <p:spPr bwMode="auto">
              <a:xfrm>
                <a:off x="1264072" y="2615014"/>
                <a:ext cx="88649" cy="49797"/>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8" name="Freeform 163"/>
              <p:cNvSpPr>
                <a:spLocks/>
              </p:cNvSpPr>
              <p:nvPr/>
            </p:nvSpPr>
            <p:spPr bwMode="auto">
              <a:xfrm>
                <a:off x="1264619" y="2615562"/>
                <a:ext cx="87555" cy="48702"/>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79" name="Freeform 164"/>
              <p:cNvSpPr>
                <a:spLocks/>
              </p:cNvSpPr>
              <p:nvPr/>
            </p:nvSpPr>
            <p:spPr bwMode="auto">
              <a:xfrm>
                <a:off x="1265714" y="2615014"/>
                <a:ext cx="86460" cy="48702"/>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0" name="Freeform 165"/>
              <p:cNvSpPr>
                <a:spLocks/>
              </p:cNvSpPr>
              <p:nvPr/>
            </p:nvSpPr>
            <p:spPr bwMode="auto">
              <a:xfrm>
                <a:off x="1267355" y="2615562"/>
                <a:ext cx="84271" cy="47608"/>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1" name="Freeform 166"/>
              <p:cNvSpPr>
                <a:spLocks/>
              </p:cNvSpPr>
              <p:nvPr/>
            </p:nvSpPr>
            <p:spPr bwMode="auto">
              <a:xfrm>
                <a:off x="1267903" y="2616109"/>
                <a:ext cx="83177" cy="46513"/>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2" name="Freeform 167"/>
              <p:cNvSpPr>
                <a:spLocks/>
              </p:cNvSpPr>
              <p:nvPr/>
            </p:nvSpPr>
            <p:spPr bwMode="auto">
              <a:xfrm>
                <a:off x="833412" y="2608995"/>
                <a:ext cx="39400" cy="41589"/>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3" name="Freeform 168"/>
              <p:cNvSpPr>
                <a:spLocks/>
              </p:cNvSpPr>
              <p:nvPr/>
            </p:nvSpPr>
            <p:spPr bwMode="auto">
              <a:xfrm>
                <a:off x="747499" y="2653867"/>
                <a:ext cx="69497" cy="45419"/>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4" name="Freeform 169"/>
              <p:cNvSpPr>
                <a:spLocks noEditPoints="1"/>
              </p:cNvSpPr>
              <p:nvPr/>
            </p:nvSpPr>
            <p:spPr bwMode="auto">
              <a:xfrm>
                <a:off x="763368" y="2665358"/>
                <a:ext cx="29550" cy="13680"/>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5" name="Freeform 170"/>
              <p:cNvSpPr>
                <a:spLocks/>
              </p:cNvSpPr>
              <p:nvPr/>
            </p:nvSpPr>
            <p:spPr bwMode="auto">
              <a:xfrm>
                <a:off x="1359835" y="2680133"/>
                <a:ext cx="20794" cy="9850"/>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6" name="Freeform 171"/>
              <p:cNvSpPr>
                <a:spLocks/>
              </p:cNvSpPr>
              <p:nvPr/>
            </p:nvSpPr>
            <p:spPr bwMode="auto">
              <a:xfrm>
                <a:off x="1329738" y="2697097"/>
                <a:ext cx="22436" cy="10944"/>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7" name="Freeform 172"/>
              <p:cNvSpPr>
                <a:spLocks/>
              </p:cNvSpPr>
              <p:nvPr/>
            </p:nvSpPr>
            <p:spPr bwMode="auto">
              <a:xfrm>
                <a:off x="771029" y="2699833"/>
                <a:ext cx="126407" cy="119293"/>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8" name="Freeform 173"/>
              <p:cNvSpPr>
                <a:spLocks/>
              </p:cNvSpPr>
              <p:nvPr/>
            </p:nvSpPr>
            <p:spPr bwMode="auto">
              <a:xfrm>
                <a:off x="1282130" y="2716797"/>
                <a:ext cx="30644" cy="9303"/>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89" name="Freeform 174"/>
              <p:cNvSpPr>
                <a:spLocks/>
              </p:cNvSpPr>
              <p:nvPr/>
            </p:nvSpPr>
            <p:spPr bwMode="auto">
              <a:xfrm>
                <a:off x="1241089" y="2728288"/>
                <a:ext cx="21341" cy="9303"/>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0" name="Freeform 175"/>
              <p:cNvSpPr>
                <a:spLocks/>
              </p:cNvSpPr>
              <p:nvPr/>
            </p:nvSpPr>
            <p:spPr bwMode="auto">
              <a:xfrm>
                <a:off x="1195123" y="2747988"/>
                <a:ext cx="8755" cy="601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1" name="Freeform 176"/>
              <p:cNvSpPr>
                <a:spLocks/>
              </p:cNvSpPr>
              <p:nvPr/>
            </p:nvSpPr>
            <p:spPr bwMode="auto">
              <a:xfrm>
                <a:off x="618903" y="2807088"/>
                <a:ext cx="2189" cy="4925"/>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2" name="Freeform 177"/>
              <p:cNvSpPr>
                <a:spLocks/>
              </p:cNvSpPr>
              <p:nvPr/>
            </p:nvSpPr>
            <p:spPr bwMode="auto">
              <a:xfrm>
                <a:off x="618903" y="2814749"/>
                <a:ext cx="1094" cy="2189"/>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3" name="Freeform 178"/>
              <p:cNvSpPr>
                <a:spLocks/>
              </p:cNvSpPr>
              <p:nvPr/>
            </p:nvSpPr>
            <p:spPr bwMode="auto">
              <a:xfrm>
                <a:off x="668152" y="2832807"/>
                <a:ext cx="2736" cy="19153"/>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4" name="Freeform 179"/>
              <p:cNvSpPr>
                <a:spLocks/>
              </p:cNvSpPr>
              <p:nvPr/>
            </p:nvSpPr>
            <p:spPr bwMode="auto">
              <a:xfrm>
                <a:off x="1092793" y="3114077"/>
                <a:ext cx="201376" cy="225454"/>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5" name="Freeform 180"/>
              <p:cNvSpPr>
                <a:spLocks noEditPoints="1"/>
              </p:cNvSpPr>
              <p:nvPr/>
            </p:nvSpPr>
            <p:spPr bwMode="auto">
              <a:xfrm>
                <a:off x="1672296" y="3139796"/>
                <a:ext cx="108349" cy="146107"/>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6" name="Freeform 181"/>
              <p:cNvSpPr>
                <a:spLocks/>
              </p:cNvSpPr>
              <p:nvPr/>
            </p:nvSpPr>
            <p:spPr bwMode="auto">
              <a:xfrm>
                <a:off x="1156817" y="3208198"/>
                <a:ext cx="126407" cy="38305"/>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7" name="Freeform 182"/>
              <p:cNvSpPr>
                <a:spLocks/>
              </p:cNvSpPr>
              <p:nvPr/>
            </p:nvSpPr>
            <p:spPr bwMode="auto">
              <a:xfrm>
                <a:off x="830129" y="3220237"/>
                <a:ext cx="690588" cy="715760"/>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8" name="Freeform 183"/>
              <p:cNvSpPr>
                <a:spLocks/>
              </p:cNvSpPr>
              <p:nvPr/>
            </p:nvSpPr>
            <p:spPr bwMode="auto">
              <a:xfrm>
                <a:off x="1507036" y="3225709"/>
                <a:ext cx="210679" cy="21943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499" name="Freeform 184"/>
              <p:cNvSpPr>
                <a:spLocks/>
              </p:cNvSpPr>
              <p:nvPr/>
            </p:nvSpPr>
            <p:spPr bwMode="auto">
              <a:xfrm>
                <a:off x="1156270" y="3244314"/>
                <a:ext cx="126954" cy="29003"/>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0" name="Freeform 185"/>
              <p:cNvSpPr>
                <a:spLocks/>
              </p:cNvSpPr>
              <p:nvPr/>
            </p:nvSpPr>
            <p:spPr bwMode="auto">
              <a:xfrm>
                <a:off x="1152987" y="3282619"/>
                <a:ext cx="109991" cy="25172"/>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1" name="Freeform 186"/>
              <p:cNvSpPr>
                <a:spLocks/>
              </p:cNvSpPr>
              <p:nvPr/>
            </p:nvSpPr>
            <p:spPr bwMode="auto">
              <a:xfrm>
                <a:off x="1677221" y="3285903"/>
                <a:ext cx="88649" cy="60194"/>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2" name="Freeform 187"/>
              <p:cNvSpPr>
                <a:spLocks/>
              </p:cNvSpPr>
              <p:nvPr/>
            </p:nvSpPr>
            <p:spPr bwMode="auto">
              <a:xfrm>
                <a:off x="1590213" y="3326397"/>
                <a:ext cx="75516" cy="72780"/>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3" name="Freeform 188"/>
              <p:cNvSpPr>
                <a:spLocks/>
              </p:cNvSpPr>
              <p:nvPr/>
            </p:nvSpPr>
            <p:spPr bwMode="auto">
              <a:xfrm>
                <a:off x="1664088" y="3337888"/>
                <a:ext cx="90291" cy="74969"/>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4" name="Freeform 189"/>
              <p:cNvSpPr>
                <a:spLocks/>
              </p:cNvSpPr>
              <p:nvPr/>
            </p:nvSpPr>
            <p:spPr bwMode="auto">
              <a:xfrm>
                <a:off x="1478034" y="3358683"/>
                <a:ext cx="24625" cy="36116"/>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5" name="Freeform 190"/>
              <p:cNvSpPr>
                <a:spLocks/>
              </p:cNvSpPr>
              <p:nvPr/>
            </p:nvSpPr>
            <p:spPr bwMode="auto">
              <a:xfrm>
                <a:off x="1186914" y="3440765"/>
                <a:ext cx="9303" cy="8755"/>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6" name="Freeform 191"/>
              <p:cNvSpPr>
                <a:spLocks/>
              </p:cNvSpPr>
              <p:nvPr/>
            </p:nvSpPr>
            <p:spPr bwMode="auto">
              <a:xfrm>
                <a:off x="888134" y="3445143"/>
                <a:ext cx="9850" cy="8755"/>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7" name="Freeform 192"/>
              <p:cNvSpPr>
                <a:spLocks/>
              </p:cNvSpPr>
              <p:nvPr/>
            </p:nvSpPr>
            <p:spPr bwMode="auto">
              <a:xfrm>
                <a:off x="869528" y="3447879"/>
                <a:ext cx="9303" cy="7114"/>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8" name="Freeform 193"/>
              <p:cNvSpPr>
                <a:spLocks/>
              </p:cNvSpPr>
              <p:nvPr/>
            </p:nvSpPr>
            <p:spPr bwMode="auto">
              <a:xfrm>
                <a:off x="1024938" y="3450068"/>
                <a:ext cx="74422" cy="60194"/>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09" name="Freeform 194"/>
              <p:cNvSpPr>
                <a:spLocks/>
              </p:cNvSpPr>
              <p:nvPr/>
            </p:nvSpPr>
            <p:spPr bwMode="auto">
              <a:xfrm>
                <a:off x="1209897" y="3453899"/>
                <a:ext cx="8755" cy="7661"/>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0" name="Freeform 195"/>
              <p:cNvSpPr>
                <a:spLocks noEditPoints="1"/>
              </p:cNvSpPr>
              <p:nvPr/>
            </p:nvSpPr>
            <p:spPr bwMode="auto">
              <a:xfrm>
                <a:off x="1011805" y="3496034"/>
                <a:ext cx="87555" cy="111085"/>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1" name="Freeform 196"/>
              <p:cNvSpPr>
                <a:spLocks/>
              </p:cNvSpPr>
              <p:nvPr/>
            </p:nvSpPr>
            <p:spPr bwMode="auto">
              <a:xfrm>
                <a:off x="971311" y="3537623"/>
                <a:ext cx="32833" cy="42136"/>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2" name="Freeform 197"/>
              <p:cNvSpPr>
                <a:spLocks/>
              </p:cNvSpPr>
              <p:nvPr/>
            </p:nvSpPr>
            <p:spPr bwMode="auto">
              <a:xfrm>
                <a:off x="1053393" y="3556775"/>
                <a:ext cx="16964" cy="13680"/>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3" name="Freeform 198"/>
              <p:cNvSpPr>
                <a:spLocks/>
              </p:cNvSpPr>
              <p:nvPr/>
            </p:nvSpPr>
            <p:spPr bwMode="auto">
              <a:xfrm>
                <a:off x="679097" y="3566078"/>
                <a:ext cx="283458" cy="206848"/>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4" name="Freeform 199"/>
              <p:cNvSpPr>
                <a:spLocks/>
              </p:cNvSpPr>
              <p:nvPr/>
            </p:nvSpPr>
            <p:spPr bwMode="auto">
              <a:xfrm>
                <a:off x="865698" y="3566078"/>
                <a:ext cx="36116" cy="19700"/>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5" name="Freeform 200"/>
              <p:cNvSpPr>
                <a:spLocks/>
              </p:cNvSpPr>
              <p:nvPr/>
            </p:nvSpPr>
            <p:spPr bwMode="auto">
              <a:xfrm>
                <a:off x="1062149" y="3588514"/>
                <a:ext cx="2189" cy="8755"/>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6" name="Freeform 201"/>
              <p:cNvSpPr>
                <a:spLocks noEditPoints="1"/>
              </p:cNvSpPr>
              <p:nvPr/>
            </p:nvSpPr>
            <p:spPr bwMode="auto">
              <a:xfrm>
                <a:off x="994841" y="3614233"/>
                <a:ext cx="40494" cy="90291"/>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7" name="Freeform 202"/>
              <p:cNvSpPr>
                <a:spLocks/>
              </p:cNvSpPr>
              <p:nvPr/>
            </p:nvSpPr>
            <p:spPr bwMode="auto">
              <a:xfrm>
                <a:off x="1372421" y="3656916"/>
                <a:ext cx="7114" cy="6567"/>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8" name="Freeform 203"/>
              <p:cNvSpPr>
                <a:spLocks/>
              </p:cNvSpPr>
              <p:nvPr/>
            </p:nvSpPr>
            <p:spPr bwMode="auto">
              <a:xfrm>
                <a:off x="1288150" y="3673880"/>
                <a:ext cx="58552" cy="21341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19" name="Freeform 204"/>
              <p:cNvSpPr>
                <a:spLocks/>
              </p:cNvSpPr>
              <p:nvPr/>
            </p:nvSpPr>
            <p:spPr bwMode="auto">
              <a:xfrm>
                <a:off x="1369685" y="3694127"/>
                <a:ext cx="547" cy="1039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0" name="Freeform 206"/>
              <p:cNvSpPr>
                <a:spLocks/>
              </p:cNvSpPr>
              <p:nvPr/>
            </p:nvSpPr>
            <p:spPr bwMode="auto">
              <a:xfrm>
                <a:off x="916589" y="3700146"/>
                <a:ext cx="50344" cy="82630"/>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1" name="Freeform 207"/>
              <p:cNvSpPr>
                <a:spLocks/>
              </p:cNvSpPr>
              <p:nvPr/>
            </p:nvSpPr>
            <p:spPr bwMode="auto">
              <a:xfrm>
                <a:off x="750235" y="3704524"/>
                <a:ext cx="40494" cy="55816"/>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2" name="Freeform 208"/>
              <p:cNvSpPr>
                <a:spLocks/>
              </p:cNvSpPr>
              <p:nvPr/>
            </p:nvSpPr>
            <p:spPr bwMode="auto">
              <a:xfrm>
                <a:off x="1339040" y="3706713"/>
                <a:ext cx="32286" cy="161976"/>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3" name="Freeform 209"/>
              <p:cNvSpPr>
                <a:spLocks/>
              </p:cNvSpPr>
              <p:nvPr/>
            </p:nvSpPr>
            <p:spPr bwMode="auto">
              <a:xfrm>
                <a:off x="1322077" y="3714921"/>
                <a:ext cx="1094" cy="1039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4" name="Freeform 210"/>
              <p:cNvSpPr>
                <a:spLocks/>
              </p:cNvSpPr>
              <p:nvPr/>
            </p:nvSpPr>
            <p:spPr bwMode="auto">
              <a:xfrm>
                <a:off x="1220842" y="3727507"/>
                <a:ext cx="99046" cy="181129"/>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5" name="Freeform 211"/>
              <p:cNvSpPr>
                <a:spLocks/>
              </p:cNvSpPr>
              <p:nvPr/>
            </p:nvSpPr>
            <p:spPr bwMode="auto">
              <a:xfrm>
                <a:off x="644622" y="3772926"/>
                <a:ext cx="375391" cy="177846"/>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6" name="Freeform 212"/>
              <p:cNvSpPr>
                <a:spLocks/>
              </p:cNvSpPr>
              <p:nvPr/>
            </p:nvSpPr>
            <p:spPr bwMode="auto">
              <a:xfrm>
                <a:off x="784162" y="3825459"/>
                <a:ext cx="233662" cy="252814"/>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7" name="Freeform 213"/>
              <p:cNvSpPr>
                <a:spLocks/>
              </p:cNvSpPr>
              <p:nvPr/>
            </p:nvSpPr>
            <p:spPr bwMode="auto">
              <a:xfrm>
                <a:off x="1203878" y="3837498"/>
                <a:ext cx="67855" cy="51986"/>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8" name="Freeform 214"/>
              <p:cNvSpPr>
                <a:spLocks/>
              </p:cNvSpPr>
              <p:nvPr/>
            </p:nvSpPr>
            <p:spPr bwMode="auto">
              <a:xfrm>
                <a:off x="984991" y="3896050"/>
                <a:ext cx="10397" cy="10944"/>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29" name="Freeform 215"/>
              <p:cNvSpPr>
                <a:spLocks/>
              </p:cNvSpPr>
              <p:nvPr/>
            </p:nvSpPr>
            <p:spPr bwMode="auto">
              <a:xfrm>
                <a:off x="628205" y="3932166"/>
                <a:ext cx="136257" cy="106160"/>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30" name="Freeform 216"/>
              <p:cNvSpPr>
                <a:spLocks/>
              </p:cNvSpPr>
              <p:nvPr/>
            </p:nvSpPr>
            <p:spPr bwMode="auto">
              <a:xfrm>
                <a:off x="1270091" y="3932166"/>
                <a:ext cx="155410" cy="10889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33" name="Freeform 217"/>
              <p:cNvSpPr>
                <a:spLocks/>
              </p:cNvSpPr>
              <p:nvPr/>
            </p:nvSpPr>
            <p:spPr bwMode="auto">
              <a:xfrm>
                <a:off x="1034788" y="3937638"/>
                <a:ext cx="262664" cy="155410"/>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38" name="Freeform 218"/>
              <p:cNvSpPr>
                <a:spLocks/>
              </p:cNvSpPr>
              <p:nvPr/>
            </p:nvSpPr>
            <p:spPr bwMode="auto">
              <a:xfrm>
                <a:off x="775954" y="3944752"/>
                <a:ext cx="20794" cy="1039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48" name="Freeform 219"/>
              <p:cNvSpPr>
                <a:spLocks/>
              </p:cNvSpPr>
              <p:nvPr/>
            </p:nvSpPr>
            <p:spPr bwMode="auto">
              <a:xfrm>
                <a:off x="737649" y="3955697"/>
                <a:ext cx="75516" cy="61836"/>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49" name="Freeform 220"/>
              <p:cNvSpPr>
                <a:spLocks/>
              </p:cNvSpPr>
              <p:nvPr/>
            </p:nvSpPr>
            <p:spPr bwMode="auto">
              <a:xfrm>
                <a:off x="751876" y="3967735"/>
                <a:ext cx="45966" cy="40494"/>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0" name="Freeform 221"/>
              <p:cNvSpPr>
                <a:spLocks/>
              </p:cNvSpPr>
              <p:nvPr/>
            </p:nvSpPr>
            <p:spPr bwMode="auto">
              <a:xfrm>
                <a:off x="766104" y="3975944"/>
                <a:ext cx="18605" cy="21889"/>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1" name="Freeform 222"/>
              <p:cNvSpPr>
                <a:spLocks/>
              </p:cNvSpPr>
              <p:nvPr/>
            </p:nvSpPr>
            <p:spPr bwMode="auto">
              <a:xfrm>
                <a:off x="735460" y="4025193"/>
                <a:ext cx="43777" cy="47061"/>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2" name="Freeform 223"/>
              <p:cNvSpPr>
                <a:spLocks/>
              </p:cNvSpPr>
              <p:nvPr/>
            </p:nvSpPr>
            <p:spPr bwMode="auto">
              <a:xfrm>
                <a:off x="1272827" y="4031213"/>
                <a:ext cx="148296" cy="51438"/>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3" name="Freeform 224"/>
              <p:cNvSpPr>
                <a:spLocks/>
              </p:cNvSpPr>
              <p:nvPr/>
            </p:nvSpPr>
            <p:spPr bwMode="auto">
              <a:xfrm>
                <a:off x="1380629" y="4035043"/>
                <a:ext cx="98499" cy="51438"/>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4" name="Freeform 225"/>
              <p:cNvSpPr>
                <a:spLocks/>
              </p:cNvSpPr>
              <p:nvPr/>
            </p:nvSpPr>
            <p:spPr bwMode="auto">
              <a:xfrm>
                <a:off x="1404706" y="4042704"/>
                <a:ext cx="206301" cy="64024"/>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5" name="Freeform 226"/>
              <p:cNvSpPr>
                <a:spLocks/>
              </p:cNvSpPr>
              <p:nvPr/>
            </p:nvSpPr>
            <p:spPr bwMode="auto">
              <a:xfrm>
                <a:off x="984991" y="4059121"/>
                <a:ext cx="295497" cy="95216"/>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6" name="Freeform 227"/>
              <p:cNvSpPr>
                <a:spLocks/>
              </p:cNvSpPr>
              <p:nvPr/>
            </p:nvSpPr>
            <p:spPr bwMode="auto">
              <a:xfrm>
                <a:off x="1230691" y="4085387"/>
                <a:ext cx="141729" cy="75516"/>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7" name="Freeform 228"/>
              <p:cNvSpPr>
                <a:spLocks/>
              </p:cNvSpPr>
              <p:nvPr/>
            </p:nvSpPr>
            <p:spPr bwMode="auto">
              <a:xfrm>
                <a:off x="1313868" y="4096879"/>
                <a:ext cx="185507" cy="74422"/>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8" name="Freeform 229"/>
              <p:cNvSpPr>
                <a:spLocks/>
              </p:cNvSpPr>
              <p:nvPr/>
            </p:nvSpPr>
            <p:spPr bwMode="auto">
              <a:xfrm>
                <a:off x="948875" y="2580540"/>
                <a:ext cx="15322" cy="15869"/>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59" name="Freeform 230"/>
              <p:cNvSpPr>
                <a:spLocks/>
              </p:cNvSpPr>
              <p:nvPr/>
            </p:nvSpPr>
            <p:spPr bwMode="auto">
              <a:xfrm>
                <a:off x="1044090" y="2554820"/>
                <a:ext cx="15869" cy="15322"/>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560" name="Freeform 231"/>
              <p:cNvSpPr>
                <a:spLocks noEditPoints="1"/>
              </p:cNvSpPr>
              <p:nvPr/>
            </p:nvSpPr>
            <p:spPr bwMode="auto">
              <a:xfrm>
                <a:off x="692230" y="3789890"/>
                <a:ext cx="182223" cy="119841"/>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3" name="Group 813"/>
            <p:cNvGrpSpPr/>
            <p:nvPr/>
          </p:nvGrpSpPr>
          <p:grpSpPr>
            <a:xfrm>
              <a:off x="5893636" y="1518139"/>
              <a:ext cx="2752279" cy="1148862"/>
              <a:chOff x="5893636" y="1518139"/>
              <a:chExt cx="2752279" cy="1148862"/>
            </a:xfrm>
          </p:grpSpPr>
          <p:sp>
            <p:nvSpPr>
              <p:cNvPr id="1154" name="Oval Callout 1153"/>
              <p:cNvSpPr/>
              <p:nvPr/>
            </p:nvSpPr>
            <p:spPr>
              <a:xfrm>
                <a:off x="5893636" y="1518139"/>
                <a:ext cx="2752279" cy="1148862"/>
              </a:xfrm>
              <a:prstGeom prst="wedgeEllipseCallout">
                <a:avLst>
                  <a:gd name="adj1" fmla="val -61418"/>
                  <a:gd name="adj2" fmla="val 2764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14" name="Group 563"/>
              <p:cNvGrpSpPr>
                <a:grpSpLocks noChangeAspect="1"/>
              </p:cNvGrpSpPr>
              <p:nvPr/>
            </p:nvGrpSpPr>
            <p:grpSpPr>
              <a:xfrm>
                <a:off x="6122626" y="1769014"/>
                <a:ext cx="281495" cy="675251"/>
                <a:chOff x="6621463" y="1127125"/>
                <a:chExt cx="1330325" cy="3252788"/>
              </a:xfrm>
            </p:grpSpPr>
            <p:sp>
              <p:nvSpPr>
                <p:cNvPr id="1277"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8"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9"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0"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1"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2"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3"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4"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5"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6"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7"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8"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89"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0"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1"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2"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3"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4"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5"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6"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7"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8"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99"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0"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1"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2"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3"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4"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5"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6"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7"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8"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09"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0"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1"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2"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3"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4"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5"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6"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7"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8"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319"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5" name="Group 564"/>
              <p:cNvGrpSpPr>
                <a:grpSpLocks noChangeAspect="1"/>
              </p:cNvGrpSpPr>
              <p:nvPr/>
            </p:nvGrpSpPr>
            <p:grpSpPr>
              <a:xfrm>
                <a:off x="6861505" y="1853421"/>
                <a:ext cx="219579" cy="506437"/>
                <a:chOff x="7996238" y="2274888"/>
                <a:chExt cx="660400" cy="1552575"/>
              </a:xfrm>
            </p:grpSpPr>
            <p:sp>
              <p:nvSpPr>
                <p:cNvPr id="1241"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2"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3"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4"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5"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6"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7"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8"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9"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0"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1"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2"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3"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4"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5"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6"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7"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8"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59"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2"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3"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4"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5"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6"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7"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8"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69"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0"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1"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2"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3"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4"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5"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76"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sp>
            <p:nvSpPr>
              <p:cNvPr id="1158" name="TextBox 1157"/>
              <p:cNvSpPr txBox="1"/>
              <p:nvPr/>
            </p:nvSpPr>
            <p:spPr>
              <a:xfrm>
                <a:off x="6417723" y="1860451"/>
                <a:ext cx="430180" cy="492369"/>
              </a:xfrm>
              <a:prstGeom prst="rect">
                <a:avLst/>
              </a:prstGeom>
              <a:noFill/>
            </p:spPr>
            <p:txBody>
              <a:bodyPr wrap="none" rtlCol="0" anchor="ctr" anchorCtr="0">
                <a:noAutofit/>
              </a:bodyPr>
              <a:lstStyle/>
              <a:p>
                <a:pPr algn="ctr"/>
                <a:r>
                  <a:rPr lang="en-US" sz="3200" dirty="0" smtClean="0"/>
                  <a:t>$X</a:t>
                </a:r>
              </a:p>
            </p:txBody>
          </p:sp>
          <p:sp>
            <p:nvSpPr>
              <p:cNvPr id="1159" name="TextBox 1158"/>
              <p:cNvSpPr txBox="1"/>
              <p:nvPr/>
            </p:nvSpPr>
            <p:spPr>
              <a:xfrm>
                <a:off x="7094686" y="1860451"/>
                <a:ext cx="430180" cy="492369"/>
              </a:xfrm>
              <a:prstGeom prst="rect">
                <a:avLst/>
              </a:prstGeom>
              <a:noFill/>
            </p:spPr>
            <p:txBody>
              <a:bodyPr wrap="none" rtlCol="0" anchor="ctr" anchorCtr="0">
                <a:noAutofit/>
              </a:bodyPr>
              <a:lstStyle/>
              <a:p>
                <a:pPr algn="ctr"/>
                <a:r>
                  <a:rPr lang="en-US" sz="3200" dirty="0" smtClean="0"/>
                  <a:t>$Y</a:t>
                </a:r>
              </a:p>
            </p:txBody>
          </p:sp>
          <p:grpSp>
            <p:nvGrpSpPr>
              <p:cNvPr id="16" name="Group 828"/>
              <p:cNvGrpSpPr/>
              <p:nvPr/>
            </p:nvGrpSpPr>
            <p:grpSpPr>
              <a:xfrm>
                <a:off x="7538468" y="1769014"/>
                <a:ext cx="434673" cy="675251"/>
                <a:chOff x="7905746" y="3307082"/>
                <a:chExt cx="461975" cy="731522"/>
              </a:xfrm>
            </p:grpSpPr>
            <p:grpSp>
              <p:nvGrpSpPr>
                <p:cNvPr id="17" name="Group 563"/>
                <p:cNvGrpSpPr>
                  <a:grpSpLocks noChangeAspect="1"/>
                </p:cNvGrpSpPr>
                <p:nvPr/>
              </p:nvGrpSpPr>
              <p:grpSpPr>
                <a:xfrm>
                  <a:off x="7905746" y="3307082"/>
                  <a:ext cx="299176" cy="731522"/>
                  <a:chOff x="6621463" y="1127125"/>
                  <a:chExt cx="1330325" cy="3252788"/>
                </a:xfrm>
              </p:grpSpPr>
              <p:sp>
                <p:nvSpPr>
                  <p:cNvPr id="1198" name="Freeform 236"/>
                  <p:cNvSpPr>
                    <a:spLocks/>
                  </p:cNvSpPr>
                  <p:nvPr/>
                </p:nvSpPr>
                <p:spPr bwMode="auto">
                  <a:xfrm>
                    <a:off x="7662863" y="3468688"/>
                    <a:ext cx="273050" cy="815975"/>
                  </a:xfrm>
                  <a:custGeom>
                    <a:avLst/>
                    <a:gdLst/>
                    <a:ahLst/>
                    <a:cxnLst>
                      <a:cxn ang="0">
                        <a:pos x="0" y="42"/>
                      </a:cxn>
                      <a:cxn ang="0">
                        <a:pos x="85" y="0"/>
                      </a:cxn>
                      <a:cxn ang="0">
                        <a:pos x="344" y="889"/>
                      </a:cxn>
                      <a:cxn ang="0">
                        <a:pos x="300" y="1026"/>
                      </a:cxn>
                      <a:cxn ang="0">
                        <a:pos x="0" y="42"/>
                      </a:cxn>
                      <a:cxn ang="0">
                        <a:pos x="0" y="42"/>
                      </a:cxn>
                    </a:cxnLst>
                    <a:rect l="0" t="0" r="r" b="b"/>
                    <a:pathLst>
                      <a:path w="344" h="1026">
                        <a:moveTo>
                          <a:pt x="0" y="42"/>
                        </a:moveTo>
                        <a:lnTo>
                          <a:pt x="85" y="0"/>
                        </a:lnTo>
                        <a:lnTo>
                          <a:pt x="344" y="889"/>
                        </a:lnTo>
                        <a:lnTo>
                          <a:pt x="300" y="1026"/>
                        </a:lnTo>
                        <a:lnTo>
                          <a:pt x="0" y="42"/>
                        </a:lnTo>
                        <a:lnTo>
                          <a:pt x="0" y="42"/>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9" name="Freeform 244"/>
                  <p:cNvSpPr>
                    <a:spLocks/>
                  </p:cNvSpPr>
                  <p:nvPr/>
                </p:nvSpPr>
                <p:spPr bwMode="auto">
                  <a:xfrm>
                    <a:off x="7540625" y="3243263"/>
                    <a:ext cx="200025" cy="263525"/>
                  </a:xfrm>
                  <a:custGeom>
                    <a:avLst/>
                    <a:gdLst/>
                    <a:ahLst/>
                    <a:cxnLst>
                      <a:cxn ang="0">
                        <a:pos x="207" y="0"/>
                      </a:cxn>
                      <a:cxn ang="0">
                        <a:pos x="251" y="294"/>
                      </a:cxn>
                      <a:cxn ang="0">
                        <a:pos x="241" y="296"/>
                      </a:cxn>
                      <a:cxn ang="0">
                        <a:pos x="226" y="302"/>
                      </a:cxn>
                      <a:cxn ang="0">
                        <a:pos x="211" y="306"/>
                      </a:cxn>
                      <a:cxn ang="0">
                        <a:pos x="201" y="309"/>
                      </a:cxn>
                      <a:cxn ang="0">
                        <a:pos x="192" y="313"/>
                      </a:cxn>
                      <a:cxn ang="0">
                        <a:pos x="180" y="315"/>
                      </a:cxn>
                      <a:cxn ang="0">
                        <a:pos x="165" y="321"/>
                      </a:cxn>
                      <a:cxn ang="0">
                        <a:pos x="148" y="327"/>
                      </a:cxn>
                      <a:cxn ang="0">
                        <a:pos x="137" y="330"/>
                      </a:cxn>
                      <a:cxn ang="0">
                        <a:pos x="133" y="330"/>
                      </a:cxn>
                      <a:cxn ang="0">
                        <a:pos x="129" y="325"/>
                      </a:cxn>
                      <a:cxn ang="0">
                        <a:pos x="121" y="313"/>
                      </a:cxn>
                      <a:cxn ang="0">
                        <a:pos x="112" y="300"/>
                      </a:cxn>
                      <a:cxn ang="0">
                        <a:pos x="106" y="288"/>
                      </a:cxn>
                      <a:cxn ang="0">
                        <a:pos x="100" y="279"/>
                      </a:cxn>
                      <a:cxn ang="0">
                        <a:pos x="95" y="269"/>
                      </a:cxn>
                      <a:cxn ang="0">
                        <a:pos x="91" y="258"/>
                      </a:cxn>
                      <a:cxn ang="0">
                        <a:pos x="83" y="249"/>
                      </a:cxn>
                      <a:cxn ang="0">
                        <a:pos x="78" y="237"/>
                      </a:cxn>
                      <a:cxn ang="0">
                        <a:pos x="72" y="226"/>
                      </a:cxn>
                      <a:cxn ang="0">
                        <a:pos x="66" y="214"/>
                      </a:cxn>
                      <a:cxn ang="0">
                        <a:pos x="60" y="203"/>
                      </a:cxn>
                      <a:cxn ang="0">
                        <a:pos x="53" y="192"/>
                      </a:cxn>
                      <a:cxn ang="0">
                        <a:pos x="47" y="180"/>
                      </a:cxn>
                      <a:cxn ang="0">
                        <a:pos x="41" y="171"/>
                      </a:cxn>
                      <a:cxn ang="0">
                        <a:pos x="36" y="159"/>
                      </a:cxn>
                      <a:cxn ang="0">
                        <a:pos x="30" y="148"/>
                      </a:cxn>
                      <a:cxn ang="0">
                        <a:pos x="26" y="138"/>
                      </a:cxn>
                      <a:cxn ang="0">
                        <a:pos x="21" y="129"/>
                      </a:cxn>
                      <a:cxn ang="0">
                        <a:pos x="17" y="119"/>
                      </a:cxn>
                      <a:cxn ang="0">
                        <a:pos x="11" y="112"/>
                      </a:cxn>
                      <a:cxn ang="0">
                        <a:pos x="7" y="102"/>
                      </a:cxn>
                      <a:cxn ang="0">
                        <a:pos x="2" y="89"/>
                      </a:cxn>
                      <a:cxn ang="0">
                        <a:pos x="21" y="66"/>
                      </a:cxn>
                    </a:cxnLst>
                    <a:rect l="0" t="0" r="r" b="b"/>
                    <a:pathLst>
                      <a:path w="253" h="332">
                        <a:moveTo>
                          <a:pt x="21" y="66"/>
                        </a:moveTo>
                        <a:lnTo>
                          <a:pt x="207" y="0"/>
                        </a:lnTo>
                        <a:lnTo>
                          <a:pt x="253" y="294"/>
                        </a:lnTo>
                        <a:lnTo>
                          <a:pt x="251" y="294"/>
                        </a:lnTo>
                        <a:lnTo>
                          <a:pt x="247" y="294"/>
                        </a:lnTo>
                        <a:lnTo>
                          <a:pt x="241" y="296"/>
                        </a:lnTo>
                        <a:lnTo>
                          <a:pt x="235" y="298"/>
                        </a:lnTo>
                        <a:lnTo>
                          <a:pt x="226" y="302"/>
                        </a:lnTo>
                        <a:lnTo>
                          <a:pt x="216" y="304"/>
                        </a:lnTo>
                        <a:lnTo>
                          <a:pt x="211" y="306"/>
                        </a:lnTo>
                        <a:lnTo>
                          <a:pt x="207" y="307"/>
                        </a:lnTo>
                        <a:lnTo>
                          <a:pt x="201" y="309"/>
                        </a:lnTo>
                        <a:lnTo>
                          <a:pt x="195" y="311"/>
                        </a:lnTo>
                        <a:lnTo>
                          <a:pt x="192" y="313"/>
                        </a:lnTo>
                        <a:lnTo>
                          <a:pt x="186" y="313"/>
                        </a:lnTo>
                        <a:lnTo>
                          <a:pt x="180" y="315"/>
                        </a:lnTo>
                        <a:lnTo>
                          <a:pt x="175" y="317"/>
                        </a:lnTo>
                        <a:lnTo>
                          <a:pt x="165" y="321"/>
                        </a:lnTo>
                        <a:lnTo>
                          <a:pt x="156" y="325"/>
                        </a:lnTo>
                        <a:lnTo>
                          <a:pt x="148" y="327"/>
                        </a:lnTo>
                        <a:lnTo>
                          <a:pt x="140" y="328"/>
                        </a:lnTo>
                        <a:lnTo>
                          <a:pt x="137" y="330"/>
                        </a:lnTo>
                        <a:lnTo>
                          <a:pt x="135" y="332"/>
                        </a:lnTo>
                        <a:lnTo>
                          <a:pt x="133" y="330"/>
                        </a:lnTo>
                        <a:lnTo>
                          <a:pt x="131" y="328"/>
                        </a:lnTo>
                        <a:lnTo>
                          <a:pt x="129" y="325"/>
                        </a:lnTo>
                        <a:lnTo>
                          <a:pt x="125" y="321"/>
                        </a:lnTo>
                        <a:lnTo>
                          <a:pt x="121" y="313"/>
                        </a:lnTo>
                        <a:lnTo>
                          <a:pt x="118" y="307"/>
                        </a:lnTo>
                        <a:lnTo>
                          <a:pt x="112" y="300"/>
                        </a:lnTo>
                        <a:lnTo>
                          <a:pt x="110" y="294"/>
                        </a:lnTo>
                        <a:lnTo>
                          <a:pt x="106" y="288"/>
                        </a:lnTo>
                        <a:lnTo>
                          <a:pt x="104" y="283"/>
                        </a:lnTo>
                        <a:lnTo>
                          <a:pt x="100" y="279"/>
                        </a:lnTo>
                        <a:lnTo>
                          <a:pt x="99" y="273"/>
                        </a:lnTo>
                        <a:lnTo>
                          <a:pt x="95" y="269"/>
                        </a:lnTo>
                        <a:lnTo>
                          <a:pt x="93" y="264"/>
                        </a:lnTo>
                        <a:lnTo>
                          <a:pt x="91" y="258"/>
                        </a:lnTo>
                        <a:lnTo>
                          <a:pt x="87" y="254"/>
                        </a:lnTo>
                        <a:lnTo>
                          <a:pt x="83" y="249"/>
                        </a:lnTo>
                        <a:lnTo>
                          <a:pt x="81" y="243"/>
                        </a:lnTo>
                        <a:lnTo>
                          <a:pt x="78" y="237"/>
                        </a:lnTo>
                        <a:lnTo>
                          <a:pt x="76" y="231"/>
                        </a:lnTo>
                        <a:lnTo>
                          <a:pt x="72" y="226"/>
                        </a:lnTo>
                        <a:lnTo>
                          <a:pt x="70" y="220"/>
                        </a:lnTo>
                        <a:lnTo>
                          <a:pt x="66" y="214"/>
                        </a:lnTo>
                        <a:lnTo>
                          <a:pt x="64" y="209"/>
                        </a:lnTo>
                        <a:lnTo>
                          <a:pt x="60" y="203"/>
                        </a:lnTo>
                        <a:lnTo>
                          <a:pt x="57" y="197"/>
                        </a:lnTo>
                        <a:lnTo>
                          <a:pt x="53" y="192"/>
                        </a:lnTo>
                        <a:lnTo>
                          <a:pt x="51" y="186"/>
                        </a:lnTo>
                        <a:lnTo>
                          <a:pt x="47" y="180"/>
                        </a:lnTo>
                        <a:lnTo>
                          <a:pt x="45" y="174"/>
                        </a:lnTo>
                        <a:lnTo>
                          <a:pt x="41" y="171"/>
                        </a:lnTo>
                        <a:lnTo>
                          <a:pt x="40" y="165"/>
                        </a:lnTo>
                        <a:lnTo>
                          <a:pt x="36" y="159"/>
                        </a:lnTo>
                        <a:lnTo>
                          <a:pt x="34" y="153"/>
                        </a:lnTo>
                        <a:lnTo>
                          <a:pt x="30" y="148"/>
                        </a:lnTo>
                        <a:lnTo>
                          <a:pt x="28" y="144"/>
                        </a:lnTo>
                        <a:lnTo>
                          <a:pt x="26" y="138"/>
                        </a:lnTo>
                        <a:lnTo>
                          <a:pt x="22" y="133"/>
                        </a:lnTo>
                        <a:lnTo>
                          <a:pt x="21" y="129"/>
                        </a:lnTo>
                        <a:lnTo>
                          <a:pt x="19" y="125"/>
                        </a:lnTo>
                        <a:lnTo>
                          <a:pt x="17" y="119"/>
                        </a:lnTo>
                        <a:lnTo>
                          <a:pt x="13" y="115"/>
                        </a:lnTo>
                        <a:lnTo>
                          <a:pt x="11" y="112"/>
                        </a:lnTo>
                        <a:lnTo>
                          <a:pt x="11" y="108"/>
                        </a:lnTo>
                        <a:lnTo>
                          <a:pt x="7" y="102"/>
                        </a:lnTo>
                        <a:lnTo>
                          <a:pt x="5" y="96"/>
                        </a:lnTo>
                        <a:lnTo>
                          <a:pt x="2" y="89"/>
                        </a:lnTo>
                        <a:lnTo>
                          <a:pt x="0" y="87"/>
                        </a:lnTo>
                        <a:lnTo>
                          <a:pt x="21" y="66"/>
                        </a:lnTo>
                        <a:lnTo>
                          <a:pt x="21" y="66"/>
                        </a:lnTo>
                        <a:close/>
                      </a:path>
                    </a:pathLst>
                  </a:custGeom>
                  <a:solidFill>
                    <a:srgbClr val="D99C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0" name="Freeform 245"/>
                  <p:cNvSpPr>
                    <a:spLocks/>
                  </p:cNvSpPr>
                  <p:nvPr/>
                </p:nvSpPr>
                <p:spPr bwMode="auto">
                  <a:xfrm>
                    <a:off x="6905625" y="1682750"/>
                    <a:ext cx="555625" cy="404813"/>
                  </a:xfrm>
                  <a:custGeom>
                    <a:avLst/>
                    <a:gdLst/>
                    <a:ahLst/>
                    <a:cxnLst>
                      <a:cxn ang="0">
                        <a:pos x="426" y="0"/>
                      </a:cxn>
                      <a:cxn ang="0">
                        <a:pos x="628" y="45"/>
                      </a:cxn>
                      <a:cxn ang="0">
                        <a:pos x="641" y="61"/>
                      </a:cxn>
                      <a:cxn ang="0">
                        <a:pos x="652" y="78"/>
                      </a:cxn>
                      <a:cxn ang="0">
                        <a:pos x="664" y="91"/>
                      </a:cxn>
                      <a:cxn ang="0">
                        <a:pos x="673" y="104"/>
                      </a:cxn>
                      <a:cxn ang="0">
                        <a:pos x="690" y="125"/>
                      </a:cxn>
                      <a:cxn ang="0">
                        <a:pos x="698" y="138"/>
                      </a:cxn>
                      <a:cxn ang="0">
                        <a:pos x="700" y="150"/>
                      </a:cxn>
                      <a:cxn ang="0">
                        <a:pos x="702" y="171"/>
                      </a:cxn>
                      <a:cxn ang="0">
                        <a:pos x="702" y="196"/>
                      </a:cxn>
                      <a:cxn ang="0">
                        <a:pos x="702" y="222"/>
                      </a:cxn>
                      <a:cxn ang="0">
                        <a:pos x="700" y="241"/>
                      </a:cxn>
                      <a:cxn ang="0">
                        <a:pos x="690" y="260"/>
                      </a:cxn>
                      <a:cxn ang="0">
                        <a:pos x="681" y="277"/>
                      </a:cxn>
                      <a:cxn ang="0">
                        <a:pos x="671" y="296"/>
                      </a:cxn>
                      <a:cxn ang="0">
                        <a:pos x="658" y="315"/>
                      </a:cxn>
                      <a:cxn ang="0">
                        <a:pos x="645" y="338"/>
                      </a:cxn>
                      <a:cxn ang="0">
                        <a:pos x="631" y="357"/>
                      </a:cxn>
                      <a:cxn ang="0">
                        <a:pos x="618" y="376"/>
                      </a:cxn>
                      <a:cxn ang="0">
                        <a:pos x="609" y="391"/>
                      </a:cxn>
                      <a:cxn ang="0">
                        <a:pos x="603" y="405"/>
                      </a:cxn>
                      <a:cxn ang="0">
                        <a:pos x="595" y="410"/>
                      </a:cxn>
                      <a:cxn ang="0">
                        <a:pos x="580" y="420"/>
                      </a:cxn>
                      <a:cxn ang="0">
                        <a:pos x="559" y="429"/>
                      </a:cxn>
                      <a:cxn ang="0">
                        <a:pos x="534" y="443"/>
                      </a:cxn>
                      <a:cxn ang="0">
                        <a:pos x="519" y="448"/>
                      </a:cxn>
                      <a:cxn ang="0">
                        <a:pos x="504" y="456"/>
                      </a:cxn>
                      <a:cxn ang="0">
                        <a:pos x="489" y="464"/>
                      </a:cxn>
                      <a:cxn ang="0">
                        <a:pos x="474" y="469"/>
                      </a:cxn>
                      <a:cxn ang="0">
                        <a:pos x="456" y="477"/>
                      </a:cxn>
                      <a:cxn ang="0">
                        <a:pos x="441" y="483"/>
                      </a:cxn>
                      <a:cxn ang="0">
                        <a:pos x="426" y="488"/>
                      </a:cxn>
                      <a:cxn ang="0">
                        <a:pos x="411" y="494"/>
                      </a:cxn>
                      <a:cxn ang="0">
                        <a:pos x="396" y="498"/>
                      </a:cxn>
                      <a:cxn ang="0">
                        <a:pos x="375" y="505"/>
                      </a:cxn>
                      <a:cxn ang="0">
                        <a:pos x="352" y="507"/>
                      </a:cxn>
                      <a:cxn ang="0">
                        <a:pos x="333" y="507"/>
                      </a:cxn>
                      <a:cxn ang="0">
                        <a:pos x="306" y="505"/>
                      </a:cxn>
                      <a:cxn ang="0">
                        <a:pos x="280" y="505"/>
                      </a:cxn>
                      <a:cxn ang="0">
                        <a:pos x="262" y="505"/>
                      </a:cxn>
                      <a:cxn ang="0">
                        <a:pos x="245" y="503"/>
                      </a:cxn>
                      <a:cxn ang="0">
                        <a:pos x="230" y="503"/>
                      </a:cxn>
                      <a:cxn ang="0">
                        <a:pos x="215" y="503"/>
                      </a:cxn>
                      <a:cxn ang="0">
                        <a:pos x="198" y="503"/>
                      </a:cxn>
                      <a:cxn ang="0">
                        <a:pos x="183" y="502"/>
                      </a:cxn>
                      <a:cxn ang="0">
                        <a:pos x="166" y="500"/>
                      </a:cxn>
                      <a:cxn ang="0">
                        <a:pos x="152" y="500"/>
                      </a:cxn>
                      <a:cxn ang="0">
                        <a:pos x="124" y="498"/>
                      </a:cxn>
                      <a:cxn ang="0">
                        <a:pos x="103" y="496"/>
                      </a:cxn>
                      <a:cxn ang="0">
                        <a:pos x="82" y="492"/>
                      </a:cxn>
                      <a:cxn ang="0">
                        <a:pos x="72" y="479"/>
                      </a:cxn>
                      <a:cxn ang="0">
                        <a:pos x="63" y="465"/>
                      </a:cxn>
                      <a:cxn ang="0">
                        <a:pos x="55" y="448"/>
                      </a:cxn>
                      <a:cxn ang="0">
                        <a:pos x="48" y="431"/>
                      </a:cxn>
                      <a:cxn ang="0">
                        <a:pos x="40" y="414"/>
                      </a:cxn>
                      <a:cxn ang="0">
                        <a:pos x="30" y="395"/>
                      </a:cxn>
                      <a:cxn ang="0">
                        <a:pos x="21" y="378"/>
                      </a:cxn>
                      <a:cxn ang="0">
                        <a:pos x="15" y="361"/>
                      </a:cxn>
                      <a:cxn ang="0">
                        <a:pos x="11" y="351"/>
                      </a:cxn>
                      <a:cxn ang="0">
                        <a:pos x="51" y="159"/>
                      </a:cxn>
                    </a:cxnLst>
                    <a:rect l="0" t="0" r="r" b="b"/>
                    <a:pathLst>
                      <a:path w="702" h="509">
                        <a:moveTo>
                          <a:pt x="51" y="159"/>
                        </a:moveTo>
                        <a:lnTo>
                          <a:pt x="221" y="40"/>
                        </a:lnTo>
                        <a:lnTo>
                          <a:pt x="426" y="0"/>
                        </a:lnTo>
                        <a:lnTo>
                          <a:pt x="626" y="42"/>
                        </a:lnTo>
                        <a:lnTo>
                          <a:pt x="626" y="42"/>
                        </a:lnTo>
                        <a:lnTo>
                          <a:pt x="628" y="45"/>
                        </a:lnTo>
                        <a:lnTo>
                          <a:pt x="631" y="49"/>
                        </a:lnTo>
                        <a:lnTo>
                          <a:pt x="635" y="55"/>
                        </a:lnTo>
                        <a:lnTo>
                          <a:pt x="641" y="61"/>
                        </a:lnTo>
                        <a:lnTo>
                          <a:pt x="647" y="70"/>
                        </a:lnTo>
                        <a:lnTo>
                          <a:pt x="650" y="72"/>
                        </a:lnTo>
                        <a:lnTo>
                          <a:pt x="652" y="78"/>
                        </a:lnTo>
                        <a:lnTo>
                          <a:pt x="656" y="81"/>
                        </a:lnTo>
                        <a:lnTo>
                          <a:pt x="660" y="87"/>
                        </a:lnTo>
                        <a:lnTo>
                          <a:pt x="664" y="91"/>
                        </a:lnTo>
                        <a:lnTo>
                          <a:pt x="668" y="95"/>
                        </a:lnTo>
                        <a:lnTo>
                          <a:pt x="669" y="99"/>
                        </a:lnTo>
                        <a:lnTo>
                          <a:pt x="673" y="104"/>
                        </a:lnTo>
                        <a:lnTo>
                          <a:pt x="679" y="112"/>
                        </a:lnTo>
                        <a:lnTo>
                          <a:pt x="687" y="119"/>
                        </a:lnTo>
                        <a:lnTo>
                          <a:pt x="690" y="125"/>
                        </a:lnTo>
                        <a:lnTo>
                          <a:pt x="694" y="133"/>
                        </a:lnTo>
                        <a:lnTo>
                          <a:pt x="696" y="137"/>
                        </a:lnTo>
                        <a:lnTo>
                          <a:pt x="698" y="138"/>
                        </a:lnTo>
                        <a:lnTo>
                          <a:pt x="698" y="140"/>
                        </a:lnTo>
                        <a:lnTo>
                          <a:pt x="698" y="144"/>
                        </a:lnTo>
                        <a:lnTo>
                          <a:pt x="700" y="150"/>
                        </a:lnTo>
                        <a:lnTo>
                          <a:pt x="700" y="156"/>
                        </a:lnTo>
                        <a:lnTo>
                          <a:pt x="700" y="163"/>
                        </a:lnTo>
                        <a:lnTo>
                          <a:pt x="702" y="171"/>
                        </a:lnTo>
                        <a:lnTo>
                          <a:pt x="702" y="178"/>
                        </a:lnTo>
                        <a:lnTo>
                          <a:pt x="702" y="188"/>
                        </a:lnTo>
                        <a:lnTo>
                          <a:pt x="702" y="196"/>
                        </a:lnTo>
                        <a:lnTo>
                          <a:pt x="702" y="205"/>
                        </a:lnTo>
                        <a:lnTo>
                          <a:pt x="702" y="215"/>
                        </a:lnTo>
                        <a:lnTo>
                          <a:pt x="702" y="222"/>
                        </a:lnTo>
                        <a:lnTo>
                          <a:pt x="702" y="230"/>
                        </a:lnTo>
                        <a:lnTo>
                          <a:pt x="700" y="237"/>
                        </a:lnTo>
                        <a:lnTo>
                          <a:pt x="700" y="241"/>
                        </a:lnTo>
                        <a:lnTo>
                          <a:pt x="698" y="249"/>
                        </a:lnTo>
                        <a:lnTo>
                          <a:pt x="694" y="253"/>
                        </a:lnTo>
                        <a:lnTo>
                          <a:pt x="690" y="260"/>
                        </a:lnTo>
                        <a:lnTo>
                          <a:pt x="688" y="266"/>
                        </a:lnTo>
                        <a:lnTo>
                          <a:pt x="685" y="272"/>
                        </a:lnTo>
                        <a:lnTo>
                          <a:pt x="681" y="277"/>
                        </a:lnTo>
                        <a:lnTo>
                          <a:pt x="679" y="283"/>
                        </a:lnTo>
                        <a:lnTo>
                          <a:pt x="673" y="289"/>
                        </a:lnTo>
                        <a:lnTo>
                          <a:pt x="671" y="296"/>
                        </a:lnTo>
                        <a:lnTo>
                          <a:pt x="666" y="302"/>
                        </a:lnTo>
                        <a:lnTo>
                          <a:pt x="662" y="310"/>
                        </a:lnTo>
                        <a:lnTo>
                          <a:pt x="658" y="315"/>
                        </a:lnTo>
                        <a:lnTo>
                          <a:pt x="652" y="323"/>
                        </a:lnTo>
                        <a:lnTo>
                          <a:pt x="649" y="330"/>
                        </a:lnTo>
                        <a:lnTo>
                          <a:pt x="645" y="338"/>
                        </a:lnTo>
                        <a:lnTo>
                          <a:pt x="639" y="344"/>
                        </a:lnTo>
                        <a:lnTo>
                          <a:pt x="635" y="351"/>
                        </a:lnTo>
                        <a:lnTo>
                          <a:pt x="631" y="357"/>
                        </a:lnTo>
                        <a:lnTo>
                          <a:pt x="628" y="365"/>
                        </a:lnTo>
                        <a:lnTo>
                          <a:pt x="622" y="370"/>
                        </a:lnTo>
                        <a:lnTo>
                          <a:pt x="618" y="376"/>
                        </a:lnTo>
                        <a:lnTo>
                          <a:pt x="614" y="382"/>
                        </a:lnTo>
                        <a:lnTo>
                          <a:pt x="612" y="388"/>
                        </a:lnTo>
                        <a:lnTo>
                          <a:pt x="609" y="391"/>
                        </a:lnTo>
                        <a:lnTo>
                          <a:pt x="607" y="397"/>
                        </a:lnTo>
                        <a:lnTo>
                          <a:pt x="603" y="401"/>
                        </a:lnTo>
                        <a:lnTo>
                          <a:pt x="603" y="405"/>
                        </a:lnTo>
                        <a:lnTo>
                          <a:pt x="599" y="408"/>
                        </a:lnTo>
                        <a:lnTo>
                          <a:pt x="599" y="410"/>
                        </a:lnTo>
                        <a:lnTo>
                          <a:pt x="595" y="410"/>
                        </a:lnTo>
                        <a:lnTo>
                          <a:pt x="590" y="414"/>
                        </a:lnTo>
                        <a:lnTo>
                          <a:pt x="584" y="416"/>
                        </a:lnTo>
                        <a:lnTo>
                          <a:pt x="580" y="420"/>
                        </a:lnTo>
                        <a:lnTo>
                          <a:pt x="572" y="424"/>
                        </a:lnTo>
                        <a:lnTo>
                          <a:pt x="567" y="427"/>
                        </a:lnTo>
                        <a:lnTo>
                          <a:pt x="559" y="429"/>
                        </a:lnTo>
                        <a:lnTo>
                          <a:pt x="552" y="433"/>
                        </a:lnTo>
                        <a:lnTo>
                          <a:pt x="542" y="437"/>
                        </a:lnTo>
                        <a:lnTo>
                          <a:pt x="534" y="443"/>
                        </a:lnTo>
                        <a:lnTo>
                          <a:pt x="529" y="445"/>
                        </a:lnTo>
                        <a:lnTo>
                          <a:pt x="525" y="446"/>
                        </a:lnTo>
                        <a:lnTo>
                          <a:pt x="519" y="448"/>
                        </a:lnTo>
                        <a:lnTo>
                          <a:pt x="513" y="450"/>
                        </a:lnTo>
                        <a:lnTo>
                          <a:pt x="510" y="452"/>
                        </a:lnTo>
                        <a:lnTo>
                          <a:pt x="504" y="456"/>
                        </a:lnTo>
                        <a:lnTo>
                          <a:pt x="500" y="458"/>
                        </a:lnTo>
                        <a:lnTo>
                          <a:pt x="494" y="462"/>
                        </a:lnTo>
                        <a:lnTo>
                          <a:pt x="489" y="464"/>
                        </a:lnTo>
                        <a:lnTo>
                          <a:pt x="485" y="465"/>
                        </a:lnTo>
                        <a:lnTo>
                          <a:pt x="479" y="467"/>
                        </a:lnTo>
                        <a:lnTo>
                          <a:pt x="474" y="469"/>
                        </a:lnTo>
                        <a:lnTo>
                          <a:pt x="468" y="471"/>
                        </a:lnTo>
                        <a:lnTo>
                          <a:pt x="462" y="473"/>
                        </a:lnTo>
                        <a:lnTo>
                          <a:pt x="456" y="477"/>
                        </a:lnTo>
                        <a:lnTo>
                          <a:pt x="453" y="479"/>
                        </a:lnTo>
                        <a:lnTo>
                          <a:pt x="447" y="481"/>
                        </a:lnTo>
                        <a:lnTo>
                          <a:pt x="441" y="483"/>
                        </a:lnTo>
                        <a:lnTo>
                          <a:pt x="436" y="484"/>
                        </a:lnTo>
                        <a:lnTo>
                          <a:pt x="432" y="486"/>
                        </a:lnTo>
                        <a:lnTo>
                          <a:pt x="426" y="488"/>
                        </a:lnTo>
                        <a:lnTo>
                          <a:pt x="420" y="490"/>
                        </a:lnTo>
                        <a:lnTo>
                          <a:pt x="417" y="492"/>
                        </a:lnTo>
                        <a:lnTo>
                          <a:pt x="411" y="494"/>
                        </a:lnTo>
                        <a:lnTo>
                          <a:pt x="407" y="496"/>
                        </a:lnTo>
                        <a:lnTo>
                          <a:pt x="401" y="498"/>
                        </a:lnTo>
                        <a:lnTo>
                          <a:pt x="396" y="498"/>
                        </a:lnTo>
                        <a:lnTo>
                          <a:pt x="392" y="500"/>
                        </a:lnTo>
                        <a:lnTo>
                          <a:pt x="382" y="502"/>
                        </a:lnTo>
                        <a:lnTo>
                          <a:pt x="375" y="505"/>
                        </a:lnTo>
                        <a:lnTo>
                          <a:pt x="365" y="505"/>
                        </a:lnTo>
                        <a:lnTo>
                          <a:pt x="359" y="507"/>
                        </a:lnTo>
                        <a:lnTo>
                          <a:pt x="352" y="507"/>
                        </a:lnTo>
                        <a:lnTo>
                          <a:pt x="346" y="509"/>
                        </a:lnTo>
                        <a:lnTo>
                          <a:pt x="339" y="507"/>
                        </a:lnTo>
                        <a:lnTo>
                          <a:pt x="333" y="507"/>
                        </a:lnTo>
                        <a:lnTo>
                          <a:pt x="325" y="505"/>
                        </a:lnTo>
                        <a:lnTo>
                          <a:pt x="316" y="505"/>
                        </a:lnTo>
                        <a:lnTo>
                          <a:pt x="306" y="505"/>
                        </a:lnTo>
                        <a:lnTo>
                          <a:pt x="299" y="505"/>
                        </a:lnTo>
                        <a:lnTo>
                          <a:pt x="287" y="505"/>
                        </a:lnTo>
                        <a:lnTo>
                          <a:pt x="280" y="505"/>
                        </a:lnTo>
                        <a:lnTo>
                          <a:pt x="274" y="505"/>
                        </a:lnTo>
                        <a:lnTo>
                          <a:pt x="268" y="505"/>
                        </a:lnTo>
                        <a:lnTo>
                          <a:pt x="262" y="505"/>
                        </a:lnTo>
                        <a:lnTo>
                          <a:pt x="257" y="505"/>
                        </a:lnTo>
                        <a:lnTo>
                          <a:pt x="251" y="503"/>
                        </a:lnTo>
                        <a:lnTo>
                          <a:pt x="245" y="503"/>
                        </a:lnTo>
                        <a:lnTo>
                          <a:pt x="242" y="503"/>
                        </a:lnTo>
                        <a:lnTo>
                          <a:pt x="236" y="503"/>
                        </a:lnTo>
                        <a:lnTo>
                          <a:pt x="230" y="503"/>
                        </a:lnTo>
                        <a:lnTo>
                          <a:pt x="224" y="503"/>
                        </a:lnTo>
                        <a:lnTo>
                          <a:pt x="221" y="503"/>
                        </a:lnTo>
                        <a:lnTo>
                          <a:pt x="215" y="503"/>
                        </a:lnTo>
                        <a:lnTo>
                          <a:pt x="209" y="503"/>
                        </a:lnTo>
                        <a:lnTo>
                          <a:pt x="204" y="503"/>
                        </a:lnTo>
                        <a:lnTo>
                          <a:pt x="198" y="503"/>
                        </a:lnTo>
                        <a:lnTo>
                          <a:pt x="194" y="503"/>
                        </a:lnTo>
                        <a:lnTo>
                          <a:pt x="188" y="502"/>
                        </a:lnTo>
                        <a:lnTo>
                          <a:pt x="183" y="502"/>
                        </a:lnTo>
                        <a:lnTo>
                          <a:pt x="177" y="502"/>
                        </a:lnTo>
                        <a:lnTo>
                          <a:pt x="171" y="502"/>
                        </a:lnTo>
                        <a:lnTo>
                          <a:pt x="166" y="500"/>
                        </a:lnTo>
                        <a:lnTo>
                          <a:pt x="162" y="500"/>
                        </a:lnTo>
                        <a:lnTo>
                          <a:pt x="156" y="500"/>
                        </a:lnTo>
                        <a:lnTo>
                          <a:pt x="152" y="500"/>
                        </a:lnTo>
                        <a:lnTo>
                          <a:pt x="143" y="500"/>
                        </a:lnTo>
                        <a:lnTo>
                          <a:pt x="133" y="500"/>
                        </a:lnTo>
                        <a:lnTo>
                          <a:pt x="124" y="498"/>
                        </a:lnTo>
                        <a:lnTo>
                          <a:pt x="118" y="498"/>
                        </a:lnTo>
                        <a:lnTo>
                          <a:pt x="108" y="496"/>
                        </a:lnTo>
                        <a:lnTo>
                          <a:pt x="103" y="496"/>
                        </a:lnTo>
                        <a:lnTo>
                          <a:pt x="95" y="494"/>
                        </a:lnTo>
                        <a:lnTo>
                          <a:pt x="91" y="494"/>
                        </a:lnTo>
                        <a:lnTo>
                          <a:pt x="82" y="492"/>
                        </a:lnTo>
                        <a:lnTo>
                          <a:pt x="80" y="490"/>
                        </a:lnTo>
                        <a:lnTo>
                          <a:pt x="76" y="484"/>
                        </a:lnTo>
                        <a:lnTo>
                          <a:pt x="72" y="479"/>
                        </a:lnTo>
                        <a:lnTo>
                          <a:pt x="69" y="473"/>
                        </a:lnTo>
                        <a:lnTo>
                          <a:pt x="67" y="469"/>
                        </a:lnTo>
                        <a:lnTo>
                          <a:pt x="63" y="465"/>
                        </a:lnTo>
                        <a:lnTo>
                          <a:pt x="63" y="462"/>
                        </a:lnTo>
                        <a:lnTo>
                          <a:pt x="59" y="454"/>
                        </a:lnTo>
                        <a:lnTo>
                          <a:pt x="55" y="448"/>
                        </a:lnTo>
                        <a:lnTo>
                          <a:pt x="53" y="443"/>
                        </a:lnTo>
                        <a:lnTo>
                          <a:pt x="50" y="437"/>
                        </a:lnTo>
                        <a:lnTo>
                          <a:pt x="48" y="431"/>
                        </a:lnTo>
                        <a:lnTo>
                          <a:pt x="44" y="426"/>
                        </a:lnTo>
                        <a:lnTo>
                          <a:pt x="42" y="420"/>
                        </a:lnTo>
                        <a:lnTo>
                          <a:pt x="40" y="414"/>
                        </a:lnTo>
                        <a:lnTo>
                          <a:pt x="36" y="407"/>
                        </a:lnTo>
                        <a:lnTo>
                          <a:pt x="32" y="401"/>
                        </a:lnTo>
                        <a:lnTo>
                          <a:pt x="30" y="395"/>
                        </a:lnTo>
                        <a:lnTo>
                          <a:pt x="27" y="389"/>
                        </a:lnTo>
                        <a:lnTo>
                          <a:pt x="25" y="384"/>
                        </a:lnTo>
                        <a:lnTo>
                          <a:pt x="21" y="378"/>
                        </a:lnTo>
                        <a:lnTo>
                          <a:pt x="21" y="374"/>
                        </a:lnTo>
                        <a:lnTo>
                          <a:pt x="19" y="370"/>
                        </a:lnTo>
                        <a:lnTo>
                          <a:pt x="15" y="361"/>
                        </a:lnTo>
                        <a:lnTo>
                          <a:pt x="13" y="355"/>
                        </a:lnTo>
                        <a:lnTo>
                          <a:pt x="11" y="351"/>
                        </a:lnTo>
                        <a:lnTo>
                          <a:pt x="11" y="351"/>
                        </a:lnTo>
                        <a:lnTo>
                          <a:pt x="0" y="249"/>
                        </a:lnTo>
                        <a:lnTo>
                          <a:pt x="51" y="159"/>
                        </a:lnTo>
                        <a:lnTo>
                          <a:pt x="51" y="159"/>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1" name="Freeform 246"/>
                  <p:cNvSpPr>
                    <a:spLocks/>
                  </p:cNvSpPr>
                  <p:nvPr/>
                </p:nvSpPr>
                <p:spPr bwMode="auto">
                  <a:xfrm>
                    <a:off x="6932613" y="1874838"/>
                    <a:ext cx="566738" cy="320675"/>
                  </a:xfrm>
                  <a:custGeom>
                    <a:avLst/>
                    <a:gdLst/>
                    <a:ahLst/>
                    <a:cxnLst>
                      <a:cxn ang="0">
                        <a:pos x="274" y="223"/>
                      </a:cxn>
                      <a:cxn ang="0">
                        <a:pos x="289" y="219"/>
                      </a:cxn>
                      <a:cxn ang="0">
                        <a:pos x="308" y="213"/>
                      </a:cxn>
                      <a:cxn ang="0">
                        <a:pos x="331" y="207"/>
                      </a:cxn>
                      <a:cxn ang="0">
                        <a:pos x="358" y="204"/>
                      </a:cxn>
                      <a:cxn ang="0">
                        <a:pos x="386" y="196"/>
                      </a:cxn>
                      <a:cxn ang="0">
                        <a:pos x="413" y="188"/>
                      </a:cxn>
                      <a:cxn ang="0">
                        <a:pos x="436" y="185"/>
                      </a:cxn>
                      <a:cxn ang="0">
                        <a:pos x="455" y="179"/>
                      </a:cxn>
                      <a:cxn ang="0">
                        <a:pos x="472" y="177"/>
                      </a:cxn>
                      <a:cxn ang="0">
                        <a:pos x="478" y="171"/>
                      </a:cxn>
                      <a:cxn ang="0">
                        <a:pos x="493" y="160"/>
                      </a:cxn>
                      <a:cxn ang="0">
                        <a:pos x="512" y="141"/>
                      </a:cxn>
                      <a:cxn ang="0">
                        <a:pos x="529" y="126"/>
                      </a:cxn>
                      <a:cxn ang="0">
                        <a:pos x="540" y="114"/>
                      </a:cxn>
                      <a:cxn ang="0">
                        <a:pos x="554" y="103"/>
                      </a:cxn>
                      <a:cxn ang="0">
                        <a:pos x="567" y="91"/>
                      </a:cxn>
                      <a:cxn ang="0">
                        <a:pos x="580" y="80"/>
                      </a:cxn>
                      <a:cxn ang="0">
                        <a:pos x="594" y="67"/>
                      </a:cxn>
                      <a:cxn ang="0">
                        <a:pos x="607" y="55"/>
                      </a:cxn>
                      <a:cxn ang="0">
                        <a:pos x="618" y="42"/>
                      </a:cxn>
                      <a:cxn ang="0">
                        <a:pos x="637" y="27"/>
                      </a:cxn>
                      <a:cxn ang="0">
                        <a:pos x="654" y="10"/>
                      </a:cxn>
                      <a:cxn ang="0">
                        <a:pos x="668" y="0"/>
                      </a:cxn>
                      <a:cxn ang="0">
                        <a:pos x="711" y="82"/>
                      </a:cxn>
                      <a:cxn ang="0">
                        <a:pos x="702" y="97"/>
                      </a:cxn>
                      <a:cxn ang="0">
                        <a:pos x="692" y="120"/>
                      </a:cxn>
                      <a:cxn ang="0">
                        <a:pos x="681" y="143"/>
                      </a:cxn>
                      <a:cxn ang="0">
                        <a:pos x="675" y="158"/>
                      </a:cxn>
                      <a:cxn ang="0">
                        <a:pos x="668" y="171"/>
                      </a:cxn>
                      <a:cxn ang="0">
                        <a:pos x="660" y="186"/>
                      </a:cxn>
                      <a:cxn ang="0">
                        <a:pos x="653" y="202"/>
                      </a:cxn>
                      <a:cxn ang="0">
                        <a:pos x="645" y="215"/>
                      </a:cxn>
                      <a:cxn ang="0">
                        <a:pos x="637" y="228"/>
                      </a:cxn>
                      <a:cxn ang="0">
                        <a:pos x="628" y="251"/>
                      </a:cxn>
                      <a:cxn ang="0">
                        <a:pos x="616" y="272"/>
                      </a:cxn>
                      <a:cxn ang="0">
                        <a:pos x="607" y="287"/>
                      </a:cxn>
                      <a:cxn ang="0">
                        <a:pos x="601" y="295"/>
                      </a:cxn>
                      <a:cxn ang="0">
                        <a:pos x="588" y="299"/>
                      </a:cxn>
                      <a:cxn ang="0">
                        <a:pos x="571" y="304"/>
                      </a:cxn>
                      <a:cxn ang="0">
                        <a:pos x="550" y="310"/>
                      </a:cxn>
                      <a:cxn ang="0">
                        <a:pos x="523" y="314"/>
                      </a:cxn>
                      <a:cxn ang="0">
                        <a:pos x="495" y="321"/>
                      </a:cxn>
                      <a:cxn ang="0">
                        <a:pos x="462" y="327"/>
                      </a:cxn>
                      <a:cxn ang="0">
                        <a:pos x="430" y="335"/>
                      </a:cxn>
                      <a:cxn ang="0">
                        <a:pos x="394" y="342"/>
                      </a:cxn>
                      <a:cxn ang="0">
                        <a:pos x="358" y="350"/>
                      </a:cxn>
                      <a:cxn ang="0">
                        <a:pos x="322" y="358"/>
                      </a:cxn>
                      <a:cxn ang="0">
                        <a:pos x="286" y="365"/>
                      </a:cxn>
                      <a:cxn ang="0">
                        <a:pos x="249" y="371"/>
                      </a:cxn>
                      <a:cxn ang="0">
                        <a:pos x="215" y="377"/>
                      </a:cxn>
                      <a:cxn ang="0">
                        <a:pos x="185" y="384"/>
                      </a:cxn>
                      <a:cxn ang="0">
                        <a:pos x="156" y="390"/>
                      </a:cxn>
                      <a:cxn ang="0">
                        <a:pos x="132" y="394"/>
                      </a:cxn>
                      <a:cxn ang="0">
                        <a:pos x="109" y="397"/>
                      </a:cxn>
                      <a:cxn ang="0">
                        <a:pos x="93" y="401"/>
                      </a:cxn>
                      <a:cxn ang="0">
                        <a:pos x="82" y="403"/>
                      </a:cxn>
                      <a:cxn ang="0">
                        <a:pos x="0" y="202"/>
                      </a:cxn>
                    </a:cxnLst>
                    <a:rect l="0" t="0" r="r" b="b"/>
                    <a:pathLst>
                      <a:path w="715" h="405">
                        <a:moveTo>
                          <a:pt x="0" y="202"/>
                        </a:moveTo>
                        <a:lnTo>
                          <a:pt x="272" y="224"/>
                        </a:lnTo>
                        <a:lnTo>
                          <a:pt x="274" y="223"/>
                        </a:lnTo>
                        <a:lnTo>
                          <a:pt x="280" y="221"/>
                        </a:lnTo>
                        <a:lnTo>
                          <a:pt x="284" y="219"/>
                        </a:lnTo>
                        <a:lnTo>
                          <a:pt x="289" y="219"/>
                        </a:lnTo>
                        <a:lnTo>
                          <a:pt x="293" y="217"/>
                        </a:lnTo>
                        <a:lnTo>
                          <a:pt x="301" y="217"/>
                        </a:lnTo>
                        <a:lnTo>
                          <a:pt x="308" y="213"/>
                        </a:lnTo>
                        <a:lnTo>
                          <a:pt x="314" y="211"/>
                        </a:lnTo>
                        <a:lnTo>
                          <a:pt x="324" y="209"/>
                        </a:lnTo>
                        <a:lnTo>
                          <a:pt x="331" y="207"/>
                        </a:lnTo>
                        <a:lnTo>
                          <a:pt x="341" y="205"/>
                        </a:lnTo>
                        <a:lnTo>
                          <a:pt x="350" y="205"/>
                        </a:lnTo>
                        <a:lnTo>
                          <a:pt x="358" y="204"/>
                        </a:lnTo>
                        <a:lnTo>
                          <a:pt x="369" y="202"/>
                        </a:lnTo>
                        <a:lnTo>
                          <a:pt x="377" y="198"/>
                        </a:lnTo>
                        <a:lnTo>
                          <a:pt x="386" y="196"/>
                        </a:lnTo>
                        <a:lnTo>
                          <a:pt x="394" y="194"/>
                        </a:lnTo>
                        <a:lnTo>
                          <a:pt x="403" y="192"/>
                        </a:lnTo>
                        <a:lnTo>
                          <a:pt x="413" y="188"/>
                        </a:lnTo>
                        <a:lnTo>
                          <a:pt x="421" y="186"/>
                        </a:lnTo>
                        <a:lnTo>
                          <a:pt x="428" y="186"/>
                        </a:lnTo>
                        <a:lnTo>
                          <a:pt x="436" y="185"/>
                        </a:lnTo>
                        <a:lnTo>
                          <a:pt x="443" y="183"/>
                        </a:lnTo>
                        <a:lnTo>
                          <a:pt x="449" y="181"/>
                        </a:lnTo>
                        <a:lnTo>
                          <a:pt x="455" y="179"/>
                        </a:lnTo>
                        <a:lnTo>
                          <a:pt x="460" y="179"/>
                        </a:lnTo>
                        <a:lnTo>
                          <a:pt x="468" y="177"/>
                        </a:lnTo>
                        <a:lnTo>
                          <a:pt x="472" y="177"/>
                        </a:lnTo>
                        <a:lnTo>
                          <a:pt x="472" y="175"/>
                        </a:lnTo>
                        <a:lnTo>
                          <a:pt x="476" y="173"/>
                        </a:lnTo>
                        <a:lnTo>
                          <a:pt x="478" y="171"/>
                        </a:lnTo>
                        <a:lnTo>
                          <a:pt x="481" y="167"/>
                        </a:lnTo>
                        <a:lnTo>
                          <a:pt x="487" y="164"/>
                        </a:lnTo>
                        <a:lnTo>
                          <a:pt x="493" y="160"/>
                        </a:lnTo>
                        <a:lnTo>
                          <a:pt x="499" y="154"/>
                        </a:lnTo>
                        <a:lnTo>
                          <a:pt x="506" y="148"/>
                        </a:lnTo>
                        <a:lnTo>
                          <a:pt x="512" y="141"/>
                        </a:lnTo>
                        <a:lnTo>
                          <a:pt x="519" y="133"/>
                        </a:lnTo>
                        <a:lnTo>
                          <a:pt x="523" y="129"/>
                        </a:lnTo>
                        <a:lnTo>
                          <a:pt x="529" y="126"/>
                        </a:lnTo>
                        <a:lnTo>
                          <a:pt x="533" y="122"/>
                        </a:lnTo>
                        <a:lnTo>
                          <a:pt x="537" y="120"/>
                        </a:lnTo>
                        <a:lnTo>
                          <a:pt x="540" y="114"/>
                        </a:lnTo>
                        <a:lnTo>
                          <a:pt x="544" y="110"/>
                        </a:lnTo>
                        <a:lnTo>
                          <a:pt x="550" y="107"/>
                        </a:lnTo>
                        <a:lnTo>
                          <a:pt x="554" y="103"/>
                        </a:lnTo>
                        <a:lnTo>
                          <a:pt x="557" y="99"/>
                        </a:lnTo>
                        <a:lnTo>
                          <a:pt x="563" y="95"/>
                        </a:lnTo>
                        <a:lnTo>
                          <a:pt x="567" y="91"/>
                        </a:lnTo>
                        <a:lnTo>
                          <a:pt x="573" y="88"/>
                        </a:lnTo>
                        <a:lnTo>
                          <a:pt x="576" y="82"/>
                        </a:lnTo>
                        <a:lnTo>
                          <a:pt x="580" y="80"/>
                        </a:lnTo>
                        <a:lnTo>
                          <a:pt x="586" y="74"/>
                        </a:lnTo>
                        <a:lnTo>
                          <a:pt x="590" y="70"/>
                        </a:lnTo>
                        <a:lnTo>
                          <a:pt x="594" y="67"/>
                        </a:lnTo>
                        <a:lnTo>
                          <a:pt x="597" y="63"/>
                        </a:lnTo>
                        <a:lnTo>
                          <a:pt x="603" y="59"/>
                        </a:lnTo>
                        <a:lnTo>
                          <a:pt x="607" y="55"/>
                        </a:lnTo>
                        <a:lnTo>
                          <a:pt x="611" y="50"/>
                        </a:lnTo>
                        <a:lnTo>
                          <a:pt x="615" y="46"/>
                        </a:lnTo>
                        <a:lnTo>
                          <a:pt x="618" y="42"/>
                        </a:lnTo>
                        <a:lnTo>
                          <a:pt x="622" y="40"/>
                        </a:lnTo>
                        <a:lnTo>
                          <a:pt x="630" y="32"/>
                        </a:lnTo>
                        <a:lnTo>
                          <a:pt x="637" y="27"/>
                        </a:lnTo>
                        <a:lnTo>
                          <a:pt x="643" y="21"/>
                        </a:lnTo>
                        <a:lnTo>
                          <a:pt x="649" y="15"/>
                        </a:lnTo>
                        <a:lnTo>
                          <a:pt x="654" y="10"/>
                        </a:lnTo>
                        <a:lnTo>
                          <a:pt x="658" y="8"/>
                        </a:lnTo>
                        <a:lnTo>
                          <a:pt x="664" y="2"/>
                        </a:lnTo>
                        <a:lnTo>
                          <a:pt x="668" y="0"/>
                        </a:lnTo>
                        <a:lnTo>
                          <a:pt x="715" y="74"/>
                        </a:lnTo>
                        <a:lnTo>
                          <a:pt x="715" y="76"/>
                        </a:lnTo>
                        <a:lnTo>
                          <a:pt x="711" y="82"/>
                        </a:lnTo>
                        <a:lnTo>
                          <a:pt x="710" y="86"/>
                        </a:lnTo>
                        <a:lnTo>
                          <a:pt x="706" y="91"/>
                        </a:lnTo>
                        <a:lnTo>
                          <a:pt x="702" y="97"/>
                        </a:lnTo>
                        <a:lnTo>
                          <a:pt x="700" y="105"/>
                        </a:lnTo>
                        <a:lnTo>
                          <a:pt x="696" y="112"/>
                        </a:lnTo>
                        <a:lnTo>
                          <a:pt x="692" y="120"/>
                        </a:lnTo>
                        <a:lnTo>
                          <a:pt x="687" y="129"/>
                        </a:lnTo>
                        <a:lnTo>
                          <a:pt x="683" y="139"/>
                        </a:lnTo>
                        <a:lnTo>
                          <a:pt x="681" y="143"/>
                        </a:lnTo>
                        <a:lnTo>
                          <a:pt x="679" y="147"/>
                        </a:lnTo>
                        <a:lnTo>
                          <a:pt x="675" y="152"/>
                        </a:lnTo>
                        <a:lnTo>
                          <a:pt x="675" y="158"/>
                        </a:lnTo>
                        <a:lnTo>
                          <a:pt x="672" y="162"/>
                        </a:lnTo>
                        <a:lnTo>
                          <a:pt x="670" y="166"/>
                        </a:lnTo>
                        <a:lnTo>
                          <a:pt x="668" y="171"/>
                        </a:lnTo>
                        <a:lnTo>
                          <a:pt x="666" y="177"/>
                        </a:lnTo>
                        <a:lnTo>
                          <a:pt x="662" y="183"/>
                        </a:lnTo>
                        <a:lnTo>
                          <a:pt x="660" y="186"/>
                        </a:lnTo>
                        <a:lnTo>
                          <a:pt x="656" y="190"/>
                        </a:lnTo>
                        <a:lnTo>
                          <a:pt x="654" y="196"/>
                        </a:lnTo>
                        <a:lnTo>
                          <a:pt x="653" y="202"/>
                        </a:lnTo>
                        <a:lnTo>
                          <a:pt x="649" y="205"/>
                        </a:lnTo>
                        <a:lnTo>
                          <a:pt x="647" y="209"/>
                        </a:lnTo>
                        <a:lnTo>
                          <a:pt x="645" y="215"/>
                        </a:lnTo>
                        <a:lnTo>
                          <a:pt x="641" y="221"/>
                        </a:lnTo>
                        <a:lnTo>
                          <a:pt x="639" y="224"/>
                        </a:lnTo>
                        <a:lnTo>
                          <a:pt x="637" y="228"/>
                        </a:lnTo>
                        <a:lnTo>
                          <a:pt x="635" y="234"/>
                        </a:lnTo>
                        <a:lnTo>
                          <a:pt x="632" y="243"/>
                        </a:lnTo>
                        <a:lnTo>
                          <a:pt x="628" y="251"/>
                        </a:lnTo>
                        <a:lnTo>
                          <a:pt x="622" y="259"/>
                        </a:lnTo>
                        <a:lnTo>
                          <a:pt x="618" y="266"/>
                        </a:lnTo>
                        <a:lnTo>
                          <a:pt x="616" y="272"/>
                        </a:lnTo>
                        <a:lnTo>
                          <a:pt x="613" y="280"/>
                        </a:lnTo>
                        <a:lnTo>
                          <a:pt x="609" y="283"/>
                        </a:lnTo>
                        <a:lnTo>
                          <a:pt x="607" y="287"/>
                        </a:lnTo>
                        <a:lnTo>
                          <a:pt x="605" y="291"/>
                        </a:lnTo>
                        <a:lnTo>
                          <a:pt x="605" y="293"/>
                        </a:lnTo>
                        <a:lnTo>
                          <a:pt x="601" y="295"/>
                        </a:lnTo>
                        <a:lnTo>
                          <a:pt x="595" y="297"/>
                        </a:lnTo>
                        <a:lnTo>
                          <a:pt x="592" y="297"/>
                        </a:lnTo>
                        <a:lnTo>
                          <a:pt x="588" y="299"/>
                        </a:lnTo>
                        <a:lnTo>
                          <a:pt x="582" y="301"/>
                        </a:lnTo>
                        <a:lnTo>
                          <a:pt x="576" y="302"/>
                        </a:lnTo>
                        <a:lnTo>
                          <a:pt x="571" y="304"/>
                        </a:lnTo>
                        <a:lnTo>
                          <a:pt x="563" y="306"/>
                        </a:lnTo>
                        <a:lnTo>
                          <a:pt x="556" y="306"/>
                        </a:lnTo>
                        <a:lnTo>
                          <a:pt x="550" y="310"/>
                        </a:lnTo>
                        <a:lnTo>
                          <a:pt x="540" y="310"/>
                        </a:lnTo>
                        <a:lnTo>
                          <a:pt x="533" y="312"/>
                        </a:lnTo>
                        <a:lnTo>
                          <a:pt x="523" y="314"/>
                        </a:lnTo>
                        <a:lnTo>
                          <a:pt x="516" y="318"/>
                        </a:lnTo>
                        <a:lnTo>
                          <a:pt x="506" y="320"/>
                        </a:lnTo>
                        <a:lnTo>
                          <a:pt x="495" y="321"/>
                        </a:lnTo>
                        <a:lnTo>
                          <a:pt x="485" y="323"/>
                        </a:lnTo>
                        <a:lnTo>
                          <a:pt x="476" y="325"/>
                        </a:lnTo>
                        <a:lnTo>
                          <a:pt x="462" y="327"/>
                        </a:lnTo>
                        <a:lnTo>
                          <a:pt x="453" y="329"/>
                        </a:lnTo>
                        <a:lnTo>
                          <a:pt x="441" y="331"/>
                        </a:lnTo>
                        <a:lnTo>
                          <a:pt x="430" y="335"/>
                        </a:lnTo>
                        <a:lnTo>
                          <a:pt x="419" y="337"/>
                        </a:lnTo>
                        <a:lnTo>
                          <a:pt x="407" y="339"/>
                        </a:lnTo>
                        <a:lnTo>
                          <a:pt x="394" y="342"/>
                        </a:lnTo>
                        <a:lnTo>
                          <a:pt x="383" y="344"/>
                        </a:lnTo>
                        <a:lnTo>
                          <a:pt x="371" y="348"/>
                        </a:lnTo>
                        <a:lnTo>
                          <a:pt x="358" y="350"/>
                        </a:lnTo>
                        <a:lnTo>
                          <a:pt x="346" y="354"/>
                        </a:lnTo>
                        <a:lnTo>
                          <a:pt x="335" y="356"/>
                        </a:lnTo>
                        <a:lnTo>
                          <a:pt x="322" y="358"/>
                        </a:lnTo>
                        <a:lnTo>
                          <a:pt x="310" y="359"/>
                        </a:lnTo>
                        <a:lnTo>
                          <a:pt x="297" y="361"/>
                        </a:lnTo>
                        <a:lnTo>
                          <a:pt x="286" y="365"/>
                        </a:lnTo>
                        <a:lnTo>
                          <a:pt x="272" y="367"/>
                        </a:lnTo>
                        <a:lnTo>
                          <a:pt x="261" y="369"/>
                        </a:lnTo>
                        <a:lnTo>
                          <a:pt x="249" y="371"/>
                        </a:lnTo>
                        <a:lnTo>
                          <a:pt x="238" y="373"/>
                        </a:lnTo>
                        <a:lnTo>
                          <a:pt x="227" y="375"/>
                        </a:lnTo>
                        <a:lnTo>
                          <a:pt x="215" y="377"/>
                        </a:lnTo>
                        <a:lnTo>
                          <a:pt x="206" y="378"/>
                        </a:lnTo>
                        <a:lnTo>
                          <a:pt x="194" y="382"/>
                        </a:lnTo>
                        <a:lnTo>
                          <a:pt x="185" y="384"/>
                        </a:lnTo>
                        <a:lnTo>
                          <a:pt x="175" y="386"/>
                        </a:lnTo>
                        <a:lnTo>
                          <a:pt x="166" y="388"/>
                        </a:lnTo>
                        <a:lnTo>
                          <a:pt x="156" y="390"/>
                        </a:lnTo>
                        <a:lnTo>
                          <a:pt x="147" y="392"/>
                        </a:lnTo>
                        <a:lnTo>
                          <a:pt x="139" y="392"/>
                        </a:lnTo>
                        <a:lnTo>
                          <a:pt x="132" y="394"/>
                        </a:lnTo>
                        <a:lnTo>
                          <a:pt x="124" y="396"/>
                        </a:lnTo>
                        <a:lnTo>
                          <a:pt x="114" y="396"/>
                        </a:lnTo>
                        <a:lnTo>
                          <a:pt x="109" y="397"/>
                        </a:lnTo>
                        <a:lnTo>
                          <a:pt x="103" y="399"/>
                        </a:lnTo>
                        <a:lnTo>
                          <a:pt x="99" y="401"/>
                        </a:lnTo>
                        <a:lnTo>
                          <a:pt x="93" y="401"/>
                        </a:lnTo>
                        <a:lnTo>
                          <a:pt x="88" y="401"/>
                        </a:lnTo>
                        <a:lnTo>
                          <a:pt x="86" y="403"/>
                        </a:lnTo>
                        <a:lnTo>
                          <a:pt x="82" y="403"/>
                        </a:lnTo>
                        <a:lnTo>
                          <a:pt x="78" y="405"/>
                        </a:lnTo>
                        <a:lnTo>
                          <a:pt x="76" y="405"/>
                        </a:lnTo>
                        <a:lnTo>
                          <a:pt x="0" y="202"/>
                        </a:lnTo>
                        <a:lnTo>
                          <a:pt x="0" y="202"/>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2" name="Freeform 247"/>
                  <p:cNvSpPr>
                    <a:spLocks/>
                  </p:cNvSpPr>
                  <p:nvPr/>
                </p:nvSpPr>
                <p:spPr bwMode="auto">
                  <a:xfrm>
                    <a:off x="6948488" y="1949450"/>
                    <a:ext cx="625475" cy="520700"/>
                  </a:xfrm>
                  <a:custGeom>
                    <a:avLst/>
                    <a:gdLst/>
                    <a:ahLst/>
                    <a:cxnLst>
                      <a:cxn ang="0">
                        <a:pos x="2" y="164"/>
                      </a:cxn>
                      <a:cxn ang="0">
                        <a:pos x="8" y="169"/>
                      </a:cxn>
                      <a:cxn ang="0">
                        <a:pos x="15" y="175"/>
                      </a:cxn>
                      <a:cxn ang="0">
                        <a:pos x="27" y="183"/>
                      </a:cxn>
                      <a:cxn ang="0">
                        <a:pos x="40" y="192"/>
                      </a:cxn>
                      <a:cxn ang="0">
                        <a:pos x="57" y="200"/>
                      </a:cxn>
                      <a:cxn ang="0">
                        <a:pos x="71" y="207"/>
                      </a:cxn>
                      <a:cxn ang="0">
                        <a:pos x="82" y="211"/>
                      </a:cxn>
                      <a:cxn ang="0">
                        <a:pos x="91" y="215"/>
                      </a:cxn>
                      <a:cxn ang="0">
                        <a:pos x="103" y="219"/>
                      </a:cxn>
                      <a:cxn ang="0">
                        <a:pos x="114" y="221"/>
                      </a:cxn>
                      <a:cxn ang="0">
                        <a:pos x="130" y="225"/>
                      </a:cxn>
                      <a:cxn ang="0">
                        <a:pos x="143" y="228"/>
                      </a:cxn>
                      <a:cxn ang="0">
                        <a:pos x="156" y="230"/>
                      </a:cxn>
                      <a:cxn ang="0">
                        <a:pos x="171" y="230"/>
                      </a:cxn>
                      <a:cxn ang="0">
                        <a:pos x="188" y="232"/>
                      </a:cxn>
                      <a:cxn ang="0">
                        <a:pos x="206" y="232"/>
                      </a:cxn>
                      <a:cxn ang="0">
                        <a:pos x="223" y="232"/>
                      </a:cxn>
                      <a:cxn ang="0">
                        <a:pos x="240" y="230"/>
                      </a:cxn>
                      <a:cxn ang="0">
                        <a:pos x="259" y="228"/>
                      </a:cxn>
                      <a:cxn ang="0">
                        <a:pos x="280" y="226"/>
                      </a:cxn>
                      <a:cxn ang="0">
                        <a:pos x="301" y="223"/>
                      </a:cxn>
                      <a:cxn ang="0">
                        <a:pos x="322" y="217"/>
                      </a:cxn>
                      <a:cxn ang="0">
                        <a:pos x="344" y="213"/>
                      </a:cxn>
                      <a:cxn ang="0">
                        <a:pos x="365" y="206"/>
                      </a:cxn>
                      <a:cxn ang="0">
                        <a:pos x="388" y="198"/>
                      </a:cxn>
                      <a:cxn ang="0">
                        <a:pos x="409" y="190"/>
                      </a:cxn>
                      <a:cxn ang="0">
                        <a:pos x="428" y="183"/>
                      </a:cxn>
                      <a:cxn ang="0">
                        <a:pos x="447" y="173"/>
                      </a:cxn>
                      <a:cxn ang="0">
                        <a:pos x="464" y="166"/>
                      </a:cxn>
                      <a:cxn ang="0">
                        <a:pos x="481" y="156"/>
                      </a:cxn>
                      <a:cxn ang="0">
                        <a:pos x="498" y="148"/>
                      </a:cxn>
                      <a:cxn ang="0">
                        <a:pos x="514" y="139"/>
                      </a:cxn>
                      <a:cxn ang="0">
                        <a:pos x="529" y="131"/>
                      </a:cxn>
                      <a:cxn ang="0">
                        <a:pos x="542" y="122"/>
                      </a:cxn>
                      <a:cxn ang="0">
                        <a:pos x="554" y="112"/>
                      </a:cxn>
                      <a:cxn ang="0">
                        <a:pos x="567" y="105"/>
                      </a:cxn>
                      <a:cxn ang="0">
                        <a:pos x="578" y="95"/>
                      </a:cxn>
                      <a:cxn ang="0">
                        <a:pos x="590" y="88"/>
                      </a:cxn>
                      <a:cxn ang="0">
                        <a:pos x="601" y="80"/>
                      </a:cxn>
                      <a:cxn ang="0">
                        <a:pos x="611" y="72"/>
                      </a:cxn>
                      <a:cxn ang="0">
                        <a:pos x="618" y="65"/>
                      </a:cxn>
                      <a:cxn ang="0">
                        <a:pos x="626" y="55"/>
                      </a:cxn>
                      <a:cxn ang="0">
                        <a:pos x="633" y="50"/>
                      </a:cxn>
                      <a:cxn ang="0">
                        <a:pos x="643" y="38"/>
                      </a:cxn>
                      <a:cxn ang="0">
                        <a:pos x="654" y="27"/>
                      </a:cxn>
                      <a:cxn ang="0">
                        <a:pos x="662" y="17"/>
                      </a:cxn>
                      <a:cxn ang="0">
                        <a:pos x="670" y="8"/>
                      </a:cxn>
                      <a:cxn ang="0">
                        <a:pos x="675" y="2"/>
                      </a:cxn>
                      <a:cxn ang="0">
                        <a:pos x="787" y="230"/>
                      </a:cxn>
                      <a:cxn ang="0">
                        <a:pos x="164" y="656"/>
                      </a:cxn>
                      <a:cxn ang="0">
                        <a:pos x="0" y="164"/>
                      </a:cxn>
                    </a:cxnLst>
                    <a:rect l="0" t="0" r="r" b="b"/>
                    <a:pathLst>
                      <a:path w="787" h="656">
                        <a:moveTo>
                          <a:pt x="0" y="164"/>
                        </a:moveTo>
                        <a:lnTo>
                          <a:pt x="2" y="164"/>
                        </a:lnTo>
                        <a:lnTo>
                          <a:pt x="6" y="167"/>
                        </a:lnTo>
                        <a:lnTo>
                          <a:pt x="8" y="169"/>
                        </a:lnTo>
                        <a:lnTo>
                          <a:pt x="12" y="173"/>
                        </a:lnTo>
                        <a:lnTo>
                          <a:pt x="15" y="175"/>
                        </a:lnTo>
                        <a:lnTo>
                          <a:pt x="21" y="181"/>
                        </a:lnTo>
                        <a:lnTo>
                          <a:pt x="27" y="183"/>
                        </a:lnTo>
                        <a:lnTo>
                          <a:pt x="33" y="188"/>
                        </a:lnTo>
                        <a:lnTo>
                          <a:pt x="40" y="192"/>
                        </a:lnTo>
                        <a:lnTo>
                          <a:pt x="48" y="196"/>
                        </a:lnTo>
                        <a:lnTo>
                          <a:pt x="57" y="200"/>
                        </a:lnTo>
                        <a:lnTo>
                          <a:pt x="67" y="206"/>
                        </a:lnTo>
                        <a:lnTo>
                          <a:pt x="71" y="207"/>
                        </a:lnTo>
                        <a:lnTo>
                          <a:pt x="76" y="209"/>
                        </a:lnTo>
                        <a:lnTo>
                          <a:pt x="82" y="211"/>
                        </a:lnTo>
                        <a:lnTo>
                          <a:pt x="88" y="215"/>
                        </a:lnTo>
                        <a:lnTo>
                          <a:pt x="91" y="215"/>
                        </a:lnTo>
                        <a:lnTo>
                          <a:pt x="97" y="217"/>
                        </a:lnTo>
                        <a:lnTo>
                          <a:pt x="103" y="219"/>
                        </a:lnTo>
                        <a:lnTo>
                          <a:pt x="111" y="221"/>
                        </a:lnTo>
                        <a:lnTo>
                          <a:pt x="114" y="221"/>
                        </a:lnTo>
                        <a:lnTo>
                          <a:pt x="122" y="223"/>
                        </a:lnTo>
                        <a:lnTo>
                          <a:pt x="130" y="225"/>
                        </a:lnTo>
                        <a:lnTo>
                          <a:pt x="135" y="226"/>
                        </a:lnTo>
                        <a:lnTo>
                          <a:pt x="143" y="228"/>
                        </a:lnTo>
                        <a:lnTo>
                          <a:pt x="149" y="228"/>
                        </a:lnTo>
                        <a:lnTo>
                          <a:pt x="156" y="230"/>
                        </a:lnTo>
                        <a:lnTo>
                          <a:pt x="166" y="230"/>
                        </a:lnTo>
                        <a:lnTo>
                          <a:pt x="171" y="230"/>
                        </a:lnTo>
                        <a:lnTo>
                          <a:pt x="181" y="232"/>
                        </a:lnTo>
                        <a:lnTo>
                          <a:pt x="188" y="232"/>
                        </a:lnTo>
                        <a:lnTo>
                          <a:pt x="198" y="234"/>
                        </a:lnTo>
                        <a:lnTo>
                          <a:pt x="206" y="232"/>
                        </a:lnTo>
                        <a:lnTo>
                          <a:pt x="213" y="232"/>
                        </a:lnTo>
                        <a:lnTo>
                          <a:pt x="223" y="232"/>
                        </a:lnTo>
                        <a:lnTo>
                          <a:pt x="232" y="232"/>
                        </a:lnTo>
                        <a:lnTo>
                          <a:pt x="240" y="230"/>
                        </a:lnTo>
                        <a:lnTo>
                          <a:pt x="251" y="230"/>
                        </a:lnTo>
                        <a:lnTo>
                          <a:pt x="259" y="228"/>
                        </a:lnTo>
                        <a:lnTo>
                          <a:pt x="270" y="228"/>
                        </a:lnTo>
                        <a:lnTo>
                          <a:pt x="280" y="226"/>
                        </a:lnTo>
                        <a:lnTo>
                          <a:pt x="289" y="225"/>
                        </a:lnTo>
                        <a:lnTo>
                          <a:pt x="301" y="223"/>
                        </a:lnTo>
                        <a:lnTo>
                          <a:pt x="310" y="221"/>
                        </a:lnTo>
                        <a:lnTo>
                          <a:pt x="322" y="217"/>
                        </a:lnTo>
                        <a:lnTo>
                          <a:pt x="331" y="215"/>
                        </a:lnTo>
                        <a:lnTo>
                          <a:pt x="344" y="213"/>
                        </a:lnTo>
                        <a:lnTo>
                          <a:pt x="356" y="209"/>
                        </a:lnTo>
                        <a:lnTo>
                          <a:pt x="365" y="206"/>
                        </a:lnTo>
                        <a:lnTo>
                          <a:pt x="377" y="202"/>
                        </a:lnTo>
                        <a:lnTo>
                          <a:pt x="388" y="198"/>
                        </a:lnTo>
                        <a:lnTo>
                          <a:pt x="398" y="194"/>
                        </a:lnTo>
                        <a:lnTo>
                          <a:pt x="409" y="190"/>
                        </a:lnTo>
                        <a:lnTo>
                          <a:pt x="419" y="187"/>
                        </a:lnTo>
                        <a:lnTo>
                          <a:pt x="428" y="183"/>
                        </a:lnTo>
                        <a:lnTo>
                          <a:pt x="438" y="179"/>
                        </a:lnTo>
                        <a:lnTo>
                          <a:pt x="447" y="173"/>
                        </a:lnTo>
                        <a:lnTo>
                          <a:pt x="455" y="169"/>
                        </a:lnTo>
                        <a:lnTo>
                          <a:pt x="464" y="166"/>
                        </a:lnTo>
                        <a:lnTo>
                          <a:pt x="474" y="162"/>
                        </a:lnTo>
                        <a:lnTo>
                          <a:pt x="481" y="156"/>
                        </a:lnTo>
                        <a:lnTo>
                          <a:pt x="491" y="154"/>
                        </a:lnTo>
                        <a:lnTo>
                          <a:pt x="498" y="148"/>
                        </a:lnTo>
                        <a:lnTo>
                          <a:pt x="508" y="145"/>
                        </a:lnTo>
                        <a:lnTo>
                          <a:pt x="514" y="139"/>
                        </a:lnTo>
                        <a:lnTo>
                          <a:pt x="521" y="135"/>
                        </a:lnTo>
                        <a:lnTo>
                          <a:pt x="529" y="131"/>
                        </a:lnTo>
                        <a:lnTo>
                          <a:pt x="535" y="128"/>
                        </a:lnTo>
                        <a:lnTo>
                          <a:pt x="542" y="122"/>
                        </a:lnTo>
                        <a:lnTo>
                          <a:pt x="548" y="118"/>
                        </a:lnTo>
                        <a:lnTo>
                          <a:pt x="554" y="112"/>
                        </a:lnTo>
                        <a:lnTo>
                          <a:pt x="561" y="110"/>
                        </a:lnTo>
                        <a:lnTo>
                          <a:pt x="567" y="105"/>
                        </a:lnTo>
                        <a:lnTo>
                          <a:pt x="573" y="101"/>
                        </a:lnTo>
                        <a:lnTo>
                          <a:pt x="578" y="95"/>
                        </a:lnTo>
                        <a:lnTo>
                          <a:pt x="586" y="91"/>
                        </a:lnTo>
                        <a:lnTo>
                          <a:pt x="590" y="88"/>
                        </a:lnTo>
                        <a:lnTo>
                          <a:pt x="595" y="84"/>
                        </a:lnTo>
                        <a:lnTo>
                          <a:pt x="601" y="80"/>
                        </a:lnTo>
                        <a:lnTo>
                          <a:pt x="607" y="76"/>
                        </a:lnTo>
                        <a:lnTo>
                          <a:pt x="611" y="72"/>
                        </a:lnTo>
                        <a:lnTo>
                          <a:pt x="614" y="69"/>
                        </a:lnTo>
                        <a:lnTo>
                          <a:pt x="618" y="65"/>
                        </a:lnTo>
                        <a:lnTo>
                          <a:pt x="622" y="61"/>
                        </a:lnTo>
                        <a:lnTo>
                          <a:pt x="626" y="55"/>
                        </a:lnTo>
                        <a:lnTo>
                          <a:pt x="630" y="52"/>
                        </a:lnTo>
                        <a:lnTo>
                          <a:pt x="633" y="50"/>
                        </a:lnTo>
                        <a:lnTo>
                          <a:pt x="637" y="46"/>
                        </a:lnTo>
                        <a:lnTo>
                          <a:pt x="643" y="38"/>
                        </a:lnTo>
                        <a:lnTo>
                          <a:pt x="649" y="33"/>
                        </a:lnTo>
                        <a:lnTo>
                          <a:pt x="654" y="27"/>
                        </a:lnTo>
                        <a:lnTo>
                          <a:pt x="660" y="23"/>
                        </a:lnTo>
                        <a:lnTo>
                          <a:pt x="662" y="17"/>
                        </a:lnTo>
                        <a:lnTo>
                          <a:pt x="666" y="12"/>
                        </a:lnTo>
                        <a:lnTo>
                          <a:pt x="670" y="8"/>
                        </a:lnTo>
                        <a:lnTo>
                          <a:pt x="671" y="6"/>
                        </a:lnTo>
                        <a:lnTo>
                          <a:pt x="675" y="2"/>
                        </a:lnTo>
                        <a:lnTo>
                          <a:pt x="675" y="0"/>
                        </a:lnTo>
                        <a:lnTo>
                          <a:pt x="787" y="230"/>
                        </a:lnTo>
                        <a:lnTo>
                          <a:pt x="778" y="418"/>
                        </a:lnTo>
                        <a:lnTo>
                          <a:pt x="164" y="656"/>
                        </a:lnTo>
                        <a:lnTo>
                          <a:pt x="0" y="164"/>
                        </a:lnTo>
                        <a:lnTo>
                          <a:pt x="0" y="164"/>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3" name="Freeform 248"/>
                  <p:cNvSpPr>
                    <a:spLocks/>
                  </p:cNvSpPr>
                  <p:nvPr/>
                </p:nvSpPr>
                <p:spPr bwMode="auto">
                  <a:xfrm>
                    <a:off x="6648450" y="1144588"/>
                    <a:ext cx="792163" cy="788988"/>
                  </a:xfrm>
                  <a:custGeom>
                    <a:avLst/>
                    <a:gdLst/>
                    <a:ahLst/>
                    <a:cxnLst>
                      <a:cxn ang="0">
                        <a:pos x="517" y="289"/>
                      </a:cxn>
                      <a:cxn ang="0">
                        <a:pos x="517" y="276"/>
                      </a:cxn>
                      <a:cxn ang="0">
                        <a:pos x="517" y="249"/>
                      </a:cxn>
                      <a:cxn ang="0">
                        <a:pos x="517" y="228"/>
                      </a:cxn>
                      <a:cxn ang="0">
                        <a:pos x="521" y="203"/>
                      </a:cxn>
                      <a:cxn ang="0">
                        <a:pos x="527" y="177"/>
                      </a:cxn>
                      <a:cxn ang="0">
                        <a:pos x="534" y="150"/>
                      </a:cxn>
                      <a:cxn ang="0">
                        <a:pos x="546" y="122"/>
                      </a:cxn>
                      <a:cxn ang="0">
                        <a:pos x="559" y="93"/>
                      </a:cxn>
                      <a:cxn ang="0">
                        <a:pos x="578" y="68"/>
                      </a:cxn>
                      <a:cxn ang="0">
                        <a:pos x="601" y="45"/>
                      </a:cxn>
                      <a:cxn ang="0">
                        <a:pos x="629" y="26"/>
                      </a:cxn>
                      <a:cxn ang="0">
                        <a:pos x="662" y="11"/>
                      </a:cxn>
                      <a:cxn ang="0">
                        <a:pos x="700" y="2"/>
                      </a:cxn>
                      <a:cxn ang="0">
                        <a:pos x="745" y="0"/>
                      </a:cxn>
                      <a:cxn ang="0">
                        <a:pos x="795" y="4"/>
                      </a:cxn>
                      <a:cxn ang="0">
                        <a:pos x="838" y="15"/>
                      </a:cxn>
                      <a:cxn ang="0">
                        <a:pos x="876" y="32"/>
                      </a:cxn>
                      <a:cxn ang="0">
                        <a:pos x="907" y="51"/>
                      </a:cxn>
                      <a:cxn ang="0">
                        <a:pos x="932" y="76"/>
                      </a:cxn>
                      <a:cxn ang="0">
                        <a:pos x="954" y="103"/>
                      </a:cxn>
                      <a:cxn ang="0">
                        <a:pos x="970" y="131"/>
                      </a:cxn>
                      <a:cxn ang="0">
                        <a:pos x="981" y="161"/>
                      </a:cxn>
                      <a:cxn ang="0">
                        <a:pos x="989" y="190"/>
                      </a:cxn>
                      <a:cxn ang="0">
                        <a:pos x="994" y="218"/>
                      </a:cxn>
                      <a:cxn ang="0">
                        <a:pos x="996" y="247"/>
                      </a:cxn>
                      <a:cxn ang="0">
                        <a:pos x="996" y="272"/>
                      </a:cxn>
                      <a:cxn ang="0">
                        <a:pos x="996" y="293"/>
                      </a:cxn>
                      <a:cxn ang="0">
                        <a:pos x="994" y="317"/>
                      </a:cxn>
                      <a:cxn ang="0">
                        <a:pos x="994" y="331"/>
                      </a:cxn>
                      <a:cxn ang="0">
                        <a:pos x="983" y="340"/>
                      </a:cxn>
                      <a:cxn ang="0">
                        <a:pos x="968" y="357"/>
                      </a:cxn>
                      <a:cxn ang="0">
                        <a:pos x="947" y="378"/>
                      </a:cxn>
                      <a:cxn ang="0">
                        <a:pos x="924" y="399"/>
                      </a:cxn>
                      <a:cxn ang="0">
                        <a:pos x="903" y="420"/>
                      </a:cxn>
                      <a:cxn ang="0">
                        <a:pos x="886" y="437"/>
                      </a:cxn>
                      <a:cxn ang="0">
                        <a:pos x="871" y="454"/>
                      </a:cxn>
                      <a:cxn ang="0">
                        <a:pos x="852" y="464"/>
                      </a:cxn>
                      <a:cxn ang="0">
                        <a:pos x="817" y="481"/>
                      </a:cxn>
                      <a:cxn ang="0">
                        <a:pos x="787" y="496"/>
                      </a:cxn>
                      <a:cxn ang="0">
                        <a:pos x="774" y="502"/>
                      </a:cxn>
                      <a:cxn ang="0">
                        <a:pos x="599" y="988"/>
                      </a:cxn>
                      <a:cxn ang="0">
                        <a:pos x="114" y="591"/>
                      </a:cxn>
                      <a:cxn ang="0">
                        <a:pos x="17" y="485"/>
                      </a:cxn>
                      <a:cxn ang="0">
                        <a:pos x="13" y="458"/>
                      </a:cxn>
                      <a:cxn ang="0">
                        <a:pos x="9" y="433"/>
                      </a:cxn>
                      <a:cxn ang="0">
                        <a:pos x="6" y="407"/>
                      </a:cxn>
                      <a:cxn ang="0">
                        <a:pos x="2" y="382"/>
                      </a:cxn>
                      <a:cxn ang="0">
                        <a:pos x="0" y="361"/>
                      </a:cxn>
                      <a:cxn ang="0">
                        <a:pos x="2" y="346"/>
                      </a:cxn>
                      <a:cxn ang="0">
                        <a:pos x="11" y="321"/>
                      </a:cxn>
                      <a:cxn ang="0">
                        <a:pos x="25" y="298"/>
                      </a:cxn>
                      <a:cxn ang="0">
                        <a:pos x="34" y="281"/>
                      </a:cxn>
                      <a:cxn ang="0">
                        <a:pos x="51" y="255"/>
                      </a:cxn>
                      <a:cxn ang="0">
                        <a:pos x="64" y="239"/>
                      </a:cxn>
                      <a:cxn ang="0">
                        <a:pos x="82" y="226"/>
                      </a:cxn>
                      <a:cxn ang="0">
                        <a:pos x="102" y="213"/>
                      </a:cxn>
                      <a:cxn ang="0">
                        <a:pos x="125" y="201"/>
                      </a:cxn>
                      <a:cxn ang="0">
                        <a:pos x="146" y="186"/>
                      </a:cxn>
                      <a:cxn ang="0">
                        <a:pos x="167" y="175"/>
                      </a:cxn>
                      <a:cxn ang="0">
                        <a:pos x="188" y="163"/>
                      </a:cxn>
                    </a:cxnLst>
                    <a:rect l="0" t="0" r="r" b="b"/>
                    <a:pathLst>
                      <a:path w="998" h="992">
                        <a:moveTo>
                          <a:pt x="190" y="163"/>
                        </a:moveTo>
                        <a:lnTo>
                          <a:pt x="323" y="180"/>
                        </a:lnTo>
                        <a:lnTo>
                          <a:pt x="466" y="308"/>
                        </a:lnTo>
                        <a:lnTo>
                          <a:pt x="517" y="289"/>
                        </a:lnTo>
                        <a:lnTo>
                          <a:pt x="517" y="287"/>
                        </a:lnTo>
                        <a:lnTo>
                          <a:pt x="517" y="285"/>
                        </a:lnTo>
                        <a:lnTo>
                          <a:pt x="517" y="279"/>
                        </a:lnTo>
                        <a:lnTo>
                          <a:pt x="517" y="276"/>
                        </a:lnTo>
                        <a:lnTo>
                          <a:pt x="517" y="268"/>
                        </a:lnTo>
                        <a:lnTo>
                          <a:pt x="517" y="258"/>
                        </a:lnTo>
                        <a:lnTo>
                          <a:pt x="517" y="255"/>
                        </a:lnTo>
                        <a:lnTo>
                          <a:pt x="517" y="249"/>
                        </a:lnTo>
                        <a:lnTo>
                          <a:pt x="517" y="245"/>
                        </a:lnTo>
                        <a:lnTo>
                          <a:pt x="517" y="239"/>
                        </a:lnTo>
                        <a:lnTo>
                          <a:pt x="517" y="234"/>
                        </a:lnTo>
                        <a:lnTo>
                          <a:pt x="517" y="228"/>
                        </a:lnTo>
                        <a:lnTo>
                          <a:pt x="519" y="222"/>
                        </a:lnTo>
                        <a:lnTo>
                          <a:pt x="519" y="217"/>
                        </a:lnTo>
                        <a:lnTo>
                          <a:pt x="519" y="209"/>
                        </a:lnTo>
                        <a:lnTo>
                          <a:pt x="521" y="203"/>
                        </a:lnTo>
                        <a:lnTo>
                          <a:pt x="523" y="198"/>
                        </a:lnTo>
                        <a:lnTo>
                          <a:pt x="525" y="190"/>
                        </a:lnTo>
                        <a:lnTo>
                          <a:pt x="525" y="184"/>
                        </a:lnTo>
                        <a:lnTo>
                          <a:pt x="527" y="177"/>
                        </a:lnTo>
                        <a:lnTo>
                          <a:pt x="527" y="169"/>
                        </a:lnTo>
                        <a:lnTo>
                          <a:pt x="530" y="163"/>
                        </a:lnTo>
                        <a:lnTo>
                          <a:pt x="532" y="156"/>
                        </a:lnTo>
                        <a:lnTo>
                          <a:pt x="534" y="150"/>
                        </a:lnTo>
                        <a:lnTo>
                          <a:pt x="538" y="142"/>
                        </a:lnTo>
                        <a:lnTo>
                          <a:pt x="540" y="137"/>
                        </a:lnTo>
                        <a:lnTo>
                          <a:pt x="544" y="127"/>
                        </a:lnTo>
                        <a:lnTo>
                          <a:pt x="546" y="122"/>
                        </a:lnTo>
                        <a:lnTo>
                          <a:pt x="547" y="114"/>
                        </a:lnTo>
                        <a:lnTo>
                          <a:pt x="551" y="106"/>
                        </a:lnTo>
                        <a:lnTo>
                          <a:pt x="555" y="101"/>
                        </a:lnTo>
                        <a:lnTo>
                          <a:pt x="559" y="93"/>
                        </a:lnTo>
                        <a:lnTo>
                          <a:pt x="563" y="85"/>
                        </a:lnTo>
                        <a:lnTo>
                          <a:pt x="568" y="82"/>
                        </a:lnTo>
                        <a:lnTo>
                          <a:pt x="572" y="74"/>
                        </a:lnTo>
                        <a:lnTo>
                          <a:pt x="578" y="68"/>
                        </a:lnTo>
                        <a:lnTo>
                          <a:pt x="584" y="63"/>
                        </a:lnTo>
                        <a:lnTo>
                          <a:pt x="587" y="57"/>
                        </a:lnTo>
                        <a:lnTo>
                          <a:pt x="593" y="51"/>
                        </a:lnTo>
                        <a:lnTo>
                          <a:pt x="601" y="45"/>
                        </a:lnTo>
                        <a:lnTo>
                          <a:pt x="606" y="42"/>
                        </a:lnTo>
                        <a:lnTo>
                          <a:pt x="614" y="36"/>
                        </a:lnTo>
                        <a:lnTo>
                          <a:pt x="622" y="30"/>
                        </a:lnTo>
                        <a:lnTo>
                          <a:pt x="629" y="26"/>
                        </a:lnTo>
                        <a:lnTo>
                          <a:pt x="637" y="21"/>
                        </a:lnTo>
                        <a:lnTo>
                          <a:pt x="644" y="19"/>
                        </a:lnTo>
                        <a:lnTo>
                          <a:pt x="652" y="15"/>
                        </a:lnTo>
                        <a:lnTo>
                          <a:pt x="662" y="11"/>
                        </a:lnTo>
                        <a:lnTo>
                          <a:pt x="669" y="9"/>
                        </a:lnTo>
                        <a:lnTo>
                          <a:pt x="681" y="7"/>
                        </a:lnTo>
                        <a:lnTo>
                          <a:pt x="688" y="4"/>
                        </a:lnTo>
                        <a:lnTo>
                          <a:pt x="700" y="2"/>
                        </a:lnTo>
                        <a:lnTo>
                          <a:pt x="711" y="0"/>
                        </a:lnTo>
                        <a:lnTo>
                          <a:pt x="722" y="0"/>
                        </a:lnTo>
                        <a:lnTo>
                          <a:pt x="732" y="0"/>
                        </a:lnTo>
                        <a:lnTo>
                          <a:pt x="745" y="0"/>
                        </a:lnTo>
                        <a:lnTo>
                          <a:pt x="757" y="0"/>
                        </a:lnTo>
                        <a:lnTo>
                          <a:pt x="770" y="2"/>
                        </a:lnTo>
                        <a:lnTo>
                          <a:pt x="783" y="2"/>
                        </a:lnTo>
                        <a:lnTo>
                          <a:pt x="795" y="4"/>
                        </a:lnTo>
                        <a:lnTo>
                          <a:pt x="806" y="7"/>
                        </a:lnTo>
                        <a:lnTo>
                          <a:pt x="817" y="9"/>
                        </a:lnTo>
                        <a:lnTo>
                          <a:pt x="829" y="13"/>
                        </a:lnTo>
                        <a:lnTo>
                          <a:pt x="838" y="15"/>
                        </a:lnTo>
                        <a:lnTo>
                          <a:pt x="850" y="19"/>
                        </a:lnTo>
                        <a:lnTo>
                          <a:pt x="859" y="23"/>
                        </a:lnTo>
                        <a:lnTo>
                          <a:pt x="867" y="26"/>
                        </a:lnTo>
                        <a:lnTo>
                          <a:pt x="876" y="32"/>
                        </a:lnTo>
                        <a:lnTo>
                          <a:pt x="884" y="36"/>
                        </a:lnTo>
                        <a:lnTo>
                          <a:pt x="892" y="42"/>
                        </a:lnTo>
                        <a:lnTo>
                          <a:pt x="899" y="45"/>
                        </a:lnTo>
                        <a:lnTo>
                          <a:pt x="907" y="51"/>
                        </a:lnTo>
                        <a:lnTo>
                          <a:pt x="914" y="59"/>
                        </a:lnTo>
                        <a:lnTo>
                          <a:pt x="922" y="65"/>
                        </a:lnTo>
                        <a:lnTo>
                          <a:pt x="928" y="70"/>
                        </a:lnTo>
                        <a:lnTo>
                          <a:pt x="932" y="76"/>
                        </a:lnTo>
                        <a:lnTo>
                          <a:pt x="937" y="82"/>
                        </a:lnTo>
                        <a:lnTo>
                          <a:pt x="945" y="89"/>
                        </a:lnTo>
                        <a:lnTo>
                          <a:pt x="949" y="95"/>
                        </a:lnTo>
                        <a:lnTo>
                          <a:pt x="954" y="103"/>
                        </a:lnTo>
                        <a:lnTo>
                          <a:pt x="958" y="108"/>
                        </a:lnTo>
                        <a:lnTo>
                          <a:pt x="962" y="118"/>
                        </a:lnTo>
                        <a:lnTo>
                          <a:pt x="966" y="123"/>
                        </a:lnTo>
                        <a:lnTo>
                          <a:pt x="970" y="131"/>
                        </a:lnTo>
                        <a:lnTo>
                          <a:pt x="972" y="139"/>
                        </a:lnTo>
                        <a:lnTo>
                          <a:pt x="975" y="146"/>
                        </a:lnTo>
                        <a:lnTo>
                          <a:pt x="977" y="154"/>
                        </a:lnTo>
                        <a:lnTo>
                          <a:pt x="981" y="161"/>
                        </a:lnTo>
                        <a:lnTo>
                          <a:pt x="983" y="167"/>
                        </a:lnTo>
                        <a:lnTo>
                          <a:pt x="987" y="177"/>
                        </a:lnTo>
                        <a:lnTo>
                          <a:pt x="987" y="182"/>
                        </a:lnTo>
                        <a:lnTo>
                          <a:pt x="989" y="190"/>
                        </a:lnTo>
                        <a:lnTo>
                          <a:pt x="991" y="198"/>
                        </a:lnTo>
                        <a:lnTo>
                          <a:pt x="992" y="205"/>
                        </a:lnTo>
                        <a:lnTo>
                          <a:pt x="992" y="211"/>
                        </a:lnTo>
                        <a:lnTo>
                          <a:pt x="994" y="218"/>
                        </a:lnTo>
                        <a:lnTo>
                          <a:pt x="994" y="226"/>
                        </a:lnTo>
                        <a:lnTo>
                          <a:pt x="994" y="234"/>
                        </a:lnTo>
                        <a:lnTo>
                          <a:pt x="994" y="239"/>
                        </a:lnTo>
                        <a:lnTo>
                          <a:pt x="996" y="247"/>
                        </a:lnTo>
                        <a:lnTo>
                          <a:pt x="996" y="253"/>
                        </a:lnTo>
                        <a:lnTo>
                          <a:pt x="996" y="258"/>
                        </a:lnTo>
                        <a:lnTo>
                          <a:pt x="996" y="264"/>
                        </a:lnTo>
                        <a:lnTo>
                          <a:pt x="996" y="272"/>
                        </a:lnTo>
                        <a:lnTo>
                          <a:pt x="996" y="276"/>
                        </a:lnTo>
                        <a:lnTo>
                          <a:pt x="998" y="283"/>
                        </a:lnTo>
                        <a:lnTo>
                          <a:pt x="996" y="287"/>
                        </a:lnTo>
                        <a:lnTo>
                          <a:pt x="996" y="293"/>
                        </a:lnTo>
                        <a:lnTo>
                          <a:pt x="996" y="296"/>
                        </a:lnTo>
                        <a:lnTo>
                          <a:pt x="996" y="302"/>
                        </a:lnTo>
                        <a:lnTo>
                          <a:pt x="994" y="310"/>
                        </a:lnTo>
                        <a:lnTo>
                          <a:pt x="994" y="317"/>
                        </a:lnTo>
                        <a:lnTo>
                          <a:pt x="994" y="321"/>
                        </a:lnTo>
                        <a:lnTo>
                          <a:pt x="994" y="327"/>
                        </a:lnTo>
                        <a:lnTo>
                          <a:pt x="994" y="329"/>
                        </a:lnTo>
                        <a:lnTo>
                          <a:pt x="994" y="331"/>
                        </a:lnTo>
                        <a:lnTo>
                          <a:pt x="992" y="333"/>
                        </a:lnTo>
                        <a:lnTo>
                          <a:pt x="989" y="334"/>
                        </a:lnTo>
                        <a:lnTo>
                          <a:pt x="987" y="338"/>
                        </a:lnTo>
                        <a:lnTo>
                          <a:pt x="983" y="340"/>
                        </a:lnTo>
                        <a:lnTo>
                          <a:pt x="979" y="344"/>
                        </a:lnTo>
                        <a:lnTo>
                          <a:pt x="975" y="350"/>
                        </a:lnTo>
                        <a:lnTo>
                          <a:pt x="972" y="353"/>
                        </a:lnTo>
                        <a:lnTo>
                          <a:pt x="968" y="357"/>
                        </a:lnTo>
                        <a:lnTo>
                          <a:pt x="962" y="361"/>
                        </a:lnTo>
                        <a:lnTo>
                          <a:pt x="956" y="367"/>
                        </a:lnTo>
                        <a:lnTo>
                          <a:pt x="951" y="372"/>
                        </a:lnTo>
                        <a:lnTo>
                          <a:pt x="947" y="378"/>
                        </a:lnTo>
                        <a:lnTo>
                          <a:pt x="941" y="384"/>
                        </a:lnTo>
                        <a:lnTo>
                          <a:pt x="935" y="390"/>
                        </a:lnTo>
                        <a:lnTo>
                          <a:pt x="930" y="395"/>
                        </a:lnTo>
                        <a:lnTo>
                          <a:pt x="924" y="399"/>
                        </a:lnTo>
                        <a:lnTo>
                          <a:pt x="918" y="405"/>
                        </a:lnTo>
                        <a:lnTo>
                          <a:pt x="913" y="411"/>
                        </a:lnTo>
                        <a:lnTo>
                          <a:pt x="909" y="414"/>
                        </a:lnTo>
                        <a:lnTo>
                          <a:pt x="903" y="420"/>
                        </a:lnTo>
                        <a:lnTo>
                          <a:pt x="897" y="426"/>
                        </a:lnTo>
                        <a:lnTo>
                          <a:pt x="894" y="431"/>
                        </a:lnTo>
                        <a:lnTo>
                          <a:pt x="890" y="435"/>
                        </a:lnTo>
                        <a:lnTo>
                          <a:pt x="886" y="437"/>
                        </a:lnTo>
                        <a:lnTo>
                          <a:pt x="882" y="441"/>
                        </a:lnTo>
                        <a:lnTo>
                          <a:pt x="878" y="445"/>
                        </a:lnTo>
                        <a:lnTo>
                          <a:pt x="873" y="450"/>
                        </a:lnTo>
                        <a:lnTo>
                          <a:pt x="871" y="454"/>
                        </a:lnTo>
                        <a:lnTo>
                          <a:pt x="867" y="454"/>
                        </a:lnTo>
                        <a:lnTo>
                          <a:pt x="863" y="458"/>
                        </a:lnTo>
                        <a:lnTo>
                          <a:pt x="856" y="460"/>
                        </a:lnTo>
                        <a:lnTo>
                          <a:pt x="852" y="464"/>
                        </a:lnTo>
                        <a:lnTo>
                          <a:pt x="842" y="468"/>
                        </a:lnTo>
                        <a:lnTo>
                          <a:pt x="835" y="471"/>
                        </a:lnTo>
                        <a:lnTo>
                          <a:pt x="827" y="475"/>
                        </a:lnTo>
                        <a:lnTo>
                          <a:pt x="817" y="481"/>
                        </a:lnTo>
                        <a:lnTo>
                          <a:pt x="810" y="485"/>
                        </a:lnTo>
                        <a:lnTo>
                          <a:pt x="800" y="488"/>
                        </a:lnTo>
                        <a:lnTo>
                          <a:pt x="793" y="492"/>
                        </a:lnTo>
                        <a:lnTo>
                          <a:pt x="787" y="496"/>
                        </a:lnTo>
                        <a:lnTo>
                          <a:pt x="779" y="498"/>
                        </a:lnTo>
                        <a:lnTo>
                          <a:pt x="776" y="500"/>
                        </a:lnTo>
                        <a:lnTo>
                          <a:pt x="774" y="502"/>
                        </a:lnTo>
                        <a:lnTo>
                          <a:pt x="774" y="502"/>
                        </a:lnTo>
                        <a:lnTo>
                          <a:pt x="603" y="460"/>
                        </a:lnTo>
                        <a:lnTo>
                          <a:pt x="757" y="945"/>
                        </a:lnTo>
                        <a:lnTo>
                          <a:pt x="673" y="992"/>
                        </a:lnTo>
                        <a:lnTo>
                          <a:pt x="599" y="988"/>
                        </a:lnTo>
                        <a:lnTo>
                          <a:pt x="450" y="509"/>
                        </a:lnTo>
                        <a:lnTo>
                          <a:pt x="350" y="610"/>
                        </a:lnTo>
                        <a:lnTo>
                          <a:pt x="222" y="635"/>
                        </a:lnTo>
                        <a:lnTo>
                          <a:pt x="114" y="591"/>
                        </a:lnTo>
                        <a:lnTo>
                          <a:pt x="21" y="498"/>
                        </a:lnTo>
                        <a:lnTo>
                          <a:pt x="21" y="496"/>
                        </a:lnTo>
                        <a:lnTo>
                          <a:pt x="19" y="492"/>
                        </a:lnTo>
                        <a:lnTo>
                          <a:pt x="17" y="485"/>
                        </a:lnTo>
                        <a:lnTo>
                          <a:pt x="17" y="477"/>
                        </a:lnTo>
                        <a:lnTo>
                          <a:pt x="15" y="469"/>
                        </a:lnTo>
                        <a:lnTo>
                          <a:pt x="15" y="464"/>
                        </a:lnTo>
                        <a:lnTo>
                          <a:pt x="13" y="458"/>
                        </a:lnTo>
                        <a:lnTo>
                          <a:pt x="13" y="452"/>
                        </a:lnTo>
                        <a:lnTo>
                          <a:pt x="11" y="447"/>
                        </a:lnTo>
                        <a:lnTo>
                          <a:pt x="11" y="439"/>
                        </a:lnTo>
                        <a:lnTo>
                          <a:pt x="9" y="433"/>
                        </a:lnTo>
                        <a:lnTo>
                          <a:pt x="9" y="428"/>
                        </a:lnTo>
                        <a:lnTo>
                          <a:pt x="7" y="420"/>
                        </a:lnTo>
                        <a:lnTo>
                          <a:pt x="6" y="414"/>
                        </a:lnTo>
                        <a:lnTo>
                          <a:pt x="6" y="407"/>
                        </a:lnTo>
                        <a:lnTo>
                          <a:pt x="4" y="399"/>
                        </a:lnTo>
                        <a:lnTo>
                          <a:pt x="4" y="393"/>
                        </a:lnTo>
                        <a:lnTo>
                          <a:pt x="2" y="388"/>
                        </a:lnTo>
                        <a:lnTo>
                          <a:pt x="2" y="382"/>
                        </a:lnTo>
                        <a:lnTo>
                          <a:pt x="2" y="376"/>
                        </a:lnTo>
                        <a:lnTo>
                          <a:pt x="2" y="371"/>
                        </a:lnTo>
                        <a:lnTo>
                          <a:pt x="2" y="365"/>
                        </a:lnTo>
                        <a:lnTo>
                          <a:pt x="0" y="361"/>
                        </a:lnTo>
                        <a:lnTo>
                          <a:pt x="0" y="357"/>
                        </a:lnTo>
                        <a:lnTo>
                          <a:pt x="0" y="352"/>
                        </a:lnTo>
                        <a:lnTo>
                          <a:pt x="2" y="350"/>
                        </a:lnTo>
                        <a:lnTo>
                          <a:pt x="2" y="346"/>
                        </a:lnTo>
                        <a:lnTo>
                          <a:pt x="2" y="342"/>
                        </a:lnTo>
                        <a:lnTo>
                          <a:pt x="6" y="334"/>
                        </a:lnTo>
                        <a:lnTo>
                          <a:pt x="9" y="329"/>
                        </a:lnTo>
                        <a:lnTo>
                          <a:pt x="11" y="321"/>
                        </a:lnTo>
                        <a:lnTo>
                          <a:pt x="17" y="314"/>
                        </a:lnTo>
                        <a:lnTo>
                          <a:pt x="19" y="308"/>
                        </a:lnTo>
                        <a:lnTo>
                          <a:pt x="21" y="304"/>
                        </a:lnTo>
                        <a:lnTo>
                          <a:pt x="25" y="298"/>
                        </a:lnTo>
                        <a:lnTo>
                          <a:pt x="26" y="295"/>
                        </a:lnTo>
                        <a:lnTo>
                          <a:pt x="28" y="291"/>
                        </a:lnTo>
                        <a:lnTo>
                          <a:pt x="32" y="287"/>
                        </a:lnTo>
                        <a:lnTo>
                          <a:pt x="34" y="281"/>
                        </a:lnTo>
                        <a:lnTo>
                          <a:pt x="38" y="277"/>
                        </a:lnTo>
                        <a:lnTo>
                          <a:pt x="42" y="270"/>
                        </a:lnTo>
                        <a:lnTo>
                          <a:pt x="47" y="262"/>
                        </a:lnTo>
                        <a:lnTo>
                          <a:pt x="51" y="255"/>
                        </a:lnTo>
                        <a:lnTo>
                          <a:pt x="55" y="249"/>
                        </a:lnTo>
                        <a:lnTo>
                          <a:pt x="59" y="245"/>
                        </a:lnTo>
                        <a:lnTo>
                          <a:pt x="63" y="243"/>
                        </a:lnTo>
                        <a:lnTo>
                          <a:pt x="64" y="239"/>
                        </a:lnTo>
                        <a:lnTo>
                          <a:pt x="72" y="234"/>
                        </a:lnTo>
                        <a:lnTo>
                          <a:pt x="74" y="232"/>
                        </a:lnTo>
                        <a:lnTo>
                          <a:pt x="80" y="228"/>
                        </a:lnTo>
                        <a:lnTo>
                          <a:pt x="82" y="226"/>
                        </a:lnTo>
                        <a:lnTo>
                          <a:pt x="87" y="224"/>
                        </a:lnTo>
                        <a:lnTo>
                          <a:pt x="93" y="220"/>
                        </a:lnTo>
                        <a:lnTo>
                          <a:pt x="97" y="217"/>
                        </a:lnTo>
                        <a:lnTo>
                          <a:pt x="102" y="213"/>
                        </a:lnTo>
                        <a:lnTo>
                          <a:pt x="108" y="211"/>
                        </a:lnTo>
                        <a:lnTo>
                          <a:pt x="114" y="207"/>
                        </a:lnTo>
                        <a:lnTo>
                          <a:pt x="120" y="205"/>
                        </a:lnTo>
                        <a:lnTo>
                          <a:pt x="125" y="201"/>
                        </a:lnTo>
                        <a:lnTo>
                          <a:pt x="131" y="198"/>
                        </a:lnTo>
                        <a:lnTo>
                          <a:pt x="137" y="194"/>
                        </a:lnTo>
                        <a:lnTo>
                          <a:pt x="142" y="190"/>
                        </a:lnTo>
                        <a:lnTo>
                          <a:pt x="146" y="186"/>
                        </a:lnTo>
                        <a:lnTo>
                          <a:pt x="152" y="184"/>
                        </a:lnTo>
                        <a:lnTo>
                          <a:pt x="158" y="180"/>
                        </a:lnTo>
                        <a:lnTo>
                          <a:pt x="163" y="179"/>
                        </a:lnTo>
                        <a:lnTo>
                          <a:pt x="167" y="175"/>
                        </a:lnTo>
                        <a:lnTo>
                          <a:pt x="171" y="173"/>
                        </a:lnTo>
                        <a:lnTo>
                          <a:pt x="179" y="167"/>
                        </a:lnTo>
                        <a:lnTo>
                          <a:pt x="184" y="165"/>
                        </a:lnTo>
                        <a:lnTo>
                          <a:pt x="188" y="163"/>
                        </a:lnTo>
                        <a:lnTo>
                          <a:pt x="190" y="163"/>
                        </a:lnTo>
                        <a:lnTo>
                          <a:pt x="190" y="163"/>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4" name="Freeform 249"/>
                  <p:cNvSpPr>
                    <a:spLocks/>
                  </p:cNvSpPr>
                  <p:nvPr/>
                </p:nvSpPr>
                <p:spPr bwMode="auto">
                  <a:xfrm>
                    <a:off x="7088188" y="2351088"/>
                    <a:ext cx="733425" cy="947738"/>
                  </a:xfrm>
                  <a:custGeom>
                    <a:avLst/>
                    <a:gdLst/>
                    <a:ahLst/>
                    <a:cxnLst>
                      <a:cxn ang="0">
                        <a:pos x="675" y="0"/>
                      </a:cxn>
                      <a:cxn ang="0">
                        <a:pos x="924" y="981"/>
                      </a:cxn>
                      <a:cxn ang="0">
                        <a:pos x="919" y="989"/>
                      </a:cxn>
                      <a:cxn ang="0">
                        <a:pos x="911" y="998"/>
                      </a:cxn>
                      <a:cxn ang="0">
                        <a:pos x="903" y="1011"/>
                      </a:cxn>
                      <a:cxn ang="0">
                        <a:pos x="890" y="1027"/>
                      </a:cxn>
                      <a:cxn ang="0">
                        <a:pos x="882" y="1036"/>
                      </a:cxn>
                      <a:cxn ang="0">
                        <a:pos x="875" y="1044"/>
                      </a:cxn>
                      <a:cxn ang="0">
                        <a:pos x="865" y="1053"/>
                      </a:cxn>
                      <a:cxn ang="0">
                        <a:pos x="858" y="1063"/>
                      </a:cxn>
                      <a:cxn ang="0">
                        <a:pos x="846" y="1072"/>
                      </a:cxn>
                      <a:cxn ang="0">
                        <a:pos x="837" y="1084"/>
                      </a:cxn>
                      <a:cxn ang="0">
                        <a:pos x="824" y="1093"/>
                      </a:cxn>
                      <a:cxn ang="0">
                        <a:pos x="810" y="1103"/>
                      </a:cxn>
                      <a:cxn ang="0">
                        <a:pos x="795" y="1112"/>
                      </a:cxn>
                      <a:cxn ang="0">
                        <a:pos x="782" y="1122"/>
                      </a:cxn>
                      <a:cxn ang="0">
                        <a:pos x="765" y="1131"/>
                      </a:cxn>
                      <a:cxn ang="0">
                        <a:pos x="747" y="1141"/>
                      </a:cxn>
                      <a:cxn ang="0">
                        <a:pos x="730" y="1148"/>
                      </a:cxn>
                      <a:cxn ang="0">
                        <a:pos x="713" y="1156"/>
                      </a:cxn>
                      <a:cxn ang="0">
                        <a:pos x="692" y="1163"/>
                      </a:cxn>
                      <a:cxn ang="0">
                        <a:pos x="671" y="1169"/>
                      </a:cxn>
                      <a:cxn ang="0">
                        <a:pos x="650" y="1175"/>
                      </a:cxn>
                      <a:cxn ang="0">
                        <a:pos x="628" y="1182"/>
                      </a:cxn>
                      <a:cxn ang="0">
                        <a:pos x="603" y="1186"/>
                      </a:cxn>
                      <a:cxn ang="0">
                        <a:pos x="578" y="1190"/>
                      </a:cxn>
                      <a:cxn ang="0">
                        <a:pos x="554" y="1192"/>
                      </a:cxn>
                      <a:cxn ang="0">
                        <a:pos x="527" y="1194"/>
                      </a:cxn>
                      <a:cxn ang="0">
                        <a:pos x="498" y="1192"/>
                      </a:cxn>
                      <a:cxn ang="0">
                        <a:pos x="474" y="1192"/>
                      </a:cxn>
                      <a:cxn ang="0">
                        <a:pos x="449" y="1190"/>
                      </a:cxn>
                      <a:cxn ang="0">
                        <a:pos x="428" y="1186"/>
                      </a:cxn>
                      <a:cxn ang="0">
                        <a:pos x="407" y="1182"/>
                      </a:cxn>
                      <a:cxn ang="0">
                        <a:pos x="388" y="1177"/>
                      </a:cxn>
                      <a:cxn ang="0">
                        <a:pos x="371" y="1171"/>
                      </a:cxn>
                      <a:cxn ang="0">
                        <a:pos x="356" y="1167"/>
                      </a:cxn>
                      <a:cxn ang="0">
                        <a:pos x="341" y="1160"/>
                      </a:cxn>
                      <a:cxn ang="0">
                        <a:pos x="327" y="1152"/>
                      </a:cxn>
                      <a:cxn ang="0">
                        <a:pos x="314" y="1144"/>
                      </a:cxn>
                      <a:cxn ang="0">
                        <a:pos x="304" y="1135"/>
                      </a:cxn>
                      <a:cxn ang="0">
                        <a:pos x="293" y="1127"/>
                      </a:cxn>
                      <a:cxn ang="0">
                        <a:pos x="283" y="1118"/>
                      </a:cxn>
                      <a:cxn ang="0">
                        <a:pos x="276" y="1108"/>
                      </a:cxn>
                      <a:cxn ang="0">
                        <a:pos x="270" y="1101"/>
                      </a:cxn>
                      <a:cxn ang="0">
                        <a:pos x="263" y="1091"/>
                      </a:cxn>
                      <a:cxn ang="0">
                        <a:pos x="259" y="1082"/>
                      </a:cxn>
                      <a:cxn ang="0">
                        <a:pos x="251" y="1065"/>
                      </a:cxn>
                      <a:cxn ang="0">
                        <a:pos x="244" y="1047"/>
                      </a:cxn>
                      <a:cxn ang="0">
                        <a:pos x="242" y="1032"/>
                      </a:cxn>
                      <a:cxn ang="0">
                        <a:pos x="238" y="1019"/>
                      </a:cxn>
                      <a:cxn ang="0">
                        <a:pos x="238" y="1011"/>
                      </a:cxn>
                      <a:cxn ang="0">
                        <a:pos x="238" y="1002"/>
                      </a:cxn>
                      <a:cxn ang="0">
                        <a:pos x="0" y="203"/>
                      </a:cxn>
                    </a:cxnLst>
                    <a:rect l="0" t="0" r="r" b="b"/>
                    <a:pathLst>
                      <a:path w="924" h="1194">
                        <a:moveTo>
                          <a:pt x="0" y="203"/>
                        </a:moveTo>
                        <a:lnTo>
                          <a:pt x="675" y="0"/>
                        </a:lnTo>
                        <a:lnTo>
                          <a:pt x="919" y="859"/>
                        </a:lnTo>
                        <a:lnTo>
                          <a:pt x="924" y="981"/>
                        </a:lnTo>
                        <a:lnTo>
                          <a:pt x="922" y="981"/>
                        </a:lnTo>
                        <a:lnTo>
                          <a:pt x="919" y="989"/>
                        </a:lnTo>
                        <a:lnTo>
                          <a:pt x="915" y="992"/>
                        </a:lnTo>
                        <a:lnTo>
                          <a:pt x="911" y="998"/>
                        </a:lnTo>
                        <a:lnTo>
                          <a:pt x="907" y="1004"/>
                        </a:lnTo>
                        <a:lnTo>
                          <a:pt x="903" y="1011"/>
                        </a:lnTo>
                        <a:lnTo>
                          <a:pt x="896" y="1019"/>
                        </a:lnTo>
                        <a:lnTo>
                          <a:pt x="890" y="1027"/>
                        </a:lnTo>
                        <a:lnTo>
                          <a:pt x="886" y="1030"/>
                        </a:lnTo>
                        <a:lnTo>
                          <a:pt x="882" y="1036"/>
                        </a:lnTo>
                        <a:lnTo>
                          <a:pt x="879" y="1040"/>
                        </a:lnTo>
                        <a:lnTo>
                          <a:pt x="875" y="1044"/>
                        </a:lnTo>
                        <a:lnTo>
                          <a:pt x="871" y="1049"/>
                        </a:lnTo>
                        <a:lnTo>
                          <a:pt x="865" y="1053"/>
                        </a:lnTo>
                        <a:lnTo>
                          <a:pt x="862" y="1059"/>
                        </a:lnTo>
                        <a:lnTo>
                          <a:pt x="858" y="1063"/>
                        </a:lnTo>
                        <a:lnTo>
                          <a:pt x="852" y="1068"/>
                        </a:lnTo>
                        <a:lnTo>
                          <a:pt x="846" y="1072"/>
                        </a:lnTo>
                        <a:lnTo>
                          <a:pt x="841" y="1078"/>
                        </a:lnTo>
                        <a:lnTo>
                          <a:pt x="837" y="1084"/>
                        </a:lnTo>
                        <a:lnTo>
                          <a:pt x="829" y="1087"/>
                        </a:lnTo>
                        <a:lnTo>
                          <a:pt x="824" y="1093"/>
                        </a:lnTo>
                        <a:lnTo>
                          <a:pt x="816" y="1097"/>
                        </a:lnTo>
                        <a:lnTo>
                          <a:pt x="810" y="1103"/>
                        </a:lnTo>
                        <a:lnTo>
                          <a:pt x="803" y="1106"/>
                        </a:lnTo>
                        <a:lnTo>
                          <a:pt x="795" y="1112"/>
                        </a:lnTo>
                        <a:lnTo>
                          <a:pt x="787" y="1116"/>
                        </a:lnTo>
                        <a:lnTo>
                          <a:pt x="782" y="1122"/>
                        </a:lnTo>
                        <a:lnTo>
                          <a:pt x="772" y="1125"/>
                        </a:lnTo>
                        <a:lnTo>
                          <a:pt x="765" y="1131"/>
                        </a:lnTo>
                        <a:lnTo>
                          <a:pt x="757" y="1135"/>
                        </a:lnTo>
                        <a:lnTo>
                          <a:pt x="747" y="1141"/>
                        </a:lnTo>
                        <a:lnTo>
                          <a:pt x="740" y="1144"/>
                        </a:lnTo>
                        <a:lnTo>
                          <a:pt x="730" y="1148"/>
                        </a:lnTo>
                        <a:lnTo>
                          <a:pt x="723" y="1152"/>
                        </a:lnTo>
                        <a:lnTo>
                          <a:pt x="713" y="1156"/>
                        </a:lnTo>
                        <a:lnTo>
                          <a:pt x="704" y="1160"/>
                        </a:lnTo>
                        <a:lnTo>
                          <a:pt x="692" y="1163"/>
                        </a:lnTo>
                        <a:lnTo>
                          <a:pt x="683" y="1167"/>
                        </a:lnTo>
                        <a:lnTo>
                          <a:pt x="671" y="1169"/>
                        </a:lnTo>
                        <a:lnTo>
                          <a:pt x="662" y="1173"/>
                        </a:lnTo>
                        <a:lnTo>
                          <a:pt x="650" y="1175"/>
                        </a:lnTo>
                        <a:lnTo>
                          <a:pt x="639" y="1179"/>
                        </a:lnTo>
                        <a:lnTo>
                          <a:pt x="628" y="1182"/>
                        </a:lnTo>
                        <a:lnTo>
                          <a:pt x="614" y="1184"/>
                        </a:lnTo>
                        <a:lnTo>
                          <a:pt x="603" y="1186"/>
                        </a:lnTo>
                        <a:lnTo>
                          <a:pt x="590" y="1186"/>
                        </a:lnTo>
                        <a:lnTo>
                          <a:pt x="578" y="1190"/>
                        </a:lnTo>
                        <a:lnTo>
                          <a:pt x="565" y="1190"/>
                        </a:lnTo>
                        <a:lnTo>
                          <a:pt x="554" y="1192"/>
                        </a:lnTo>
                        <a:lnTo>
                          <a:pt x="540" y="1192"/>
                        </a:lnTo>
                        <a:lnTo>
                          <a:pt x="527" y="1194"/>
                        </a:lnTo>
                        <a:lnTo>
                          <a:pt x="512" y="1192"/>
                        </a:lnTo>
                        <a:lnTo>
                          <a:pt x="498" y="1192"/>
                        </a:lnTo>
                        <a:lnTo>
                          <a:pt x="485" y="1192"/>
                        </a:lnTo>
                        <a:lnTo>
                          <a:pt x="474" y="1192"/>
                        </a:lnTo>
                        <a:lnTo>
                          <a:pt x="460" y="1190"/>
                        </a:lnTo>
                        <a:lnTo>
                          <a:pt x="449" y="1190"/>
                        </a:lnTo>
                        <a:lnTo>
                          <a:pt x="439" y="1186"/>
                        </a:lnTo>
                        <a:lnTo>
                          <a:pt x="428" y="1186"/>
                        </a:lnTo>
                        <a:lnTo>
                          <a:pt x="419" y="1184"/>
                        </a:lnTo>
                        <a:lnTo>
                          <a:pt x="407" y="1182"/>
                        </a:lnTo>
                        <a:lnTo>
                          <a:pt x="398" y="1179"/>
                        </a:lnTo>
                        <a:lnTo>
                          <a:pt x="388" y="1177"/>
                        </a:lnTo>
                        <a:lnTo>
                          <a:pt x="379" y="1175"/>
                        </a:lnTo>
                        <a:lnTo>
                          <a:pt x="371" y="1171"/>
                        </a:lnTo>
                        <a:lnTo>
                          <a:pt x="363" y="1169"/>
                        </a:lnTo>
                        <a:lnTo>
                          <a:pt x="356" y="1167"/>
                        </a:lnTo>
                        <a:lnTo>
                          <a:pt x="348" y="1162"/>
                        </a:lnTo>
                        <a:lnTo>
                          <a:pt x="341" y="1160"/>
                        </a:lnTo>
                        <a:lnTo>
                          <a:pt x="333" y="1154"/>
                        </a:lnTo>
                        <a:lnTo>
                          <a:pt x="327" y="1152"/>
                        </a:lnTo>
                        <a:lnTo>
                          <a:pt x="320" y="1146"/>
                        </a:lnTo>
                        <a:lnTo>
                          <a:pt x="314" y="1144"/>
                        </a:lnTo>
                        <a:lnTo>
                          <a:pt x="308" y="1139"/>
                        </a:lnTo>
                        <a:lnTo>
                          <a:pt x="304" y="1135"/>
                        </a:lnTo>
                        <a:lnTo>
                          <a:pt x="299" y="1131"/>
                        </a:lnTo>
                        <a:lnTo>
                          <a:pt x="293" y="1127"/>
                        </a:lnTo>
                        <a:lnTo>
                          <a:pt x="289" y="1122"/>
                        </a:lnTo>
                        <a:lnTo>
                          <a:pt x="283" y="1118"/>
                        </a:lnTo>
                        <a:lnTo>
                          <a:pt x="280" y="1114"/>
                        </a:lnTo>
                        <a:lnTo>
                          <a:pt x="276" y="1108"/>
                        </a:lnTo>
                        <a:lnTo>
                          <a:pt x="274" y="1104"/>
                        </a:lnTo>
                        <a:lnTo>
                          <a:pt x="270" y="1101"/>
                        </a:lnTo>
                        <a:lnTo>
                          <a:pt x="266" y="1095"/>
                        </a:lnTo>
                        <a:lnTo>
                          <a:pt x="263" y="1091"/>
                        </a:lnTo>
                        <a:lnTo>
                          <a:pt x="261" y="1085"/>
                        </a:lnTo>
                        <a:lnTo>
                          <a:pt x="259" y="1082"/>
                        </a:lnTo>
                        <a:lnTo>
                          <a:pt x="253" y="1072"/>
                        </a:lnTo>
                        <a:lnTo>
                          <a:pt x="251" y="1065"/>
                        </a:lnTo>
                        <a:lnTo>
                          <a:pt x="247" y="1055"/>
                        </a:lnTo>
                        <a:lnTo>
                          <a:pt x="244" y="1047"/>
                        </a:lnTo>
                        <a:lnTo>
                          <a:pt x="242" y="1040"/>
                        </a:lnTo>
                        <a:lnTo>
                          <a:pt x="242" y="1032"/>
                        </a:lnTo>
                        <a:lnTo>
                          <a:pt x="240" y="1025"/>
                        </a:lnTo>
                        <a:lnTo>
                          <a:pt x="238" y="1019"/>
                        </a:lnTo>
                        <a:lnTo>
                          <a:pt x="238" y="1015"/>
                        </a:lnTo>
                        <a:lnTo>
                          <a:pt x="238" y="1011"/>
                        </a:lnTo>
                        <a:lnTo>
                          <a:pt x="238" y="1004"/>
                        </a:lnTo>
                        <a:lnTo>
                          <a:pt x="238" y="1002"/>
                        </a:lnTo>
                        <a:lnTo>
                          <a:pt x="0" y="203"/>
                        </a:lnTo>
                        <a:lnTo>
                          <a:pt x="0" y="203"/>
                        </a:lnTo>
                        <a:close/>
                      </a:path>
                    </a:pathLst>
                  </a:custGeom>
                  <a:solidFill>
                    <a:srgbClr val="D1F5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5" name="Freeform 250"/>
                  <p:cNvSpPr>
                    <a:spLocks/>
                  </p:cNvSpPr>
                  <p:nvPr/>
                </p:nvSpPr>
                <p:spPr bwMode="auto">
                  <a:xfrm>
                    <a:off x="7458075" y="3109913"/>
                    <a:ext cx="261938" cy="207963"/>
                  </a:xfrm>
                  <a:custGeom>
                    <a:avLst/>
                    <a:gdLst/>
                    <a:ahLst/>
                    <a:cxnLst>
                      <a:cxn ang="0">
                        <a:pos x="0" y="107"/>
                      </a:cxn>
                      <a:cxn ang="0">
                        <a:pos x="99" y="263"/>
                      </a:cxn>
                      <a:cxn ang="0">
                        <a:pos x="329" y="173"/>
                      </a:cxn>
                      <a:cxn ang="0">
                        <a:pos x="295" y="0"/>
                      </a:cxn>
                      <a:cxn ang="0">
                        <a:pos x="0" y="107"/>
                      </a:cxn>
                      <a:cxn ang="0">
                        <a:pos x="0" y="107"/>
                      </a:cxn>
                    </a:cxnLst>
                    <a:rect l="0" t="0" r="r" b="b"/>
                    <a:pathLst>
                      <a:path w="329" h="263">
                        <a:moveTo>
                          <a:pt x="0" y="107"/>
                        </a:moveTo>
                        <a:lnTo>
                          <a:pt x="99" y="263"/>
                        </a:lnTo>
                        <a:lnTo>
                          <a:pt x="329" y="173"/>
                        </a:lnTo>
                        <a:lnTo>
                          <a:pt x="295" y="0"/>
                        </a:lnTo>
                        <a:lnTo>
                          <a:pt x="0" y="107"/>
                        </a:lnTo>
                        <a:lnTo>
                          <a:pt x="0" y="107"/>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6" name="Freeform 251"/>
                  <p:cNvSpPr>
                    <a:spLocks/>
                  </p:cNvSpPr>
                  <p:nvPr/>
                </p:nvSpPr>
                <p:spPr bwMode="auto">
                  <a:xfrm>
                    <a:off x="6883400" y="1658938"/>
                    <a:ext cx="601663" cy="427038"/>
                  </a:xfrm>
                  <a:custGeom>
                    <a:avLst/>
                    <a:gdLst/>
                    <a:ahLst/>
                    <a:cxnLst>
                      <a:cxn ang="0">
                        <a:pos x="194" y="71"/>
                      </a:cxn>
                      <a:cxn ang="0">
                        <a:pos x="154" y="93"/>
                      </a:cxn>
                      <a:cxn ang="0">
                        <a:pos x="109" y="130"/>
                      </a:cxn>
                      <a:cxn ang="0">
                        <a:pos x="63" y="173"/>
                      </a:cxn>
                      <a:cxn ang="0">
                        <a:pos x="23" y="238"/>
                      </a:cxn>
                      <a:cxn ang="0">
                        <a:pos x="4" y="293"/>
                      </a:cxn>
                      <a:cxn ang="0">
                        <a:pos x="0" y="335"/>
                      </a:cxn>
                      <a:cxn ang="0">
                        <a:pos x="10" y="388"/>
                      </a:cxn>
                      <a:cxn ang="0">
                        <a:pos x="38" y="438"/>
                      </a:cxn>
                      <a:cxn ang="0">
                        <a:pos x="78" y="476"/>
                      </a:cxn>
                      <a:cxn ang="0">
                        <a:pos x="126" y="506"/>
                      </a:cxn>
                      <a:cxn ang="0">
                        <a:pos x="185" y="525"/>
                      </a:cxn>
                      <a:cxn ang="0">
                        <a:pos x="250" y="536"/>
                      </a:cxn>
                      <a:cxn ang="0">
                        <a:pos x="318" y="538"/>
                      </a:cxn>
                      <a:cxn ang="0">
                        <a:pos x="390" y="529"/>
                      </a:cxn>
                      <a:cxn ang="0">
                        <a:pos x="463" y="510"/>
                      </a:cxn>
                      <a:cxn ang="0">
                        <a:pos x="533" y="483"/>
                      </a:cxn>
                      <a:cxn ang="0">
                        <a:pos x="575" y="460"/>
                      </a:cxn>
                      <a:cxn ang="0">
                        <a:pos x="613" y="436"/>
                      </a:cxn>
                      <a:cxn ang="0">
                        <a:pos x="651" y="405"/>
                      </a:cxn>
                      <a:cxn ang="0">
                        <a:pos x="706" y="346"/>
                      </a:cxn>
                      <a:cxn ang="0">
                        <a:pos x="742" y="284"/>
                      </a:cxn>
                      <a:cxn ang="0">
                        <a:pos x="755" y="232"/>
                      </a:cxn>
                      <a:cxn ang="0">
                        <a:pos x="757" y="187"/>
                      </a:cxn>
                      <a:cxn ang="0">
                        <a:pos x="729" y="112"/>
                      </a:cxn>
                      <a:cxn ang="0">
                        <a:pos x="674" y="59"/>
                      </a:cxn>
                      <a:cxn ang="0">
                        <a:pos x="632" y="34"/>
                      </a:cxn>
                      <a:cxn ang="0">
                        <a:pos x="588" y="19"/>
                      </a:cxn>
                      <a:cxn ang="0">
                        <a:pos x="539" y="8"/>
                      </a:cxn>
                      <a:cxn ang="0">
                        <a:pos x="489" y="2"/>
                      </a:cxn>
                      <a:cxn ang="0">
                        <a:pos x="436" y="0"/>
                      </a:cxn>
                      <a:cxn ang="0">
                        <a:pos x="386" y="6"/>
                      </a:cxn>
                      <a:cxn ang="0">
                        <a:pos x="424" y="69"/>
                      </a:cxn>
                      <a:cxn ang="0">
                        <a:pos x="470" y="67"/>
                      </a:cxn>
                      <a:cxn ang="0">
                        <a:pos x="512" y="71"/>
                      </a:cxn>
                      <a:cxn ang="0">
                        <a:pos x="552" y="80"/>
                      </a:cxn>
                      <a:cxn ang="0">
                        <a:pos x="613" y="101"/>
                      </a:cxn>
                      <a:cxn ang="0">
                        <a:pos x="660" y="135"/>
                      </a:cxn>
                      <a:cxn ang="0">
                        <a:pos x="685" y="177"/>
                      </a:cxn>
                      <a:cxn ang="0">
                        <a:pos x="687" y="228"/>
                      </a:cxn>
                      <a:cxn ang="0">
                        <a:pos x="670" y="280"/>
                      </a:cxn>
                      <a:cxn ang="0">
                        <a:pos x="632" y="329"/>
                      </a:cxn>
                      <a:cxn ang="0">
                        <a:pos x="580" y="375"/>
                      </a:cxn>
                      <a:cxn ang="0">
                        <a:pos x="518" y="415"/>
                      </a:cxn>
                      <a:cxn ang="0">
                        <a:pos x="470" y="436"/>
                      </a:cxn>
                      <a:cxn ang="0">
                        <a:pos x="409" y="455"/>
                      </a:cxn>
                      <a:cxn ang="0">
                        <a:pos x="348" y="466"/>
                      </a:cxn>
                      <a:cxn ang="0">
                        <a:pos x="288" y="470"/>
                      </a:cxn>
                      <a:cxn ang="0">
                        <a:pos x="231" y="466"/>
                      </a:cxn>
                      <a:cxn ang="0">
                        <a:pos x="181" y="455"/>
                      </a:cxn>
                      <a:cxn ang="0">
                        <a:pos x="137" y="436"/>
                      </a:cxn>
                      <a:cxn ang="0">
                        <a:pos x="90" y="396"/>
                      </a:cxn>
                      <a:cxn ang="0">
                        <a:pos x="71" y="348"/>
                      </a:cxn>
                      <a:cxn ang="0">
                        <a:pos x="75" y="297"/>
                      </a:cxn>
                      <a:cxn ang="0">
                        <a:pos x="97" y="246"/>
                      </a:cxn>
                      <a:cxn ang="0">
                        <a:pos x="137" y="196"/>
                      </a:cxn>
                      <a:cxn ang="0">
                        <a:pos x="193" y="150"/>
                      </a:cxn>
                      <a:cxn ang="0">
                        <a:pos x="259" y="114"/>
                      </a:cxn>
                    </a:cxnLst>
                    <a:rect l="0" t="0" r="r" b="b"/>
                    <a:pathLst>
                      <a:path w="757" h="538">
                        <a:moveTo>
                          <a:pt x="232" y="53"/>
                        </a:moveTo>
                        <a:lnTo>
                          <a:pt x="227" y="55"/>
                        </a:lnTo>
                        <a:lnTo>
                          <a:pt x="221" y="57"/>
                        </a:lnTo>
                        <a:lnTo>
                          <a:pt x="215" y="59"/>
                        </a:lnTo>
                        <a:lnTo>
                          <a:pt x="212" y="63"/>
                        </a:lnTo>
                        <a:lnTo>
                          <a:pt x="206" y="65"/>
                        </a:lnTo>
                        <a:lnTo>
                          <a:pt x="200" y="67"/>
                        </a:lnTo>
                        <a:lnTo>
                          <a:pt x="194" y="71"/>
                        </a:lnTo>
                        <a:lnTo>
                          <a:pt x="189" y="74"/>
                        </a:lnTo>
                        <a:lnTo>
                          <a:pt x="185" y="76"/>
                        </a:lnTo>
                        <a:lnTo>
                          <a:pt x="179" y="80"/>
                        </a:lnTo>
                        <a:lnTo>
                          <a:pt x="173" y="82"/>
                        </a:lnTo>
                        <a:lnTo>
                          <a:pt x="170" y="84"/>
                        </a:lnTo>
                        <a:lnTo>
                          <a:pt x="164" y="88"/>
                        </a:lnTo>
                        <a:lnTo>
                          <a:pt x="160" y="92"/>
                        </a:lnTo>
                        <a:lnTo>
                          <a:pt x="154" y="93"/>
                        </a:lnTo>
                        <a:lnTo>
                          <a:pt x="151" y="97"/>
                        </a:lnTo>
                        <a:lnTo>
                          <a:pt x="147" y="101"/>
                        </a:lnTo>
                        <a:lnTo>
                          <a:pt x="141" y="103"/>
                        </a:lnTo>
                        <a:lnTo>
                          <a:pt x="137" y="105"/>
                        </a:lnTo>
                        <a:lnTo>
                          <a:pt x="132" y="109"/>
                        </a:lnTo>
                        <a:lnTo>
                          <a:pt x="124" y="116"/>
                        </a:lnTo>
                        <a:lnTo>
                          <a:pt x="116" y="124"/>
                        </a:lnTo>
                        <a:lnTo>
                          <a:pt x="109" y="130"/>
                        </a:lnTo>
                        <a:lnTo>
                          <a:pt x="99" y="137"/>
                        </a:lnTo>
                        <a:lnTo>
                          <a:pt x="96" y="141"/>
                        </a:lnTo>
                        <a:lnTo>
                          <a:pt x="92" y="145"/>
                        </a:lnTo>
                        <a:lnTo>
                          <a:pt x="88" y="147"/>
                        </a:lnTo>
                        <a:lnTo>
                          <a:pt x="86" y="152"/>
                        </a:lnTo>
                        <a:lnTo>
                          <a:pt x="77" y="158"/>
                        </a:lnTo>
                        <a:lnTo>
                          <a:pt x="71" y="166"/>
                        </a:lnTo>
                        <a:lnTo>
                          <a:pt x="63" y="173"/>
                        </a:lnTo>
                        <a:lnTo>
                          <a:pt x="57" y="181"/>
                        </a:lnTo>
                        <a:lnTo>
                          <a:pt x="52" y="188"/>
                        </a:lnTo>
                        <a:lnTo>
                          <a:pt x="48" y="196"/>
                        </a:lnTo>
                        <a:lnTo>
                          <a:pt x="42" y="206"/>
                        </a:lnTo>
                        <a:lnTo>
                          <a:pt x="37" y="213"/>
                        </a:lnTo>
                        <a:lnTo>
                          <a:pt x="31" y="221"/>
                        </a:lnTo>
                        <a:lnTo>
                          <a:pt x="27" y="230"/>
                        </a:lnTo>
                        <a:lnTo>
                          <a:pt x="23" y="238"/>
                        </a:lnTo>
                        <a:lnTo>
                          <a:pt x="19" y="246"/>
                        </a:lnTo>
                        <a:lnTo>
                          <a:pt x="16" y="253"/>
                        </a:lnTo>
                        <a:lnTo>
                          <a:pt x="14" y="263"/>
                        </a:lnTo>
                        <a:lnTo>
                          <a:pt x="10" y="270"/>
                        </a:lnTo>
                        <a:lnTo>
                          <a:pt x="8" y="280"/>
                        </a:lnTo>
                        <a:lnTo>
                          <a:pt x="8" y="284"/>
                        </a:lnTo>
                        <a:lnTo>
                          <a:pt x="6" y="289"/>
                        </a:lnTo>
                        <a:lnTo>
                          <a:pt x="4" y="293"/>
                        </a:lnTo>
                        <a:lnTo>
                          <a:pt x="4" y="299"/>
                        </a:lnTo>
                        <a:lnTo>
                          <a:pt x="2" y="304"/>
                        </a:lnTo>
                        <a:lnTo>
                          <a:pt x="2" y="310"/>
                        </a:lnTo>
                        <a:lnTo>
                          <a:pt x="2" y="314"/>
                        </a:lnTo>
                        <a:lnTo>
                          <a:pt x="2" y="320"/>
                        </a:lnTo>
                        <a:lnTo>
                          <a:pt x="0" y="325"/>
                        </a:lnTo>
                        <a:lnTo>
                          <a:pt x="0" y="331"/>
                        </a:lnTo>
                        <a:lnTo>
                          <a:pt x="0" y="335"/>
                        </a:lnTo>
                        <a:lnTo>
                          <a:pt x="2" y="341"/>
                        </a:lnTo>
                        <a:lnTo>
                          <a:pt x="2" y="344"/>
                        </a:lnTo>
                        <a:lnTo>
                          <a:pt x="2" y="350"/>
                        </a:lnTo>
                        <a:lnTo>
                          <a:pt x="2" y="354"/>
                        </a:lnTo>
                        <a:lnTo>
                          <a:pt x="4" y="360"/>
                        </a:lnTo>
                        <a:lnTo>
                          <a:pt x="6" y="369"/>
                        </a:lnTo>
                        <a:lnTo>
                          <a:pt x="8" y="379"/>
                        </a:lnTo>
                        <a:lnTo>
                          <a:pt x="10" y="388"/>
                        </a:lnTo>
                        <a:lnTo>
                          <a:pt x="16" y="398"/>
                        </a:lnTo>
                        <a:lnTo>
                          <a:pt x="19" y="407"/>
                        </a:lnTo>
                        <a:lnTo>
                          <a:pt x="25" y="417"/>
                        </a:lnTo>
                        <a:lnTo>
                          <a:pt x="27" y="419"/>
                        </a:lnTo>
                        <a:lnTo>
                          <a:pt x="29" y="424"/>
                        </a:lnTo>
                        <a:lnTo>
                          <a:pt x="33" y="428"/>
                        </a:lnTo>
                        <a:lnTo>
                          <a:pt x="37" y="434"/>
                        </a:lnTo>
                        <a:lnTo>
                          <a:pt x="38" y="438"/>
                        </a:lnTo>
                        <a:lnTo>
                          <a:pt x="44" y="443"/>
                        </a:lnTo>
                        <a:lnTo>
                          <a:pt x="48" y="449"/>
                        </a:lnTo>
                        <a:lnTo>
                          <a:pt x="52" y="455"/>
                        </a:lnTo>
                        <a:lnTo>
                          <a:pt x="57" y="458"/>
                        </a:lnTo>
                        <a:lnTo>
                          <a:pt x="61" y="462"/>
                        </a:lnTo>
                        <a:lnTo>
                          <a:pt x="67" y="468"/>
                        </a:lnTo>
                        <a:lnTo>
                          <a:pt x="73" y="472"/>
                        </a:lnTo>
                        <a:lnTo>
                          <a:pt x="78" y="476"/>
                        </a:lnTo>
                        <a:lnTo>
                          <a:pt x="84" y="479"/>
                        </a:lnTo>
                        <a:lnTo>
                          <a:pt x="90" y="483"/>
                        </a:lnTo>
                        <a:lnTo>
                          <a:pt x="96" y="489"/>
                        </a:lnTo>
                        <a:lnTo>
                          <a:pt x="101" y="491"/>
                        </a:lnTo>
                        <a:lnTo>
                          <a:pt x="107" y="496"/>
                        </a:lnTo>
                        <a:lnTo>
                          <a:pt x="113" y="498"/>
                        </a:lnTo>
                        <a:lnTo>
                          <a:pt x="120" y="502"/>
                        </a:lnTo>
                        <a:lnTo>
                          <a:pt x="126" y="506"/>
                        </a:lnTo>
                        <a:lnTo>
                          <a:pt x="134" y="508"/>
                        </a:lnTo>
                        <a:lnTo>
                          <a:pt x="139" y="512"/>
                        </a:lnTo>
                        <a:lnTo>
                          <a:pt x="147" y="514"/>
                        </a:lnTo>
                        <a:lnTo>
                          <a:pt x="154" y="515"/>
                        </a:lnTo>
                        <a:lnTo>
                          <a:pt x="162" y="519"/>
                        </a:lnTo>
                        <a:lnTo>
                          <a:pt x="170" y="521"/>
                        </a:lnTo>
                        <a:lnTo>
                          <a:pt x="177" y="523"/>
                        </a:lnTo>
                        <a:lnTo>
                          <a:pt x="185" y="525"/>
                        </a:lnTo>
                        <a:lnTo>
                          <a:pt x="193" y="527"/>
                        </a:lnTo>
                        <a:lnTo>
                          <a:pt x="200" y="529"/>
                        </a:lnTo>
                        <a:lnTo>
                          <a:pt x="208" y="531"/>
                        </a:lnTo>
                        <a:lnTo>
                          <a:pt x="215" y="533"/>
                        </a:lnTo>
                        <a:lnTo>
                          <a:pt x="225" y="534"/>
                        </a:lnTo>
                        <a:lnTo>
                          <a:pt x="232" y="534"/>
                        </a:lnTo>
                        <a:lnTo>
                          <a:pt x="242" y="536"/>
                        </a:lnTo>
                        <a:lnTo>
                          <a:pt x="250" y="536"/>
                        </a:lnTo>
                        <a:lnTo>
                          <a:pt x="257" y="538"/>
                        </a:lnTo>
                        <a:lnTo>
                          <a:pt x="267" y="538"/>
                        </a:lnTo>
                        <a:lnTo>
                          <a:pt x="274" y="538"/>
                        </a:lnTo>
                        <a:lnTo>
                          <a:pt x="282" y="538"/>
                        </a:lnTo>
                        <a:lnTo>
                          <a:pt x="291" y="538"/>
                        </a:lnTo>
                        <a:lnTo>
                          <a:pt x="301" y="538"/>
                        </a:lnTo>
                        <a:lnTo>
                          <a:pt x="310" y="538"/>
                        </a:lnTo>
                        <a:lnTo>
                          <a:pt x="318" y="538"/>
                        </a:lnTo>
                        <a:lnTo>
                          <a:pt x="328" y="536"/>
                        </a:lnTo>
                        <a:lnTo>
                          <a:pt x="335" y="536"/>
                        </a:lnTo>
                        <a:lnTo>
                          <a:pt x="345" y="536"/>
                        </a:lnTo>
                        <a:lnTo>
                          <a:pt x="354" y="534"/>
                        </a:lnTo>
                        <a:lnTo>
                          <a:pt x="364" y="533"/>
                        </a:lnTo>
                        <a:lnTo>
                          <a:pt x="373" y="533"/>
                        </a:lnTo>
                        <a:lnTo>
                          <a:pt x="383" y="531"/>
                        </a:lnTo>
                        <a:lnTo>
                          <a:pt x="390" y="529"/>
                        </a:lnTo>
                        <a:lnTo>
                          <a:pt x="400" y="527"/>
                        </a:lnTo>
                        <a:lnTo>
                          <a:pt x="409" y="525"/>
                        </a:lnTo>
                        <a:lnTo>
                          <a:pt x="417" y="523"/>
                        </a:lnTo>
                        <a:lnTo>
                          <a:pt x="426" y="521"/>
                        </a:lnTo>
                        <a:lnTo>
                          <a:pt x="436" y="519"/>
                        </a:lnTo>
                        <a:lnTo>
                          <a:pt x="445" y="515"/>
                        </a:lnTo>
                        <a:lnTo>
                          <a:pt x="455" y="514"/>
                        </a:lnTo>
                        <a:lnTo>
                          <a:pt x="463" y="510"/>
                        </a:lnTo>
                        <a:lnTo>
                          <a:pt x="474" y="508"/>
                        </a:lnTo>
                        <a:lnTo>
                          <a:pt x="482" y="504"/>
                        </a:lnTo>
                        <a:lnTo>
                          <a:pt x="491" y="500"/>
                        </a:lnTo>
                        <a:lnTo>
                          <a:pt x="501" y="498"/>
                        </a:lnTo>
                        <a:lnTo>
                          <a:pt x="510" y="495"/>
                        </a:lnTo>
                        <a:lnTo>
                          <a:pt x="518" y="491"/>
                        </a:lnTo>
                        <a:lnTo>
                          <a:pt x="529" y="487"/>
                        </a:lnTo>
                        <a:lnTo>
                          <a:pt x="533" y="483"/>
                        </a:lnTo>
                        <a:lnTo>
                          <a:pt x="539" y="481"/>
                        </a:lnTo>
                        <a:lnTo>
                          <a:pt x="544" y="477"/>
                        </a:lnTo>
                        <a:lnTo>
                          <a:pt x="550" y="476"/>
                        </a:lnTo>
                        <a:lnTo>
                          <a:pt x="554" y="474"/>
                        </a:lnTo>
                        <a:lnTo>
                          <a:pt x="560" y="470"/>
                        </a:lnTo>
                        <a:lnTo>
                          <a:pt x="563" y="468"/>
                        </a:lnTo>
                        <a:lnTo>
                          <a:pt x="569" y="464"/>
                        </a:lnTo>
                        <a:lnTo>
                          <a:pt x="575" y="460"/>
                        </a:lnTo>
                        <a:lnTo>
                          <a:pt x="579" y="458"/>
                        </a:lnTo>
                        <a:lnTo>
                          <a:pt x="582" y="455"/>
                        </a:lnTo>
                        <a:lnTo>
                          <a:pt x="588" y="453"/>
                        </a:lnTo>
                        <a:lnTo>
                          <a:pt x="594" y="449"/>
                        </a:lnTo>
                        <a:lnTo>
                          <a:pt x="598" y="445"/>
                        </a:lnTo>
                        <a:lnTo>
                          <a:pt x="603" y="443"/>
                        </a:lnTo>
                        <a:lnTo>
                          <a:pt x="609" y="439"/>
                        </a:lnTo>
                        <a:lnTo>
                          <a:pt x="613" y="436"/>
                        </a:lnTo>
                        <a:lnTo>
                          <a:pt x="617" y="434"/>
                        </a:lnTo>
                        <a:lnTo>
                          <a:pt x="620" y="430"/>
                        </a:lnTo>
                        <a:lnTo>
                          <a:pt x="626" y="426"/>
                        </a:lnTo>
                        <a:lnTo>
                          <a:pt x="630" y="422"/>
                        </a:lnTo>
                        <a:lnTo>
                          <a:pt x="634" y="419"/>
                        </a:lnTo>
                        <a:lnTo>
                          <a:pt x="637" y="417"/>
                        </a:lnTo>
                        <a:lnTo>
                          <a:pt x="643" y="413"/>
                        </a:lnTo>
                        <a:lnTo>
                          <a:pt x="651" y="405"/>
                        </a:lnTo>
                        <a:lnTo>
                          <a:pt x="658" y="400"/>
                        </a:lnTo>
                        <a:lnTo>
                          <a:pt x="666" y="392"/>
                        </a:lnTo>
                        <a:lnTo>
                          <a:pt x="676" y="386"/>
                        </a:lnTo>
                        <a:lnTo>
                          <a:pt x="681" y="377"/>
                        </a:lnTo>
                        <a:lnTo>
                          <a:pt x="687" y="371"/>
                        </a:lnTo>
                        <a:lnTo>
                          <a:pt x="695" y="361"/>
                        </a:lnTo>
                        <a:lnTo>
                          <a:pt x="700" y="354"/>
                        </a:lnTo>
                        <a:lnTo>
                          <a:pt x="706" y="346"/>
                        </a:lnTo>
                        <a:lnTo>
                          <a:pt x="712" y="339"/>
                        </a:lnTo>
                        <a:lnTo>
                          <a:pt x="717" y="331"/>
                        </a:lnTo>
                        <a:lnTo>
                          <a:pt x="723" y="323"/>
                        </a:lnTo>
                        <a:lnTo>
                          <a:pt x="727" y="316"/>
                        </a:lnTo>
                        <a:lnTo>
                          <a:pt x="731" y="308"/>
                        </a:lnTo>
                        <a:lnTo>
                          <a:pt x="734" y="299"/>
                        </a:lnTo>
                        <a:lnTo>
                          <a:pt x="738" y="291"/>
                        </a:lnTo>
                        <a:lnTo>
                          <a:pt x="742" y="284"/>
                        </a:lnTo>
                        <a:lnTo>
                          <a:pt x="746" y="274"/>
                        </a:lnTo>
                        <a:lnTo>
                          <a:pt x="748" y="266"/>
                        </a:lnTo>
                        <a:lnTo>
                          <a:pt x="752" y="259"/>
                        </a:lnTo>
                        <a:lnTo>
                          <a:pt x="753" y="253"/>
                        </a:lnTo>
                        <a:lnTo>
                          <a:pt x="753" y="249"/>
                        </a:lnTo>
                        <a:lnTo>
                          <a:pt x="755" y="244"/>
                        </a:lnTo>
                        <a:lnTo>
                          <a:pt x="755" y="238"/>
                        </a:lnTo>
                        <a:lnTo>
                          <a:pt x="755" y="232"/>
                        </a:lnTo>
                        <a:lnTo>
                          <a:pt x="757" y="227"/>
                        </a:lnTo>
                        <a:lnTo>
                          <a:pt x="757" y="223"/>
                        </a:lnTo>
                        <a:lnTo>
                          <a:pt x="757" y="217"/>
                        </a:lnTo>
                        <a:lnTo>
                          <a:pt x="757" y="211"/>
                        </a:lnTo>
                        <a:lnTo>
                          <a:pt x="757" y="207"/>
                        </a:lnTo>
                        <a:lnTo>
                          <a:pt x="757" y="202"/>
                        </a:lnTo>
                        <a:lnTo>
                          <a:pt x="757" y="196"/>
                        </a:lnTo>
                        <a:lnTo>
                          <a:pt x="757" y="187"/>
                        </a:lnTo>
                        <a:lnTo>
                          <a:pt x="755" y="177"/>
                        </a:lnTo>
                        <a:lnTo>
                          <a:pt x="753" y="168"/>
                        </a:lnTo>
                        <a:lnTo>
                          <a:pt x="750" y="158"/>
                        </a:lnTo>
                        <a:lnTo>
                          <a:pt x="746" y="149"/>
                        </a:lnTo>
                        <a:lnTo>
                          <a:pt x="744" y="139"/>
                        </a:lnTo>
                        <a:lnTo>
                          <a:pt x="738" y="130"/>
                        </a:lnTo>
                        <a:lnTo>
                          <a:pt x="734" y="122"/>
                        </a:lnTo>
                        <a:lnTo>
                          <a:pt x="729" y="112"/>
                        </a:lnTo>
                        <a:lnTo>
                          <a:pt x="725" y="105"/>
                        </a:lnTo>
                        <a:lnTo>
                          <a:pt x="717" y="97"/>
                        </a:lnTo>
                        <a:lnTo>
                          <a:pt x="712" y="90"/>
                        </a:lnTo>
                        <a:lnTo>
                          <a:pt x="704" y="82"/>
                        </a:lnTo>
                        <a:lnTo>
                          <a:pt x="698" y="76"/>
                        </a:lnTo>
                        <a:lnTo>
                          <a:pt x="691" y="69"/>
                        </a:lnTo>
                        <a:lnTo>
                          <a:pt x="681" y="63"/>
                        </a:lnTo>
                        <a:lnTo>
                          <a:pt x="674" y="59"/>
                        </a:lnTo>
                        <a:lnTo>
                          <a:pt x="666" y="53"/>
                        </a:lnTo>
                        <a:lnTo>
                          <a:pt x="660" y="50"/>
                        </a:lnTo>
                        <a:lnTo>
                          <a:pt x="655" y="48"/>
                        </a:lnTo>
                        <a:lnTo>
                          <a:pt x="651" y="44"/>
                        </a:lnTo>
                        <a:lnTo>
                          <a:pt x="647" y="42"/>
                        </a:lnTo>
                        <a:lnTo>
                          <a:pt x="641" y="40"/>
                        </a:lnTo>
                        <a:lnTo>
                          <a:pt x="636" y="36"/>
                        </a:lnTo>
                        <a:lnTo>
                          <a:pt x="632" y="34"/>
                        </a:lnTo>
                        <a:lnTo>
                          <a:pt x="626" y="33"/>
                        </a:lnTo>
                        <a:lnTo>
                          <a:pt x="620" y="31"/>
                        </a:lnTo>
                        <a:lnTo>
                          <a:pt x="615" y="29"/>
                        </a:lnTo>
                        <a:lnTo>
                          <a:pt x="609" y="27"/>
                        </a:lnTo>
                        <a:lnTo>
                          <a:pt x="603" y="25"/>
                        </a:lnTo>
                        <a:lnTo>
                          <a:pt x="598" y="21"/>
                        </a:lnTo>
                        <a:lnTo>
                          <a:pt x="594" y="21"/>
                        </a:lnTo>
                        <a:lnTo>
                          <a:pt x="588" y="19"/>
                        </a:lnTo>
                        <a:lnTo>
                          <a:pt x="582" y="19"/>
                        </a:lnTo>
                        <a:lnTo>
                          <a:pt x="577" y="15"/>
                        </a:lnTo>
                        <a:lnTo>
                          <a:pt x="569" y="15"/>
                        </a:lnTo>
                        <a:lnTo>
                          <a:pt x="563" y="14"/>
                        </a:lnTo>
                        <a:lnTo>
                          <a:pt x="558" y="12"/>
                        </a:lnTo>
                        <a:lnTo>
                          <a:pt x="552" y="10"/>
                        </a:lnTo>
                        <a:lnTo>
                          <a:pt x="546" y="10"/>
                        </a:lnTo>
                        <a:lnTo>
                          <a:pt x="539" y="8"/>
                        </a:lnTo>
                        <a:lnTo>
                          <a:pt x="533" y="8"/>
                        </a:lnTo>
                        <a:lnTo>
                          <a:pt x="527" y="6"/>
                        </a:lnTo>
                        <a:lnTo>
                          <a:pt x="520" y="4"/>
                        </a:lnTo>
                        <a:lnTo>
                          <a:pt x="514" y="4"/>
                        </a:lnTo>
                        <a:lnTo>
                          <a:pt x="508" y="4"/>
                        </a:lnTo>
                        <a:lnTo>
                          <a:pt x="501" y="2"/>
                        </a:lnTo>
                        <a:lnTo>
                          <a:pt x="495" y="2"/>
                        </a:lnTo>
                        <a:lnTo>
                          <a:pt x="489" y="2"/>
                        </a:lnTo>
                        <a:lnTo>
                          <a:pt x="483" y="2"/>
                        </a:lnTo>
                        <a:lnTo>
                          <a:pt x="476" y="0"/>
                        </a:lnTo>
                        <a:lnTo>
                          <a:pt x="470" y="0"/>
                        </a:lnTo>
                        <a:lnTo>
                          <a:pt x="463" y="0"/>
                        </a:lnTo>
                        <a:lnTo>
                          <a:pt x="457" y="0"/>
                        </a:lnTo>
                        <a:lnTo>
                          <a:pt x="449" y="0"/>
                        </a:lnTo>
                        <a:lnTo>
                          <a:pt x="444" y="0"/>
                        </a:lnTo>
                        <a:lnTo>
                          <a:pt x="436" y="0"/>
                        </a:lnTo>
                        <a:lnTo>
                          <a:pt x="432" y="0"/>
                        </a:lnTo>
                        <a:lnTo>
                          <a:pt x="424" y="0"/>
                        </a:lnTo>
                        <a:lnTo>
                          <a:pt x="417" y="0"/>
                        </a:lnTo>
                        <a:lnTo>
                          <a:pt x="411" y="2"/>
                        </a:lnTo>
                        <a:lnTo>
                          <a:pt x="405" y="2"/>
                        </a:lnTo>
                        <a:lnTo>
                          <a:pt x="398" y="2"/>
                        </a:lnTo>
                        <a:lnTo>
                          <a:pt x="392" y="4"/>
                        </a:lnTo>
                        <a:lnTo>
                          <a:pt x="386" y="6"/>
                        </a:lnTo>
                        <a:lnTo>
                          <a:pt x="381" y="8"/>
                        </a:lnTo>
                        <a:lnTo>
                          <a:pt x="392" y="74"/>
                        </a:lnTo>
                        <a:lnTo>
                          <a:pt x="398" y="73"/>
                        </a:lnTo>
                        <a:lnTo>
                          <a:pt x="404" y="71"/>
                        </a:lnTo>
                        <a:lnTo>
                          <a:pt x="409" y="71"/>
                        </a:lnTo>
                        <a:lnTo>
                          <a:pt x="413" y="71"/>
                        </a:lnTo>
                        <a:lnTo>
                          <a:pt x="419" y="69"/>
                        </a:lnTo>
                        <a:lnTo>
                          <a:pt x="424" y="69"/>
                        </a:lnTo>
                        <a:lnTo>
                          <a:pt x="430" y="69"/>
                        </a:lnTo>
                        <a:lnTo>
                          <a:pt x="436" y="69"/>
                        </a:lnTo>
                        <a:lnTo>
                          <a:pt x="442" y="67"/>
                        </a:lnTo>
                        <a:lnTo>
                          <a:pt x="447" y="67"/>
                        </a:lnTo>
                        <a:lnTo>
                          <a:pt x="453" y="67"/>
                        </a:lnTo>
                        <a:lnTo>
                          <a:pt x="459" y="67"/>
                        </a:lnTo>
                        <a:lnTo>
                          <a:pt x="464" y="67"/>
                        </a:lnTo>
                        <a:lnTo>
                          <a:pt x="470" y="67"/>
                        </a:lnTo>
                        <a:lnTo>
                          <a:pt x="474" y="67"/>
                        </a:lnTo>
                        <a:lnTo>
                          <a:pt x="480" y="69"/>
                        </a:lnTo>
                        <a:lnTo>
                          <a:pt x="485" y="69"/>
                        </a:lnTo>
                        <a:lnTo>
                          <a:pt x="491" y="69"/>
                        </a:lnTo>
                        <a:lnTo>
                          <a:pt x="495" y="69"/>
                        </a:lnTo>
                        <a:lnTo>
                          <a:pt x="501" y="71"/>
                        </a:lnTo>
                        <a:lnTo>
                          <a:pt x="506" y="71"/>
                        </a:lnTo>
                        <a:lnTo>
                          <a:pt x="512" y="71"/>
                        </a:lnTo>
                        <a:lnTo>
                          <a:pt x="516" y="73"/>
                        </a:lnTo>
                        <a:lnTo>
                          <a:pt x="521" y="73"/>
                        </a:lnTo>
                        <a:lnTo>
                          <a:pt x="527" y="73"/>
                        </a:lnTo>
                        <a:lnTo>
                          <a:pt x="533" y="74"/>
                        </a:lnTo>
                        <a:lnTo>
                          <a:pt x="537" y="76"/>
                        </a:lnTo>
                        <a:lnTo>
                          <a:pt x="542" y="78"/>
                        </a:lnTo>
                        <a:lnTo>
                          <a:pt x="546" y="78"/>
                        </a:lnTo>
                        <a:lnTo>
                          <a:pt x="552" y="80"/>
                        </a:lnTo>
                        <a:lnTo>
                          <a:pt x="556" y="82"/>
                        </a:lnTo>
                        <a:lnTo>
                          <a:pt x="561" y="82"/>
                        </a:lnTo>
                        <a:lnTo>
                          <a:pt x="571" y="84"/>
                        </a:lnTo>
                        <a:lnTo>
                          <a:pt x="579" y="88"/>
                        </a:lnTo>
                        <a:lnTo>
                          <a:pt x="588" y="90"/>
                        </a:lnTo>
                        <a:lnTo>
                          <a:pt x="596" y="93"/>
                        </a:lnTo>
                        <a:lnTo>
                          <a:pt x="603" y="97"/>
                        </a:lnTo>
                        <a:lnTo>
                          <a:pt x="613" y="101"/>
                        </a:lnTo>
                        <a:lnTo>
                          <a:pt x="618" y="105"/>
                        </a:lnTo>
                        <a:lnTo>
                          <a:pt x="628" y="109"/>
                        </a:lnTo>
                        <a:lnTo>
                          <a:pt x="634" y="112"/>
                        </a:lnTo>
                        <a:lnTo>
                          <a:pt x="639" y="116"/>
                        </a:lnTo>
                        <a:lnTo>
                          <a:pt x="645" y="120"/>
                        </a:lnTo>
                        <a:lnTo>
                          <a:pt x="651" y="126"/>
                        </a:lnTo>
                        <a:lnTo>
                          <a:pt x="655" y="130"/>
                        </a:lnTo>
                        <a:lnTo>
                          <a:pt x="660" y="135"/>
                        </a:lnTo>
                        <a:lnTo>
                          <a:pt x="664" y="139"/>
                        </a:lnTo>
                        <a:lnTo>
                          <a:pt x="670" y="145"/>
                        </a:lnTo>
                        <a:lnTo>
                          <a:pt x="672" y="149"/>
                        </a:lnTo>
                        <a:lnTo>
                          <a:pt x="676" y="154"/>
                        </a:lnTo>
                        <a:lnTo>
                          <a:pt x="677" y="160"/>
                        </a:lnTo>
                        <a:lnTo>
                          <a:pt x="681" y="166"/>
                        </a:lnTo>
                        <a:lnTo>
                          <a:pt x="683" y="171"/>
                        </a:lnTo>
                        <a:lnTo>
                          <a:pt x="685" y="177"/>
                        </a:lnTo>
                        <a:lnTo>
                          <a:pt x="687" y="185"/>
                        </a:lnTo>
                        <a:lnTo>
                          <a:pt x="689" y="190"/>
                        </a:lnTo>
                        <a:lnTo>
                          <a:pt x="689" y="196"/>
                        </a:lnTo>
                        <a:lnTo>
                          <a:pt x="689" y="202"/>
                        </a:lnTo>
                        <a:lnTo>
                          <a:pt x="689" y="207"/>
                        </a:lnTo>
                        <a:lnTo>
                          <a:pt x="689" y="215"/>
                        </a:lnTo>
                        <a:lnTo>
                          <a:pt x="689" y="221"/>
                        </a:lnTo>
                        <a:lnTo>
                          <a:pt x="687" y="228"/>
                        </a:lnTo>
                        <a:lnTo>
                          <a:pt x="687" y="234"/>
                        </a:lnTo>
                        <a:lnTo>
                          <a:pt x="685" y="242"/>
                        </a:lnTo>
                        <a:lnTo>
                          <a:pt x="683" y="247"/>
                        </a:lnTo>
                        <a:lnTo>
                          <a:pt x="681" y="255"/>
                        </a:lnTo>
                        <a:lnTo>
                          <a:pt x="677" y="261"/>
                        </a:lnTo>
                        <a:lnTo>
                          <a:pt x="676" y="268"/>
                        </a:lnTo>
                        <a:lnTo>
                          <a:pt x="672" y="272"/>
                        </a:lnTo>
                        <a:lnTo>
                          <a:pt x="670" y="280"/>
                        </a:lnTo>
                        <a:lnTo>
                          <a:pt x="666" y="285"/>
                        </a:lnTo>
                        <a:lnTo>
                          <a:pt x="662" y="293"/>
                        </a:lnTo>
                        <a:lnTo>
                          <a:pt x="658" y="299"/>
                        </a:lnTo>
                        <a:lnTo>
                          <a:pt x="653" y="304"/>
                        </a:lnTo>
                        <a:lnTo>
                          <a:pt x="647" y="312"/>
                        </a:lnTo>
                        <a:lnTo>
                          <a:pt x="643" y="318"/>
                        </a:lnTo>
                        <a:lnTo>
                          <a:pt x="637" y="323"/>
                        </a:lnTo>
                        <a:lnTo>
                          <a:pt x="632" y="329"/>
                        </a:lnTo>
                        <a:lnTo>
                          <a:pt x="626" y="335"/>
                        </a:lnTo>
                        <a:lnTo>
                          <a:pt x="622" y="342"/>
                        </a:lnTo>
                        <a:lnTo>
                          <a:pt x="615" y="348"/>
                        </a:lnTo>
                        <a:lnTo>
                          <a:pt x="609" y="354"/>
                        </a:lnTo>
                        <a:lnTo>
                          <a:pt x="601" y="358"/>
                        </a:lnTo>
                        <a:lnTo>
                          <a:pt x="596" y="365"/>
                        </a:lnTo>
                        <a:lnTo>
                          <a:pt x="588" y="371"/>
                        </a:lnTo>
                        <a:lnTo>
                          <a:pt x="580" y="375"/>
                        </a:lnTo>
                        <a:lnTo>
                          <a:pt x="575" y="380"/>
                        </a:lnTo>
                        <a:lnTo>
                          <a:pt x="567" y="386"/>
                        </a:lnTo>
                        <a:lnTo>
                          <a:pt x="558" y="392"/>
                        </a:lnTo>
                        <a:lnTo>
                          <a:pt x="550" y="396"/>
                        </a:lnTo>
                        <a:lnTo>
                          <a:pt x="542" y="400"/>
                        </a:lnTo>
                        <a:lnTo>
                          <a:pt x="535" y="405"/>
                        </a:lnTo>
                        <a:lnTo>
                          <a:pt x="525" y="411"/>
                        </a:lnTo>
                        <a:lnTo>
                          <a:pt x="518" y="415"/>
                        </a:lnTo>
                        <a:lnTo>
                          <a:pt x="512" y="417"/>
                        </a:lnTo>
                        <a:lnTo>
                          <a:pt x="508" y="419"/>
                        </a:lnTo>
                        <a:lnTo>
                          <a:pt x="504" y="422"/>
                        </a:lnTo>
                        <a:lnTo>
                          <a:pt x="501" y="424"/>
                        </a:lnTo>
                        <a:lnTo>
                          <a:pt x="493" y="428"/>
                        </a:lnTo>
                        <a:lnTo>
                          <a:pt x="485" y="430"/>
                        </a:lnTo>
                        <a:lnTo>
                          <a:pt x="476" y="434"/>
                        </a:lnTo>
                        <a:lnTo>
                          <a:pt x="470" y="436"/>
                        </a:lnTo>
                        <a:lnTo>
                          <a:pt x="461" y="438"/>
                        </a:lnTo>
                        <a:lnTo>
                          <a:pt x="455" y="441"/>
                        </a:lnTo>
                        <a:lnTo>
                          <a:pt x="447" y="443"/>
                        </a:lnTo>
                        <a:lnTo>
                          <a:pt x="440" y="447"/>
                        </a:lnTo>
                        <a:lnTo>
                          <a:pt x="432" y="449"/>
                        </a:lnTo>
                        <a:lnTo>
                          <a:pt x="424" y="451"/>
                        </a:lnTo>
                        <a:lnTo>
                          <a:pt x="415" y="453"/>
                        </a:lnTo>
                        <a:lnTo>
                          <a:pt x="409" y="455"/>
                        </a:lnTo>
                        <a:lnTo>
                          <a:pt x="400" y="457"/>
                        </a:lnTo>
                        <a:lnTo>
                          <a:pt x="392" y="458"/>
                        </a:lnTo>
                        <a:lnTo>
                          <a:pt x="386" y="460"/>
                        </a:lnTo>
                        <a:lnTo>
                          <a:pt x="379" y="462"/>
                        </a:lnTo>
                        <a:lnTo>
                          <a:pt x="371" y="462"/>
                        </a:lnTo>
                        <a:lnTo>
                          <a:pt x="362" y="464"/>
                        </a:lnTo>
                        <a:lnTo>
                          <a:pt x="354" y="464"/>
                        </a:lnTo>
                        <a:lnTo>
                          <a:pt x="348" y="466"/>
                        </a:lnTo>
                        <a:lnTo>
                          <a:pt x="339" y="466"/>
                        </a:lnTo>
                        <a:lnTo>
                          <a:pt x="333" y="468"/>
                        </a:lnTo>
                        <a:lnTo>
                          <a:pt x="326" y="468"/>
                        </a:lnTo>
                        <a:lnTo>
                          <a:pt x="318" y="470"/>
                        </a:lnTo>
                        <a:lnTo>
                          <a:pt x="310" y="470"/>
                        </a:lnTo>
                        <a:lnTo>
                          <a:pt x="303" y="470"/>
                        </a:lnTo>
                        <a:lnTo>
                          <a:pt x="295" y="470"/>
                        </a:lnTo>
                        <a:lnTo>
                          <a:pt x="288" y="470"/>
                        </a:lnTo>
                        <a:lnTo>
                          <a:pt x="280" y="470"/>
                        </a:lnTo>
                        <a:lnTo>
                          <a:pt x="272" y="470"/>
                        </a:lnTo>
                        <a:lnTo>
                          <a:pt x="267" y="470"/>
                        </a:lnTo>
                        <a:lnTo>
                          <a:pt x="259" y="470"/>
                        </a:lnTo>
                        <a:lnTo>
                          <a:pt x="251" y="468"/>
                        </a:lnTo>
                        <a:lnTo>
                          <a:pt x="246" y="468"/>
                        </a:lnTo>
                        <a:lnTo>
                          <a:pt x="238" y="466"/>
                        </a:lnTo>
                        <a:lnTo>
                          <a:pt x="231" y="466"/>
                        </a:lnTo>
                        <a:lnTo>
                          <a:pt x="225" y="464"/>
                        </a:lnTo>
                        <a:lnTo>
                          <a:pt x="217" y="462"/>
                        </a:lnTo>
                        <a:lnTo>
                          <a:pt x="212" y="462"/>
                        </a:lnTo>
                        <a:lnTo>
                          <a:pt x="206" y="460"/>
                        </a:lnTo>
                        <a:lnTo>
                          <a:pt x="198" y="458"/>
                        </a:lnTo>
                        <a:lnTo>
                          <a:pt x="193" y="458"/>
                        </a:lnTo>
                        <a:lnTo>
                          <a:pt x="187" y="455"/>
                        </a:lnTo>
                        <a:lnTo>
                          <a:pt x="181" y="455"/>
                        </a:lnTo>
                        <a:lnTo>
                          <a:pt x="175" y="451"/>
                        </a:lnTo>
                        <a:lnTo>
                          <a:pt x="170" y="449"/>
                        </a:lnTo>
                        <a:lnTo>
                          <a:pt x="164" y="447"/>
                        </a:lnTo>
                        <a:lnTo>
                          <a:pt x="158" y="445"/>
                        </a:lnTo>
                        <a:lnTo>
                          <a:pt x="153" y="443"/>
                        </a:lnTo>
                        <a:lnTo>
                          <a:pt x="149" y="439"/>
                        </a:lnTo>
                        <a:lnTo>
                          <a:pt x="143" y="438"/>
                        </a:lnTo>
                        <a:lnTo>
                          <a:pt x="137" y="436"/>
                        </a:lnTo>
                        <a:lnTo>
                          <a:pt x="132" y="432"/>
                        </a:lnTo>
                        <a:lnTo>
                          <a:pt x="128" y="430"/>
                        </a:lnTo>
                        <a:lnTo>
                          <a:pt x="122" y="426"/>
                        </a:lnTo>
                        <a:lnTo>
                          <a:pt x="118" y="424"/>
                        </a:lnTo>
                        <a:lnTo>
                          <a:pt x="111" y="417"/>
                        </a:lnTo>
                        <a:lnTo>
                          <a:pt x="103" y="409"/>
                        </a:lnTo>
                        <a:lnTo>
                          <a:pt x="96" y="401"/>
                        </a:lnTo>
                        <a:lnTo>
                          <a:pt x="90" y="396"/>
                        </a:lnTo>
                        <a:lnTo>
                          <a:pt x="86" y="388"/>
                        </a:lnTo>
                        <a:lnTo>
                          <a:pt x="84" y="382"/>
                        </a:lnTo>
                        <a:lnTo>
                          <a:pt x="80" y="377"/>
                        </a:lnTo>
                        <a:lnTo>
                          <a:pt x="78" y="373"/>
                        </a:lnTo>
                        <a:lnTo>
                          <a:pt x="75" y="365"/>
                        </a:lnTo>
                        <a:lnTo>
                          <a:pt x="73" y="360"/>
                        </a:lnTo>
                        <a:lnTo>
                          <a:pt x="71" y="354"/>
                        </a:lnTo>
                        <a:lnTo>
                          <a:pt x="71" y="348"/>
                        </a:lnTo>
                        <a:lnTo>
                          <a:pt x="71" y="341"/>
                        </a:lnTo>
                        <a:lnTo>
                          <a:pt x="71" y="335"/>
                        </a:lnTo>
                        <a:lnTo>
                          <a:pt x="71" y="329"/>
                        </a:lnTo>
                        <a:lnTo>
                          <a:pt x="71" y="323"/>
                        </a:lnTo>
                        <a:lnTo>
                          <a:pt x="71" y="316"/>
                        </a:lnTo>
                        <a:lnTo>
                          <a:pt x="71" y="310"/>
                        </a:lnTo>
                        <a:lnTo>
                          <a:pt x="71" y="303"/>
                        </a:lnTo>
                        <a:lnTo>
                          <a:pt x="75" y="297"/>
                        </a:lnTo>
                        <a:lnTo>
                          <a:pt x="75" y="289"/>
                        </a:lnTo>
                        <a:lnTo>
                          <a:pt x="77" y="284"/>
                        </a:lnTo>
                        <a:lnTo>
                          <a:pt x="80" y="276"/>
                        </a:lnTo>
                        <a:lnTo>
                          <a:pt x="82" y="270"/>
                        </a:lnTo>
                        <a:lnTo>
                          <a:pt x="86" y="263"/>
                        </a:lnTo>
                        <a:lnTo>
                          <a:pt x="90" y="257"/>
                        </a:lnTo>
                        <a:lnTo>
                          <a:pt x="92" y="249"/>
                        </a:lnTo>
                        <a:lnTo>
                          <a:pt x="97" y="246"/>
                        </a:lnTo>
                        <a:lnTo>
                          <a:pt x="99" y="238"/>
                        </a:lnTo>
                        <a:lnTo>
                          <a:pt x="105" y="230"/>
                        </a:lnTo>
                        <a:lnTo>
                          <a:pt x="109" y="225"/>
                        </a:lnTo>
                        <a:lnTo>
                          <a:pt x="115" y="219"/>
                        </a:lnTo>
                        <a:lnTo>
                          <a:pt x="118" y="213"/>
                        </a:lnTo>
                        <a:lnTo>
                          <a:pt x="124" y="207"/>
                        </a:lnTo>
                        <a:lnTo>
                          <a:pt x="130" y="202"/>
                        </a:lnTo>
                        <a:lnTo>
                          <a:pt x="137" y="196"/>
                        </a:lnTo>
                        <a:lnTo>
                          <a:pt x="143" y="188"/>
                        </a:lnTo>
                        <a:lnTo>
                          <a:pt x="149" y="185"/>
                        </a:lnTo>
                        <a:lnTo>
                          <a:pt x="154" y="177"/>
                        </a:lnTo>
                        <a:lnTo>
                          <a:pt x="162" y="171"/>
                        </a:lnTo>
                        <a:lnTo>
                          <a:pt x="170" y="168"/>
                        </a:lnTo>
                        <a:lnTo>
                          <a:pt x="175" y="162"/>
                        </a:lnTo>
                        <a:lnTo>
                          <a:pt x="185" y="156"/>
                        </a:lnTo>
                        <a:lnTo>
                          <a:pt x="193" y="150"/>
                        </a:lnTo>
                        <a:lnTo>
                          <a:pt x="200" y="145"/>
                        </a:lnTo>
                        <a:lnTo>
                          <a:pt x="208" y="141"/>
                        </a:lnTo>
                        <a:lnTo>
                          <a:pt x="215" y="135"/>
                        </a:lnTo>
                        <a:lnTo>
                          <a:pt x="225" y="131"/>
                        </a:lnTo>
                        <a:lnTo>
                          <a:pt x="232" y="126"/>
                        </a:lnTo>
                        <a:lnTo>
                          <a:pt x="240" y="124"/>
                        </a:lnTo>
                        <a:lnTo>
                          <a:pt x="250" y="118"/>
                        </a:lnTo>
                        <a:lnTo>
                          <a:pt x="259" y="114"/>
                        </a:lnTo>
                        <a:lnTo>
                          <a:pt x="232" y="53"/>
                        </a:lnTo>
                        <a:lnTo>
                          <a:pt x="232" y="5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7" name="Freeform 252"/>
                  <p:cNvSpPr>
                    <a:spLocks/>
                  </p:cNvSpPr>
                  <p:nvPr/>
                </p:nvSpPr>
                <p:spPr bwMode="auto">
                  <a:xfrm>
                    <a:off x="7259638" y="2968625"/>
                    <a:ext cx="596900" cy="358775"/>
                  </a:xfrm>
                  <a:custGeom>
                    <a:avLst/>
                    <a:gdLst/>
                    <a:ahLst/>
                    <a:cxnLst>
                      <a:cxn ang="0">
                        <a:pos x="27" y="343"/>
                      </a:cxn>
                      <a:cxn ang="0">
                        <a:pos x="44" y="367"/>
                      </a:cxn>
                      <a:cxn ang="0">
                        <a:pos x="74" y="394"/>
                      </a:cxn>
                      <a:cxn ang="0">
                        <a:pos x="114" y="417"/>
                      </a:cxn>
                      <a:cxn ang="0">
                        <a:pos x="158" y="434"/>
                      </a:cxn>
                      <a:cxn ang="0">
                        <a:pos x="196" y="445"/>
                      </a:cxn>
                      <a:cxn ang="0">
                        <a:pos x="221" y="449"/>
                      </a:cxn>
                      <a:cxn ang="0">
                        <a:pos x="247" y="451"/>
                      </a:cxn>
                      <a:cxn ang="0">
                        <a:pos x="276" y="453"/>
                      </a:cxn>
                      <a:cxn ang="0">
                        <a:pos x="302" y="453"/>
                      </a:cxn>
                      <a:cxn ang="0">
                        <a:pos x="331" y="451"/>
                      </a:cxn>
                      <a:cxn ang="0">
                        <a:pos x="375" y="447"/>
                      </a:cxn>
                      <a:cxn ang="0">
                        <a:pos x="422" y="436"/>
                      </a:cxn>
                      <a:cxn ang="0">
                        <a:pos x="468" y="423"/>
                      </a:cxn>
                      <a:cxn ang="0">
                        <a:pos x="510" y="405"/>
                      </a:cxn>
                      <a:cxn ang="0">
                        <a:pos x="551" y="388"/>
                      </a:cxn>
                      <a:cxn ang="0">
                        <a:pos x="589" y="366"/>
                      </a:cxn>
                      <a:cxn ang="0">
                        <a:pos x="626" y="341"/>
                      </a:cxn>
                      <a:cxn ang="0">
                        <a:pos x="658" y="312"/>
                      </a:cxn>
                      <a:cxn ang="0">
                        <a:pos x="686" y="286"/>
                      </a:cxn>
                      <a:cxn ang="0">
                        <a:pos x="709" y="253"/>
                      </a:cxn>
                      <a:cxn ang="0">
                        <a:pos x="728" y="223"/>
                      </a:cxn>
                      <a:cxn ang="0">
                        <a:pos x="742" y="191"/>
                      </a:cxn>
                      <a:cxn ang="0">
                        <a:pos x="753" y="158"/>
                      </a:cxn>
                      <a:cxn ang="0">
                        <a:pos x="753" y="132"/>
                      </a:cxn>
                      <a:cxn ang="0">
                        <a:pos x="751" y="105"/>
                      </a:cxn>
                      <a:cxn ang="0">
                        <a:pos x="749" y="78"/>
                      </a:cxn>
                      <a:cxn ang="0">
                        <a:pos x="740" y="54"/>
                      </a:cxn>
                      <a:cxn ang="0">
                        <a:pos x="724" y="19"/>
                      </a:cxn>
                      <a:cxn ang="0">
                        <a:pos x="677" y="75"/>
                      </a:cxn>
                      <a:cxn ang="0">
                        <a:pos x="685" y="105"/>
                      </a:cxn>
                      <a:cxn ang="0">
                        <a:pos x="686" y="132"/>
                      </a:cxn>
                      <a:cxn ang="0">
                        <a:pos x="683" y="156"/>
                      </a:cxn>
                      <a:cxn ang="0">
                        <a:pos x="673" y="181"/>
                      </a:cxn>
                      <a:cxn ang="0">
                        <a:pos x="660" y="206"/>
                      </a:cxn>
                      <a:cxn ang="0">
                        <a:pos x="641" y="232"/>
                      </a:cxn>
                      <a:cxn ang="0">
                        <a:pos x="618" y="255"/>
                      </a:cxn>
                      <a:cxn ang="0">
                        <a:pos x="593" y="278"/>
                      </a:cxn>
                      <a:cxn ang="0">
                        <a:pos x="565" y="301"/>
                      </a:cxn>
                      <a:cxn ang="0">
                        <a:pos x="532" y="318"/>
                      </a:cxn>
                      <a:cxn ang="0">
                        <a:pos x="498" y="337"/>
                      </a:cxn>
                      <a:cxn ang="0">
                        <a:pos x="464" y="350"/>
                      </a:cxn>
                      <a:cxn ang="0">
                        <a:pos x="426" y="366"/>
                      </a:cxn>
                      <a:cxn ang="0">
                        <a:pos x="386" y="373"/>
                      </a:cxn>
                      <a:cxn ang="0">
                        <a:pos x="346" y="383"/>
                      </a:cxn>
                      <a:cxn ang="0">
                        <a:pos x="316" y="385"/>
                      </a:cxn>
                      <a:cxn ang="0">
                        <a:pos x="274" y="385"/>
                      </a:cxn>
                      <a:cxn ang="0">
                        <a:pos x="230" y="383"/>
                      </a:cxn>
                      <a:cxn ang="0">
                        <a:pos x="192" y="375"/>
                      </a:cxn>
                      <a:cxn ang="0">
                        <a:pos x="154" y="362"/>
                      </a:cxn>
                      <a:cxn ang="0">
                        <a:pos x="124" y="345"/>
                      </a:cxn>
                      <a:cxn ang="0">
                        <a:pos x="99" y="326"/>
                      </a:cxn>
                      <a:cxn ang="0">
                        <a:pos x="80" y="301"/>
                      </a:cxn>
                    </a:cxnLst>
                    <a:rect l="0" t="0" r="r" b="b"/>
                    <a:pathLst>
                      <a:path w="753" h="453">
                        <a:moveTo>
                          <a:pt x="0" y="212"/>
                        </a:moveTo>
                        <a:lnTo>
                          <a:pt x="19" y="327"/>
                        </a:lnTo>
                        <a:lnTo>
                          <a:pt x="21" y="331"/>
                        </a:lnTo>
                        <a:lnTo>
                          <a:pt x="23" y="337"/>
                        </a:lnTo>
                        <a:lnTo>
                          <a:pt x="27" y="343"/>
                        </a:lnTo>
                        <a:lnTo>
                          <a:pt x="30" y="347"/>
                        </a:lnTo>
                        <a:lnTo>
                          <a:pt x="32" y="352"/>
                        </a:lnTo>
                        <a:lnTo>
                          <a:pt x="38" y="358"/>
                        </a:lnTo>
                        <a:lnTo>
                          <a:pt x="40" y="362"/>
                        </a:lnTo>
                        <a:lnTo>
                          <a:pt x="44" y="367"/>
                        </a:lnTo>
                        <a:lnTo>
                          <a:pt x="49" y="373"/>
                        </a:lnTo>
                        <a:lnTo>
                          <a:pt x="55" y="379"/>
                        </a:lnTo>
                        <a:lnTo>
                          <a:pt x="63" y="385"/>
                        </a:lnTo>
                        <a:lnTo>
                          <a:pt x="68" y="390"/>
                        </a:lnTo>
                        <a:lnTo>
                          <a:pt x="74" y="394"/>
                        </a:lnTo>
                        <a:lnTo>
                          <a:pt x="82" y="400"/>
                        </a:lnTo>
                        <a:lnTo>
                          <a:pt x="89" y="404"/>
                        </a:lnTo>
                        <a:lnTo>
                          <a:pt x="99" y="409"/>
                        </a:lnTo>
                        <a:lnTo>
                          <a:pt x="105" y="413"/>
                        </a:lnTo>
                        <a:lnTo>
                          <a:pt x="114" y="417"/>
                        </a:lnTo>
                        <a:lnTo>
                          <a:pt x="122" y="421"/>
                        </a:lnTo>
                        <a:lnTo>
                          <a:pt x="131" y="424"/>
                        </a:lnTo>
                        <a:lnTo>
                          <a:pt x="139" y="428"/>
                        </a:lnTo>
                        <a:lnTo>
                          <a:pt x="148" y="432"/>
                        </a:lnTo>
                        <a:lnTo>
                          <a:pt x="158" y="434"/>
                        </a:lnTo>
                        <a:lnTo>
                          <a:pt x="167" y="438"/>
                        </a:lnTo>
                        <a:lnTo>
                          <a:pt x="177" y="440"/>
                        </a:lnTo>
                        <a:lnTo>
                          <a:pt x="186" y="443"/>
                        </a:lnTo>
                        <a:lnTo>
                          <a:pt x="190" y="443"/>
                        </a:lnTo>
                        <a:lnTo>
                          <a:pt x="196" y="445"/>
                        </a:lnTo>
                        <a:lnTo>
                          <a:pt x="202" y="445"/>
                        </a:lnTo>
                        <a:lnTo>
                          <a:pt x="205" y="447"/>
                        </a:lnTo>
                        <a:lnTo>
                          <a:pt x="211" y="447"/>
                        </a:lnTo>
                        <a:lnTo>
                          <a:pt x="217" y="447"/>
                        </a:lnTo>
                        <a:lnTo>
                          <a:pt x="221" y="449"/>
                        </a:lnTo>
                        <a:lnTo>
                          <a:pt x="226" y="449"/>
                        </a:lnTo>
                        <a:lnTo>
                          <a:pt x="232" y="449"/>
                        </a:lnTo>
                        <a:lnTo>
                          <a:pt x="238" y="451"/>
                        </a:lnTo>
                        <a:lnTo>
                          <a:pt x="243" y="451"/>
                        </a:lnTo>
                        <a:lnTo>
                          <a:pt x="247" y="451"/>
                        </a:lnTo>
                        <a:lnTo>
                          <a:pt x="253" y="451"/>
                        </a:lnTo>
                        <a:lnTo>
                          <a:pt x="259" y="451"/>
                        </a:lnTo>
                        <a:lnTo>
                          <a:pt x="264" y="451"/>
                        </a:lnTo>
                        <a:lnTo>
                          <a:pt x="270" y="453"/>
                        </a:lnTo>
                        <a:lnTo>
                          <a:pt x="276" y="453"/>
                        </a:lnTo>
                        <a:lnTo>
                          <a:pt x="281" y="453"/>
                        </a:lnTo>
                        <a:lnTo>
                          <a:pt x="285" y="453"/>
                        </a:lnTo>
                        <a:lnTo>
                          <a:pt x="291" y="453"/>
                        </a:lnTo>
                        <a:lnTo>
                          <a:pt x="297" y="453"/>
                        </a:lnTo>
                        <a:lnTo>
                          <a:pt x="302" y="453"/>
                        </a:lnTo>
                        <a:lnTo>
                          <a:pt x="308" y="453"/>
                        </a:lnTo>
                        <a:lnTo>
                          <a:pt x="314" y="453"/>
                        </a:lnTo>
                        <a:lnTo>
                          <a:pt x="319" y="451"/>
                        </a:lnTo>
                        <a:lnTo>
                          <a:pt x="325" y="451"/>
                        </a:lnTo>
                        <a:lnTo>
                          <a:pt x="331" y="451"/>
                        </a:lnTo>
                        <a:lnTo>
                          <a:pt x="338" y="451"/>
                        </a:lnTo>
                        <a:lnTo>
                          <a:pt x="346" y="451"/>
                        </a:lnTo>
                        <a:lnTo>
                          <a:pt x="356" y="449"/>
                        </a:lnTo>
                        <a:lnTo>
                          <a:pt x="365" y="447"/>
                        </a:lnTo>
                        <a:lnTo>
                          <a:pt x="375" y="447"/>
                        </a:lnTo>
                        <a:lnTo>
                          <a:pt x="384" y="443"/>
                        </a:lnTo>
                        <a:lnTo>
                          <a:pt x="394" y="442"/>
                        </a:lnTo>
                        <a:lnTo>
                          <a:pt x="403" y="440"/>
                        </a:lnTo>
                        <a:lnTo>
                          <a:pt x="413" y="438"/>
                        </a:lnTo>
                        <a:lnTo>
                          <a:pt x="422" y="436"/>
                        </a:lnTo>
                        <a:lnTo>
                          <a:pt x="432" y="432"/>
                        </a:lnTo>
                        <a:lnTo>
                          <a:pt x="441" y="430"/>
                        </a:lnTo>
                        <a:lnTo>
                          <a:pt x="449" y="428"/>
                        </a:lnTo>
                        <a:lnTo>
                          <a:pt x="458" y="426"/>
                        </a:lnTo>
                        <a:lnTo>
                          <a:pt x="468" y="423"/>
                        </a:lnTo>
                        <a:lnTo>
                          <a:pt x="477" y="421"/>
                        </a:lnTo>
                        <a:lnTo>
                          <a:pt x="487" y="417"/>
                        </a:lnTo>
                        <a:lnTo>
                          <a:pt x="494" y="413"/>
                        </a:lnTo>
                        <a:lnTo>
                          <a:pt x="502" y="409"/>
                        </a:lnTo>
                        <a:lnTo>
                          <a:pt x="510" y="405"/>
                        </a:lnTo>
                        <a:lnTo>
                          <a:pt x="519" y="404"/>
                        </a:lnTo>
                        <a:lnTo>
                          <a:pt x="527" y="398"/>
                        </a:lnTo>
                        <a:lnTo>
                          <a:pt x="536" y="394"/>
                        </a:lnTo>
                        <a:lnTo>
                          <a:pt x="544" y="390"/>
                        </a:lnTo>
                        <a:lnTo>
                          <a:pt x="551" y="388"/>
                        </a:lnTo>
                        <a:lnTo>
                          <a:pt x="559" y="383"/>
                        </a:lnTo>
                        <a:lnTo>
                          <a:pt x="569" y="379"/>
                        </a:lnTo>
                        <a:lnTo>
                          <a:pt x="574" y="373"/>
                        </a:lnTo>
                        <a:lnTo>
                          <a:pt x="584" y="369"/>
                        </a:lnTo>
                        <a:lnTo>
                          <a:pt x="589" y="366"/>
                        </a:lnTo>
                        <a:lnTo>
                          <a:pt x="597" y="360"/>
                        </a:lnTo>
                        <a:lnTo>
                          <a:pt x="605" y="356"/>
                        </a:lnTo>
                        <a:lnTo>
                          <a:pt x="612" y="350"/>
                        </a:lnTo>
                        <a:lnTo>
                          <a:pt x="620" y="347"/>
                        </a:lnTo>
                        <a:lnTo>
                          <a:pt x="626" y="341"/>
                        </a:lnTo>
                        <a:lnTo>
                          <a:pt x="631" y="335"/>
                        </a:lnTo>
                        <a:lnTo>
                          <a:pt x="639" y="329"/>
                        </a:lnTo>
                        <a:lnTo>
                          <a:pt x="645" y="324"/>
                        </a:lnTo>
                        <a:lnTo>
                          <a:pt x="650" y="318"/>
                        </a:lnTo>
                        <a:lnTo>
                          <a:pt x="658" y="312"/>
                        </a:lnTo>
                        <a:lnTo>
                          <a:pt x="664" y="308"/>
                        </a:lnTo>
                        <a:lnTo>
                          <a:pt x="669" y="303"/>
                        </a:lnTo>
                        <a:lnTo>
                          <a:pt x="675" y="297"/>
                        </a:lnTo>
                        <a:lnTo>
                          <a:pt x="681" y="289"/>
                        </a:lnTo>
                        <a:lnTo>
                          <a:pt x="686" y="286"/>
                        </a:lnTo>
                        <a:lnTo>
                          <a:pt x="690" y="278"/>
                        </a:lnTo>
                        <a:lnTo>
                          <a:pt x="696" y="272"/>
                        </a:lnTo>
                        <a:lnTo>
                          <a:pt x="700" y="267"/>
                        </a:lnTo>
                        <a:lnTo>
                          <a:pt x="705" y="261"/>
                        </a:lnTo>
                        <a:lnTo>
                          <a:pt x="709" y="253"/>
                        </a:lnTo>
                        <a:lnTo>
                          <a:pt x="713" y="248"/>
                        </a:lnTo>
                        <a:lnTo>
                          <a:pt x="717" y="242"/>
                        </a:lnTo>
                        <a:lnTo>
                          <a:pt x="721" y="236"/>
                        </a:lnTo>
                        <a:lnTo>
                          <a:pt x="724" y="229"/>
                        </a:lnTo>
                        <a:lnTo>
                          <a:pt x="728" y="223"/>
                        </a:lnTo>
                        <a:lnTo>
                          <a:pt x="730" y="215"/>
                        </a:lnTo>
                        <a:lnTo>
                          <a:pt x="734" y="210"/>
                        </a:lnTo>
                        <a:lnTo>
                          <a:pt x="736" y="204"/>
                        </a:lnTo>
                        <a:lnTo>
                          <a:pt x="740" y="196"/>
                        </a:lnTo>
                        <a:lnTo>
                          <a:pt x="742" y="191"/>
                        </a:lnTo>
                        <a:lnTo>
                          <a:pt x="745" y="183"/>
                        </a:lnTo>
                        <a:lnTo>
                          <a:pt x="747" y="177"/>
                        </a:lnTo>
                        <a:lnTo>
                          <a:pt x="749" y="170"/>
                        </a:lnTo>
                        <a:lnTo>
                          <a:pt x="751" y="164"/>
                        </a:lnTo>
                        <a:lnTo>
                          <a:pt x="753" y="158"/>
                        </a:lnTo>
                        <a:lnTo>
                          <a:pt x="753" y="153"/>
                        </a:lnTo>
                        <a:lnTo>
                          <a:pt x="753" y="147"/>
                        </a:lnTo>
                        <a:lnTo>
                          <a:pt x="753" y="141"/>
                        </a:lnTo>
                        <a:lnTo>
                          <a:pt x="753" y="137"/>
                        </a:lnTo>
                        <a:lnTo>
                          <a:pt x="753" y="132"/>
                        </a:lnTo>
                        <a:lnTo>
                          <a:pt x="753" y="126"/>
                        </a:lnTo>
                        <a:lnTo>
                          <a:pt x="753" y="120"/>
                        </a:lnTo>
                        <a:lnTo>
                          <a:pt x="753" y="116"/>
                        </a:lnTo>
                        <a:lnTo>
                          <a:pt x="753" y="111"/>
                        </a:lnTo>
                        <a:lnTo>
                          <a:pt x="751" y="105"/>
                        </a:lnTo>
                        <a:lnTo>
                          <a:pt x="751" y="99"/>
                        </a:lnTo>
                        <a:lnTo>
                          <a:pt x="751" y="96"/>
                        </a:lnTo>
                        <a:lnTo>
                          <a:pt x="749" y="90"/>
                        </a:lnTo>
                        <a:lnTo>
                          <a:pt x="749" y="84"/>
                        </a:lnTo>
                        <a:lnTo>
                          <a:pt x="749" y="78"/>
                        </a:lnTo>
                        <a:lnTo>
                          <a:pt x="747" y="75"/>
                        </a:lnTo>
                        <a:lnTo>
                          <a:pt x="745" y="69"/>
                        </a:lnTo>
                        <a:lnTo>
                          <a:pt x="743" y="63"/>
                        </a:lnTo>
                        <a:lnTo>
                          <a:pt x="742" y="58"/>
                        </a:lnTo>
                        <a:lnTo>
                          <a:pt x="740" y="54"/>
                        </a:lnTo>
                        <a:lnTo>
                          <a:pt x="736" y="42"/>
                        </a:lnTo>
                        <a:lnTo>
                          <a:pt x="732" y="35"/>
                        </a:lnTo>
                        <a:lnTo>
                          <a:pt x="730" y="29"/>
                        </a:lnTo>
                        <a:lnTo>
                          <a:pt x="726" y="25"/>
                        </a:lnTo>
                        <a:lnTo>
                          <a:pt x="724" y="19"/>
                        </a:lnTo>
                        <a:lnTo>
                          <a:pt x="723" y="16"/>
                        </a:lnTo>
                        <a:lnTo>
                          <a:pt x="717" y="8"/>
                        </a:lnTo>
                        <a:lnTo>
                          <a:pt x="711" y="0"/>
                        </a:lnTo>
                        <a:lnTo>
                          <a:pt x="673" y="65"/>
                        </a:lnTo>
                        <a:lnTo>
                          <a:pt x="677" y="75"/>
                        </a:lnTo>
                        <a:lnTo>
                          <a:pt x="681" y="84"/>
                        </a:lnTo>
                        <a:lnTo>
                          <a:pt x="681" y="90"/>
                        </a:lnTo>
                        <a:lnTo>
                          <a:pt x="683" y="96"/>
                        </a:lnTo>
                        <a:lnTo>
                          <a:pt x="683" y="99"/>
                        </a:lnTo>
                        <a:lnTo>
                          <a:pt x="685" y="105"/>
                        </a:lnTo>
                        <a:lnTo>
                          <a:pt x="685" y="111"/>
                        </a:lnTo>
                        <a:lnTo>
                          <a:pt x="686" y="116"/>
                        </a:lnTo>
                        <a:lnTo>
                          <a:pt x="686" y="120"/>
                        </a:lnTo>
                        <a:lnTo>
                          <a:pt x="686" y="126"/>
                        </a:lnTo>
                        <a:lnTo>
                          <a:pt x="686" y="132"/>
                        </a:lnTo>
                        <a:lnTo>
                          <a:pt x="686" y="137"/>
                        </a:lnTo>
                        <a:lnTo>
                          <a:pt x="686" y="141"/>
                        </a:lnTo>
                        <a:lnTo>
                          <a:pt x="686" y="145"/>
                        </a:lnTo>
                        <a:lnTo>
                          <a:pt x="685" y="151"/>
                        </a:lnTo>
                        <a:lnTo>
                          <a:pt x="683" y="156"/>
                        </a:lnTo>
                        <a:lnTo>
                          <a:pt x="681" y="160"/>
                        </a:lnTo>
                        <a:lnTo>
                          <a:pt x="679" y="166"/>
                        </a:lnTo>
                        <a:lnTo>
                          <a:pt x="677" y="170"/>
                        </a:lnTo>
                        <a:lnTo>
                          <a:pt x="675" y="175"/>
                        </a:lnTo>
                        <a:lnTo>
                          <a:pt x="673" y="181"/>
                        </a:lnTo>
                        <a:lnTo>
                          <a:pt x="671" y="187"/>
                        </a:lnTo>
                        <a:lnTo>
                          <a:pt x="667" y="191"/>
                        </a:lnTo>
                        <a:lnTo>
                          <a:pt x="665" y="196"/>
                        </a:lnTo>
                        <a:lnTo>
                          <a:pt x="662" y="202"/>
                        </a:lnTo>
                        <a:lnTo>
                          <a:pt x="660" y="206"/>
                        </a:lnTo>
                        <a:lnTo>
                          <a:pt x="656" y="212"/>
                        </a:lnTo>
                        <a:lnTo>
                          <a:pt x="652" y="217"/>
                        </a:lnTo>
                        <a:lnTo>
                          <a:pt x="648" y="223"/>
                        </a:lnTo>
                        <a:lnTo>
                          <a:pt x="646" y="227"/>
                        </a:lnTo>
                        <a:lnTo>
                          <a:pt x="641" y="232"/>
                        </a:lnTo>
                        <a:lnTo>
                          <a:pt x="637" y="236"/>
                        </a:lnTo>
                        <a:lnTo>
                          <a:pt x="631" y="242"/>
                        </a:lnTo>
                        <a:lnTo>
                          <a:pt x="627" y="246"/>
                        </a:lnTo>
                        <a:lnTo>
                          <a:pt x="624" y="250"/>
                        </a:lnTo>
                        <a:lnTo>
                          <a:pt x="618" y="255"/>
                        </a:lnTo>
                        <a:lnTo>
                          <a:pt x="614" y="259"/>
                        </a:lnTo>
                        <a:lnTo>
                          <a:pt x="608" y="265"/>
                        </a:lnTo>
                        <a:lnTo>
                          <a:pt x="605" y="269"/>
                        </a:lnTo>
                        <a:lnTo>
                          <a:pt x="599" y="274"/>
                        </a:lnTo>
                        <a:lnTo>
                          <a:pt x="593" y="278"/>
                        </a:lnTo>
                        <a:lnTo>
                          <a:pt x="588" y="284"/>
                        </a:lnTo>
                        <a:lnTo>
                          <a:pt x="582" y="286"/>
                        </a:lnTo>
                        <a:lnTo>
                          <a:pt x="576" y="291"/>
                        </a:lnTo>
                        <a:lnTo>
                          <a:pt x="570" y="295"/>
                        </a:lnTo>
                        <a:lnTo>
                          <a:pt x="565" y="301"/>
                        </a:lnTo>
                        <a:lnTo>
                          <a:pt x="559" y="305"/>
                        </a:lnTo>
                        <a:lnTo>
                          <a:pt x="551" y="308"/>
                        </a:lnTo>
                        <a:lnTo>
                          <a:pt x="546" y="310"/>
                        </a:lnTo>
                        <a:lnTo>
                          <a:pt x="540" y="316"/>
                        </a:lnTo>
                        <a:lnTo>
                          <a:pt x="532" y="318"/>
                        </a:lnTo>
                        <a:lnTo>
                          <a:pt x="527" y="324"/>
                        </a:lnTo>
                        <a:lnTo>
                          <a:pt x="519" y="326"/>
                        </a:lnTo>
                        <a:lnTo>
                          <a:pt x="513" y="329"/>
                        </a:lnTo>
                        <a:lnTo>
                          <a:pt x="506" y="333"/>
                        </a:lnTo>
                        <a:lnTo>
                          <a:pt x="498" y="337"/>
                        </a:lnTo>
                        <a:lnTo>
                          <a:pt x="491" y="339"/>
                        </a:lnTo>
                        <a:lnTo>
                          <a:pt x="485" y="343"/>
                        </a:lnTo>
                        <a:lnTo>
                          <a:pt x="477" y="347"/>
                        </a:lnTo>
                        <a:lnTo>
                          <a:pt x="470" y="348"/>
                        </a:lnTo>
                        <a:lnTo>
                          <a:pt x="464" y="350"/>
                        </a:lnTo>
                        <a:lnTo>
                          <a:pt x="456" y="354"/>
                        </a:lnTo>
                        <a:lnTo>
                          <a:pt x="449" y="356"/>
                        </a:lnTo>
                        <a:lnTo>
                          <a:pt x="441" y="360"/>
                        </a:lnTo>
                        <a:lnTo>
                          <a:pt x="433" y="362"/>
                        </a:lnTo>
                        <a:lnTo>
                          <a:pt x="426" y="366"/>
                        </a:lnTo>
                        <a:lnTo>
                          <a:pt x="418" y="367"/>
                        </a:lnTo>
                        <a:lnTo>
                          <a:pt x="411" y="369"/>
                        </a:lnTo>
                        <a:lnTo>
                          <a:pt x="403" y="369"/>
                        </a:lnTo>
                        <a:lnTo>
                          <a:pt x="395" y="373"/>
                        </a:lnTo>
                        <a:lnTo>
                          <a:pt x="386" y="373"/>
                        </a:lnTo>
                        <a:lnTo>
                          <a:pt x="378" y="375"/>
                        </a:lnTo>
                        <a:lnTo>
                          <a:pt x="371" y="377"/>
                        </a:lnTo>
                        <a:lnTo>
                          <a:pt x="363" y="379"/>
                        </a:lnTo>
                        <a:lnTo>
                          <a:pt x="356" y="381"/>
                        </a:lnTo>
                        <a:lnTo>
                          <a:pt x="346" y="383"/>
                        </a:lnTo>
                        <a:lnTo>
                          <a:pt x="338" y="383"/>
                        </a:lnTo>
                        <a:lnTo>
                          <a:pt x="331" y="385"/>
                        </a:lnTo>
                        <a:lnTo>
                          <a:pt x="325" y="385"/>
                        </a:lnTo>
                        <a:lnTo>
                          <a:pt x="321" y="385"/>
                        </a:lnTo>
                        <a:lnTo>
                          <a:pt x="316" y="385"/>
                        </a:lnTo>
                        <a:lnTo>
                          <a:pt x="312" y="385"/>
                        </a:lnTo>
                        <a:lnTo>
                          <a:pt x="302" y="385"/>
                        </a:lnTo>
                        <a:lnTo>
                          <a:pt x="293" y="386"/>
                        </a:lnTo>
                        <a:lnTo>
                          <a:pt x="283" y="385"/>
                        </a:lnTo>
                        <a:lnTo>
                          <a:pt x="274" y="385"/>
                        </a:lnTo>
                        <a:lnTo>
                          <a:pt x="264" y="385"/>
                        </a:lnTo>
                        <a:lnTo>
                          <a:pt x="257" y="385"/>
                        </a:lnTo>
                        <a:lnTo>
                          <a:pt x="247" y="385"/>
                        </a:lnTo>
                        <a:lnTo>
                          <a:pt x="240" y="383"/>
                        </a:lnTo>
                        <a:lnTo>
                          <a:pt x="230" y="383"/>
                        </a:lnTo>
                        <a:lnTo>
                          <a:pt x="222" y="381"/>
                        </a:lnTo>
                        <a:lnTo>
                          <a:pt x="215" y="379"/>
                        </a:lnTo>
                        <a:lnTo>
                          <a:pt x="205" y="377"/>
                        </a:lnTo>
                        <a:lnTo>
                          <a:pt x="200" y="375"/>
                        </a:lnTo>
                        <a:lnTo>
                          <a:pt x="192" y="375"/>
                        </a:lnTo>
                        <a:lnTo>
                          <a:pt x="184" y="371"/>
                        </a:lnTo>
                        <a:lnTo>
                          <a:pt x="175" y="369"/>
                        </a:lnTo>
                        <a:lnTo>
                          <a:pt x="167" y="367"/>
                        </a:lnTo>
                        <a:lnTo>
                          <a:pt x="162" y="366"/>
                        </a:lnTo>
                        <a:lnTo>
                          <a:pt x="154" y="362"/>
                        </a:lnTo>
                        <a:lnTo>
                          <a:pt x="148" y="358"/>
                        </a:lnTo>
                        <a:lnTo>
                          <a:pt x="143" y="356"/>
                        </a:lnTo>
                        <a:lnTo>
                          <a:pt x="137" y="352"/>
                        </a:lnTo>
                        <a:lnTo>
                          <a:pt x="129" y="348"/>
                        </a:lnTo>
                        <a:lnTo>
                          <a:pt x="124" y="345"/>
                        </a:lnTo>
                        <a:lnTo>
                          <a:pt x="118" y="341"/>
                        </a:lnTo>
                        <a:lnTo>
                          <a:pt x="112" y="337"/>
                        </a:lnTo>
                        <a:lnTo>
                          <a:pt x="106" y="333"/>
                        </a:lnTo>
                        <a:lnTo>
                          <a:pt x="103" y="329"/>
                        </a:lnTo>
                        <a:lnTo>
                          <a:pt x="99" y="326"/>
                        </a:lnTo>
                        <a:lnTo>
                          <a:pt x="95" y="322"/>
                        </a:lnTo>
                        <a:lnTo>
                          <a:pt x="89" y="316"/>
                        </a:lnTo>
                        <a:lnTo>
                          <a:pt x="86" y="310"/>
                        </a:lnTo>
                        <a:lnTo>
                          <a:pt x="82" y="307"/>
                        </a:lnTo>
                        <a:lnTo>
                          <a:pt x="80" y="301"/>
                        </a:lnTo>
                        <a:lnTo>
                          <a:pt x="0" y="212"/>
                        </a:lnTo>
                        <a:lnTo>
                          <a:pt x="0" y="2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8" name="Freeform 253"/>
                  <p:cNvSpPr>
                    <a:spLocks/>
                  </p:cNvSpPr>
                  <p:nvPr/>
                </p:nvSpPr>
                <p:spPr bwMode="auto">
                  <a:xfrm>
                    <a:off x="7689850" y="2914650"/>
                    <a:ext cx="127000" cy="87313"/>
                  </a:xfrm>
                  <a:custGeom>
                    <a:avLst/>
                    <a:gdLst/>
                    <a:ahLst/>
                    <a:cxnLst>
                      <a:cxn ang="0">
                        <a:pos x="160" y="80"/>
                      </a:cxn>
                      <a:cxn ang="0">
                        <a:pos x="154" y="72"/>
                      </a:cxn>
                      <a:cxn ang="0">
                        <a:pos x="146" y="67"/>
                      </a:cxn>
                      <a:cxn ang="0">
                        <a:pos x="139" y="59"/>
                      </a:cxn>
                      <a:cxn ang="0">
                        <a:pos x="131" y="53"/>
                      </a:cxn>
                      <a:cxn ang="0">
                        <a:pos x="125" y="49"/>
                      </a:cxn>
                      <a:cxn ang="0">
                        <a:pos x="122" y="48"/>
                      </a:cxn>
                      <a:cxn ang="0">
                        <a:pos x="118" y="44"/>
                      </a:cxn>
                      <a:cxn ang="0">
                        <a:pos x="112" y="42"/>
                      </a:cxn>
                      <a:cxn ang="0">
                        <a:pos x="106" y="40"/>
                      </a:cxn>
                      <a:cxn ang="0">
                        <a:pos x="103" y="36"/>
                      </a:cxn>
                      <a:cxn ang="0">
                        <a:pos x="99" y="34"/>
                      </a:cxn>
                      <a:cxn ang="0">
                        <a:pos x="93" y="32"/>
                      </a:cxn>
                      <a:cxn ang="0">
                        <a:pos x="87" y="29"/>
                      </a:cxn>
                      <a:cxn ang="0">
                        <a:pos x="84" y="27"/>
                      </a:cxn>
                      <a:cxn ang="0">
                        <a:pos x="78" y="23"/>
                      </a:cxn>
                      <a:cxn ang="0">
                        <a:pos x="72" y="21"/>
                      </a:cxn>
                      <a:cxn ang="0">
                        <a:pos x="66" y="19"/>
                      </a:cxn>
                      <a:cxn ang="0">
                        <a:pos x="61" y="17"/>
                      </a:cxn>
                      <a:cxn ang="0">
                        <a:pos x="55" y="15"/>
                      </a:cxn>
                      <a:cxn ang="0">
                        <a:pos x="51" y="13"/>
                      </a:cxn>
                      <a:cxn ang="0">
                        <a:pos x="46" y="10"/>
                      </a:cxn>
                      <a:cxn ang="0">
                        <a:pos x="40" y="8"/>
                      </a:cxn>
                      <a:cxn ang="0">
                        <a:pos x="34" y="6"/>
                      </a:cxn>
                      <a:cxn ang="0">
                        <a:pos x="30" y="6"/>
                      </a:cxn>
                      <a:cxn ang="0">
                        <a:pos x="25" y="4"/>
                      </a:cxn>
                      <a:cxn ang="0">
                        <a:pos x="19" y="2"/>
                      </a:cxn>
                      <a:cxn ang="0">
                        <a:pos x="13" y="0"/>
                      </a:cxn>
                      <a:cxn ang="0">
                        <a:pos x="9" y="0"/>
                      </a:cxn>
                      <a:cxn ang="0">
                        <a:pos x="0" y="48"/>
                      </a:cxn>
                      <a:cxn ang="0">
                        <a:pos x="7" y="48"/>
                      </a:cxn>
                      <a:cxn ang="0">
                        <a:pos x="17" y="51"/>
                      </a:cxn>
                      <a:cxn ang="0">
                        <a:pos x="27" y="53"/>
                      </a:cxn>
                      <a:cxn ang="0">
                        <a:pos x="34" y="57"/>
                      </a:cxn>
                      <a:cxn ang="0">
                        <a:pos x="44" y="61"/>
                      </a:cxn>
                      <a:cxn ang="0">
                        <a:pos x="53" y="63"/>
                      </a:cxn>
                      <a:cxn ang="0">
                        <a:pos x="61" y="67"/>
                      </a:cxn>
                      <a:cxn ang="0">
                        <a:pos x="70" y="72"/>
                      </a:cxn>
                      <a:cxn ang="0">
                        <a:pos x="78" y="76"/>
                      </a:cxn>
                      <a:cxn ang="0">
                        <a:pos x="85" y="82"/>
                      </a:cxn>
                      <a:cxn ang="0">
                        <a:pos x="93" y="86"/>
                      </a:cxn>
                      <a:cxn ang="0">
                        <a:pos x="101" y="91"/>
                      </a:cxn>
                      <a:cxn ang="0">
                        <a:pos x="106" y="95"/>
                      </a:cxn>
                      <a:cxn ang="0">
                        <a:pos x="114" y="101"/>
                      </a:cxn>
                      <a:cxn ang="0">
                        <a:pos x="120" y="105"/>
                      </a:cxn>
                      <a:cxn ang="0">
                        <a:pos x="125" y="110"/>
                      </a:cxn>
                      <a:cxn ang="0">
                        <a:pos x="160" y="80"/>
                      </a:cxn>
                      <a:cxn ang="0">
                        <a:pos x="160" y="80"/>
                      </a:cxn>
                    </a:cxnLst>
                    <a:rect l="0" t="0" r="r" b="b"/>
                    <a:pathLst>
                      <a:path w="160" h="110">
                        <a:moveTo>
                          <a:pt x="160" y="80"/>
                        </a:moveTo>
                        <a:lnTo>
                          <a:pt x="154" y="72"/>
                        </a:lnTo>
                        <a:lnTo>
                          <a:pt x="146" y="67"/>
                        </a:lnTo>
                        <a:lnTo>
                          <a:pt x="139" y="59"/>
                        </a:lnTo>
                        <a:lnTo>
                          <a:pt x="131" y="53"/>
                        </a:lnTo>
                        <a:lnTo>
                          <a:pt x="125" y="49"/>
                        </a:lnTo>
                        <a:lnTo>
                          <a:pt x="122" y="48"/>
                        </a:lnTo>
                        <a:lnTo>
                          <a:pt x="118" y="44"/>
                        </a:lnTo>
                        <a:lnTo>
                          <a:pt x="112" y="42"/>
                        </a:lnTo>
                        <a:lnTo>
                          <a:pt x="106" y="40"/>
                        </a:lnTo>
                        <a:lnTo>
                          <a:pt x="103" y="36"/>
                        </a:lnTo>
                        <a:lnTo>
                          <a:pt x="99" y="34"/>
                        </a:lnTo>
                        <a:lnTo>
                          <a:pt x="93" y="32"/>
                        </a:lnTo>
                        <a:lnTo>
                          <a:pt x="87" y="29"/>
                        </a:lnTo>
                        <a:lnTo>
                          <a:pt x="84" y="27"/>
                        </a:lnTo>
                        <a:lnTo>
                          <a:pt x="78" y="23"/>
                        </a:lnTo>
                        <a:lnTo>
                          <a:pt x="72" y="21"/>
                        </a:lnTo>
                        <a:lnTo>
                          <a:pt x="66" y="19"/>
                        </a:lnTo>
                        <a:lnTo>
                          <a:pt x="61" y="17"/>
                        </a:lnTo>
                        <a:lnTo>
                          <a:pt x="55" y="15"/>
                        </a:lnTo>
                        <a:lnTo>
                          <a:pt x="51" y="13"/>
                        </a:lnTo>
                        <a:lnTo>
                          <a:pt x="46" y="10"/>
                        </a:lnTo>
                        <a:lnTo>
                          <a:pt x="40" y="8"/>
                        </a:lnTo>
                        <a:lnTo>
                          <a:pt x="34" y="6"/>
                        </a:lnTo>
                        <a:lnTo>
                          <a:pt x="30" y="6"/>
                        </a:lnTo>
                        <a:lnTo>
                          <a:pt x="25" y="4"/>
                        </a:lnTo>
                        <a:lnTo>
                          <a:pt x="19" y="2"/>
                        </a:lnTo>
                        <a:lnTo>
                          <a:pt x="13" y="0"/>
                        </a:lnTo>
                        <a:lnTo>
                          <a:pt x="9" y="0"/>
                        </a:lnTo>
                        <a:lnTo>
                          <a:pt x="0" y="48"/>
                        </a:lnTo>
                        <a:lnTo>
                          <a:pt x="7" y="48"/>
                        </a:lnTo>
                        <a:lnTo>
                          <a:pt x="17" y="51"/>
                        </a:lnTo>
                        <a:lnTo>
                          <a:pt x="27" y="53"/>
                        </a:lnTo>
                        <a:lnTo>
                          <a:pt x="34" y="57"/>
                        </a:lnTo>
                        <a:lnTo>
                          <a:pt x="44" y="61"/>
                        </a:lnTo>
                        <a:lnTo>
                          <a:pt x="53" y="63"/>
                        </a:lnTo>
                        <a:lnTo>
                          <a:pt x="61" y="67"/>
                        </a:lnTo>
                        <a:lnTo>
                          <a:pt x="70" y="72"/>
                        </a:lnTo>
                        <a:lnTo>
                          <a:pt x="78" y="76"/>
                        </a:lnTo>
                        <a:lnTo>
                          <a:pt x="85" y="82"/>
                        </a:lnTo>
                        <a:lnTo>
                          <a:pt x="93" y="86"/>
                        </a:lnTo>
                        <a:lnTo>
                          <a:pt x="101" y="91"/>
                        </a:lnTo>
                        <a:lnTo>
                          <a:pt x="106" y="95"/>
                        </a:lnTo>
                        <a:lnTo>
                          <a:pt x="114" y="101"/>
                        </a:lnTo>
                        <a:lnTo>
                          <a:pt x="120" y="105"/>
                        </a:lnTo>
                        <a:lnTo>
                          <a:pt x="125" y="110"/>
                        </a:lnTo>
                        <a:lnTo>
                          <a:pt x="160" y="80"/>
                        </a:lnTo>
                        <a:lnTo>
                          <a:pt x="160" y="8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09" name="Freeform 254"/>
                  <p:cNvSpPr>
                    <a:spLocks/>
                  </p:cNvSpPr>
                  <p:nvPr/>
                </p:nvSpPr>
                <p:spPr bwMode="auto">
                  <a:xfrm>
                    <a:off x="7543800" y="2909888"/>
                    <a:ext cx="58738" cy="44450"/>
                  </a:xfrm>
                  <a:custGeom>
                    <a:avLst/>
                    <a:gdLst/>
                    <a:ahLst/>
                    <a:cxnLst>
                      <a:cxn ang="0">
                        <a:pos x="71" y="0"/>
                      </a:cxn>
                      <a:cxn ang="0">
                        <a:pos x="61" y="0"/>
                      </a:cxn>
                      <a:cxn ang="0">
                        <a:pos x="54" y="2"/>
                      </a:cxn>
                      <a:cxn ang="0">
                        <a:pos x="44" y="2"/>
                      </a:cxn>
                      <a:cxn ang="0">
                        <a:pos x="35" y="4"/>
                      </a:cxn>
                      <a:cxn ang="0">
                        <a:pos x="25" y="6"/>
                      </a:cxn>
                      <a:cxn ang="0">
                        <a:pos x="18" y="6"/>
                      </a:cxn>
                      <a:cxn ang="0">
                        <a:pos x="8" y="8"/>
                      </a:cxn>
                      <a:cxn ang="0">
                        <a:pos x="0" y="10"/>
                      </a:cxn>
                      <a:cxn ang="0">
                        <a:pos x="10" y="57"/>
                      </a:cxn>
                      <a:cxn ang="0">
                        <a:pos x="18" y="55"/>
                      </a:cxn>
                      <a:cxn ang="0">
                        <a:pos x="25" y="54"/>
                      </a:cxn>
                      <a:cxn ang="0">
                        <a:pos x="33" y="52"/>
                      </a:cxn>
                      <a:cxn ang="0">
                        <a:pos x="42" y="50"/>
                      </a:cxn>
                      <a:cxn ang="0">
                        <a:pos x="50" y="48"/>
                      </a:cxn>
                      <a:cxn ang="0">
                        <a:pos x="59" y="48"/>
                      </a:cxn>
                      <a:cxn ang="0">
                        <a:pos x="67" y="48"/>
                      </a:cxn>
                      <a:cxn ang="0">
                        <a:pos x="75" y="48"/>
                      </a:cxn>
                      <a:cxn ang="0">
                        <a:pos x="71" y="0"/>
                      </a:cxn>
                      <a:cxn ang="0">
                        <a:pos x="71" y="0"/>
                      </a:cxn>
                    </a:cxnLst>
                    <a:rect l="0" t="0" r="r" b="b"/>
                    <a:pathLst>
                      <a:path w="75" h="57">
                        <a:moveTo>
                          <a:pt x="71" y="0"/>
                        </a:moveTo>
                        <a:lnTo>
                          <a:pt x="61" y="0"/>
                        </a:lnTo>
                        <a:lnTo>
                          <a:pt x="54" y="2"/>
                        </a:lnTo>
                        <a:lnTo>
                          <a:pt x="44" y="2"/>
                        </a:lnTo>
                        <a:lnTo>
                          <a:pt x="35" y="4"/>
                        </a:lnTo>
                        <a:lnTo>
                          <a:pt x="25" y="6"/>
                        </a:lnTo>
                        <a:lnTo>
                          <a:pt x="18" y="6"/>
                        </a:lnTo>
                        <a:lnTo>
                          <a:pt x="8" y="8"/>
                        </a:lnTo>
                        <a:lnTo>
                          <a:pt x="0" y="10"/>
                        </a:lnTo>
                        <a:lnTo>
                          <a:pt x="10" y="57"/>
                        </a:lnTo>
                        <a:lnTo>
                          <a:pt x="18" y="55"/>
                        </a:lnTo>
                        <a:lnTo>
                          <a:pt x="25" y="54"/>
                        </a:lnTo>
                        <a:lnTo>
                          <a:pt x="33" y="52"/>
                        </a:lnTo>
                        <a:lnTo>
                          <a:pt x="42" y="50"/>
                        </a:lnTo>
                        <a:lnTo>
                          <a:pt x="50" y="48"/>
                        </a:lnTo>
                        <a:lnTo>
                          <a:pt x="59" y="48"/>
                        </a:lnTo>
                        <a:lnTo>
                          <a:pt x="67" y="48"/>
                        </a:lnTo>
                        <a:lnTo>
                          <a:pt x="75" y="48"/>
                        </a:lnTo>
                        <a:lnTo>
                          <a:pt x="71" y="0"/>
                        </a:lnTo>
                        <a:lnTo>
                          <a:pt x="71"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0" name="Freeform 255"/>
                  <p:cNvSpPr>
                    <a:spLocks/>
                  </p:cNvSpPr>
                  <p:nvPr/>
                </p:nvSpPr>
                <p:spPr bwMode="auto">
                  <a:xfrm>
                    <a:off x="7366000" y="2933700"/>
                    <a:ext cx="128588" cy="92075"/>
                  </a:xfrm>
                  <a:custGeom>
                    <a:avLst/>
                    <a:gdLst/>
                    <a:ahLst/>
                    <a:cxnLst>
                      <a:cxn ang="0">
                        <a:pos x="148" y="0"/>
                      </a:cxn>
                      <a:cxn ang="0">
                        <a:pos x="139" y="4"/>
                      </a:cxn>
                      <a:cxn ang="0">
                        <a:pos x="129" y="7"/>
                      </a:cxn>
                      <a:cxn ang="0">
                        <a:pos x="120" y="11"/>
                      </a:cxn>
                      <a:cxn ang="0">
                        <a:pos x="110" y="15"/>
                      </a:cxn>
                      <a:cxn ang="0">
                        <a:pos x="105" y="17"/>
                      </a:cxn>
                      <a:cxn ang="0">
                        <a:pos x="99" y="19"/>
                      </a:cxn>
                      <a:cxn ang="0">
                        <a:pos x="93" y="21"/>
                      </a:cxn>
                      <a:cxn ang="0">
                        <a:pos x="89" y="24"/>
                      </a:cxn>
                      <a:cxn ang="0">
                        <a:pos x="84" y="26"/>
                      </a:cxn>
                      <a:cxn ang="0">
                        <a:pos x="80" y="30"/>
                      </a:cxn>
                      <a:cxn ang="0">
                        <a:pos x="74" y="32"/>
                      </a:cxn>
                      <a:cxn ang="0">
                        <a:pos x="70" y="36"/>
                      </a:cxn>
                      <a:cxn ang="0">
                        <a:pos x="65" y="38"/>
                      </a:cxn>
                      <a:cxn ang="0">
                        <a:pos x="59" y="40"/>
                      </a:cxn>
                      <a:cxn ang="0">
                        <a:pos x="53" y="42"/>
                      </a:cxn>
                      <a:cxn ang="0">
                        <a:pos x="49" y="45"/>
                      </a:cxn>
                      <a:cxn ang="0">
                        <a:pos x="44" y="47"/>
                      </a:cxn>
                      <a:cxn ang="0">
                        <a:pos x="40" y="51"/>
                      </a:cxn>
                      <a:cxn ang="0">
                        <a:pos x="34" y="53"/>
                      </a:cxn>
                      <a:cxn ang="0">
                        <a:pos x="30" y="57"/>
                      </a:cxn>
                      <a:cxn ang="0">
                        <a:pos x="27" y="59"/>
                      </a:cxn>
                      <a:cxn ang="0">
                        <a:pos x="23" y="61"/>
                      </a:cxn>
                      <a:cxn ang="0">
                        <a:pos x="17" y="64"/>
                      </a:cxn>
                      <a:cxn ang="0">
                        <a:pos x="13" y="66"/>
                      </a:cxn>
                      <a:cxn ang="0">
                        <a:pos x="6" y="72"/>
                      </a:cxn>
                      <a:cxn ang="0">
                        <a:pos x="0" y="80"/>
                      </a:cxn>
                      <a:cxn ang="0">
                        <a:pos x="29" y="116"/>
                      </a:cxn>
                      <a:cxn ang="0">
                        <a:pos x="34" y="110"/>
                      </a:cxn>
                      <a:cxn ang="0">
                        <a:pos x="42" y="106"/>
                      </a:cxn>
                      <a:cxn ang="0">
                        <a:pos x="48" y="101"/>
                      </a:cxn>
                      <a:cxn ang="0">
                        <a:pos x="57" y="97"/>
                      </a:cxn>
                      <a:cxn ang="0">
                        <a:pos x="65" y="91"/>
                      </a:cxn>
                      <a:cxn ang="0">
                        <a:pos x="72" y="85"/>
                      </a:cxn>
                      <a:cxn ang="0">
                        <a:pos x="78" y="83"/>
                      </a:cxn>
                      <a:cxn ang="0">
                        <a:pos x="82" y="82"/>
                      </a:cxn>
                      <a:cxn ang="0">
                        <a:pos x="88" y="80"/>
                      </a:cxn>
                      <a:cxn ang="0">
                        <a:pos x="91" y="78"/>
                      </a:cxn>
                      <a:cxn ang="0">
                        <a:pos x="97" y="74"/>
                      </a:cxn>
                      <a:cxn ang="0">
                        <a:pos x="101" y="72"/>
                      </a:cxn>
                      <a:cxn ang="0">
                        <a:pos x="107" y="68"/>
                      </a:cxn>
                      <a:cxn ang="0">
                        <a:pos x="110" y="66"/>
                      </a:cxn>
                      <a:cxn ang="0">
                        <a:pos x="120" y="62"/>
                      </a:cxn>
                      <a:cxn ang="0">
                        <a:pos x="129" y="59"/>
                      </a:cxn>
                      <a:cxn ang="0">
                        <a:pos x="137" y="55"/>
                      </a:cxn>
                      <a:cxn ang="0">
                        <a:pos x="146" y="51"/>
                      </a:cxn>
                      <a:cxn ang="0">
                        <a:pos x="154" y="47"/>
                      </a:cxn>
                      <a:cxn ang="0">
                        <a:pos x="164" y="45"/>
                      </a:cxn>
                      <a:cxn ang="0">
                        <a:pos x="148" y="0"/>
                      </a:cxn>
                      <a:cxn ang="0">
                        <a:pos x="148" y="0"/>
                      </a:cxn>
                    </a:cxnLst>
                    <a:rect l="0" t="0" r="r" b="b"/>
                    <a:pathLst>
                      <a:path w="164" h="116">
                        <a:moveTo>
                          <a:pt x="148" y="0"/>
                        </a:moveTo>
                        <a:lnTo>
                          <a:pt x="139" y="4"/>
                        </a:lnTo>
                        <a:lnTo>
                          <a:pt x="129" y="7"/>
                        </a:lnTo>
                        <a:lnTo>
                          <a:pt x="120" y="11"/>
                        </a:lnTo>
                        <a:lnTo>
                          <a:pt x="110" y="15"/>
                        </a:lnTo>
                        <a:lnTo>
                          <a:pt x="105" y="17"/>
                        </a:lnTo>
                        <a:lnTo>
                          <a:pt x="99" y="19"/>
                        </a:lnTo>
                        <a:lnTo>
                          <a:pt x="93" y="21"/>
                        </a:lnTo>
                        <a:lnTo>
                          <a:pt x="89" y="24"/>
                        </a:lnTo>
                        <a:lnTo>
                          <a:pt x="84" y="26"/>
                        </a:lnTo>
                        <a:lnTo>
                          <a:pt x="80" y="30"/>
                        </a:lnTo>
                        <a:lnTo>
                          <a:pt x="74" y="32"/>
                        </a:lnTo>
                        <a:lnTo>
                          <a:pt x="70" y="36"/>
                        </a:lnTo>
                        <a:lnTo>
                          <a:pt x="65" y="38"/>
                        </a:lnTo>
                        <a:lnTo>
                          <a:pt x="59" y="40"/>
                        </a:lnTo>
                        <a:lnTo>
                          <a:pt x="53" y="42"/>
                        </a:lnTo>
                        <a:lnTo>
                          <a:pt x="49" y="45"/>
                        </a:lnTo>
                        <a:lnTo>
                          <a:pt x="44" y="47"/>
                        </a:lnTo>
                        <a:lnTo>
                          <a:pt x="40" y="51"/>
                        </a:lnTo>
                        <a:lnTo>
                          <a:pt x="34" y="53"/>
                        </a:lnTo>
                        <a:lnTo>
                          <a:pt x="30" y="57"/>
                        </a:lnTo>
                        <a:lnTo>
                          <a:pt x="27" y="59"/>
                        </a:lnTo>
                        <a:lnTo>
                          <a:pt x="23" y="61"/>
                        </a:lnTo>
                        <a:lnTo>
                          <a:pt x="17" y="64"/>
                        </a:lnTo>
                        <a:lnTo>
                          <a:pt x="13" y="66"/>
                        </a:lnTo>
                        <a:lnTo>
                          <a:pt x="6" y="72"/>
                        </a:lnTo>
                        <a:lnTo>
                          <a:pt x="0" y="80"/>
                        </a:lnTo>
                        <a:lnTo>
                          <a:pt x="29" y="116"/>
                        </a:lnTo>
                        <a:lnTo>
                          <a:pt x="34" y="110"/>
                        </a:lnTo>
                        <a:lnTo>
                          <a:pt x="42" y="106"/>
                        </a:lnTo>
                        <a:lnTo>
                          <a:pt x="48" y="101"/>
                        </a:lnTo>
                        <a:lnTo>
                          <a:pt x="57" y="97"/>
                        </a:lnTo>
                        <a:lnTo>
                          <a:pt x="65" y="91"/>
                        </a:lnTo>
                        <a:lnTo>
                          <a:pt x="72" y="85"/>
                        </a:lnTo>
                        <a:lnTo>
                          <a:pt x="78" y="83"/>
                        </a:lnTo>
                        <a:lnTo>
                          <a:pt x="82" y="82"/>
                        </a:lnTo>
                        <a:lnTo>
                          <a:pt x="88" y="80"/>
                        </a:lnTo>
                        <a:lnTo>
                          <a:pt x="91" y="78"/>
                        </a:lnTo>
                        <a:lnTo>
                          <a:pt x="97" y="74"/>
                        </a:lnTo>
                        <a:lnTo>
                          <a:pt x="101" y="72"/>
                        </a:lnTo>
                        <a:lnTo>
                          <a:pt x="107" y="68"/>
                        </a:lnTo>
                        <a:lnTo>
                          <a:pt x="110" y="66"/>
                        </a:lnTo>
                        <a:lnTo>
                          <a:pt x="120" y="62"/>
                        </a:lnTo>
                        <a:lnTo>
                          <a:pt x="129" y="59"/>
                        </a:lnTo>
                        <a:lnTo>
                          <a:pt x="137" y="55"/>
                        </a:lnTo>
                        <a:lnTo>
                          <a:pt x="146" y="51"/>
                        </a:lnTo>
                        <a:lnTo>
                          <a:pt x="154" y="47"/>
                        </a:lnTo>
                        <a:lnTo>
                          <a:pt x="164" y="45"/>
                        </a:lnTo>
                        <a:lnTo>
                          <a:pt x="148" y="0"/>
                        </a:lnTo>
                        <a:lnTo>
                          <a:pt x="148"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1" name="Freeform 256"/>
                  <p:cNvSpPr>
                    <a:spLocks/>
                  </p:cNvSpPr>
                  <p:nvPr/>
                </p:nvSpPr>
                <p:spPr bwMode="auto">
                  <a:xfrm>
                    <a:off x="7267575" y="3036888"/>
                    <a:ext cx="80963" cy="107950"/>
                  </a:xfrm>
                  <a:custGeom>
                    <a:avLst/>
                    <a:gdLst/>
                    <a:ahLst/>
                    <a:cxnLst>
                      <a:cxn ang="0">
                        <a:pos x="69" y="0"/>
                      </a:cxn>
                      <a:cxn ang="0">
                        <a:pos x="61" y="6"/>
                      </a:cxn>
                      <a:cxn ang="0">
                        <a:pos x="56" y="13"/>
                      </a:cxn>
                      <a:cxn ang="0">
                        <a:pos x="50" y="21"/>
                      </a:cxn>
                      <a:cxn ang="0">
                        <a:pos x="44" y="29"/>
                      </a:cxn>
                      <a:cxn ang="0">
                        <a:pos x="38" y="36"/>
                      </a:cxn>
                      <a:cxn ang="0">
                        <a:pos x="33" y="46"/>
                      </a:cxn>
                      <a:cxn ang="0">
                        <a:pos x="29" y="53"/>
                      </a:cxn>
                      <a:cxn ang="0">
                        <a:pos x="25" y="63"/>
                      </a:cxn>
                      <a:cxn ang="0">
                        <a:pos x="19" y="70"/>
                      </a:cxn>
                      <a:cxn ang="0">
                        <a:pos x="16" y="78"/>
                      </a:cxn>
                      <a:cxn ang="0">
                        <a:pos x="12" y="87"/>
                      </a:cxn>
                      <a:cxn ang="0">
                        <a:pos x="10" y="95"/>
                      </a:cxn>
                      <a:cxn ang="0">
                        <a:pos x="6" y="103"/>
                      </a:cxn>
                      <a:cxn ang="0">
                        <a:pos x="4" y="112"/>
                      </a:cxn>
                      <a:cxn ang="0">
                        <a:pos x="0" y="120"/>
                      </a:cxn>
                      <a:cxn ang="0">
                        <a:pos x="0" y="127"/>
                      </a:cxn>
                      <a:cxn ang="0">
                        <a:pos x="48" y="137"/>
                      </a:cxn>
                      <a:cxn ang="0">
                        <a:pos x="48" y="129"/>
                      </a:cxn>
                      <a:cxn ang="0">
                        <a:pos x="50" y="124"/>
                      </a:cxn>
                      <a:cxn ang="0">
                        <a:pos x="52" y="118"/>
                      </a:cxn>
                      <a:cxn ang="0">
                        <a:pos x="54" y="112"/>
                      </a:cxn>
                      <a:cxn ang="0">
                        <a:pos x="56" y="105"/>
                      </a:cxn>
                      <a:cxn ang="0">
                        <a:pos x="59" y="97"/>
                      </a:cxn>
                      <a:cxn ang="0">
                        <a:pos x="63" y="91"/>
                      </a:cxn>
                      <a:cxn ang="0">
                        <a:pos x="67" y="84"/>
                      </a:cxn>
                      <a:cxn ang="0">
                        <a:pos x="71" y="76"/>
                      </a:cxn>
                      <a:cxn ang="0">
                        <a:pos x="75" y="70"/>
                      </a:cxn>
                      <a:cxn ang="0">
                        <a:pos x="78" y="63"/>
                      </a:cxn>
                      <a:cxn ang="0">
                        <a:pos x="84" y="55"/>
                      </a:cxn>
                      <a:cxn ang="0">
                        <a:pos x="88" y="49"/>
                      </a:cxn>
                      <a:cxn ang="0">
                        <a:pos x="94" y="42"/>
                      </a:cxn>
                      <a:cxn ang="0">
                        <a:pos x="97" y="36"/>
                      </a:cxn>
                      <a:cxn ang="0">
                        <a:pos x="103" y="32"/>
                      </a:cxn>
                      <a:cxn ang="0">
                        <a:pos x="69" y="0"/>
                      </a:cxn>
                      <a:cxn ang="0">
                        <a:pos x="69" y="0"/>
                      </a:cxn>
                    </a:cxnLst>
                    <a:rect l="0" t="0" r="r" b="b"/>
                    <a:pathLst>
                      <a:path w="103" h="137">
                        <a:moveTo>
                          <a:pt x="69" y="0"/>
                        </a:moveTo>
                        <a:lnTo>
                          <a:pt x="61" y="6"/>
                        </a:lnTo>
                        <a:lnTo>
                          <a:pt x="56" y="13"/>
                        </a:lnTo>
                        <a:lnTo>
                          <a:pt x="50" y="21"/>
                        </a:lnTo>
                        <a:lnTo>
                          <a:pt x="44" y="29"/>
                        </a:lnTo>
                        <a:lnTo>
                          <a:pt x="38" y="36"/>
                        </a:lnTo>
                        <a:lnTo>
                          <a:pt x="33" y="46"/>
                        </a:lnTo>
                        <a:lnTo>
                          <a:pt x="29" y="53"/>
                        </a:lnTo>
                        <a:lnTo>
                          <a:pt x="25" y="63"/>
                        </a:lnTo>
                        <a:lnTo>
                          <a:pt x="19" y="70"/>
                        </a:lnTo>
                        <a:lnTo>
                          <a:pt x="16" y="78"/>
                        </a:lnTo>
                        <a:lnTo>
                          <a:pt x="12" y="87"/>
                        </a:lnTo>
                        <a:lnTo>
                          <a:pt x="10" y="95"/>
                        </a:lnTo>
                        <a:lnTo>
                          <a:pt x="6" y="103"/>
                        </a:lnTo>
                        <a:lnTo>
                          <a:pt x="4" y="112"/>
                        </a:lnTo>
                        <a:lnTo>
                          <a:pt x="0" y="120"/>
                        </a:lnTo>
                        <a:lnTo>
                          <a:pt x="0" y="127"/>
                        </a:lnTo>
                        <a:lnTo>
                          <a:pt x="48" y="137"/>
                        </a:lnTo>
                        <a:lnTo>
                          <a:pt x="48" y="129"/>
                        </a:lnTo>
                        <a:lnTo>
                          <a:pt x="50" y="124"/>
                        </a:lnTo>
                        <a:lnTo>
                          <a:pt x="52" y="118"/>
                        </a:lnTo>
                        <a:lnTo>
                          <a:pt x="54" y="112"/>
                        </a:lnTo>
                        <a:lnTo>
                          <a:pt x="56" y="105"/>
                        </a:lnTo>
                        <a:lnTo>
                          <a:pt x="59" y="97"/>
                        </a:lnTo>
                        <a:lnTo>
                          <a:pt x="63" y="91"/>
                        </a:lnTo>
                        <a:lnTo>
                          <a:pt x="67" y="84"/>
                        </a:lnTo>
                        <a:lnTo>
                          <a:pt x="71" y="76"/>
                        </a:lnTo>
                        <a:lnTo>
                          <a:pt x="75" y="70"/>
                        </a:lnTo>
                        <a:lnTo>
                          <a:pt x="78" y="63"/>
                        </a:lnTo>
                        <a:lnTo>
                          <a:pt x="84" y="55"/>
                        </a:lnTo>
                        <a:lnTo>
                          <a:pt x="88" y="49"/>
                        </a:lnTo>
                        <a:lnTo>
                          <a:pt x="94" y="42"/>
                        </a:lnTo>
                        <a:lnTo>
                          <a:pt x="97" y="36"/>
                        </a:lnTo>
                        <a:lnTo>
                          <a:pt x="103" y="32"/>
                        </a:lnTo>
                        <a:lnTo>
                          <a:pt x="69" y="0"/>
                        </a:lnTo>
                        <a:lnTo>
                          <a:pt x="69"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2" name="Freeform 257"/>
                  <p:cNvSpPr>
                    <a:spLocks/>
                  </p:cNvSpPr>
                  <p:nvPr/>
                </p:nvSpPr>
                <p:spPr bwMode="auto">
                  <a:xfrm>
                    <a:off x="7431088" y="1801813"/>
                    <a:ext cx="414338" cy="1217613"/>
                  </a:xfrm>
                  <a:custGeom>
                    <a:avLst/>
                    <a:gdLst/>
                    <a:ahLst/>
                    <a:cxnLst>
                      <a:cxn ang="0">
                        <a:pos x="521" y="1515"/>
                      </a:cxn>
                      <a:cxn ang="0">
                        <a:pos x="64" y="0"/>
                      </a:cxn>
                      <a:cxn ang="0">
                        <a:pos x="0" y="19"/>
                      </a:cxn>
                      <a:cxn ang="0">
                        <a:pos x="456" y="1534"/>
                      </a:cxn>
                      <a:cxn ang="0">
                        <a:pos x="521" y="1515"/>
                      </a:cxn>
                      <a:cxn ang="0">
                        <a:pos x="521" y="1515"/>
                      </a:cxn>
                    </a:cxnLst>
                    <a:rect l="0" t="0" r="r" b="b"/>
                    <a:pathLst>
                      <a:path w="521" h="1534">
                        <a:moveTo>
                          <a:pt x="521" y="1515"/>
                        </a:moveTo>
                        <a:lnTo>
                          <a:pt x="64" y="0"/>
                        </a:lnTo>
                        <a:lnTo>
                          <a:pt x="0" y="19"/>
                        </a:lnTo>
                        <a:lnTo>
                          <a:pt x="456" y="1534"/>
                        </a:lnTo>
                        <a:lnTo>
                          <a:pt x="521" y="1515"/>
                        </a:lnTo>
                        <a:lnTo>
                          <a:pt x="521" y="1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3" name="Freeform 258"/>
                  <p:cNvSpPr>
                    <a:spLocks/>
                  </p:cNvSpPr>
                  <p:nvPr/>
                </p:nvSpPr>
                <p:spPr bwMode="auto">
                  <a:xfrm>
                    <a:off x="7043738" y="1774825"/>
                    <a:ext cx="268288" cy="179388"/>
                  </a:xfrm>
                  <a:custGeom>
                    <a:avLst/>
                    <a:gdLst/>
                    <a:ahLst/>
                    <a:cxnLst>
                      <a:cxn ang="0">
                        <a:pos x="40" y="66"/>
                      </a:cxn>
                      <a:cxn ang="0">
                        <a:pos x="25" y="83"/>
                      </a:cxn>
                      <a:cxn ang="0">
                        <a:pos x="11" y="102"/>
                      </a:cxn>
                      <a:cxn ang="0">
                        <a:pos x="4" y="121"/>
                      </a:cxn>
                      <a:cxn ang="0">
                        <a:pos x="0" y="140"/>
                      </a:cxn>
                      <a:cxn ang="0">
                        <a:pos x="4" y="163"/>
                      </a:cxn>
                      <a:cxn ang="0">
                        <a:pos x="11" y="182"/>
                      </a:cxn>
                      <a:cxn ang="0">
                        <a:pos x="23" y="194"/>
                      </a:cxn>
                      <a:cxn ang="0">
                        <a:pos x="36" y="205"/>
                      </a:cxn>
                      <a:cxn ang="0">
                        <a:pos x="51" y="213"/>
                      </a:cxn>
                      <a:cxn ang="0">
                        <a:pos x="68" y="220"/>
                      </a:cxn>
                      <a:cxn ang="0">
                        <a:pos x="89" y="224"/>
                      </a:cxn>
                      <a:cxn ang="0">
                        <a:pos x="110" y="226"/>
                      </a:cxn>
                      <a:cxn ang="0">
                        <a:pos x="131" y="226"/>
                      </a:cxn>
                      <a:cxn ang="0">
                        <a:pos x="154" y="224"/>
                      </a:cxn>
                      <a:cxn ang="0">
                        <a:pos x="179" y="220"/>
                      </a:cxn>
                      <a:cxn ang="0">
                        <a:pos x="202" y="214"/>
                      </a:cxn>
                      <a:cxn ang="0">
                        <a:pos x="222" y="207"/>
                      </a:cxn>
                      <a:cxn ang="0">
                        <a:pos x="245" y="195"/>
                      </a:cxn>
                      <a:cxn ang="0">
                        <a:pos x="266" y="184"/>
                      </a:cxn>
                      <a:cxn ang="0">
                        <a:pos x="285" y="173"/>
                      </a:cxn>
                      <a:cxn ang="0">
                        <a:pos x="304" y="156"/>
                      </a:cxn>
                      <a:cxn ang="0">
                        <a:pos x="319" y="137"/>
                      </a:cxn>
                      <a:cxn ang="0">
                        <a:pos x="331" y="118"/>
                      </a:cxn>
                      <a:cxn ang="0">
                        <a:pos x="337" y="100"/>
                      </a:cxn>
                      <a:cxn ang="0">
                        <a:pos x="338" y="80"/>
                      </a:cxn>
                      <a:cxn ang="0">
                        <a:pos x="335" y="64"/>
                      </a:cxn>
                      <a:cxn ang="0">
                        <a:pos x="327" y="45"/>
                      </a:cxn>
                      <a:cxn ang="0">
                        <a:pos x="312" y="28"/>
                      </a:cxn>
                      <a:cxn ang="0">
                        <a:pos x="299" y="21"/>
                      </a:cxn>
                      <a:cxn ang="0">
                        <a:pos x="283" y="13"/>
                      </a:cxn>
                      <a:cxn ang="0">
                        <a:pos x="261" y="5"/>
                      </a:cxn>
                      <a:cxn ang="0">
                        <a:pos x="247" y="3"/>
                      </a:cxn>
                      <a:cxn ang="0">
                        <a:pos x="230" y="0"/>
                      </a:cxn>
                      <a:cxn ang="0">
                        <a:pos x="215" y="0"/>
                      </a:cxn>
                      <a:cxn ang="0">
                        <a:pos x="209" y="49"/>
                      </a:cxn>
                      <a:cxn ang="0">
                        <a:pos x="232" y="49"/>
                      </a:cxn>
                      <a:cxn ang="0">
                        <a:pos x="253" y="53"/>
                      </a:cxn>
                      <a:cxn ang="0">
                        <a:pos x="272" y="59"/>
                      </a:cxn>
                      <a:cxn ang="0">
                        <a:pos x="287" y="72"/>
                      </a:cxn>
                      <a:cxn ang="0">
                        <a:pos x="291" y="87"/>
                      </a:cxn>
                      <a:cxn ang="0">
                        <a:pos x="283" y="106"/>
                      </a:cxn>
                      <a:cxn ang="0">
                        <a:pos x="268" y="123"/>
                      </a:cxn>
                      <a:cxn ang="0">
                        <a:pos x="257" y="137"/>
                      </a:cxn>
                      <a:cxn ang="0">
                        <a:pos x="240" y="144"/>
                      </a:cxn>
                      <a:cxn ang="0">
                        <a:pos x="224" y="154"/>
                      </a:cxn>
                      <a:cxn ang="0">
                        <a:pos x="207" y="161"/>
                      </a:cxn>
                      <a:cxn ang="0">
                        <a:pos x="188" y="169"/>
                      </a:cxn>
                      <a:cxn ang="0">
                        <a:pos x="171" y="173"/>
                      </a:cxn>
                      <a:cxn ang="0">
                        <a:pos x="150" y="176"/>
                      </a:cxn>
                      <a:cxn ang="0">
                        <a:pos x="133" y="178"/>
                      </a:cxn>
                      <a:cxn ang="0">
                        <a:pos x="116" y="180"/>
                      </a:cxn>
                      <a:cxn ang="0">
                        <a:pos x="99" y="176"/>
                      </a:cxn>
                      <a:cxn ang="0">
                        <a:pos x="84" y="175"/>
                      </a:cxn>
                      <a:cxn ang="0">
                        <a:pos x="67" y="167"/>
                      </a:cxn>
                      <a:cxn ang="0">
                        <a:pos x="49" y="146"/>
                      </a:cxn>
                      <a:cxn ang="0">
                        <a:pos x="51" y="127"/>
                      </a:cxn>
                      <a:cxn ang="0">
                        <a:pos x="68" y="106"/>
                      </a:cxn>
                      <a:cxn ang="0">
                        <a:pos x="78" y="95"/>
                      </a:cxn>
                      <a:cxn ang="0">
                        <a:pos x="55" y="55"/>
                      </a:cxn>
                    </a:cxnLst>
                    <a:rect l="0" t="0" r="r" b="b"/>
                    <a:pathLst>
                      <a:path w="338" h="226">
                        <a:moveTo>
                          <a:pt x="55" y="55"/>
                        </a:moveTo>
                        <a:lnTo>
                          <a:pt x="48" y="60"/>
                        </a:lnTo>
                        <a:lnTo>
                          <a:pt x="40" y="66"/>
                        </a:lnTo>
                        <a:lnTo>
                          <a:pt x="34" y="72"/>
                        </a:lnTo>
                        <a:lnTo>
                          <a:pt x="29" y="78"/>
                        </a:lnTo>
                        <a:lnTo>
                          <a:pt x="25" y="83"/>
                        </a:lnTo>
                        <a:lnTo>
                          <a:pt x="19" y="89"/>
                        </a:lnTo>
                        <a:lnTo>
                          <a:pt x="15" y="97"/>
                        </a:lnTo>
                        <a:lnTo>
                          <a:pt x="11" y="102"/>
                        </a:lnTo>
                        <a:lnTo>
                          <a:pt x="10" y="108"/>
                        </a:lnTo>
                        <a:lnTo>
                          <a:pt x="6" y="116"/>
                        </a:lnTo>
                        <a:lnTo>
                          <a:pt x="4" y="121"/>
                        </a:lnTo>
                        <a:lnTo>
                          <a:pt x="2" y="127"/>
                        </a:lnTo>
                        <a:lnTo>
                          <a:pt x="0" y="133"/>
                        </a:lnTo>
                        <a:lnTo>
                          <a:pt x="0" y="140"/>
                        </a:lnTo>
                        <a:lnTo>
                          <a:pt x="0" y="146"/>
                        </a:lnTo>
                        <a:lnTo>
                          <a:pt x="2" y="154"/>
                        </a:lnTo>
                        <a:lnTo>
                          <a:pt x="4" y="163"/>
                        </a:lnTo>
                        <a:lnTo>
                          <a:pt x="8" y="173"/>
                        </a:lnTo>
                        <a:lnTo>
                          <a:pt x="10" y="176"/>
                        </a:lnTo>
                        <a:lnTo>
                          <a:pt x="11" y="182"/>
                        </a:lnTo>
                        <a:lnTo>
                          <a:pt x="15" y="186"/>
                        </a:lnTo>
                        <a:lnTo>
                          <a:pt x="19" y="190"/>
                        </a:lnTo>
                        <a:lnTo>
                          <a:pt x="23" y="194"/>
                        </a:lnTo>
                        <a:lnTo>
                          <a:pt x="27" y="197"/>
                        </a:lnTo>
                        <a:lnTo>
                          <a:pt x="30" y="201"/>
                        </a:lnTo>
                        <a:lnTo>
                          <a:pt x="36" y="205"/>
                        </a:lnTo>
                        <a:lnTo>
                          <a:pt x="40" y="207"/>
                        </a:lnTo>
                        <a:lnTo>
                          <a:pt x="46" y="209"/>
                        </a:lnTo>
                        <a:lnTo>
                          <a:pt x="51" y="213"/>
                        </a:lnTo>
                        <a:lnTo>
                          <a:pt x="57" y="216"/>
                        </a:lnTo>
                        <a:lnTo>
                          <a:pt x="63" y="218"/>
                        </a:lnTo>
                        <a:lnTo>
                          <a:pt x="68" y="220"/>
                        </a:lnTo>
                        <a:lnTo>
                          <a:pt x="74" y="220"/>
                        </a:lnTo>
                        <a:lnTo>
                          <a:pt x="82" y="222"/>
                        </a:lnTo>
                        <a:lnTo>
                          <a:pt x="89" y="224"/>
                        </a:lnTo>
                        <a:lnTo>
                          <a:pt x="95" y="224"/>
                        </a:lnTo>
                        <a:lnTo>
                          <a:pt x="103" y="226"/>
                        </a:lnTo>
                        <a:lnTo>
                          <a:pt x="110" y="226"/>
                        </a:lnTo>
                        <a:lnTo>
                          <a:pt x="118" y="226"/>
                        </a:lnTo>
                        <a:lnTo>
                          <a:pt x="126" y="226"/>
                        </a:lnTo>
                        <a:lnTo>
                          <a:pt x="131" y="226"/>
                        </a:lnTo>
                        <a:lnTo>
                          <a:pt x="141" y="226"/>
                        </a:lnTo>
                        <a:lnTo>
                          <a:pt x="148" y="224"/>
                        </a:lnTo>
                        <a:lnTo>
                          <a:pt x="154" y="224"/>
                        </a:lnTo>
                        <a:lnTo>
                          <a:pt x="164" y="224"/>
                        </a:lnTo>
                        <a:lnTo>
                          <a:pt x="171" y="222"/>
                        </a:lnTo>
                        <a:lnTo>
                          <a:pt x="179" y="220"/>
                        </a:lnTo>
                        <a:lnTo>
                          <a:pt x="186" y="218"/>
                        </a:lnTo>
                        <a:lnTo>
                          <a:pt x="192" y="216"/>
                        </a:lnTo>
                        <a:lnTo>
                          <a:pt x="202" y="214"/>
                        </a:lnTo>
                        <a:lnTo>
                          <a:pt x="209" y="211"/>
                        </a:lnTo>
                        <a:lnTo>
                          <a:pt x="215" y="209"/>
                        </a:lnTo>
                        <a:lnTo>
                          <a:pt x="222" y="207"/>
                        </a:lnTo>
                        <a:lnTo>
                          <a:pt x="232" y="203"/>
                        </a:lnTo>
                        <a:lnTo>
                          <a:pt x="238" y="199"/>
                        </a:lnTo>
                        <a:lnTo>
                          <a:pt x="245" y="195"/>
                        </a:lnTo>
                        <a:lnTo>
                          <a:pt x="253" y="192"/>
                        </a:lnTo>
                        <a:lnTo>
                          <a:pt x="259" y="190"/>
                        </a:lnTo>
                        <a:lnTo>
                          <a:pt x="266" y="184"/>
                        </a:lnTo>
                        <a:lnTo>
                          <a:pt x="272" y="182"/>
                        </a:lnTo>
                        <a:lnTo>
                          <a:pt x="278" y="176"/>
                        </a:lnTo>
                        <a:lnTo>
                          <a:pt x="285" y="173"/>
                        </a:lnTo>
                        <a:lnTo>
                          <a:pt x="293" y="167"/>
                        </a:lnTo>
                        <a:lnTo>
                          <a:pt x="299" y="161"/>
                        </a:lnTo>
                        <a:lnTo>
                          <a:pt x="304" y="156"/>
                        </a:lnTo>
                        <a:lnTo>
                          <a:pt x="310" y="150"/>
                        </a:lnTo>
                        <a:lnTo>
                          <a:pt x="314" y="144"/>
                        </a:lnTo>
                        <a:lnTo>
                          <a:pt x="319" y="137"/>
                        </a:lnTo>
                        <a:lnTo>
                          <a:pt x="323" y="131"/>
                        </a:lnTo>
                        <a:lnTo>
                          <a:pt x="327" y="125"/>
                        </a:lnTo>
                        <a:lnTo>
                          <a:pt x="331" y="118"/>
                        </a:lnTo>
                        <a:lnTo>
                          <a:pt x="333" y="112"/>
                        </a:lnTo>
                        <a:lnTo>
                          <a:pt x="335" y="104"/>
                        </a:lnTo>
                        <a:lnTo>
                          <a:pt x="337" y="100"/>
                        </a:lnTo>
                        <a:lnTo>
                          <a:pt x="337" y="93"/>
                        </a:lnTo>
                        <a:lnTo>
                          <a:pt x="338" y="87"/>
                        </a:lnTo>
                        <a:lnTo>
                          <a:pt x="338" y="80"/>
                        </a:lnTo>
                        <a:lnTo>
                          <a:pt x="338" y="76"/>
                        </a:lnTo>
                        <a:lnTo>
                          <a:pt x="337" y="70"/>
                        </a:lnTo>
                        <a:lnTo>
                          <a:pt x="335" y="64"/>
                        </a:lnTo>
                        <a:lnTo>
                          <a:pt x="335" y="59"/>
                        </a:lnTo>
                        <a:lnTo>
                          <a:pt x="331" y="55"/>
                        </a:lnTo>
                        <a:lnTo>
                          <a:pt x="327" y="45"/>
                        </a:lnTo>
                        <a:lnTo>
                          <a:pt x="321" y="38"/>
                        </a:lnTo>
                        <a:lnTo>
                          <a:pt x="316" y="32"/>
                        </a:lnTo>
                        <a:lnTo>
                          <a:pt x="312" y="28"/>
                        </a:lnTo>
                        <a:lnTo>
                          <a:pt x="308" y="24"/>
                        </a:lnTo>
                        <a:lnTo>
                          <a:pt x="304" y="22"/>
                        </a:lnTo>
                        <a:lnTo>
                          <a:pt x="299" y="21"/>
                        </a:lnTo>
                        <a:lnTo>
                          <a:pt x="293" y="17"/>
                        </a:lnTo>
                        <a:lnTo>
                          <a:pt x="287" y="15"/>
                        </a:lnTo>
                        <a:lnTo>
                          <a:pt x="283" y="13"/>
                        </a:lnTo>
                        <a:lnTo>
                          <a:pt x="274" y="9"/>
                        </a:lnTo>
                        <a:lnTo>
                          <a:pt x="266" y="7"/>
                        </a:lnTo>
                        <a:lnTo>
                          <a:pt x="261" y="5"/>
                        </a:lnTo>
                        <a:lnTo>
                          <a:pt x="255" y="3"/>
                        </a:lnTo>
                        <a:lnTo>
                          <a:pt x="251" y="3"/>
                        </a:lnTo>
                        <a:lnTo>
                          <a:pt x="247" y="3"/>
                        </a:lnTo>
                        <a:lnTo>
                          <a:pt x="242" y="2"/>
                        </a:lnTo>
                        <a:lnTo>
                          <a:pt x="236" y="2"/>
                        </a:lnTo>
                        <a:lnTo>
                          <a:pt x="230" y="0"/>
                        </a:lnTo>
                        <a:lnTo>
                          <a:pt x="226" y="0"/>
                        </a:lnTo>
                        <a:lnTo>
                          <a:pt x="221" y="0"/>
                        </a:lnTo>
                        <a:lnTo>
                          <a:pt x="215" y="0"/>
                        </a:lnTo>
                        <a:lnTo>
                          <a:pt x="211" y="0"/>
                        </a:lnTo>
                        <a:lnTo>
                          <a:pt x="205" y="2"/>
                        </a:lnTo>
                        <a:lnTo>
                          <a:pt x="209" y="49"/>
                        </a:lnTo>
                        <a:lnTo>
                          <a:pt x="215" y="47"/>
                        </a:lnTo>
                        <a:lnTo>
                          <a:pt x="224" y="47"/>
                        </a:lnTo>
                        <a:lnTo>
                          <a:pt x="232" y="49"/>
                        </a:lnTo>
                        <a:lnTo>
                          <a:pt x="240" y="49"/>
                        </a:lnTo>
                        <a:lnTo>
                          <a:pt x="247" y="51"/>
                        </a:lnTo>
                        <a:lnTo>
                          <a:pt x="253" y="53"/>
                        </a:lnTo>
                        <a:lnTo>
                          <a:pt x="261" y="53"/>
                        </a:lnTo>
                        <a:lnTo>
                          <a:pt x="266" y="57"/>
                        </a:lnTo>
                        <a:lnTo>
                          <a:pt x="272" y="59"/>
                        </a:lnTo>
                        <a:lnTo>
                          <a:pt x="281" y="64"/>
                        </a:lnTo>
                        <a:lnTo>
                          <a:pt x="283" y="68"/>
                        </a:lnTo>
                        <a:lnTo>
                          <a:pt x="287" y="72"/>
                        </a:lnTo>
                        <a:lnTo>
                          <a:pt x="289" y="76"/>
                        </a:lnTo>
                        <a:lnTo>
                          <a:pt x="291" y="81"/>
                        </a:lnTo>
                        <a:lnTo>
                          <a:pt x="291" y="87"/>
                        </a:lnTo>
                        <a:lnTo>
                          <a:pt x="289" y="93"/>
                        </a:lnTo>
                        <a:lnTo>
                          <a:pt x="287" y="100"/>
                        </a:lnTo>
                        <a:lnTo>
                          <a:pt x="283" y="106"/>
                        </a:lnTo>
                        <a:lnTo>
                          <a:pt x="278" y="114"/>
                        </a:lnTo>
                        <a:lnTo>
                          <a:pt x="272" y="121"/>
                        </a:lnTo>
                        <a:lnTo>
                          <a:pt x="268" y="123"/>
                        </a:lnTo>
                        <a:lnTo>
                          <a:pt x="264" y="129"/>
                        </a:lnTo>
                        <a:lnTo>
                          <a:pt x="261" y="131"/>
                        </a:lnTo>
                        <a:lnTo>
                          <a:pt x="257" y="137"/>
                        </a:lnTo>
                        <a:lnTo>
                          <a:pt x="251" y="138"/>
                        </a:lnTo>
                        <a:lnTo>
                          <a:pt x="245" y="142"/>
                        </a:lnTo>
                        <a:lnTo>
                          <a:pt x="240" y="144"/>
                        </a:lnTo>
                        <a:lnTo>
                          <a:pt x="236" y="148"/>
                        </a:lnTo>
                        <a:lnTo>
                          <a:pt x="230" y="152"/>
                        </a:lnTo>
                        <a:lnTo>
                          <a:pt x="224" y="154"/>
                        </a:lnTo>
                        <a:lnTo>
                          <a:pt x="219" y="157"/>
                        </a:lnTo>
                        <a:lnTo>
                          <a:pt x="213" y="159"/>
                        </a:lnTo>
                        <a:lnTo>
                          <a:pt x="207" y="161"/>
                        </a:lnTo>
                        <a:lnTo>
                          <a:pt x="200" y="165"/>
                        </a:lnTo>
                        <a:lnTo>
                          <a:pt x="194" y="165"/>
                        </a:lnTo>
                        <a:lnTo>
                          <a:pt x="188" y="169"/>
                        </a:lnTo>
                        <a:lnTo>
                          <a:pt x="183" y="169"/>
                        </a:lnTo>
                        <a:lnTo>
                          <a:pt x="177" y="171"/>
                        </a:lnTo>
                        <a:lnTo>
                          <a:pt x="171" y="173"/>
                        </a:lnTo>
                        <a:lnTo>
                          <a:pt x="165" y="175"/>
                        </a:lnTo>
                        <a:lnTo>
                          <a:pt x="158" y="176"/>
                        </a:lnTo>
                        <a:lnTo>
                          <a:pt x="150" y="176"/>
                        </a:lnTo>
                        <a:lnTo>
                          <a:pt x="145" y="178"/>
                        </a:lnTo>
                        <a:lnTo>
                          <a:pt x="139" y="178"/>
                        </a:lnTo>
                        <a:lnTo>
                          <a:pt x="133" y="178"/>
                        </a:lnTo>
                        <a:lnTo>
                          <a:pt x="127" y="178"/>
                        </a:lnTo>
                        <a:lnTo>
                          <a:pt x="122" y="178"/>
                        </a:lnTo>
                        <a:lnTo>
                          <a:pt x="116" y="180"/>
                        </a:lnTo>
                        <a:lnTo>
                          <a:pt x="108" y="178"/>
                        </a:lnTo>
                        <a:lnTo>
                          <a:pt x="105" y="178"/>
                        </a:lnTo>
                        <a:lnTo>
                          <a:pt x="99" y="176"/>
                        </a:lnTo>
                        <a:lnTo>
                          <a:pt x="93" y="176"/>
                        </a:lnTo>
                        <a:lnTo>
                          <a:pt x="89" y="175"/>
                        </a:lnTo>
                        <a:lnTo>
                          <a:pt x="84" y="175"/>
                        </a:lnTo>
                        <a:lnTo>
                          <a:pt x="78" y="173"/>
                        </a:lnTo>
                        <a:lnTo>
                          <a:pt x="74" y="173"/>
                        </a:lnTo>
                        <a:lnTo>
                          <a:pt x="67" y="167"/>
                        </a:lnTo>
                        <a:lnTo>
                          <a:pt x="59" y="163"/>
                        </a:lnTo>
                        <a:lnTo>
                          <a:pt x="51" y="156"/>
                        </a:lnTo>
                        <a:lnTo>
                          <a:pt x="49" y="146"/>
                        </a:lnTo>
                        <a:lnTo>
                          <a:pt x="49" y="140"/>
                        </a:lnTo>
                        <a:lnTo>
                          <a:pt x="49" y="133"/>
                        </a:lnTo>
                        <a:lnTo>
                          <a:pt x="51" y="127"/>
                        </a:lnTo>
                        <a:lnTo>
                          <a:pt x="57" y="121"/>
                        </a:lnTo>
                        <a:lnTo>
                          <a:pt x="61" y="112"/>
                        </a:lnTo>
                        <a:lnTo>
                          <a:pt x="68" y="106"/>
                        </a:lnTo>
                        <a:lnTo>
                          <a:pt x="70" y="102"/>
                        </a:lnTo>
                        <a:lnTo>
                          <a:pt x="74" y="99"/>
                        </a:lnTo>
                        <a:lnTo>
                          <a:pt x="78" y="95"/>
                        </a:lnTo>
                        <a:lnTo>
                          <a:pt x="84" y="93"/>
                        </a:lnTo>
                        <a:lnTo>
                          <a:pt x="55" y="55"/>
                        </a:lnTo>
                        <a:lnTo>
                          <a:pt x="55" y="5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4" name="Freeform 259"/>
                  <p:cNvSpPr>
                    <a:spLocks/>
                  </p:cNvSpPr>
                  <p:nvPr/>
                </p:nvSpPr>
                <p:spPr bwMode="auto">
                  <a:xfrm>
                    <a:off x="6992938" y="1512888"/>
                    <a:ext cx="168275" cy="420688"/>
                  </a:xfrm>
                  <a:custGeom>
                    <a:avLst/>
                    <a:gdLst/>
                    <a:ahLst/>
                    <a:cxnLst>
                      <a:cxn ang="0">
                        <a:pos x="0" y="45"/>
                      </a:cxn>
                      <a:cxn ang="0">
                        <a:pos x="147" y="528"/>
                      </a:cxn>
                      <a:cxn ang="0">
                        <a:pos x="213" y="515"/>
                      </a:cxn>
                      <a:cxn ang="0">
                        <a:pos x="57" y="0"/>
                      </a:cxn>
                      <a:cxn ang="0">
                        <a:pos x="0" y="45"/>
                      </a:cxn>
                      <a:cxn ang="0">
                        <a:pos x="0" y="45"/>
                      </a:cxn>
                    </a:cxnLst>
                    <a:rect l="0" t="0" r="r" b="b"/>
                    <a:pathLst>
                      <a:path w="213" h="528">
                        <a:moveTo>
                          <a:pt x="0" y="45"/>
                        </a:moveTo>
                        <a:lnTo>
                          <a:pt x="147" y="528"/>
                        </a:lnTo>
                        <a:lnTo>
                          <a:pt x="213" y="515"/>
                        </a:lnTo>
                        <a:lnTo>
                          <a:pt x="57" y="0"/>
                        </a:lnTo>
                        <a:lnTo>
                          <a:pt x="0" y="45"/>
                        </a:lnTo>
                        <a:lnTo>
                          <a:pt x="0" y="4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5" name="Freeform 260"/>
                  <p:cNvSpPr>
                    <a:spLocks/>
                  </p:cNvSpPr>
                  <p:nvPr/>
                </p:nvSpPr>
                <p:spPr bwMode="auto">
                  <a:xfrm>
                    <a:off x="7113588" y="1498600"/>
                    <a:ext cx="163513" cy="401638"/>
                  </a:xfrm>
                  <a:custGeom>
                    <a:avLst/>
                    <a:gdLst/>
                    <a:ahLst/>
                    <a:cxnLst>
                      <a:cxn ang="0">
                        <a:pos x="208" y="479"/>
                      </a:cxn>
                      <a:cxn ang="0">
                        <a:pos x="65" y="0"/>
                      </a:cxn>
                      <a:cxn ang="0">
                        <a:pos x="0" y="19"/>
                      </a:cxn>
                      <a:cxn ang="0">
                        <a:pos x="145" y="505"/>
                      </a:cxn>
                      <a:cxn ang="0">
                        <a:pos x="208" y="479"/>
                      </a:cxn>
                      <a:cxn ang="0">
                        <a:pos x="208" y="479"/>
                      </a:cxn>
                    </a:cxnLst>
                    <a:rect l="0" t="0" r="r" b="b"/>
                    <a:pathLst>
                      <a:path w="208" h="505">
                        <a:moveTo>
                          <a:pt x="208" y="479"/>
                        </a:moveTo>
                        <a:lnTo>
                          <a:pt x="65" y="0"/>
                        </a:lnTo>
                        <a:lnTo>
                          <a:pt x="0" y="19"/>
                        </a:lnTo>
                        <a:lnTo>
                          <a:pt x="145" y="505"/>
                        </a:lnTo>
                        <a:lnTo>
                          <a:pt x="208" y="479"/>
                        </a:lnTo>
                        <a:lnTo>
                          <a:pt x="208" y="47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6" name="Freeform 261"/>
                  <p:cNvSpPr>
                    <a:spLocks/>
                  </p:cNvSpPr>
                  <p:nvPr/>
                </p:nvSpPr>
                <p:spPr bwMode="auto">
                  <a:xfrm>
                    <a:off x="7061200" y="1528763"/>
                    <a:ext cx="84138" cy="166688"/>
                  </a:xfrm>
                  <a:custGeom>
                    <a:avLst/>
                    <a:gdLst/>
                    <a:ahLst/>
                    <a:cxnLst>
                      <a:cxn ang="0">
                        <a:pos x="0" y="13"/>
                      </a:cxn>
                      <a:cxn ang="0">
                        <a:pos x="59" y="211"/>
                      </a:cxn>
                      <a:cxn ang="0">
                        <a:pos x="104" y="197"/>
                      </a:cxn>
                      <a:cxn ang="0">
                        <a:pos x="45" y="0"/>
                      </a:cxn>
                      <a:cxn ang="0">
                        <a:pos x="0" y="13"/>
                      </a:cxn>
                      <a:cxn ang="0">
                        <a:pos x="0" y="13"/>
                      </a:cxn>
                    </a:cxnLst>
                    <a:rect l="0" t="0" r="r" b="b"/>
                    <a:pathLst>
                      <a:path w="104" h="211">
                        <a:moveTo>
                          <a:pt x="0" y="13"/>
                        </a:moveTo>
                        <a:lnTo>
                          <a:pt x="59" y="211"/>
                        </a:lnTo>
                        <a:lnTo>
                          <a:pt x="104" y="197"/>
                        </a:lnTo>
                        <a:lnTo>
                          <a:pt x="45" y="0"/>
                        </a:lnTo>
                        <a:lnTo>
                          <a:pt x="0" y="13"/>
                        </a:lnTo>
                        <a:lnTo>
                          <a:pt x="0"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7" name="Freeform 262"/>
                  <p:cNvSpPr>
                    <a:spLocks/>
                  </p:cNvSpPr>
                  <p:nvPr/>
                </p:nvSpPr>
                <p:spPr bwMode="auto">
                  <a:xfrm>
                    <a:off x="7124700" y="1743075"/>
                    <a:ext cx="87313" cy="185738"/>
                  </a:xfrm>
                  <a:custGeom>
                    <a:avLst/>
                    <a:gdLst/>
                    <a:ahLst/>
                    <a:cxnLst>
                      <a:cxn ang="0">
                        <a:pos x="0" y="15"/>
                      </a:cxn>
                      <a:cxn ang="0">
                        <a:pos x="66" y="234"/>
                      </a:cxn>
                      <a:cxn ang="0">
                        <a:pos x="110" y="220"/>
                      </a:cxn>
                      <a:cxn ang="0">
                        <a:pos x="45" y="0"/>
                      </a:cxn>
                      <a:cxn ang="0">
                        <a:pos x="0" y="15"/>
                      </a:cxn>
                      <a:cxn ang="0">
                        <a:pos x="0" y="15"/>
                      </a:cxn>
                    </a:cxnLst>
                    <a:rect l="0" t="0" r="r" b="b"/>
                    <a:pathLst>
                      <a:path w="110" h="234">
                        <a:moveTo>
                          <a:pt x="0" y="15"/>
                        </a:moveTo>
                        <a:lnTo>
                          <a:pt x="66" y="234"/>
                        </a:lnTo>
                        <a:lnTo>
                          <a:pt x="110" y="220"/>
                        </a:lnTo>
                        <a:lnTo>
                          <a:pt x="45" y="0"/>
                        </a:lnTo>
                        <a:lnTo>
                          <a:pt x="0" y="15"/>
                        </a:lnTo>
                        <a:lnTo>
                          <a:pt x="0" y="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8" name="Freeform 263"/>
                  <p:cNvSpPr>
                    <a:spLocks/>
                  </p:cNvSpPr>
                  <p:nvPr/>
                </p:nvSpPr>
                <p:spPr bwMode="auto">
                  <a:xfrm>
                    <a:off x="7454900" y="3079750"/>
                    <a:ext cx="249238" cy="152400"/>
                  </a:xfrm>
                  <a:custGeom>
                    <a:avLst/>
                    <a:gdLst/>
                    <a:ahLst/>
                    <a:cxnLst>
                      <a:cxn ang="0">
                        <a:pos x="190" y="177"/>
                      </a:cxn>
                      <a:cxn ang="0">
                        <a:pos x="206" y="171"/>
                      </a:cxn>
                      <a:cxn ang="0">
                        <a:pos x="221" y="166"/>
                      </a:cxn>
                      <a:cxn ang="0">
                        <a:pos x="236" y="158"/>
                      </a:cxn>
                      <a:cxn ang="0">
                        <a:pos x="247" y="150"/>
                      </a:cxn>
                      <a:cxn ang="0">
                        <a:pos x="261" y="143"/>
                      </a:cxn>
                      <a:cxn ang="0">
                        <a:pos x="272" y="135"/>
                      </a:cxn>
                      <a:cxn ang="0">
                        <a:pos x="282" y="126"/>
                      </a:cxn>
                      <a:cxn ang="0">
                        <a:pos x="291" y="118"/>
                      </a:cxn>
                      <a:cxn ang="0">
                        <a:pos x="297" y="109"/>
                      </a:cxn>
                      <a:cxn ang="0">
                        <a:pos x="304" y="99"/>
                      </a:cxn>
                      <a:cxn ang="0">
                        <a:pos x="308" y="90"/>
                      </a:cxn>
                      <a:cxn ang="0">
                        <a:pos x="314" y="76"/>
                      </a:cxn>
                      <a:cxn ang="0">
                        <a:pos x="314" y="59"/>
                      </a:cxn>
                      <a:cxn ang="0">
                        <a:pos x="310" y="42"/>
                      </a:cxn>
                      <a:cxn ang="0">
                        <a:pos x="304" y="32"/>
                      </a:cxn>
                      <a:cxn ang="0">
                        <a:pos x="297" y="23"/>
                      </a:cxn>
                      <a:cxn ang="0">
                        <a:pos x="287" y="15"/>
                      </a:cxn>
                      <a:cxn ang="0">
                        <a:pos x="278" y="10"/>
                      </a:cxn>
                      <a:cxn ang="0">
                        <a:pos x="265" y="4"/>
                      </a:cxn>
                      <a:cxn ang="0">
                        <a:pos x="253" y="2"/>
                      </a:cxn>
                      <a:cxn ang="0">
                        <a:pos x="242" y="0"/>
                      </a:cxn>
                      <a:cxn ang="0">
                        <a:pos x="227" y="0"/>
                      </a:cxn>
                      <a:cxn ang="0">
                        <a:pos x="213" y="0"/>
                      </a:cxn>
                      <a:cxn ang="0">
                        <a:pos x="200" y="0"/>
                      </a:cxn>
                      <a:cxn ang="0">
                        <a:pos x="185" y="0"/>
                      </a:cxn>
                      <a:cxn ang="0">
                        <a:pos x="173" y="2"/>
                      </a:cxn>
                      <a:cxn ang="0">
                        <a:pos x="160" y="6"/>
                      </a:cxn>
                      <a:cxn ang="0">
                        <a:pos x="149" y="8"/>
                      </a:cxn>
                      <a:cxn ang="0">
                        <a:pos x="139" y="12"/>
                      </a:cxn>
                      <a:cxn ang="0">
                        <a:pos x="128" y="15"/>
                      </a:cxn>
                      <a:cxn ang="0">
                        <a:pos x="116" y="19"/>
                      </a:cxn>
                      <a:cxn ang="0">
                        <a:pos x="105" y="23"/>
                      </a:cxn>
                      <a:cxn ang="0">
                        <a:pos x="93" y="29"/>
                      </a:cxn>
                      <a:cxn ang="0">
                        <a:pos x="80" y="34"/>
                      </a:cxn>
                      <a:cxn ang="0">
                        <a:pos x="69" y="40"/>
                      </a:cxn>
                      <a:cxn ang="0">
                        <a:pos x="57" y="46"/>
                      </a:cxn>
                      <a:cxn ang="0">
                        <a:pos x="46" y="55"/>
                      </a:cxn>
                      <a:cxn ang="0">
                        <a:pos x="36" y="63"/>
                      </a:cxn>
                      <a:cxn ang="0">
                        <a:pos x="25" y="72"/>
                      </a:cxn>
                      <a:cxn ang="0">
                        <a:pos x="17" y="82"/>
                      </a:cxn>
                      <a:cxn ang="0">
                        <a:pos x="10" y="91"/>
                      </a:cxn>
                      <a:cxn ang="0">
                        <a:pos x="4" y="103"/>
                      </a:cxn>
                      <a:cxn ang="0">
                        <a:pos x="0" y="114"/>
                      </a:cxn>
                      <a:cxn ang="0">
                        <a:pos x="0" y="124"/>
                      </a:cxn>
                      <a:cxn ang="0">
                        <a:pos x="0" y="137"/>
                      </a:cxn>
                      <a:cxn ang="0">
                        <a:pos x="4" y="148"/>
                      </a:cxn>
                      <a:cxn ang="0">
                        <a:pos x="10" y="160"/>
                      </a:cxn>
                      <a:cxn ang="0">
                        <a:pos x="17" y="167"/>
                      </a:cxn>
                      <a:cxn ang="0">
                        <a:pos x="27" y="175"/>
                      </a:cxn>
                      <a:cxn ang="0">
                        <a:pos x="38" y="181"/>
                      </a:cxn>
                      <a:cxn ang="0">
                        <a:pos x="48" y="185"/>
                      </a:cxn>
                      <a:cxn ang="0">
                        <a:pos x="61" y="188"/>
                      </a:cxn>
                      <a:cxn ang="0">
                        <a:pos x="74" y="190"/>
                      </a:cxn>
                      <a:cxn ang="0">
                        <a:pos x="88" y="192"/>
                      </a:cxn>
                      <a:cxn ang="0">
                        <a:pos x="101" y="192"/>
                      </a:cxn>
                      <a:cxn ang="0">
                        <a:pos x="114" y="190"/>
                      </a:cxn>
                      <a:cxn ang="0">
                        <a:pos x="128" y="188"/>
                      </a:cxn>
                      <a:cxn ang="0">
                        <a:pos x="141" y="186"/>
                      </a:cxn>
                      <a:cxn ang="0">
                        <a:pos x="154" y="186"/>
                      </a:cxn>
                      <a:cxn ang="0">
                        <a:pos x="166" y="183"/>
                      </a:cxn>
                      <a:cxn ang="0">
                        <a:pos x="177" y="181"/>
                      </a:cxn>
                      <a:cxn ang="0">
                        <a:pos x="183" y="181"/>
                      </a:cxn>
                    </a:cxnLst>
                    <a:rect l="0" t="0" r="r" b="b"/>
                    <a:pathLst>
                      <a:path w="316" h="192">
                        <a:moveTo>
                          <a:pt x="183" y="181"/>
                        </a:moveTo>
                        <a:lnTo>
                          <a:pt x="190" y="177"/>
                        </a:lnTo>
                        <a:lnTo>
                          <a:pt x="200" y="173"/>
                        </a:lnTo>
                        <a:lnTo>
                          <a:pt x="206" y="171"/>
                        </a:lnTo>
                        <a:lnTo>
                          <a:pt x="215" y="167"/>
                        </a:lnTo>
                        <a:lnTo>
                          <a:pt x="221" y="166"/>
                        </a:lnTo>
                        <a:lnTo>
                          <a:pt x="228" y="162"/>
                        </a:lnTo>
                        <a:lnTo>
                          <a:pt x="236" y="158"/>
                        </a:lnTo>
                        <a:lnTo>
                          <a:pt x="242" y="154"/>
                        </a:lnTo>
                        <a:lnTo>
                          <a:pt x="247" y="150"/>
                        </a:lnTo>
                        <a:lnTo>
                          <a:pt x="255" y="147"/>
                        </a:lnTo>
                        <a:lnTo>
                          <a:pt x="261" y="143"/>
                        </a:lnTo>
                        <a:lnTo>
                          <a:pt x="266" y="139"/>
                        </a:lnTo>
                        <a:lnTo>
                          <a:pt x="272" y="135"/>
                        </a:lnTo>
                        <a:lnTo>
                          <a:pt x="278" y="131"/>
                        </a:lnTo>
                        <a:lnTo>
                          <a:pt x="282" y="126"/>
                        </a:lnTo>
                        <a:lnTo>
                          <a:pt x="287" y="124"/>
                        </a:lnTo>
                        <a:lnTo>
                          <a:pt x="291" y="118"/>
                        </a:lnTo>
                        <a:lnTo>
                          <a:pt x="295" y="114"/>
                        </a:lnTo>
                        <a:lnTo>
                          <a:pt x="297" y="109"/>
                        </a:lnTo>
                        <a:lnTo>
                          <a:pt x="301" y="105"/>
                        </a:lnTo>
                        <a:lnTo>
                          <a:pt x="304" y="99"/>
                        </a:lnTo>
                        <a:lnTo>
                          <a:pt x="306" y="95"/>
                        </a:lnTo>
                        <a:lnTo>
                          <a:pt x="308" y="90"/>
                        </a:lnTo>
                        <a:lnTo>
                          <a:pt x="310" y="86"/>
                        </a:lnTo>
                        <a:lnTo>
                          <a:pt x="314" y="76"/>
                        </a:lnTo>
                        <a:lnTo>
                          <a:pt x="316" y="67"/>
                        </a:lnTo>
                        <a:lnTo>
                          <a:pt x="314" y="59"/>
                        </a:lnTo>
                        <a:lnTo>
                          <a:pt x="314" y="50"/>
                        </a:lnTo>
                        <a:lnTo>
                          <a:pt x="310" y="42"/>
                        </a:lnTo>
                        <a:lnTo>
                          <a:pt x="308" y="38"/>
                        </a:lnTo>
                        <a:lnTo>
                          <a:pt x="304" y="32"/>
                        </a:lnTo>
                        <a:lnTo>
                          <a:pt x="301" y="27"/>
                        </a:lnTo>
                        <a:lnTo>
                          <a:pt x="297" y="23"/>
                        </a:lnTo>
                        <a:lnTo>
                          <a:pt x="293" y="19"/>
                        </a:lnTo>
                        <a:lnTo>
                          <a:pt x="287" y="15"/>
                        </a:lnTo>
                        <a:lnTo>
                          <a:pt x="284" y="13"/>
                        </a:lnTo>
                        <a:lnTo>
                          <a:pt x="278" y="10"/>
                        </a:lnTo>
                        <a:lnTo>
                          <a:pt x="272" y="8"/>
                        </a:lnTo>
                        <a:lnTo>
                          <a:pt x="265" y="4"/>
                        </a:lnTo>
                        <a:lnTo>
                          <a:pt x="261" y="4"/>
                        </a:lnTo>
                        <a:lnTo>
                          <a:pt x="253" y="2"/>
                        </a:lnTo>
                        <a:lnTo>
                          <a:pt x="247" y="0"/>
                        </a:lnTo>
                        <a:lnTo>
                          <a:pt x="242" y="0"/>
                        </a:lnTo>
                        <a:lnTo>
                          <a:pt x="234" y="0"/>
                        </a:lnTo>
                        <a:lnTo>
                          <a:pt x="227" y="0"/>
                        </a:lnTo>
                        <a:lnTo>
                          <a:pt x="221" y="0"/>
                        </a:lnTo>
                        <a:lnTo>
                          <a:pt x="213" y="0"/>
                        </a:lnTo>
                        <a:lnTo>
                          <a:pt x="206" y="0"/>
                        </a:lnTo>
                        <a:lnTo>
                          <a:pt x="200" y="0"/>
                        </a:lnTo>
                        <a:lnTo>
                          <a:pt x="192" y="0"/>
                        </a:lnTo>
                        <a:lnTo>
                          <a:pt x="185" y="0"/>
                        </a:lnTo>
                        <a:lnTo>
                          <a:pt x="179" y="2"/>
                        </a:lnTo>
                        <a:lnTo>
                          <a:pt x="173" y="2"/>
                        </a:lnTo>
                        <a:lnTo>
                          <a:pt x="166" y="4"/>
                        </a:lnTo>
                        <a:lnTo>
                          <a:pt x="160" y="6"/>
                        </a:lnTo>
                        <a:lnTo>
                          <a:pt x="154" y="8"/>
                        </a:lnTo>
                        <a:lnTo>
                          <a:pt x="149" y="8"/>
                        </a:lnTo>
                        <a:lnTo>
                          <a:pt x="143" y="10"/>
                        </a:lnTo>
                        <a:lnTo>
                          <a:pt x="139" y="12"/>
                        </a:lnTo>
                        <a:lnTo>
                          <a:pt x="133" y="13"/>
                        </a:lnTo>
                        <a:lnTo>
                          <a:pt x="128" y="15"/>
                        </a:lnTo>
                        <a:lnTo>
                          <a:pt x="122" y="17"/>
                        </a:lnTo>
                        <a:lnTo>
                          <a:pt x="116" y="19"/>
                        </a:lnTo>
                        <a:lnTo>
                          <a:pt x="111" y="21"/>
                        </a:lnTo>
                        <a:lnTo>
                          <a:pt x="105" y="23"/>
                        </a:lnTo>
                        <a:lnTo>
                          <a:pt x="99" y="25"/>
                        </a:lnTo>
                        <a:lnTo>
                          <a:pt x="93" y="29"/>
                        </a:lnTo>
                        <a:lnTo>
                          <a:pt x="88" y="31"/>
                        </a:lnTo>
                        <a:lnTo>
                          <a:pt x="80" y="34"/>
                        </a:lnTo>
                        <a:lnTo>
                          <a:pt x="74" y="36"/>
                        </a:lnTo>
                        <a:lnTo>
                          <a:pt x="69" y="40"/>
                        </a:lnTo>
                        <a:lnTo>
                          <a:pt x="63" y="44"/>
                        </a:lnTo>
                        <a:lnTo>
                          <a:pt x="57" y="46"/>
                        </a:lnTo>
                        <a:lnTo>
                          <a:pt x="52" y="52"/>
                        </a:lnTo>
                        <a:lnTo>
                          <a:pt x="46" y="55"/>
                        </a:lnTo>
                        <a:lnTo>
                          <a:pt x="40" y="61"/>
                        </a:lnTo>
                        <a:lnTo>
                          <a:pt x="36" y="63"/>
                        </a:lnTo>
                        <a:lnTo>
                          <a:pt x="31" y="69"/>
                        </a:lnTo>
                        <a:lnTo>
                          <a:pt x="25" y="72"/>
                        </a:lnTo>
                        <a:lnTo>
                          <a:pt x="21" y="78"/>
                        </a:lnTo>
                        <a:lnTo>
                          <a:pt x="17" y="82"/>
                        </a:lnTo>
                        <a:lnTo>
                          <a:pt x="14" y="86"/>
                        </a:lnTo>
                        <a:lnTo>
                          <a:pt x="10" y="91"/>
                        </a:lnTo>
                        <a:lnTo>
                          <a:pt x="8" y="97"/>
                        </a:lnTo>
                        <a:lnTo>
                          <a:pt x="4" y="103"/>
                        </a:lnTo>
                        <a:lnTo>
                          <a:pt x="2" y="109"/>
                        </a:lnTo>
                        <a:lnTo>
                          <a:pt x="0" y="114"/>
                        </a:lnTo>
                        <a:lnTo>
                          <a:pt x="0" y="120"/>
                        </a:lnTo>
                        <a:lnTo>
                          <a:pt x="0" y="124"/>
                        </a:lnTo>
                        <a:lnTo>
                          <a:pt x="0" y="131"/>
                        </a:lnTo>
                        <a:lnTo>
                          <a:pt x="0" y="137"/>
                        </a:lnTo>
                        <a:lnTo>
                          <a:pt x="4" y="145"/>
                        </a:lnTo>
                        <a:lnTo>
                          <a:pt x="4" y="148"/>
                        </a:lnTo>
                        <a:lnTo>
                          <a:pt x="8" y="154"/>
                        </a:lnTo>
                        <a:lnTo>
                          <a:pt x="10" y="160"/>
                        </a:lnTo>
                        <a:lnTo>
                          <a:pt x="15" y="164"/>
                        </a:lnTo>
                        <a:lnTo>
                          <a:pt x="17" y="167"/>
                        </a:lnTo>
                        <a:lnTo>
                          <a:pt x="21" y="171"/>
                        </a:lnTo>
                        <a:lnTo>
                          <a:pt x="27" y="175"/>
                        </a:lnTo>
                        <a:lnTo>
                          <a:pt x="33" y="179"/>
                        </a:lnTo>
                        <a:lnTo>
                          <a:pt x="38" y="181"/>
                        </a:lnTo>
                        <a:lnTo>
                          <a:pt x="42" y="183"/>
                        </a:lnTo>
                        <a:lnTo>
                          <a:pt x="48" y="185"/>
                        </a:lnTo>
                        <a:lnTo>
                          <a:pt x="55" y="186"/>
                        </a:lnTo>
                        <a:lnTo>
                          <a:pt x="61" y="188"/>
                        </a:lnTo>
                        <a:lnTo>
                          <a:pt x="67" y="188"/>
                        </a:lnTo>
                        <a:lnTo>
                          <a:pt x="74" y="190"/>
                        </a:lnTo>
                        <a:lnTo>
                          <a:pt x="80" y="192"/>
                        </a:lnTo>
                        <a:lnTo>
                          <a:pt x="88" y="192"/>
                        </a:lnTo>
                        <a:lnTo>
                          <a:pt x="95" y="192"/>
                        </a:lnTo>
                        <a:lnTo>
                          <a:pt x="101" y="192"/>
                        </a:lnTo>
                        <a:lnTo>
                          <a:pt x="109" y="192"/>
                        </a:lnTo>
                        <a:lnTo>
                          <a:pt x="114" y="190"/>
                        </a:lnTo>
                        <a:lnTo>
                          <a:pt x="122" y="190"/>
                        </a:lnTo>
                        <a:lnTo>
                          <a:pt x="128" y="188"/>
                        </a:lnTo>
                        <a:lnTo>
                          <a:pt x="135" y="188"/>
                        </a:lnTo>
                        <a:lnTo>
                          <a:pt x="141" y="186"/>
                        </a:lnTo>
                        <a:lnTo>
                          <a:pt x="149" y="186"/>
                        </a:lnTo>
                        <a:lnTo>
                          <a:pt x="154" y="186"/>
                        </a:lnTo>
                        <a:lnTo>
                          <a:pt x="160" y="185"/>
                        </a:lnTo>
                        <a:lnTo>
                          <a:pt x="166" y="183"/>
                        </a:lnTo>
                        <a:lnTo>
                          <a:pt x="171" y="183"/>
                        </a:lnTo>
                        <a:lnTo>
                          <a:pt x="177" y="181"/>
                        </a:lnTo>
                        <a:lnTo>
                          <a:pt x="183" y="181"/>
                        </a:lnTo>
                        <a:lnTo>
                          <a:pt x="183" y="18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19" name="Freeform 264"/>
                  <p:cNvSpPr>
                    <a:spLocks/>
                  </p:cNvSpPr>
                  <p:nvPr/>
                </p:nvSpPr>
                <p:spPr bwMode="auto">
                  <a:xfrm>
                    <a:off x="7491413" y="3117850"/>
                    <a:ext cx="176213" cy="76200"/>
                  </a:xfrm>
                  <a:custGeom>
                    <a:avLst/>
                    <a:gdLst/>
                    <a:ahLst/>
                    <a:cxnLst>
                      <a:cxn ang="0">
                        <a:pos x="0" y="76"/>
                      </a:cxn>
                      <a:cxn ang="0">
                        <a:pos x="4" y="64"/>
                      </a:cxn>
                      <a:cxn ang="0">
                        <a:pos x="15" y="53"/>
                      </a:cxn>
                      <a:cxn ang="0">
                        <a:pos x="30" y="42"/>
                      </a:cxn>
                      <a:cxn ang="0">
                        <a:pos x="47" y="32"/>
                      </a:cxn>
                      <a:cxn ang="0">
                        <a:pos x="64" y="23"/>
                      </a:cxn>
                      <a:cxn ang="0">
                        <a:pos x="82" y="17"/>
                      </a:cxn>
                      <a:cxn ang="0">
                        <a:pos x="93" y="11"/>
                      </a:cxn>
                      <a:cxn ang="0">
                        <a:pos x="102" y="9"/>
                      </a:cxn>
                      <a:cxn ang="0">
                        <a:pos x="114" y="5"/>
                      </a:cxn>
                      <a:cxn ang="0">
                        <a:pos x="131" y="4"/>
                      </a:cxn>
                      <a:cxn ang="0">
                        <a:pos x="146" y="2"/>
                      </a:cxn>
                      <a:cxn ang="0">
                        <a:pos x="156" y="0"/>
                      </a:cxn>
                      <a:cxn ang="0">
                        <a:pos x="171" y="0"/>
                      </a:cxn>
                      <a:cxn ang="0">
                        <a:pos x="190" y="0"/>
                      </a:cxn>
                      <a:cxn ang="0">
                        <a:pos x="207" y="4"/>
                      </a:cxn>
                      <a:cxn ang="0">
                        <a:pos x="217" y="11"/>
                      </a:cxn>
                      <a:cxn ang="0">
                        <a:pos x="218" y="17"/>
                      </a:cxn>
                      <a:cxn ang="0">
                        <a:pos x="217" y="24"/>
                      </a:cxn>
                      <a:cxn ang="0">
                        <a:pos x="213" y="34"/>
                      </a:cxn>
                      <a:cxn ang="0">
                        <a:pos x="203" y="43"/>
                      </a:cxn>
                      <a:cxn ang="0">
                        <a:pos x="192" y="53"/>
                      </a:cxn>
                      <a:cxn ang="0">
                        <a:pos x="179" y="61"/>
                      </a:cxn>
                      <a:cxn ang="0">
                        <a:pos x="171" y="66"/>
                      </a:cxn>
                      <a:cxn ang="0">
                        <a:pos x="161" y="70"/>
                      </a:cxn>
                      <a:cxn ang="0">
                        <a:pos x="150" y="76"/>
                      </a:cxn>
                      <a:cxn ang="0">
                        <a:pos x="139" y="80"/>
                      </a:cxn>
                      <a:cxn ang="0">
                        <a:pos x="129" y="83"/>
                      </a:cxn>
                      <a:cxn ang="0">
                        <a:pos x="118" y="87"/>
                      </a:cxn>
                      <a:cxn ang="0">
                        <a:pos x="102" y="89"/>
                      </a:cxn>
                      <a:cxn ang="0">
                        <a:pos x="85" y="93"/>
                      </a:cxn>
                      <a:cxn ang="0">
                        <a:pos x="66" y="95"/>
                      </a:cxn>
                      <a:cxn ang="0">
                        <a:pos x="53" y="97"/>
                      </a:cxn>
                      <a:cxn ang="0">
                        <a:pos x="42" y="97"/>
                      </a:cxn>
                      <a:cxn ang="0">
                        <a:pos x="28" y="97"/>
                      </a:cxn>
                      <a:cxn ang="0">
                        <a:pos x="13" y="93"/>
                      </a:cxn>
                      <a:cxn ang="0">
                        <a:pos x="4" y="85"/>
                      </a:cxn>
                      <a:cxn ang="0">
                        <a:pos x="2" y="81"/>
                      </a:cxn>
                    </a:cxnLst>
                    <a:rect l="0" t="0" r="r" b="b"/>
                    <a:pathLst>
                      <a:path w="220" h="97">
                        <a:moveTo>
                          <a:pt x="2" y="81"/>
                        </a:moveTo>
                        <a:lnTo>
                          <a:pt x="0" y="76"/>
                        </a:lnTo>
                        <a:lnTo>
                          <a:pt x="2" y="70"/>
                        </a:lnTo>
                        <a:lnTo>
                          <a:pt x="4" y="64"/>
                        </a:lnTo>
                        <a:lnTo>
                          <a:pt x="9" y="59"/>
                        </a:lnTo>
                        <a:lnTo>
                          <a:pt x="15" y="53"/>
                        </a:lnTo>
                        <a:lnTo>
                          <a:pt x="23" y="47"/>
                        </a:lnTo>
                        <a:lnTo>
                          <a:pt x="30" y="42"/>
                        </a:lnTo>
                        <a:lnTo>
                          <a:pt x="40" y="38"/>
                        </a:lnTo>
                        <a:lnTo>
                          <a:pt x="47" y="32"/>
                        </a:lnTo>
                        <a:lnTo>
                          <a:pt x="57" y="28"/>
                        </a:lnTo>
                        <a:lnTo>
                          <a:pt x="64" y="23"/>
                        </a:lnTo>
                        <a:lnTo>
                          <a:pt x="74" y="21"/>
                        </a:lnTo>
                        <a:lnTo>
                          <a:pt x="82" y="17"/>
                        </a:lnTo>
                        <a:lnTo>
                          <a:pt x="89" y="15"/>
                        </a:lnTo>
                        <a:lnTo>
                          <a:pt x="93" y="11"/>
                        </a:lnTo>
                        <a:lnTo>
                          <a:pt x="99" y="11"/>
                        </a:lnTo>
                        <a:lnTo>
                          <a:pt x="102" y="9"/>
                        </a:lnTo>
                        <a:lnTo>
                          <a:pt x="108" y="7"/>
                        </a:lnTo>
                        <a:lnTo>
                          <a:pt x="114" y="5"/>
                        </a:lnTo>
                        <a:lnTo>
                          <a:pt x="123" y="5"/>
                        </a:lnTo>
                        <a:lnTo>
                          <a:pt x="131" y="4"/>
                        </a:lnTo>
                        <a:lnTo>
                          <a:pt x="140" y="2"/>
                        </a:lnTo>
                        <a:lnTo>
                          <a:pt x="146" y="2"/>
                        </a:lnTo>
                        <a:lnTo>
                          <a:pt x="152" y="0"/>
                        </a:lnTo>
                        <a:lnTo>
                          <a:pt x="156" y="0"/>
                        </a:lnTo>
                        <a:lnTo>
                          <a:pt x="161" y="0"/>
                        </a:lnTo>
                        <a:lnTo>
                          <a:pt x="171" y="0"/>
                        </a:lnTo>
                        <a:lnTo>
                          <a:pt x="180" y="0"/>
                        </a:lnTo>
                        <a:lnTo>
                          <a:pt x="190" y="0"/>
                        </a:lnTo>
                        <a:lnTo>
                          <a:pt x="199" y="2"/>
                        </a:lnTo>
                        <a:lnTo>
                          <a:pt x="207" y="4"/>
                        </a:lnTo>
                        <a:lnTo>
                          <a:pt x="213" y="7"/>
                        </a:lnTo>
                        <a:lnTo>
                          <a:pt x="217" y="11"/>
                        </a:lnTo>
                        <a:lnTo>
                          <a:pt x="220" y="15"/>
                        </a:lnTo>
                        <a:lnTo>
                          <a:pt x="218" y="17"/>
                        </a:lnTo>
                        <a:lnTo>
                          <a:pt x="218" y="21"/>
                        </a:lnTo>
                        <a:lnTo>
                          <a:pt x="217" y="24"/>
                        </a:lnTo>
                        <a:lnTo>
                          <a:pt x="215" y="30"/>
                        </a:lnTo>
                        <a:lnTo>
                          <a:pt x="213" y="34"/>
                        </a:lnTo>
                        <a:lnTo>
                          <a:pt x="209" y="38"/>
                        </a:lnTo>
                        <a:lnTo>
                          <a:pt x="203" y="43"/>
                        </a:lnTo>
                        <a:lnTo>
                          <a:pt x="198" y="49"/>
                        </a:lnTo>
                        <a:lnTo>
                          <a:pt x="192" y="53"/>
                        </a:lnTo>
                        <a:lnTo>
                          <a:pt x="184" y="59"/>
                        </a:lnTo>
                        <a:lnTo>
                          <a:pt x="179" y="61"/>
                        </a:lnTo>
                        <a:lnTo>
                          <a:pt x="175" y="62"/>
                        </a:lnTo>
                        <a:lnTo>
                          <a:pt x="171" y="66"/>
                        </a:lnTo>
                        <a:lnTo>
                          <a:pt x="167" y="68"/>
                        </a:lnTo>
                        <a:lnTo>
                          <a:pt x="161" y="70"/>
                        </a:lnTo>
                        <a:lnTo>
                          <a:pt x="156" y="74"/>
                        </a:lnTo>
                        <a:lnTo>
                          <a:pt x="150" y="76"/>
                        </a:lnTo>
                        <a:lnTo>
                          <a:pt x="146" y="78"/>
                        </a:lnTo>
                        <a:lnTo>
                          <a:pt x="139" y="80"/>
                        </a:lnTo>
                        <a:lnTo>
                          <a:pt x="135" y="81"/>
                        </a:lnTo>
                        <a:lnTo>
                          <a:pt x="129" y="83"/>
                        </a:lnTo>
                        <a:lnTo>
                          <a:pt x="123" y="87"/>
                        </a:lnTo>
                        <a:lnTo>
                          <a:pt x="118" y="87"/>
                        </a:lnTo>
                        <a:lnTo>
                          <a:pt x="112" y="89"/>
                        </a:lnTo>
                        <a:lnTo>
                          <a:pt x="102" y="89"/>
                        </a:lnTo>
                        <a:lnTo>
                          <a:pt x="95" y="91"/>
                        </a:lnTo>
                        <a:lnTo>
                          <a:pt x="85" y="93"/>
                        </a:lnTo>
                        <a:lnTo>
                          <a:pt x="76" y="95"/>
                        </a:lnTo>
                        <a:lnTo>
                          <a:pt x="66" y="95"/>
                        </a:lnTo>
                        <a:lnTo>
                          <a:pt x="57" y="97"/>
                        </a:lnTo>
                        <a:lnTo>
                          <a:pt x="53" y="97"/>
                        </a:lnTo>
                        <a:lnTo>
                          <a:pt x="47" y="97"/>
                        </a:lnTo>
                        <a:lnTo>
                          <a:pt x="42" y="97"/>
                        </a:lnTo>
                        <a:lnTo>
                          <a:pt x="38" y="97"/>
                        </a:lnTo>
                        <a:lnTo>
                          <a:pt x="28" y="97"/>
                        </a:lnTo>
                        <a:lnTo>
                          <a:pt x="21" y="95"/>
                        </a:lnTo>
                        <a:lnTo>
                          <a:pt x="13" y="93"/>
                        </a:lnTo>
                        <a:lnTo>
                          <a:pt x="7" y="89"/>
                        </a:lnTo>
                        <a:lnTo>
                          <a:pt x="4" y="85"/>
                        </a:lnTo>
                        <a:lnTo>
                          <a:pt x="2" y="81"/>
                        </a:lnTo>
                        <a:lnTo>
                          <a:pt x="2" y="8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0" name="Freeform 265"/>
                  <p:cNvSpPr>
                    <a:spLocks/>
                  </p:cNvSpPr>
                  <p:nvPr/>
                </p:nvSpPr>
                <p:spPr bwMode="auto">
                  <a:xfrm>
                    <a:off x="7513638" y="3243263"/>
                    <a:ext cx="250825" cy="287338"/>
                  </a:xfrm>
                  <a:custGeom>
                    <a:avLst/>
                    <a:gdLst/>
                    <a:ahLst/>
                    <a:cxnLst>
                      <a:cxn ang="0">
                        <a:pos x="314" y="283"/>
                      </a:cxn>
                      <a:cxn ang="0">
                        <a:pos x="272" y="0"/>
                      </a:cxn>
                      <a:cxn ang="0">
                        <a:pos x="206" y="11"/>
                      </a:cxn>
                      <a:cxn ang="0">
                        <a:pos x="244" y="264"/>
                      </a:cxn>
                      <a:cxn ang="0">
                        <a:pos x="181" y="283"/>
                      </a:cxn>
                      <a:cxn ang="0">
                        <a:pos x="61" y="57"/>
                      </a:cxn>
                      <a:cxn ang="0">
                        <a:pos x="0" y="89"/>
                      </a:cxn>
                      <a:cxn ang="0">
                        <a:pos x="134" y="338"/>
                      </a:cxn>
                      <a:cxn ang="0">
                        <a:pos x="147" y="363"/>
                      </a:cxn>
                      <a:cxn ang="0">
                        <a:pos x="173" y="355"/>
                      </a:cxn>
                      <a:cxn ang="0">
                        <a:pos x="289" y="319"/>
                      </a:cxn>
                      <a:cxn ang="0">
                        <a:pos x="318" y="311"/>
                      </a:cxn>
                      <a:cxn ang="0">
                        <a:pos x="314" y="283"/>
                      </a:cxn>
                      <a:cxn ang="0">
                        <a:pos x="314" y="283"/>
                      </a:cxn>
                    </a:cxnLst>
                    <a:rect l="0" t="0" r="r" b="b"/>
                    <a:pathLst>
                      <a:path w="318" h="363">
                        <a:moveTo>
                          <a:pt x="314" y="283"/>
                        </a:moveTo>
                        <a:lnTo>
                          <a:pt x="272" y="0"/>
                        </a:lnTo>
                        <a:lnTo>
                          <a:pt x="206" y="11"/>
                        </a:lnTo>
                        <a:lnTo>
                          <a:pt x="244" y="264"/>
                        </a:lnTo>
                        <a:lnTo>
                          <a:pt x="181" y="283"/>
                        </a:lnTo>
                        <a:lnTo>
                          <a:pt x="61" y="57"/>
                        </a:lnTo>
                        <a:lnTo>
                          <a:pt x="0" y="89"/>
                        </a:lnTo>
                        <a:lnTo>
                          <a:pt x="134" y="338"/>
                        </a:lnTo>
                        <a:lnTo>
                          <a:pt x="147" y="363"/>
                        </a:lnTo>
                        <a:lnTo>
                          <a:pt x="173" y="355"/>
                        </a:lnTo>
                        <a:lnTo>
                          <a:pt x="289" y="319"/>
                        </a:lnTo>
                        <a:lnTo>
                          <a:pt x="318" y="311"/>
                        </a:lnTo>
                        <a:lnTo>
                          <a:pt x="314" y="283"/>
                        </a:lnTo>
                        <a:lnTo>
                          <a:pt x="314" y="28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1" name="Freeform 266"/>
                  <p:cNvSpPr>
                    <a:spLocks/>
                  </p:cNvSpPr>
                  <p:nvPr/>
                </p:nvSpPr>
                <p:spPr bwMode="auto">
                  <a:xfrm>
                    <a:off x="7643813" y="3476625"/>
                    <a:ext cx="307975" cy="903288"/>
                  </a:xfrm>
                  <a:custGeom>
                    <a:avLst/>
                    <a:gdLst/>
                    <a:ahLst/>
                    <a:cxnLst>
                      <a:cxn ang="0">
                        <a:pos x="386" y="892"/>
                      </a:cxn>
                      <a:cxn ang="0">
                        <a:pos x="120" y="0"/>
                      </a:cxn>
                      <a:cxn ang="0">
                        <a:pos x="74" y="12"/>
                      </a:cxn>
                      <a:cxn ang="0">
                        <a:pos x="338" y="898"/>
                      </a:cxn>
                      <a:cxn ang="0">
                        <a:pos x="327" y="951"/>
                      </a:cxn>
                      <a:cxn ang="0">
                        <a:pos x="45" y="8"/>
                      </a:cxn>
                      <a:cxn ang="0">
                        <a:pos x="0" y="21"/>
                      </a:cxn>
                      <a:cxn ang="0">
                        <a:pos x="308" y="1050"/>
                      </a:cxn>
                      <a:cxn ang="0">
                        <a:pos x="333" y="1137"/>
                      </a:cxn>
                      <a:cxn ang="0">
                        <a:pos x="354" y="1050"/>
                      </a:cxn>
                      <a:cxn ang="0">
                        <a:pos x="386" y="903"/>
                      </a:cxn>
                      <a:cxn ang="0">
                        <a:pos x="388" y="896"/>
                      </a:cxn>
                      <a:cxn ang="0">
                        <a:pos x="386" y="892"/>
                      </a:cxn>
                      <a:cxn ang="0">
                        <a:pos x="386" y="892"/>
                      </a:cxn>
                    </a:cxnLst>
                    <a:rect l="0" t="0" r="r" b="b"/>
                    <a:pathLst>
                      <a:path w="388" h="1137">
                        <a:moveTo>
                          <a:pt x="386" y="892"/>
                        </a:moveTo>
                        <a:lnTo>
                          <a:pt x="120" y="0"/>
                        </a:lnTo>
                        <a:lnTo>
                          <a:pt x="74" y="12"/>
                        </a:lnTo>
                        <a:lnTo>
                          <a:pt x="338" y="898"/>
                        </a:lnTo>
                        <a:lnTo>
                          <a:pt x="327" y="951"/>
                        </a:lnTo>
                        <a:lnTo>
                          <a:pt x="45" y="8"/>
                        </a:lnTo>
                        <a:lnTo>
                          <a:pt x="0" y="21"/>
                        </a:lnTo>
                        <a:lnTo>
                          <a:pt x="308" y="1050"/>
                        </a:lnTo>
                        <a:lnTo>
                          <a:pt x="333" y="1137"/>
                        </a:lnTo>
                        <a:lnTo>
                          <a:pt x="354" y="1050"/>
                        </a:lnTo>
                        <a:lnTo>
                          <a:pt x="386" y="903"/>
                        </a:lnTo>
                        <a:lnTo>
                          <a:pt x="388" y="896"/>
                        </a:lnTo>
                        <a:lnTo>
                          <a:pt x="386" y="892"/>
                        </a:lnTo>
                        <a:lnTo>
                          <a:pt x="386" y="89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2" name="Freeform 267"/>
                  <p:cNvSpPr>
                    <a:spLocks/>
                  </p:cNvSpPr>
                  <p:nvPr/>
                </p:nvSpPr>
                <p:spPr bwMode="auto">
                  <a:xfrm>
                    <a:off x="7037388" y="2151063"/>
                    <a:ext cx="593725" cy="427038"/>
                  </a:xfrm>
                  <a:custGeom>
                    <a:avLst/>
                    <a:gdLst/>
                    <a:ahLst/>
                    <a:cxnLst>
                      <a:cxn ang="0">
                        <a:pos x="308" y="23"/>
                      </a:cxn>
                      <a:cxn ang="0">
                        <a:pos x="263" y="38"/>
                      </a:cxn>
                      <a:cxn ang="0">
                        <a:pos x="219" y="55"/>
                      </a:cxn>
                      <a:cxn ang="0">
                        <a:pos x="179" y="76"/>
                      </a:cxn>
                      <a:cxn ang="0">
                        <a:pos x="143" y="101"/>
                      </a:cxn>
                      <a:cxn ang="0">
                        <a:pos x="109" y="125"/>
                      </a:cxn>
                      <a:cxn ang="0">
                        <a:pos x="80" y="154"/>
                      </a:cxn>
                      <a:cxn ang="0">
                        <a:pos x="54" y="182"/>
                      </a:cxn>
                      <a:cxn ang="0">
                        <a:pos x="35" y="213"/>
                      </a:cxn>
                      <a:cxn ang="0">
                        <a:pos x="18" y="245"/>
                      </a:cxn>
                      <a:cxn ang="0">
                        <a:pos x="6" y="278"/>
                      </a:cxn>
                      <a:cxn ang="0">
                        <a:pos x="0" y="312"/>
                      </a:cxn>
                      <a:cxn ang="0">
                        <a:pos x="2" y="346"/>
                      </a:cxn>
                      <a:cxn ang="0">
                        <a:pos x="14" y="392"/>
                      </a:cxn>
                      <a:cxn ang="0">
                        <a:pos x="25" y="418"/>
                      </a:cxn>
                      <a:cxn ang="0">
                        <a:pos x="57" y="458"/>
                      </a:cxn>
                      <a:cxn ang="0">
                        <a:pos x="82" y="479"/>
                      </a:cxn>
                      <a:cxn ang="0">
                        <a:pos x="120" y="502"/>
                      </a:cxn>
                      <a:cxn ang="0">
                        <a:pos x="164" y="519"/>
                      </a:cxn>
                      <a:cxn ang="0">
                        <a:pos x="192" y="527"/>
                      </a:cxn>
                      <a:cxn ang="0">
                        <a:pos x="223" y="534"/>
                      </a:cxn>
                      <a:cxn ang="0">
                        <a:pos x="250" y="536"/>
                      </a:cxn>
                      <a:cxn ang="0">
                        <a:pos x="276" y="538"/>
                      </a:cxn>
                      <a:cxn ang="0">
                        <a:pos x="303" y="538"/>
                      </a:cxn>
                      <a:cxn ang="0">
                        <a:pos x="331" y="536"/>
                      </a:cxn>
                      <a:cxn ang="0">
                        <a:pos x="362" y="532"/>
                      </a:cxn>
                      <a:cxn ang="0">
                        <a:pos x="390" y="528"/>
                      </a:cxn>
                      <a:cxn ang="0">
                        <a:pos x="430" y="519"/>
                      </a:cxn>
                      <a:cxn ang="0">
                        <a:pos x="476" y="506"/>
                      </a:cxn>
                      <a:cxn ang="0">
                        <a:pos x="520" y="487"/>
                      </a:cxn>
                      <a:cxn ang="0">
                        <a:pos x="559" y="466"/>
                      </a:cxn>
                      <a:cxn ang="0">
                        <a:pos x="597" y="443"/>
                      </a:cxn>
                      <a:cxn ang="0">
                        <a:pos x="632" y="418"/>
                      </a:cxn>
                      <a:cxn ang="0">
                        <a:pos x="662" y="392"/>
                      </a:cxn>
                      <a:cxn ang="0">
                        <a:pos x="687" y="361"/>
                      </a:cxn>
                      <a:cxn ang="0">
                        <a:pos x="710" y="331"/>
                      </a:cxn>
                      <a:cxn ang="0">
                        <a:pos x="727" y="300"/>
                      </a:cxn>
                      <a:cxn ang="0">
                        <a:pos x="738" y="266"/>
                      </a:cxn>
                      <a:cxn ang="0">
                        <a:pos x="746" y="234"/>
                      </a:cxn>
                      <a:cxn ang="0">
                        <a:pos x="746" y="200"/>
                      </a:cxn>
                      <a:cxn ang="0">
                        <a:pos x="742" y="160"/>
                      </a:cxn>
                      <a:cxn ang="0">
                        <a:pos x="727" y="122"/>
                      </a:cxn>
                      <a:cxn ang="0">
                        <a:pos x="706" y="91"/>
                      </a:cxn>
                      <a:cxn ang="0">
                        <a:pos x="679" y="65"/>
                      </a:cxn>
                      <a:cxn ang="0">
                        <a:pos x="649" y="44"/>
                      </a:cxn>
                      <a:cxn ang="0">
                        <a:pos x="615" y="27"/>
                      </a:cxn>
                      <a:cxn ang="0">
                        <a:pos x="578" y="15"/>
                      </a:cxn>
                      <a:cxn ang="0">
                        <a:pos x="539" y="6"/>
                      </a:cxn>
                      <a:cxn ang="0">
                        <a:pos x="499" y="2"/>
                      </a:cxn>
                      <a:cxn ang="0">
                        <a:pos x="459" y="0"/>
                      </a:cxn>
                      <a:cxn ang="0">
                        <a:pos x="419" y="2"/>
                      </a:cxn>
                      <a:cxn ang="0">
                        <a:pos x="381" y="6"/>
                      </a:cxn>
                      <a:cxn ang="0">
                        <a:pos x="346" y="13"/>
                      </a:cxn>
                    </a:cxnLst>
                    <a:rect l="0" t="0" r="r" b="b"/>
                    <a:pathLst>
                      <a:path w="748" h="538">
                        <a:moveTo>
                          <a:pt x="346" y="13"/>
                        </a:moveTo>
                        <a:lnTo>
                          <a:pt x="337" y="15"/>
                        </a:lnTo>
                        <a:lnTo>
                          <a:pt x="327" y="17"/>
                        </a:lnTo>
                        <a:lnTo>
                          <a:pt x="318" y="21"/>
                        </a:lnTo>
                        <a:lnTo>
                          <a:pt x="308" y="23"/>
                        </a:lnTo>
                        <a:lnTo>
                          <a:pt x="299" y="25"/>
                        </a:lnTo>
                        <a:lnTo>
                          <a:pt x="289" y="27"/>
                        </a:lnTo>
                        <a:lnTo>
                          <a:pt x="280" y="30"/>
                        </a:lnTo>
                        <a:lnTo>
                          <a:pt x="272" y="34"/>
                        </a:lnTo>
                        <a:lnTo>
                          <a:pt x="263" y="38"/>
                        </a:lnTo>
                        <a:lnTo>
                          <a:pt x="253" y="40"/>
                        </a:lnTo>
                        <a:lnTo>
                          <a:pt x="244" y="44"/>
                        </a:lnTo>
                        <a:lnTo>
                          <a:pt x="236" y="47"/>
                        </a:lnTo>
                        <a:lnTo>
                          <a:pt x="229" y="51"/>
                        </a:lnTo>
                        <a:lnTo>
                          <a:pt x="219" y="55"/>
                        </a:lnTo>
                        <a:lnTo>
                          <a:pt x="211" y="59"/>
                        </a:lnTo>
                        <a:lnTo>
                          <a:pt x="204" y="65"/>
                        </a:lnTo>
                        <a:lnTo>
                          <a:pt x="196" y="66"/>
                        </a:lnTo>
                        <a:lnTo>
                          <a:pt x="187" y="72"/>
                        </a:lnTo>
                        <a:lnTo>
                          <a:pt x="179" y="76"/>
                        </a:lnTo>
                        <a:lnTo>
                          <a:pt x="172" y="80"/>
                        </a:lnTo>
                        <a:lnTo>
                          <a:pt x="164" y="86"/>
                        </a:lnTo>
                        <a:lnTo>
                          <a:pt x="156" y="89"/>
                        </a:lnTo>
                        <a:lnTo>
                          <a:pt x="149" y="95"/>
                        </a:lnTo>
                        <a:lnTo>
                          <a:pt x="143" y="101"/>
                        </a:lnTo>
                        <a:lnTo>
                          <a:pt x="135" y="105"/>
                        </a:lnTo>
                        <a:lnTo>
                          <a:pt x="130" y="108"/>
                        </a:lnTo>
                        <a:lnTo>
                          <a:pt x="122" y="114"/>
                        </a:lnTo>
                        <a:lnTo>
                          <a:pt x="116" y="120"/>
                        </a:lnTo>
                        <a:lnTo>
                          <a:pt x="109" y="125"/>
                        </a:lnTo>
                        <a:lnTo>
                          <a:pt x="103" y="131"/>
                        </a:lnTo>
                        <a:lnTo>
                          <a:pt x="97" y="137"/>
                        </a:lnTo>
                        <a:lnTo>
                          <a:pt x="92" y="143"/>
                        </a:lnTo>
                        <a:lnTo>
                          <a:pt x="86" y="148"/>
                        </a:lnTo>
                        <a:lnTo>
                          <a:pt x="80" y="154"/>
                        </a:lnTo>
                        <a:lnTo>
                          <a:pt x="75" y="160"/>
                        </a:lnTo>
                        <a:lnTo>
                          <a:pt x="69" y="165"/>
                        </a:lnTo>
                        <a:lnTo>
                          <a:pt x="63" y="169"/>
                        </a:lnTo>
                        <a:lnTo>
                          <a:pt x="57" y="177"/>
                        </a:lnTo>
                        <a:lnTo>
                          <a:pt x="54" y="182"/>
                        </a:lnTo>
                        <a:lnTo>
                          <a:pt x="50" y="190"/>
                        </a:lnTo>
                        <a:lnTo>
                          <a:pt x="44" y="194"/>
                        </a:lnTo>
                        <a:lnTo>
                          <a:pt x="40" y="201"/>
                        </a:lnTo>
                        <a:lnTo>
                          <a:pt x="37" y="207"/>
                        </a:lnTo>
                        <a:lnTo>
                          <a:pt x="35" y="213"/>
                        </a:lnTo>
                        <a:lnTo>
                          <a:pt x="29" y="220"/>
                        </a:lnTo>
                        <a:lnTo>
                          <a:pt x="27" y="226"/>
                        </a:lnTo>
                        <a:lnTo>
                          <a:pt x="23" y="232"/>
                        </a:lnTo>
                        <a:lnTo>
                          <a:pt x="21" y="239"/>
                        </a:lnTo>
                        <a:lnTo>
                          <a:pt x="18" y="245"/>
                        </a:lnTo>
                        <a:lnTo>
                          <a:pt x="16" y="251"/>
                        </a:lnTo>
                        <a:lnTo>
                          <a:pt x="12" y="259"/>
                        </a:lnTo>
                        <a:lnTo>
                          <a:pt x="10" y="264"/>
                        </a:lnTo>
                        <a:lnTo>
                          <a:pt x="8" y="272"/>
                        </a:lnTo>
                        <a:lnTo>
                          <a:pt x="6" y="278"/>
                        </a:lnTo>
                        <a:lnTo>
                          <a:pt x="4" y="285"/>
                        </a:lnTo>
                        <a:lnTo>
                          <a:pt x="4" y="293"/>
                        </a:lnTo>
                        <a:lnTo>
                          <a:pt x="2" y="297"/>
                        </a:lnTo>
                        <a:lnTo>
                          <a:pt x="2" y="304"/>
                        </a:lnTo>
                        <a:lnTo>
                          <a:pt x="0" y="312"/>
                        </a:lnTo>
                        <a:lnTo>
                          <a:pt x="0" y="317"/>
                        </a:lnTo>
                        <a:lnTo>
                          <a:pt x="0" y="325"/>
                        </a:lnTo>
                        <a:lnTo>
                          <a:pt x="0" y="333"/>
                        </a:lnTo>
                        <a:lnTo>
                          <a:pt x="2" y="338"/>
                        </a:lnTo>
                        <a:lnTo>
                          <a:pt x="2" y="346"/>
                        </a:lnTo>
                        <a:lnTo>
                          <a:pt x="2" y="355"/>
                        </a:lnTo>
                        <a:lnTo>
                          <a:pt x="4" y="365"/>
                        </a:lnTo>
                        <a:lnTo>
                          <a:pt x="6" y="374"/>
                        </a:lnTo>
                        <a:lnTo>
                          <a:pt x="10" y="384"/>
                        </a:lnTo>
                        <a:lnTo>
                          <a:pt x="14" y="392"/>
                        </a:lnTo>
                        <a:lnTo>
                          <a:pt x="18" y="401"/>
                        </a:lnTo>
                        <a:lnTo>
                          <a:pt x="18" y="405"/>
                        </a:lnTo>
                        <a:lnTo>
                          <a:pt x="19" y="411"/>
                        </a:lnTo>
                        <a:lnTo>
                          <a:pt x="23" y="414"/>
                        </a:lnTo>
                        <a:lnTo>
                          <a:pt x="25" y="418"/>
                        </a:lnTo>
                        <a:lnTo>
                          <a:pt x="31" y="426"/>
                        </a:lnTo>
                        <a:lnTo>
                          <a:pt x="37" y="435"/>
                        </a:lnTo>
                        <a:lnTo>
                          <a:pt x="42" y="441"/>
                        </a:lnTo>
                        <a:lnTo>
                          <a:pt x="50" y="451"/>
                        </a:lnTo>
                        <a:lnTo>
                          <a:pt x="57" y="458"/>
                        </a:lnTo>
                        <a:lnTo>
                          <a:pt x="65" y="464"/>
                        </a:lnTo>
                        <a:lnTo>
                          <a:pt x="69" y="468"/>
                        </a:lnTo>
                        <a:lnTo>
                          <a:pt x="73" y="471"/>
                        </a:lnTo>
                        <a:lnTo>
                          <a:pt x="76" y="475"/>
                        </a:lnTo>
                        <a:lnTo>
                          <a:pt x="82" y="479"/>
                        </a:lnTo>
                        <a:lnTo>
                          <a:pt x="88" y="483"/>
                        </a:lnTo>
                        <a:lnTo>
                          <a:pt x="95" y="489"/>
                        </a:lnTo>
                        <a:lnTo>
                          <a:pt x="103" y="492"/>
                        </a:lnTo>
                        <a:lnTo>
                          <a:pt x="113" y="498"/>
                        </a:lnTo>
                        <a:lnTo>
                          <a:pt x="120" y="502"/>
                        </a:lnTo>
                        <a:lnTo>
                          <a:pt x="128" y="506"/>
                        </a:lnTo>
                        <a:lnTo>
                          <a:pt x="137" y="509"/>
                        </a:lnTo>
                        <a:lnTo>
                          <a:pt x="147" y="513"/>
                        </a:lnTo>
                        <a:lnTo>
                          <a:pt x="154" y="517"/>
                        </a:lnTo>
                        <a:lnTo>
                          <a:pt x="164" y="519"/>
                        </a:lnTo>
                        <a:lnTo>
                          <a:pt x="168" y="521"/>
                        </a:lnTo>
                        <a:lnTo>
                          <a:pt x="173" y="523"/>
                        </a:lnTo>
                        <a:lnTo>
                          <a:pt x="179" y="523"/>
                        </a:lnTo>
                        <a:lnTo>
                          <a:pt x="183" y="525"/>
                        </a:lnTo>
                        <a:lnTo>
                          <a:pt x="192" y="527"/>
                        </a:lnTo>
                        <a:lnTo>
                          <a:pt x="202" y="528"/>
                        </a:lnTo>
                        <a:lnTo>
                          <a:pt x="208" y="530"/>
                        </a:lnTo>
                        <a:lnTo>
                          <a:pt x="213" y="530"/>
                        </a:lnTo>
                        <a:lnTo>
                          <a:pt x="219" y="532"/>
                        </a:lnTo>
                        <a:lnTo>
                          <a:pt x="223" y="534"/>
                        </a:lnTo>
                        <a:lnTo>
                          <a:pt x="229" y="534"/>
                        </a:lnTo>
                        <a:lnTo>
                          <a:pt x="234" y="534"/>
                        </a:lnTo>
                        <a:lnTo>
                          <a:pt x="238" y="534"/>
                        </a:lnTo>
                        <a:lnTo>
                          <a:pt x="244" y="536"/>
                        </a:lnTo>
                        <a:lnTo>
                          <a:pt x="250" y="536"/>
                        </a:lnTo>
                        <a:lnTo>
                          <a:pt x="255" y="536"/>
                        </a:lnTo>
                        <a:lnTo>
                          <a:pt x="261" y="536"/>
                        </a:lnTo>
                        <a:lnTo>
                          <a:pt x="265" y="538"/>
                        </a:lnTo>
                        <a:lnTo>
                          <a:pt x="270" y="538"/>
                        </a:lnTo>
                        <a:lnTo>
                          <a:pt x="276" y="538"/>
                        </a:lnTo>
                        <a:lnTo>
                          <a:pt x="282" y="538"/>
                        </a:lnTo>
                        <a:lnTo>
                          <a:pt x="288" y="538"/>
                        </a:lnTo>
                        <a:lnTo>
                          <a:pt x="293" y="538"/>
                        </a:lnTo>
                        <a:lnTo>
                          <a:pt x="299" y="538"/>
                        </a:lnTo>
                        <a:lnTo>
                          <a:pt x="303" y="538"/>
                        </a:lnTo>
                        <a:lnTo>
                          <a:pt x="310" y="538"/>
                        </a:lnTo>
                        <a:lnTo>
                          <a:pt x="316" y="538"/>
                        </a:lnTo>
                        <a:lnTo>
                          <a:pt x="320" y="538"/>
                        </a:lnTo>
                        <a:lnTo>
                          <a:pt x="326" y="536"/>
                        </a:lnTo>
                        <a:lnTo>
                          <a:pt x="331" y="536"/>
                        </a:lnTo>
                        <a:lnTo>
                          <a:pt x="337" y="536"/>
                        </a:lnTo>
                        <a:lnTo>
                          <a:pt x="343" y="536"/>
                        </a:lnTo>
                        <a:lnTo>
                          <a:pt x="348" y="534"/>
                        </a:lnTo>
                        <a:lnTo>
                          <a:pt x="356" y="534"/>
                        </a:lnTo>
                        <a:lnTo>
                          <a:pt x="362" y="532"/>
                        </a:lnTo>
                        <a:lnTo>
                          <a:pt x="366" y="532"/>
                        </a:lnTo>
                        <a:lnTo>
                          <a:pt x="371" y="530"/>
                        </a:lnTo>
                        <a:lnTo>
                          <a:pt x="379" y="530"/>
                        </a:lnTo>
                        <a:lnTo>
                          <a:pt x="383" y="528"/>
                        </a:lnTo>
                        <a:lnTo>
                          <a:pt x="390" y="528"/>
                        </a:lnTo>
                        <a:lnTo>
                          <a:pt x="396" y="527"/>
                        </a:lnTo>
                        <a:lnTo>
                          <a:pt x="402" y="527"/>
                        </a:lnTo>
                        <a:lnTo>
                          <a:pt x="411" y="525"/>
                        </a:lnTo>
                        <a:lnTo>
                          <a:pt x="421" y="523"/>
                        </a:lnTo>
                        <a:lnTo>
                          <a:pt x="430" y="519"/>
                        </a:lnTo>
                        <a:lnTo>
                          <a:pt x="440" y="517"/>
                        </a:lnTo>
                        <a:lnTo>
                          <a:pt x="447" y="513"/>
                        </a:lnTo>
                        <a:lnTo>
                          <a:pt x="459" y="511"/>
                        </a:lnTo>
                        <a:lnTo>
                          <a:pt x="466" y="508"/>
                        </a:lnTo>
                        <a:lnTo>
                          <a:pt x="476" y="506"/>
                        </a:lnTo>
                        <a:lnTo>
                          <a:pt x="483" y="502"/>
                        </a:lnTo>
                        <a:lnTo>
                          <a:pt x="493" y="498"/>
                        </a:lnTo>
                        <a:lnTo>
                          <a:pt x="502" y="494"/>
                        </a:lnTo>
                        <a:lnTo>
                          <a:pt x="510" y="490"/>
                        </a:lnTo>
                        <a:lnTo>
                          <a:pt x="520" y="487"/>
                        </a:lnTo>
                        <a:lnTo>
                          <a:pt x="527" y="483"/>
                        </a:lnTo>
                        <a:lnTo>
                          <a:pt x="535" y="479"/>
                        </a:lnTo>
                        <a:lnTo>
                          <a:pt x="544" y="475"/>
                        </a:lnTo>
                        <a:lnTo>
                          <a:pt x="552" y="471"/>
                        </a:lnTo>
                        <a:lnTo>
                          <a:pt x="559" y="466"/>
                        </a:lnTo>
                        <a:lnTo>
                          <a:pt x="567" y="462"/>
                        </a:lnTo>
                        <a:lnTo>
                          <a:pt x="575" y="458"/>
                        </a:lnTo>
                        <a:lnTo>
                          <a:pt x="582" y="452"/>
                        </a:lnTo>
                        <a:lnTo>
                          <a:pt x="590" y="449"/>
                        </a:lnTo>
                        <a:lnTo>
                          <a:pt x="597" y="443"/>
                        </a:lnTo>
                        <a:lnTo>
                          <a:pt x="605" y="439"/>
                        </a:lnTo>
                        <a:lnTo>
                          <a:pt x="611" y="433"/>
                        </a:lnTo>
                        <a:lnTo>
                          <a:pt x="618" y="428"/>
                        </a:lnTo>
                        <a:lnTo>
                          <a:pt x="626" y="422"/>
                        </a:lnTo>
                        <a:lnTo>
                          <a:pt x="632" y="418"/>
                        </a:lnTo>
                        <a:lnTo>
                          <a:pt x="637" y="413"/>
                        </a:lnTo>
                        <a:lnTo>
                          <a:pt x="645" y="407"/>
                        </a:lnTo>
                        <a:lnTo>
                          <a:pt x="651" y="401"/>
                        </a:lnTo>
                        <a:lnTo>
                          <a:pt x="656" y="397"/>
                        </a:lnTo>
                        <a:lnTo>
                          <a:pt x="662" y="392"/>
                        </a:lnTo>
                        <a:lnTo>
                          <a:pt x="668" y="386"/>
                        </a:lnTo>
                        <a:lnTo>
                          <a:pt x="674" y="378"/>
                        </a:lnTo>
                        <a:lnTo>
                          <a:pt x="679" y="374"/>
                        </a:lnTo>
                        <a:lnTo>
                          <a:pt x="683" y="367"/>
                        </a:lnTo>
                        <a:lnTo>
                          <a:pt x="687" y="361"/>
                        </a:lnTo>
                        <a:lnTo>
                          <a:pt x="693" y="355"/>
                        </a:lnTo>
                        <a:lnTo>
                          <a:pt x="698" y="350"/>
                        </a:lnTo>
                        <a:lnTo>
                          <a:pt x="702" y="342"/>
                        </a:lnTo>
                        <a:lnTo>
                          <a:pt x="706" y="336"/>
                        </a:lnTo>
                        <a:lnTo>
                          <a:pt x="710" y="331"/>
                        </a:lnTo>
                        <a:lnTo>
                          <a:pt x="713" y="325"/>
                        </a:lnTo>
                        <a:lnTo>
                          <a:pt x="717" y="317"/>
                        </a:lnTo>
                        <a:lnTo>
                          <a:pt x="721" y="312"/>
                        </a:lnTo>
                        <a:lnTo>
                          <a:pt x="725" y="306"/>
                        </a:lnTo>
                        <a:lnTo>
                          <a:pt x="727" y="300"/>
                        </a:lnTo>
                        <a:lnTo>
                          <a:pt x="729" y="293"/>
                        </a:lnTo>
                        <a:lnTo>
                          <a:pt x="733" y="287"/>
                        </a:lnTo>
                        <a:lnTo>
                          <a:pt x="734" y="279"/>
                        </a:lnTo>
                        <a:lnTo>
                          <a:pt x="736" y="274"/>
                        </a:lnTo>
                        <a:lnTo>
                          <a:pt x="738" y="266"/>
                        </a:lnTo>
                        <a:lnTo>
                          <a:pt x="740" y="260"/>
                        </a:lnTo>
                        <a:lnTo>
                          <a:pt x="742" y="253"/>
                        </a:lnTo>
                        <a:lnTo>
                          <a:pt x="744" y="247"/>
                        </a:lnTo>
                        <a:lnTo>
                          <a:pt x="746" y="239"/>
                        </a:lnTo>
                        <a:lnTo>
                          <a:pt x="746" y="234"/>
                        </a:lnTo>
                        <a:lnTo>
                          <a:pt x="746" y="226"/>
                        </a:lnTo>
                        <a:lnTo>
                          <a:pt x="746" y="220"/>
                        </a:lnTo>
                        <a:lnTo>
                          <a:pt x="746" y="213"/>
                        </a:lnTo>
                        <a:lnTo>
                          <a:pt x="746" y="207"/>
                        </a:lnTo>
                        <a:lnTo>
                          <a:pt x="746" y="200"/>
                        </a:lnTo>
                        <a:lnTo>
                          <a:pt x="748" y="194"/>
                        </a:lnTo>
                        <a:lnTo>
                          <a:pt x="746" y="184"/>
                        </a:lnTo>
                        <a:lnTo>
                          <a:pt x="744" y="177"/>
                        </a:lnTo>
                        <a:lnTo>
                          <a:pt x="742" y="169"/>
                        </a:lnTo>
                        <a:lnTo>
                          <a:pt x="742" y="160"/>
                        </a:lnTo>
                        <a:lnTo>
                          <a:pt x="738" y="152"/>
                        </a:lnTo>
                        <a:lnTo>
                          <a:pt x="736" y="144"/>
                        </a:lnTo>
                        <a:lnTo>
                          <a:pt x="733" y="137"/>
                        </a:lnTo>
                        <a:lnTo>
                          <a:pt x="731" y="129"/>
                        </a:lnTo>
                        <a:lnTo>
                          <a:pt x="727" y="122"/>
                        </a:lnTo>
                        <a:lnTo>
                          <a:pt x="723" y="116"/>
                        </a:lnTo>
                        <a:lnTo>
                          <a:pt x="719" y="108"/>
                        </a:lnTo>
                        <a:lnTo>
                          <a:pt x="715" y="103"/>
                        </a:lnTo>
                        <a:lnTo>
                          <a:pt x="710" y="97"/>
                        </a:lnTo>
                        <a:lnTo>
                          <a:pt x="706" y="91"/>
                        </a:lnTo>
                        <a:lnTo>
                          <a:pt x="702" y="86"/>
                        </a:lnTo>
                        <a:lnTo>
                          <a:pt x="696" y="80"/>
                        </a:lnTo>
                        <a:lnTo>
                          <a:pt x="691" y="74"/>
                        </a:lnTo>
                        <a:lnTo>
                          <a:pt x="685" y="68"/>
                        </a:lnTo>
                        <a:lnTo>
                          <a:pt x="679" y="65"/>
                        </a:lnTo>
                        <a:lnTo>
                          <a:pt x="674" y="61"/>
                        </a:lnTo>
                        <a:lnTo>
                          <a:pt x="668" y="55"/>
                        </a:lnTo>
                        <a:lnTo>
                          <a:pt x="662" y="51"/>
                        </a:lnTo>
                        <a:lnTo>
                          <a:pt x="655" y="46"/>
                        </a:lnTo>
                        <a:lnTo>
                          <a:pt x="649" y="44"/>
                        </a:lnTo>
                        <a:lnTo>
                          <a:pt x="643" y="40"/>
                        </a:lnTo>
                        <a:lnTo>
                          <a:pt x="636" y="36"/>
                        </a:lnTo>
                        <a:lnTo>
                          <a:pt x="628" y="32"/>
                        </a:lnTo>
                        <a:lnTo>
                          <a:pt x="622" y="30"/>
                        </a:lnTo>
                        <a:lnTo>
                          <a:pt x="615" y="27"/>
                        </a:lnTo>
                        <a:lnTo>
                          <a:pt x="607" y="25"/>
                        </a:lnTo>
                        <a:lnTo>
                          <a:pt x="601" y="23"/>
                        </a:lnTo>
                        <a:lnTo>
                          <a:pt x="594" y="21"/>
                        </a:lnTo>
                        <a:lnTo>
                          <a:pt x="586" y="17"/>
                        </a:lnTo>
                        <a:lnTo>
                          <a:pt x="578" y="15"/>
                        </a:lnTo>
                        <a:lnTo>
                          <a:pt x="569" y="13"/>
                        </a:lnTo>
                        <a:lnTo>
                          <a:pt x="563" y="11"/>
                        </a:lnTo>
                        <a:lnTo>
                          <a:pt x="554" y="8"/>
                        </a:lnTo>
                        <a:lnTo>
                          <a:pt x="546" y="8"/>
                        </a:lnTo>
                        <a:lnTo>
                          <a:pt x="539" y="6"/>
                        </a:lnTo>
                        <a:lnTo>
                          <a:pt x="531" y="6"/>
                        </a:lnTo>
                        <a:lnTo>
                          <a:pt x="523" y="4"/>
                        </a:lnTo>
                        <a:lnTo>
                          <a:pt x="516" y="4"/>
                        </a:lnTo>
                        <a:lnTo>
                          <a:pt x="506" y="2"/>
                        </a:lnTo>
                        <a:lnTo>
                          <a:pt x="499" y="2"/>
                        </a:lnTo>
                        <a:lnTo>
                          <a:pt x="491" y="2"/>
                        </a:lnTo>
                        <a:lnTo>
                          <a:pt x="483" y="2"/>
                        </a:lnTo>
                        <a:lnTo>
                          <a:pt x="474" y="2"/>
                        </a:lnTo>
                        <a:lnTo>
                          <a:pt x="466" y="2"/>
                        </a:lnTo>
                        <a:lnTo>
                          <a:pt x="459" y="0"/>
                        </a:lnTo>
                        <a:lnTo>
                          <a:pt x="451" y="0"/>
                        </a:lnTo>
                        <a:lnTo>
                          <a:pt x="442" y="0"/>
                        </a:lnTo>
                        <a:lnTo>
                          <a:pt x="434" y="2"/>
                        </a:lnTo>
                        <a:lnTo>
                          <a:pt x="426" y="2"/>
                        </a:lnTo>
                        <a:lnTo>
                          <a:pt x="419" y="2"/>
                        </a:lnTo>
                        <a:lnTo>
                          <a:pt x="411" y="2"/>
                        </a:lnTo>
                        <a:lnTo>
                          <a:pt x="404" y="4"/>
                        </a:lnTo>
                        <a:lnTo>
                          <a:pt x="396" y="4"/>
                        </a:lnTo>
                        <a:lnTo>
                          <a:pt x="388" y="4"/>
                        </a:lnTo>
                        <a:lnTo>
                          <a:pt x="381" y="6"/>
                        </a:lnTo>
                        <a:lnTo>
                          <a:pt x="375" y="8"/>
                        </a:lnTo>
                        <a:lnTo>
                          <a:pt x="366" y="8"/>
                        </a:lnTo>
                        <a:lnTo>
                          <a:pt x="360" y="9"/>
                        </a:lnTo>
                        <a:lnTo>
                          <a:pt x="352" y="11"/>
                        </a:lnTo>
                        <a:lnTo>
                          <a:pt x="346" y="13"/>
                        </a:lnTo>
                        <a:lnTo>
                          <a:pt x="346" y="1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3" name="Freeform 268"/>
                  <p:cNvSpPr>
                    <a:spLocks/>
                  </p:cNvSpPr>
                  <p:nvPr/>
                </p:nvSpPr>
                <p:spPr bwMode="auto">
                  <a:xfrm>
                    <a:off x="7091363" y="2206625"/>
                    <a:ext cx="485775" cy="317500"/>
                  </a:xfrm>
                  <a:custGeom>
                    <a:avLst/>
                    <a:gdLst/>
                    <a:ahLst/>
                    <a:cxnLst>
                      <a:cxn ang="0">
                        <a:pos x="342" y="2"/>
                      </a:cxn>
                      <a:cxn ang="0">
                        <a:pos x="378" y="0"/>
                      </a:cxn>
                      <a:cxn ang="0">
                        <a:pos x="413" y="0"/>
                      </a:cxn>
                      <a:cxn ang="0">
                        <a:pos x="445" y="4"/>
                      </a:cxn>
                      <a:cxn ang="0">
                        <a:pos x="475" y="12"/>
                      </a:cxn>
                      <a:cxn ang="0">
                        <a:pos x="506" y="21"/>
                      </a:cxn>
                      <a:cxn ang="0">
                        <a:pos x="532" y="33"/>
                      </a:cxn>
                      <a:cxn ang="0">
                        <a:pos x="557" y="48"/>
                      </a:cxn>
                      <a:cxn ang="0">
                        <a:pos x="580" y="69"/>
                      </a:cxn>
                      <a:cxn ang="0">
                        <a:pos x="595" y="88"/>
                      </a:cxn>
                      <a:cxn ang="0">
                        <a:pos x="606" y="111"/>
                      </a:cxn>
                      <a:cxn ang="0">
                        <a:pos x="610" y="141"/>
                      </a:cxn>
                      <a:cxn ang="0">
                        <a:pos x="606" y="166"/>
                      </a:cxn>
                      <a:cxn ang="0">
                        <a:pos x="601" y="187"/>
                      </a:cxn>
                      <a:cxn ang="0">
                        <a:pos x="595" y="206"/>
                      </a:cxn>
                      <a:cxn ang="0">
                        <a:pos x="584" y="227"/>
                      </a:cxn>
                      <a:cxn ang="0">
                        <a:pos x="570" y="246"/>
                      </a:cxn>
                      <a:cxn ang="0">
                        <a:pos x="553" y="265"/>
                      </a:cxn>
                      <a:cxn ang="0">
                        <a:pos x="536" y="284"/>
                      </a:cxn>
                      <a:cxn ang="0">
                        <a:pos x="515" y="301"/>
                      </a:cxn>
                      <a:cxn ang="0">
                        <a:pos x="492" y="316"/>
                      </a:cxn>
                      <a:cxn ang="0">
                        <a:pos x="468" y="331"/>
                      </a:cxn>
                      <a:cxn ang="0">
                        <a:pos x="443" y="346"/>
                      </a:cxn>
                      <a:cxn ang="0">
                        <a:pos x="414" y="360"/>
                      </a:cxn>
                      <a:cxn ang="0">
                        <a:pos x="386" y="373"/>
                      </a:cxn>
                      <a:cxn ang="0">
                        <a:pos x="357" y="383"/>
                      </a:cxn>
                      <a:cxn ang="0">
                        <a:pos x="327" y="390"/>
                      </a:cxn>
                      <a:cxn ang="0">
                        <a:pos x="304" y="394"/>
                      </a:cxn>
                      <a:cxn ang="0">
                        <a:pos x="285" y="398"/>
                      </a:cxn>
                      <a:cxn ang="0">
                        <a:pos x="251" y="402"/>
                      </a:cxn>
                      <a:cxn ang="0">
                        <a:pos x="213" y="402"/>
                      </a:cxn>
                      <a:cxn ang="0">
                        <a:pos x="177" y="400"/>
                      </a:cxn>
                      <a:cxn ang="0">
                        <a:pos x="142" y="394"/>
                      </a:cxn>
                      <a:cxn ang="0">
                        <a:pos x="110" y="384"/>
                      </a:cxn>
                      <a:cxn ang="0">
                        <a:pos x="82" y="373"/>
                      </a:cxn>
                      <a:cxn ang="0">
                        <a:pos x="59" y="360"/>
                      </a:cxn>
                      <a:cxn ang="0">
                        <a:pos x="36" y="343"/>
                      </a:cxn>
                      <a:cxn ang="0">
                        <a:pos x="19" y="322"/>
                      </a:cxn>
                      <a:cxn ang="0">
                        <a:pos x="7" y="301"/>
                      </a:cxn>
                      <a:cxn ang="0">
                        <a:pos x="2" y="276"/>
                      </a:cxn>
                      <a:cxn ang="0">
                        <a:pos x="0" y="255"/>
                      </a:cxn>
                      <a:cxn ang="0">
                        <a:pos x="4" y="227"/>
                      </a:cxn>
                      <a:cxn ang="0">
                        <a:pos x="9" y="206"/>
                      </a:cxn>
                      <a:cxn ang="0">
                        <a:pos x="21" y="185"/>
                      </a:cxn>
                      <a:cxn ang="0">
                        <a:pos x="32" y="166"/>
                      </a:cxn>
                      <a:cxn ang="0">
                        <a:pos x="47" y="145"/>
                      </a:cxn>
                      <a:cxn ang="0">
                        <a:pos x="65" y="128"/>
                      </a:cxn>
                      <a:cxn ang="0">
                        <a:pos x="85" y="109"/>
                      </a:cxn>
                      <a:cxn ang="0">
                        <a:pos x="106" y="92"/>
                      </a:cxn>
                      <a:cxn ang="0">
                        <a:pos x="129" y="76"/>
                      </a:cxn>
                      <a:cxn ang="0">
                        <a:pos x="152" y="61"/>
                      </a:cxn>
                      <a:cxn ang="0">
                        <a:pos x="181" y="48"/>
                      </a:cxn>
                      <a:cxn ang="0">
                        <a:pos x="207" y="37"/>
                      </a:cxn>
                      <a:cxn ang="0">
                        <a:pos x="238" y="25"/>
                      </a:cxn>
                      <a:cxn ang="0">
                        <a:pos x="268" y="16"/>
                      </a:cxn>
                      <a:cxn ang="0">
                        <a:pos x="316" y="8"/>
                      </a:cxn>
                    </a:cxnLst>
                    <a:rect l="0" t="0" r="r" b="b"/>
                    <a:pathLst>
                      <a:path w="610" h="402">
                        <a:moveTo>
                          <a:pt x="316" y="8"/>
                        </a:moveTo>
                        <a:lnTo>
                          <a:pt x="325" y="4"/>
                        </a:lnTo>
                        <a:lnTo>
                          <a:pt x="333" y="4"/>
                        </a:lnTo>
                        <a:lnTo>
                          <a:pt x="342" y="2"/>
                        </a:lnTo>
                        <a:lnTo>
                          <a:pt x="352" y="2"/>
                        </a:lnTo>
                        <a:lnTo>
                          <a:pt x="359" y="0"/>
                        </a:lnTo>
                        <a:lnTo>
                          <a:pt x="369" y="0"/>
                        </a:lnTo>
                        <a:lnTo>
                          <a:pt x="378" y="0"/>
                        </a:lnTo>
                        <a:lnTo>
                          <a:pt x="388" y="0"/>
                        </a:lnTo>
                        <a:lnTo>
                          <a:pt x="395" y="0"/>
                        </a:lnTo>
                        <a:lnTo>
                          <a:pt x="403" y="0"/>
                        </a:lnTo>
                        <a:lnTo>
                          <a:pt x="413" y="0"/>
                        </a:lnTo>
                        <a:lnTo>
                          <a:pt x="420" y="2"/>
                        </a:lnTo>
                        <a:lnTo>
                          <a:pt x="430" y="2"/>
                        </a:lnTo>
                        <a:lnTo>
                          <a:pt x="437" y="4"/>
                        </a:lnTo>
                        <a:lnTo>
                          <a:pt x="445" y="4"/>
                        </a:lnTo>
                        <a:lnTo>
                          <a:pt x="454" y="6"/>
                        </a:lnTo>
                        <a:lnTo>
                          <a:pt x="462" y="8"/>
                        </a:lnTo>
                        <a:lnTo>
                          <a:pt x="470" y="10"/>
                        </a:lnTo>
                        <a:lnTo>
                          <a:pt x="475" y="12"/>
                        </a:lnTo>
                        <a:lnTo>
                          <a:pt x="485" y="14"/>
                        </a:lnTo>
                        <a:lnTo>
                          <a:pt x="492" y="16"/>
                        </a:lnTo>
                        <a:lnTo>
                          <a:pt x="498" y="18"/>
                        </a:lnTo>
                        <a:lnTo>
                          <a:pt x="506" y="21"/>
                        </a:lnTo>
                        <a:lnTo>
                          <a:pt x="513" y="23"/>
                        </a:lnTo>
                        <a:lnTo>
                          <a:pt x="519" y="27"/>
                        </a:lnTo>
                        <a:lnTo>
                          <a:pt x="527" y="29"/>
                        </a:lnTo>
                        <a:lnTo>
                          <a:pt x="532" y="33"/>
                        </a:lnTo>
                        <a:lnTo>
                          <a:pt x="538" y="37"/>
                        </a:lnTo>
                        <a:lnTo>
                          <a:pt x="544" y="38"/>
                        </a:lnTo>
                        <a:lnTo>
                          <a:pt x="551" y="44"/>
                        </a:lnTo>
                        <a:lnTo>
                          <a:pt x="557" y="48"/>
                        </a:lnTo>
                        <a:lnTo>
                          <a:pt x="563" y="52"/>
                        </a:lnTo>
                        <a:lnTo>
                          <a:pt x="570" y="57"/>
                        </a:lnTo>
                        <a:lnTo>
                          <a:pt x="576" y="65"/>
                        </a:lnTo>
                        <a:lnTo>
                          <a:pt x="580" y="69"/>
                        </a:lnTo>
                        <a:lnTo>
                          <a:pt x="584" y="73"/>
                        </a:lnTo>
                        <a:lnTo>
                          <a:pt x="587" y="78"/>
                        </a:lnTo>
                        <a:lnTo>
                          <a:pt x="593" y="84"/>
                        </a:lnTo>
                        <a:lnTo>
                          <a:pt x="595" y="88"/>
                        </a:lnTo>
                        <a:lnTo>
                          <a:pt x="597" y="94"/>
                        </a:lnTo>
                        <a:lnTo>
                          <a:pt x="601" y="99"/>
                        </a:lnTo>
                        <a:lnTo>
                          <a:pt x="605" y="105"/>
                        </a:lnTo>
                        <a:lnTo>
                          <a:pt x="606" y="111"/>
                        </a:lnTo>
                        <a:lnTo>
                          <a:pt x="608" y="118"/>
                        </a:lnTo>
                        <a:lnTo>
                          <a:pt x="608" y="124"/>
                        </a:lnTo>
                        <a:lnTo>
                          <a:pt x="610" y="133"/>
                        </a:lnTo>
                        <a:lnTo>
                          <a:pt x="610" y="141"/>
                        </a:lnTo>
                        <a:lnTo>
                          <a:pt x="610" y="152"/>
                        </a:lnTo>
                        <a:lnTo>
                          <a:pt x="608" y="156"/>
                        </a:lnTo>
                        <a:lnTo>
                          <a:pt x="608" y="162"/>
                        </a:lnTo>
                        <a:lnTo>
                          <a:pt x="606" y="166"/>
                        </a:lnTo>
                        <a:lnTo>
                          <a:pt x="606" y="171"/>
                        </a:lnTo>
                        <a:lnTo>
                          <a:pt x="605" y="177"/>
                        </a:lnTo>
                        <a:lnTo>
                          <a:pt x="603" y="181"/>
                        </a:lnTo>
                        <a:lnTo>
                          <a:pt x="601" y="187"/>
                        </a:lnTo>
                        <a:lnTo>
                          <a:pt x="601" y="192"/>
                        </a:lnTo>
                        <a:lnTo>
                          <a:pt x="597" y="196"/>
                        </a:lnTo>
                        <a:lnTo>
                          <a:pt x="595" y="202"/>
                        </a:lnTo>
                        <a:lnTo>
                          <a:pt x="595" y="206"/>
                        </a:lnTo>
                        <a:lnTo>
                          <a:pt x="593" y="211"/>
                        </a:lnTo>
                        <a:lnTo>
                          <a:pt x="589" y="217"/>
                        </a:lnTo>
                        <a:lnTo>
                          <a:pt x="586" y="221"/>
                        </a:lnTo>
                        <a:lnTo>
                          <a:pt x="584" y="227"/>
                        </a:lnTo>
                        <a:lnTo>
                          <a:pt x="580" y="230"/>
                        </a:lnTo>
                        <a:lnTo>
                          <a:pt x="576" y="236"/>
                        </a:lnTo>
                        <a:lnTo>
                          <a:pt x="574" y="242"/>
                        </a:lnTo>
                        <a:lnTo>
                          <a:pt x="570" y="246"/>
                        </a:lnTo>
                        <a:lnTo>
                          <a:pt x="567" y="251"/>
                        </a:lnTo>
                        <a:lnTo>
                          <a:pt x="561" y="255"/>
                        </a:lnTo>
                        <a:lnTo>
                          <a:pt x="557" y="261"/>
                        </a:lnTo>
                        <a:lnTo>
                          <a:pt x="553" y="265"/>
                        </a:lnTo>
                        <a:lnTo>
                          <a:pt x="549" y="268"/>
                        </a:lnTo>
                        <a:lnTo>
                          <a:pt x="544" y="274"/>
                        </a:lnTo>
                        <a:lnTo>
                          <a:pt x="540" y="278"/>
                        </a:lnTo>
                        <a:lnTo>
                          <a:pt x="536" y="284"/>
                        </a:lnTo>
                        <a:lnTo>
                          <a:pt x="532" y="287"/>
                        </a:lnTo>
                        <a:lnTo>
                          <a:pt x="527" y="291"/>
                        </a:lnTo>
                        <a:lnTo>
                          <a:pt x="521" y="297"/>
                        </a:lnTo>
                        <a:lnTo>
                          <a:pt x="515" y="301"/>
                        </a:lnTo>
                        <a:lnTo>
                          <a:pt x="509" y="305"/>
                        </a:lnTo>
                        <a:lnTo>
                          <a:pt x="504" y="308"/>
                        </a:lnTo>
                        <a:lnTo>
                          <a:pt x="498" y="312"/>
                        </a:lnTo>
                        <a:lnTo>
                          <a:pt x="492" y="316"/>
                        </a:lnTo>
                        <a:lnTo>
                          <a:pt x="487" y="322"/>
                        </a:lnTo>
                        <a:lnTo>
                          <a:pt x="481" y="325"/>
                        </a:lnTo>
                        <a:lnTo>
                          <a:pt x="473" y="329"/>
                        </a:lnTo>
                        <a:lnTo>
                          <a:pt x="468" y="331"/>
                        </a:lnTo>
                        <a:lnTo>
                          <a:pt x="462" y="337"/>
                        </a:lnTo>
                        <a:lnTo>
                          <a:pt x="454" y="339"/>
                        </a:lnTo>
                        <a:lnTo>
                          <a:pt x="449" y="345"/>
                        </a:lnTo>
                        <a:lnTo>
                          <a:pt x="443" y="346"/>
                        </a:lnTo>
                        <a:lnTo>
                          <a:pt x="435" y="350"/>
                        </a:lnTo>
                        <a:lnTo>
                          <a:pt x="430" y="354"/>
                        </a:lnTo>
                        <a:lnTo>
                          <a:pt x="422" y="358"/>
                        </a:lnTo>
                        <a:lnTo>
                          <a:pt x="414" y="360"/>
                        </a:lnTo>
                        <a:lnTo>
                          <a:pt x="409" y="364"/>
                        </a:lnTo>
                        <a:lnTo>
                          <a:pt x="401" y="367"/>
                        </a:lnTo>
                        <a:lnTo>
                          <a:pt x="393" y="369"/>
                        </a:lnTo>
                        <a:lnTo>
                          <a:pt x="386" y="373"/>
                        </a:lnTo>
                        <a:lnTo>
                          <a:pt x="380" y="375"/>
                        </a:lnTo>
                        <a:lnTo>
                          <a:pt x="373" y="377"/>
                        </a:lnTo>
                        <a:lnTo>
                          <a:pt x="365" y="379"/>
                        </a:lnTo>
                        <a:lnTo>
                          <a:pt x="357" y="383"/>
                        </a:lnTo>
                        <a:lnTo>
                          <a:pt x="350" y="384"/>
                        </a:lnTo>
                        <a:lnTo>
                          <a:pt x="342" y="386"/>
                        </a:lnTo>
                        <a:lnTo>
                          <a:pt x="335" y="388"/>
                        </a:lnTo>
                        <a:lnTo>
                          <a:pt x="327" y="390"/>
                        </a:lnTo>
                        <a:lnTo>
                          <a:pt x="319" y="392"/>
                        </a:lnTo>
                        <a:lnTo>
                          <a:pt x="314" y="392"/>
                        </a:lnTo>
                        <a:lnTo>
                          <a:pt x="310" y="394"/>
                        </a:lnTo>
                        <a:lnTo>
                          <a:pt x="304" y="394"/>
                        </a:lnTo>
                        <a:lnTo>
                          <a:pt x="300" y="396"/>
                        </a:lnTo>
                        <a:lnTo>
                          <a:pt x="295" y="396"/>
                        </a:lnTo>
                        <a:lnTo>
                          <a:pt x="289" y="396"/>
                        </a:lnTo>
                        <a:lnTo>
                          <a:pt x="285" y="398"/>
                        </a:lnTo>
                        <a:lnTo>
                          <a:pt x="279" y="398"/>
                        </a:lnTo>
                        <a:lnTo>
                          <a:pt x="270" y="400"/>
                        </a:lnTo>
                        <a:lnTo>
                          <a:pt x="260" y="400"/>
                        </a:lnTo>
                        <a:lnTo>
                          <a:pt x="251" y="402"/>
                        </a:lnTo>
                        <a:lnTo>
                          <a:pt x="241" y="402"/>
                        </a:lnTo>
                        <a:lnTo>
                          <a:pt x="232" y="402"/>
                        </a:lnTo>
                        <a:lnTo>
                          <a:pt x="222" y="402"/>
                        </a:lnTo>
                        <a:lnTo>
                          <a:pt x="213" y="402"/>
                        </a:lnTo>
                        <a:lnTo>
                          <a:pt x="203" y="402"/>
                        </a:lnTo>
                        <a:lnTo>
                          <a:pt x="194" y="402"/>
                        </a:lnTo>
                        <a:lnTo>
                          <a:pt x="186" y="400"/>
                        </a:lnTo>
                        <a:lnTo>
                          <a:pt x="177" y="400"/>
                        </a:lnTo>
                        <a:lnTo>
                          <a:pt x="169" y="400"/>
                        </a:lnTo>
                        <a:lnTo>
                          <a:pt x="160" y="398"/>
                        </a:lnTo>
                        <a:lnTo>
                          <a:pt x="150" y="396"/>
                        </a:lnTo>
                        <a:lnTo>
                          <a:pt x="142" y="394"/>
                        </a:lnTo>
                        <a:lnTo>
                          <a:pt x="135" y="392"/>
                        </a:lnTo>
                        <a:lnTo>
                          <a:pt x="127" y="390"/>
                        </a:lnTo>
                        <a:lnTo>
                          <a:pt x="118" y="388"/>
                        </a:lnTo>
                        <a:lnTo>
                          <a:pt x="110" y="384"/>
                        </a:lnTo>
                        <a:lnTo>
                          <a:pt x="104" y="383"/>
                        </a:lnTo>
                        <a:lnTo>
                          <a:pt x="97" y="379"/>
                        </a:lnTo>
                        <a:lnTo>
                          <a:pt x="89" y="377"/>
                        </a:lnTo>
                        <a:lnTo>
                          <a:pt x="82" y="373"/>
                        </a:lnTo>
                        <a:lnTo>
                          <a:pt x="76" y="371"/>
                        </a:lnTo>
                        <a:lnTo>
                          <a:pt x="70" y="367"/>
                        </a:lnTo>
                        <a:lnTo>
                          <a:pt x="65" y="364"/>
                        </a:lnTo>
                        <a:lnTo>
                          <a:pt x="59" y="360"/>
                        </a:lnTo>
                        <a:lnTo>
                          <a:pt x="53" y="356"/>
                        </a:lnTo>
                        <a:lnTo>
                          <a:pt x="47" y="350"/>
                        </a:lnTo>
                        <a:lnTo>
                          <a:pt x="42" y="346"/>
                        </a:lnTo>
                        <a:lnTo>
                          <a:pt x="36" y="343"/>
                        </a:lnTo>
                        <a:lnTo>
                          <a:pt x="30" y="337"/>
                        </a:lnTo>
                        <a:lnTo>
                          <a:pt x="26" y="331"/>
                        </a:lnTo>
                        <a:lnTo>
                          <a:pt x="23" y="327"/>
                        </a:lnTo>
                        <a:lnTo>
                          <a:pt x="19" y="322"/>
                        </a:lnTo>
                        <a:lnTo>
                          <a:pt x="15" y="318"/>
                        </a:lnTo>
                        <a:lnTo>
                          <a:pt x="11" y="310"/>
                        </a:lnTo>
                        <a:lnTo>
                          <a:pt x="9" y="306"/>
                        </a:lnTo>
                        <a:lnTo>
                          <a:pt x="7" y="301"/>
                        </a:lnTo>
                        <a:lnTo>
                          <a:pt x="6" y="295"/>
                        </a:lnTo>
                        <a:lnTo>
                          <a:pt x="4" y="287"/>
                        </a:lnTo>
                        <a:lnTo>
                          <a:pt x="2" y="284"/>
                        </a:lnTo>
                        <a:lnTo>
                          <a:pt x="2" y="276"/>
                        </a:lnTo>
                        <a:lnTo>
                          <a:pt x="2" y="270"/>
                        </a:lnTo>
                        <a:lnTo>
                          <a:pt x="0" y="267"/>
                        </a:lnTo>
                        <a:lnTo>
                          <a:pt x="0" y="261"/>
                        </a:lnTo>
                        <a:lnTo>
                          <a:pt x="0" y="255"/>
                        </a:lnTo>
                        <a:lnTo>
                          <a:pt x="0" y="249"/>
                        </a:lnTo>
                        <a:lnTo>
                          <a:pt x="0" y="240"/>
                        </a:lnTo>
                        <a:lnTo>
                          <a:pt x="4" y="230"/>
                        </a:lnTo>
                        <a:lnTo>
                          <a:pt x="4" y="227"/>
                        </a:lnTo>
                        <a:lnTo>
                          <a:pt x="6" y="221"/>
                        </a:lnTo>
                        <a:lnTo>
                          <a:pt x="7" y="215"/>
                        </a:lnTo>
                        <a:lnTo>
                          <a:pt x="9" y="210"/>
                        </a:lnTo>
                        <a:lnTo>
                          <a:pt x="9" y="206"/>
                        </a:lnTo>
                        <a:lnTo>
                          <a:pt x="13" y="200"/>
                        </a:lnTo>
                        <a:lnTo>
                          <a:pt x="15" y="196"/>
                        </a:lnTo>
                        <a:lnTo>
                          <a:pt x="19" y="191"/>
                        </a:lnTo>
                        <a:lnTo>
                          <a:pt x="21" y="185"/>
                        </a:lnTo>
                        <a:lnTo>
                          <a:pt x="23" y="181"/>
                        </a:lnTo>
                        <a:lnTo>
                          <a:pt x="26" y="175"/>
                        </a:lnTo>
                        <a:lnTo>
                          <a:pt x="28" y="171"/>
                        </a:lnTo>
                        <a:lnTo>
                          <a:pt x="32" y="166"/>
                        </a:lnTo>
                        <a:lnTo>
                          <a:pt x="36" y="160"/>
                        </a:lnTo>
                        <a:lnTo>
                          <a:pt x="40" y="156"/>
                        </a:lnTo>
                        <a:lnTo>
                          <a:pt x="44" y="151"/>
                        </a:lnTo>
                        <a:lnTo>
                          <a:pt x="47" y="145"/>
                        </a:lnTo>
                        <a:lnTo>
                          <a:pt x="51" y="141"/>
                        </a:lnTo>
                        <a:lnTo>
                          <a:pt x="55" y="137"/>
                        </a:lnTo>
                        <a:lnTo>
                          <a:pt x="61" y="132"/>
                        </a:lnTo>
                        <a:lnTo>
                          <a:pt x="65" y="128"/>
                        </a:lnTo>
                        <a:lnTo>
                          <a:pt x="70" y="122"/>
                        </a:lnTo>
                        <a:lnTo>
                          <a:pt x="74" y="118"/>
                        </a:lnTo>
                        <a:lnTo>
                          <a:pt x="80" y="114"/>
                        </a:lnTo>
                        <a:lnTo>
                          <a:pt x="85" y="109"/>
                        </a:lnTo>
                        <a:lnTo>
                          <a:pt x="89" y="105"/>
                        </a:lnTo>
                        <a:lnTo>
                          <a:pt x="95" y="101"/>
                        </a:lnTo>
                        <a:lnTo>
                          <a:pt x="101" y="97"/>
                        </a:lnTo>
                        <a:lnTo>
                          <a:pt x="106" y="92"/>
                        </a:lnTo>
                        <a:lnTo>
                          <a:pt x="110" y="88"/>
                        </a:lnTo>
                        <a:lnTo>
                          <a:pt x="116" y="84"/>
                        </a:lnTo>
                        <a:lnTo>
                          <a:pt x="123" y="80"/>
                        </a:lnTo>
                        <a:lnTo>
                          <a:pt x="129" y="76"/>
                        </a:lnTo>
                        <a:lnTo>
                          <a:pt x="135" y="73"/>
                        </a:lnTo>
                        <a:lnTo>
                          <a:pt x="141" y="69"/>
                        </a:lnTo>
                        <a:lnTo>
                          <a:pt x="148" y="65"/>
                        </a:lnTo>
                        <a:lnTo>
                          <a:pt x="152" y="61"/>
                        </a:lnTo>
                        <a:lnTo>
                          <a:pt x="160" y="57"/>
                        </a:lnTo>
                        <a:lnTo>
                          <a:pt x="167" y="56"/>
                        </a:lnTo>
                        <a:lnTo>
                          <a:pt x="173" y="52"/>
                        </a:lnTo>
                        <a:lnTo>
                          <a:pt x="181" y="48"/>
                        </a:lnTo>
                        <a:lnTo>
                          <a:pt x="188" y="44"/>
                        </a:lnTo>
                        <a:lnTo>
                          <a:pt x="194" y="40"/>
                        </a:lnTo>
                        <a:lnTo>
                          <a:pt x="201" y="38"/>
                        </a:lnTo>
                        <a:lnTo>
                          <a:pt x="207" y="37"/>
                        </a:lnTo>
                        <a:lnTo>
                          <a:pt x="215" y="33"/>
                        </a:lnTo>
                        <a:lnTo>
                          <a:pt x="222" y="31"/>
                        </a:lnTo>
                        <a:lnTo>
                          <a:pt x="230" y="27"/>
                        </a:lnTo>
                        <a:lnTo>
                          <a:pt x="238" y="25"/>
                        </a:lnTo>
                        <a:lnTo>
                          <a:pt x="245" y="21"/>
                        </a:lnTo>
                        <a:lnTo>
                          <a:pt x="251" y="19"/>
                        </a:lnTo>
                        <a:lnTo>
                          <a:pt x="260" y="18"/>
                        </a:lnTo>
                        <a:lnTo>
                          <a:pt x="268" y="16"/>
                        </a:lnTo>
                        <a:lnTo>
                          <a:pt x="276" y="14"/>
                        </a:lnTo>
                        <a:lnTo>
                          <a:pt x="285" y="12"/>
                        </a:lnTo>
                        <a:lnTo>
                          <a:pt x="293" y="12"/>
                        </a:lnTo>
                        <a:lnTo>
                          <a:pt x="316" y="8"/>
                        </a:lnTo>
                        <a:lnTo>
                          <a:pt x="316" y="8"/>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4" name="Freeform 269"/>
                  <p:cNvSpPr>
                    <a:spLocks/>
                  </p:cNvSpPr>
                  <p:nvPr/>
                </p:nvSpPr>
                <p:spPr bwMode="auto">
                  <a:xfrm>
                    <a:off x="6967538" y="1933575"/>
                    <a:ext cx="538163" cy="212725"/>
                  </a:xfrm>
                  <a:custGeom>
                    <a:avLst/>
                    <a:gdLst/>
                    <a:ahLst/>
                    <a:cxnLst>
                      <a:cxn ang="0">
                        <a:pos x="13" y="236"/>
                      </a:cxn>
                      <a:cxn ang="0">
                        <a:pos x="38" y="246"/>
                      </a:cxn>
                      <a:cxn ang="0">
                        <a:pos x="63" y="253"/>
                      </a:cxn>
                      <a:cxn ang="0">
                        <a:pos x="89" y="259"/>
                      </a:cxn>
                      <a:cxn ang="0">
                        <a:pos x="116" y="263"/>
                      </a:cxn>
                      <a:cxn ang="0">
                        <a:pos x="145" y="266"/>
                      </a:cxn>
                      <a:cxn ang="0">
                        <a:pos x="173" y="268"/>
                      </a:cxn>
                      <a:cxn ang="0">
                        <a:pos x="202" y="268"/>
                      </a:cxn>
                      <a:cxn ang="0">
                        <a:pos x="230" y="266"/>
                      </a:cxn>
                      <a:cxn ang="0">
                        <a:pos x="261" y="263"/>
                      </a:cxn>
                      <a:cxn ang="0">
                        <a:pos x="291" y="259"/>
                      </a:cxn>
                      <a:cxn ang="0">
                        <a:pos x="321" y="253"/>
                      </a:cxn>
                      <a:cxn ang="0">
                        <a:pos x="350" y="246"/>
                      </a:cxn>
                      <a:cxn ang="0">
                        <a:pos x="378" y="236"/>
                      </a:cxn>
                      <a:cxn ang="0">
                        <a:pos x="409" y="228"/>
                      </a:cxn>
                      <a:cxn ang="0">
                        <a:pos x="437" y="217"/>
                      </a:cxn>
                      <a:cxn ang="0">
                        <a:pos x="466" y="204"/>
                      </a:cxn>
                      <a:cxn ang="0">
                        <a:pos x="491" y="190"/>
                      </a:cxn>
                      <a:cxn ang="0">
                        <a:pos x="519" y="175"/>
                      </a:cxn>
                      <a:cxn ang="0">
                        <a:pos x="544" y="160"/>
                      </a:cxn>
                      <a:cxn ang="0">
                        <a:pos x="569" y="143"/>
                      </a:cxn>
                      <a:cxn ang="0">
                        <a:pos x="590" y="126"/>
                      </a:cxn>
                      <a:cxn ang="0">
                        <a:pos x="610" y="107"/>
                      </a:cxn>
                      <a:cxn ang="0">
                        <a:pos x="629" y="84"/>
                      </a:cxn>
                      <a:cxn ang="0">
                        <a:pos x="648" y="63"/>
                      </a:cxn>
                      <a:cxn ang="0">
                        <a:pos x="666" y="42"/>
                      </a:cxn>
                      <a:cxn ang="0">
                        <a:pos x="679" y="23"/>
                      </a:cxn>
                      <a:cxn ang="0">
                        <a:pos x="628" y="10"/>
                      </a:cxn>
                      <a:cxn ang="0">
                        <a:pos x="614" y="27"/>
                      </a:cxn>
                      <a:cxn ang="0">
                        <a:pos x="599" y="48"/>
                      </a:cxn>
                      <a:cxn ang="0">
                        <a:pos x="582" y="67"/>
                      </a:cxn>
                      <a:cxn ang="0">
                        <a:pos x="565" y="84"/>
                      </a:cxn>
                      <a:cxn ang="0">
                        <a:pos x="546" y="99"/>
                      </a:cxn>
                      <a:cxn ang="0">
                        <a:pos x="523" y="116"/>
                      </a:cxn>
                      <a:cxn ang="0">
                        <a:pos x="500" y="131"/>
                      </a:cxn>
                      <a:cxn ang="0">
                        <a:pos x="477" y="145"/>
                      </a:cxn>
                      <a:cxn ang="0">
                        <a:pos x="453" y="158"/>
                      </a:cxn>
                      <a:cxn ang="0">
                        <a:pos x="428" y="171"/>
                      </a:cxn>
                      <a:cxn ang="0">
                        <a:pos x="401" y="181"/>
                      </a:cxn>
                      <a:cxn ang="0">
                        <a:pos x="375" y="190"/>
                      </a:cxn>
                      <a:cxn ang="0">
                        <a:pos x="348" y="198"/>
                      </a:cxn>
                      <a:cxn ang="0">
                        <a:pos x="321" y="206"/>
                      </a:cxn>
                      <a:cxn ang="0">
                        <a:pos x="295" y="211"/>
                      </a:cxn>
                      <a:cxn ang="0">
                        <a:pos x="268" y="215"/>
                      </a:cxn>
                      <a:cxn ang="0">
                        <a:pos x="240" y="217"/>
                      </a:cxn>
                      <a:cxn ang="0">
                        <a:pos x="213" y="221"/>
                      </a:cxn>
                      <a:cxn ang="0">
                        <a:pos x="186" y="221"/>
                      </a:cxn>
                      <a:cxn ang="0">
                        <a:pos x="160" y="221"/>
                      </a:cxn>
                      <a:cxn ang="0">
                        <a:pos x="135" y="217"/>
                      </a:cxn>
                      <a:cxn ang="0">
                        <a:pos x="110" y="215"/>
                      </a:cxn>
                      <a:cxn ang="0">
                        <a:pos x="86" y="209"/>
                      </a:cxn>
                      <a:cxn ang="0">
                        <a:pos x="63" y="204"/>
                      </a:cxn>
                      <a:cxn ang="0">
                        <a:pos x="40" y="196"/>
                      </a:cxn>
                      <a:cxn ang="0">
                        <a:pos x="21" y="188"/>
                      </a:cxn>
                    </a:cxnLst>
                    <a:rect l="0" t="0" r="r" b="b"/>
                    <a:pathLst>
                      <a:path w="679" h="268">
                        <a:moveTo>
                          <a:pt x="0" y="230"/>
                        </a:moveTo>
                        <a:lnTo>
                          <a:pt x="6" y="234"/>
                        </a:lnTo>
                        <a:lnTo>
                          <a:pt x="13" y="236"/>
                        </a:lnTo>
                        <a:lnTo>
                          <a:pt x="21" y="240"/>
                        </a:lnTo>
                        <a:lnTo>
                          <a:pt x="29" y="244"/>
                        </a:lnTo>
                        <a:lnTo>
                          <a:pt x="38" y="246"/>
                        </a:lnTo>
                        <a:lnTo>
                          <a:pt x="46" y="247"/>
                        </a:lnTo>
                        <a:lnTo>
                          <a:pt x="53" y="251"/>
                        </a:lnTo>
                        <a:lnTo>
                          <a:pt x="63" y="253"/>
                        </a:lnTo>
                        <a:lnTo>
                          <a:pt x="70" y="255"/>
                        </a:lnTo>
                        <a:lnTo>
                          <a:pt x="80" y="257"/>
                        </a:lnTo>
                        <a:lnTo>
                          <a:pt x="89" y="259"/>
                        </a:lnTo>
                        <a:lnTo>
                          <a:pt x="99" y="261"/>
                        </a:lnTo>
                        <a:lnTo>
                          <a:pt x="107" y="261"/>
                        </a:lnTo>
                        <a:lnTo>
                          <a:pt x="116" y="263"/>
                        </a:lnTo>
                        <a:lnTo>
                          <a:pt x="126" y="265"/>
                        </a:lnTo>
                        <a:lnTo>
                          <a:pt x="135" y="266"/>
                        </a:lnTo>
                        <a:lnTo>
                          <a:pt x="145" y="266"/>
                        </a:lnTo>
                        <a:lnTo>
                          <a:pt x="154" y="266"/>
                        </a:lnTo>
                        <a:lnTo>
                          <a:pt x="164" y="266"/>
                        </a:lnTo>
                        <a:lnTo>
                          <a:pt x="173" y="268"/>
                        </a:lnTo>
                        <a:lnTo>
                          <a:pt x="183" y="268"/>
                        </a:lnTo>
                        <a:lnTo>
                          <a:pt x="192" y="268"/>
                        </a:lnTo>
                        <a:lnTo>
                          <a:pt x="202" y="268"/>
                        </a:lnTo>
                        <a:lnTo>
                          <a:pt x="211" y="268"/>
                        </a:lnTo>
                        <a:lnTo>
                          <a:pt x="221" y="266"/>
                        </a:lnTo>
                        <a:lnTo>
                          <a:pt x="230" y="266"/>
                        </a:lnTo>
                        <a:lnTo>
                          <a:pt x="242" y="265"/>
                        </a:lnTo>
                        <a:lnTo>
                          <a:pt x="251" y="265"/>
                        </a:lnTo>
                        <a:lnTo>
                          <a:pt x="261" y="263"/>
                        </a:lnTo>
                        <a:lnTo>
                          <a:pt x="270" y="263"/>
                        </a:lnTo>
                        <a:lnTo>
                          <a:pt x="281" y="261"/>
                        </a:lnTo>
                        <a:lnTo>
                          <a:pt x="291" y="259"/>
                        </a:lnTo>
                        <a:lnTo>
                          <a:pt x="300" y="257"/>
                        </a:lnTo>
                        <a:lnTo>
                          <a:pt x="310" y="255"/>
                        </a:lnTo>
                        <a:lnTo>
                          <a:pt x="321" y="253"/>
                        </a:lnTo>
                        <a:lnTo>
                          <a:pt x="331" y="251"/>
                        </a:lnTo>
                        <a:lnTo>
                          <a:pt x="340" y="249"/>
                        </a:lnTo>
                        <a:lnTo>
                          <a:pt x="350" y="246"/>
                        </a:lnTo>
                        <a:lnTo>
                          <a:pt x="359" y="244"/>
                        </a:lnTo>
                        <a:lnTo>
                          <a:pt x="369" y="240"/>
                        </a:lnTo>
                        <a:lnTo>
                          <a:pt x="378" y="236"/>
                        </a:lnTo>
                        <a:lnTo>
                          <a:pt x="390" y="234"/>
                        </a:lnTo>
                        <a:lnTo>
                          <a:pt x="397" y="230"/>
                        </a:lnTo>
                        <a:lnTo>
                          <a:pt x="409" y="228"/>
                        </a:lnTo>
                        <a:lnTo>
                          <a:pt x="416" y="225"/>
                        </a:lnTo>
                        <a:lnTo>
                          <a:pt x="428" y="221"/>
                        </a:lnTo>
                        <a:lnTo>
                          <a:pt x="437" y="217"/>
                        </a:lnTo>
                        <a:lnTo>
                          <a:pt x="447" y="213"/>
                        </a:lnTo>
                        <a:lnTo>
                          <a:pt x="455" y="209"/>
                        </a:lnTo>
                        <a:lnTo>
                          <a:pt x="466" y="204"/>
                        </a:lnTo>
                        <a:lnTo>
                          <a:pt x="474" y="200"/>
                        </a:lnTo>
                        <a:lnTo>
                          <a:pt x="483" y="194"/>
                        </a:lnTo>
                        <a:lnTo>
                          <a:pt x="491" y="190"/>
                        </a:lnTo>
                        <a:lnTo>
                          <a:pt x="500" y="185"/>
                        </a:lnTo>
                        <a:lnTo>
                          <a:pt x="510" y="181"/>
                        </a:lnTo>
                        <a:lnTo>
                          <a:pt x="519" y="175"/>
                        </a:lnTo>
                        <a:lnTo>
                          <a:pt x="527" y="171"/>
                        </a:lnTo>
                        <a:lnTo>
                          <a:pt x="534" y="166"/>
                        </a:lnTo>
                        <a:lnTo>
                          <a:pt x="544" y="160"/>
                        </a:lnTo>
                        <a:lnTo>
                          <a:pt x="551" y="154"/>
                        </a:lnTo>
                        <a:lnTo>
                          <a:pt x="559" y="149"/>
                        </a:lnTo>
                        <a:lnTo>
                          <a:pt x="569" y="143"/>
                        </a:lnTo>
                        <a:lnTo>
                          <a:pt x="576" y="137"/>
                        </a:lnTo>
                        <a:lnTo>
                          <a:pt x="584" y="131"/>
                        </a:lnTo>
                        <a:lnTo>
                          <a:pt x="590" y="126"/>
                        </a:lnTo>
                        <a:lnTo>
                          <a:pt x="597" y="118"/>
                        </a:lnTo>
                        <a:lnTo>
                          <a:pt x="603" y="112"/>
                        </a:lnTo>
                        <a:lnTo>
                          <a:pt x="610" y="107"/>
                        </a:lnTo>
                        <a:lnTo>
                          <a:pt x="616" y="99"/>
                        </a:lnTo>
                        <a:lnTo>
                          <a:pt x="624" y="92"/>
                        </a:lnTo>
                        <a:lnTo>
                          <a:pt x="629" y="84"/>
                        </a:lnTo>
                        <a:lnTo>
                          <a:pt x="637" y="78"/>
                        </a:lnTo>
                        <a:lnTo>
                          <a:pt x="643" y="71"/>
                        </a:lnTo>
                        <a:lnTo>
                          <a:pt x="648" y="63"/>
                        </a:lnTo>
                        <a:lnTo>
                          <a:pt x="654" y="55"/>
                        </a:lnTo>
                        <a:lnTo>
                          <a:pt x="660" y="50"/>
                        </a:lnTo>
                        <a:lnTo>
                          <a:pt x="666" y="42"/>
                        </a:lnTo>
                        <a:lnTo>
                          <a:pt x="671" y="34"/>
                        </a:lnTo>
                        <a:lnTo>
                          <a:pt x="675" y="27"/>
                        </a:lnTo>
                        <a:lnTo>
                          <a:pt x="679" y="23"/>
                        </a:lnTo>
                        <a:lnTo>
                          <a:pt x="635" y="0"/>
                        </a:lnTo>
                        <a:lnTo>
                          <a:pt x="631" y="4"/>
                        </a:lnTo>
                        <a:lnTo>
                          <a:pt x="628" y="10"/>
                        </a:lnTo>
                        <a:lnTo>
                          <a:pt x="624" y="15"/>
                        </a:lnTo>
                        <a:lnTo>
                          <a:pt x="620" y="23"/>
                        </a:lnTo>
                        <a:lnTo>
                          <a:pt x="614" y="27"/>
                        </a:lnTo>
                        <a:lnTo>
                          <a:pt x="610" y="34"/>
                        </a:lnTo>
                        <a:lnTo>
                          <a:pt x="605" y="40"/>
                        </a:lnTo>
                        <a:lnTo>
                          <a:pt x="599" y="48"/>
                        </a:lnTo>
                        <a:lnTo>
                          <a:pt x="593" y="54"/>
                        </a:lnTo>
                        <a:lnTo>
                          <a:pt x="588" y="59"/>
                        </a:lnTo>
                        <a:lnTo>
                          <a:pt x="582" y="67"/>
                        </a:lnTo>
                        <a:lnTo>
                          <a:pt x="576" y="73"/>
                        </a:lnTo>
                        <a:lnTo>
                          <a:pt x="571" y="78"/>
                        </a:lnTo>
                        <a:lnTo>
                          <a:pt x="565" y="84"/>
                        </a:lnTo>
                        <a:lnTo>
                          <a:pt x="559" y="90"/>
                        </a:lnTo>
                        <a:lnTo>
                          <a:pt x="553" y="95"/>
                        </a:lnTo>
                        <a:lnTo>
                          <a:pt x="546" y="99"/>
                        </a:lnTo>
                        <a:lnTo>
                          <a:pt x="538" y="105"/>
                        </a:lnTo>
                        <a:lnTo>
                          <a:pt x="531" y="111"/>
                        </a:lnTo>
                        <a:lnTo>
                          <a:pt x="523" y="116"/>
                        </a:lnTo>
                        <a:lnTo>
                          <a:pt x="515" y="120"/>
                        </a:lnTo>
                        <a:lnTo>
                          <a:pt x="508" y="126"/>
                        </a:lnTo>
                        <a:lnTo>
                          <a:pt x="500" y="131"/>
                        </a:lnTo>
                        <a:lnTo>
                          <a:pt x="493" y="135"/>
                        </a:lnTo>
                        <a:lnTo>
                          <a:pt x="485" y="139"/>
                        </a:lnTo>
                        <a:lnTo>
                          <a:pt x="477" y="145"/>
                        </a:lnTo>
                        <a:lnTo>
                          <a:pt x="470" y="149"/>
                        </a:lnTo>
                        <a:lnTo>
                          <a:pt x="460" y="154"/>
                        </a:lnTo>
                        <a:lnTo>
                          <a:pt x="453" y="158"/>
                        </a:lnTo>
                        <a:lnTo>
                          <a:pt x="445" y="162"/>
                        </a:lnTo>
                        <a:lnTo>
                          <a:pt x="435" y="166"/>
                        </a:lnTo>
                        <a:lnTo>
                          <a:pt x="428" y="171"/>
                        </a:lnTo>
                        <a:lnTo>
                          <a:pt x="418" y="173"/>
                        </a:lnTo>
                        <a:lnTo>
                          <a:pt x="409" y="177"/>
                        </a:lnTo>
                        <a:lnTo>
                          <a:pt x="401" y="181"/>
                        </a:lnTo>
                        <a:lnTo>
                          <a:pt x="392" y="185"/>
                        </a:lnTo>
                        <a:lnTo>
                          <a:pt x="384" y="187"/>
                        </a:lnTo>
                        <a:lnTo>
                          <a:pt x="375" y="190"/>
                        </a:lnTo>
                        <a:lnTo>
                          <a:pt x="367" y="192"/>
                        </a:lnTo>
                        <a:lnTo>
                          <a:pt x="358" y="196"/>
                        </a:lnTo>
                        <a:lnTo>
                          <a:pt x="348" y="198"/>
                        </a:lnTo>
                        <a:lnTo>
                          <a:pt x="340" y="200"/>
                        </a:lnTo>
                        <a:lnTo>
                          <a:pt x="329" y="202"/>
                        </a:lnTo>
                        <a:lnTo>
                          <a:pt x="321" y="206"/>
                        </a:lnTo>
                        <a:lnTo>
                          <a:pt x="312" y="208"/>
                        </a:lnTo>
                        <a:lnTo>
                          <a:pt x="304" y="209"/>
                        </a:lnTo>
                        <a:lnTo>
                          <a:pt x="295" y="211"/>
                        </a:lnTo>
                        <a:lnTo>
                          <a:pt x="287" y="213"/>
                        </a:lnTo>
                        <a:lnTo>
                          <a:pt x="276" y="213"/>
                        </a:lnTo>
                        <a:lnTo>
                          <a:pt x="268" y="215"/>
                        </a:lnTo>
                        <a:lnTo>
                          <a:pt x="259" y="217"/>
                        </a:lnTo>
                        <a:lnTo>
                          <a:pt x="249" y="217"/>
                        </a:lnTo>
                        <a:lnTo>
                          <a:pt x="240" y="217"/>
                        </a:lnTo>
                        <a:lnTo>
                          <a:pt x="230" y="219"/>
                        </a:lnTo>
                        <a:lnTo>
                          <a:pt x="223" y="219"/>
                        </a:lnTo>
                        <a:lnTo>
                          <a:pt x="213" y="221"/>
                        </a:lnTo>
                        <a:lnTo>
                          <a:pt x="203" y="221"/>
                        </a:lnTo>
                        <a:lnTo>
                          <a:pt x="194" y="221"/>
                        </a:lnTo>
                        <a:lnTo>
                          <a:pt x="186" y="221"/>
                        </a:lnTo>
                        <a:lnTo>
                          <a:pt x="177" y="221"/>
                        </a:lnTo>
                        <a:lnTo>
                          <a:pt x="167" y="221"/>
                        </a:lnTo>
                        <a:lnTo>
                          <a:pt x="160" y="221"/>
                        </a:lnTo>
                        <a:lnTo>
                          <a:pt x="152" y="219"/>
                        </a:lnTo>
                        <a:lnTo>
                          <a:pt x="145" y="219"/>
                        </a:lnTo>
                        <a:lnTo>
                          <a:pt x="135" y="217"/>
                        </a:lnTo>
                        <a:lnTo>
                          <a:pt x="126" y="217"/>
                        </a:lnTo>
                        <a:lnTo>
                          <a:pt x="118" y="217"/>
                        </a:lnTo>
                        <a:lnTo>
                          <a:pt x="110" y="215"/>
                        </a:lnTo>
                        <a:lnTo>
                          <a:pt x="103" y="213"/>
                        </a:lnTo>
                        <a:lnTo>
                          <a:pt x="93" y="211"/>
                        </a:lnTo>
                        <a:lnTo>
                          <a:pt x="86" y="209"/>
                        </a:lnTo>
                        <a:lnTo>
                          <a:pt x="78" y="209"/>
                        </a:lnTo>
                        <a:lnTo>
                          <a:pt x="70" y="206"/>
                        </a:lnTo>
                        <a:lnTo>
                          <a:pt x="63" y="204"/>
                        </a:lnTo>
                        <a:lnTo>
                          <a:pt x="55" y="200"/>
                        </a:lnTo>
                        <a:lnTo>
                          <a:pt x="48" y="198"/>
                        </a:lnTo>
                        <a:lnTo>
                          <a:pt x="40" y="196"/>
                        </a:lnTo>
                        <a:lnTo>
                          <a:pt x="34" y="194"/>
                        </a:lnTo>
                        <a:lnTo>
                          <a:pt x="27" y="190"/>
                        </a:lnTo>
                        <a:lnTo>
                          <a:pt x="21" y="188"/>
                        </a:lnTo>
                        <a:lnTo>
                          <a:pt x="0" y="230"/>
                        </a:lnTo>
                        <a:lnTo>
                          <a:pt x="0" y="23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5" name="Freeform 270"/>
                  <p:cNvSpPr>
                    <a:spLocks/>
                  </p:cNvSpPr>
                  <p:nvPr/>
                </p:nvSpPr>
                <p:spPr bwMode="auto">
                  <a:xfrm>
                    <a:off x="6621463" y="1127125"/>
                    <a:ext cx="839788" cy="554038"/>
                  </a:xfrm>
                  <a:custGeom>
                    <a:avLst/>
                    <a:gdLst/>
                    <a:ahLst/>
                    <a:cxnLst>
                      <a:cxn ang="0">
                        <a:pos x="870" y="13"/>
                      </a:cxn>
                      <a:cxn ang="0">
                        <a:pos x="785" y="0"/>
                      </a:cxn>
                      <a:cxn ang="0">
                        <a:pos x="703" y="13"/>
                      </a:cxn>
                      <a:cxn ang="0">
                        <a:pos x="625" y="51"/>
                      </a:cxn>
                      <a:cxn ang="0">
                        <a:pos x="564" y="118"/>
                      </a:cxn>
                      <a:cxn ang="0">
                        <a:pos x="530" y="188"/>
                      </a:cxn>
                      <a:cxn ang="0">
                        <a:pos x="517" y="259"/>
                      </a:cxn>
                      <a:cxn ang="0">
                        <a:pos x="479" y="247"/>
                      </a:cxn>
                      <a:cxn ang="0">
                        <a:pos x="424" y="198"/>
                      </a:cxn>
                      <a:cxn ang="0">
                        <a:pos x="355" y="165"/>
                      </a:cxn>
                      <a:cxn ang="0">
                        <a:pos x="266" y="154"/>
                      </a:cxn>
                      <a:cxn ang="0">
                        <a:pos x="176" y="171"/>
                      </a:cxn>
                      <a:cxn ang="0">
                        <a:pos x="102" y="211"/>
                      </a:cxn>
                      <a:cxn ang="0">
                        <a:pos x="45" y="274"/>
                      </a:cxn>
                      <a:cxn ang="0">
                        <a:pos x="9" y="350"/>
                      </a:cxn>
                      <a:cxn ang="0">
                        <a:pos x="1" y="437"/>
                      </a:cxn>
                      <a:cxn ang="0">
                        <a:pos x="19" y="523"/>
                      </a:cxn>
                      <a:cxn ang="0">
                        <a:pos x="64" y="597"/>
                      </a:cxn>
                      <a:cxn ang="0">
                        <a:pos x="129" y="654"/>
                      </a:cxn>
                      <a:cxn ang="0">
                        <a:pos x="209" y="690"/>
                      </a:cxn>
                      <a:cxn ang="0">
                        <a:pos x="294" y="696"/>
                      </a:cxn>
                      <a:cxn ang="0">
                        <a:pos x="378" y="675"/>
                      </a:cxn>
                      <a:cxn ang="0">
                        <a:pos x="456" y="626"/>
                      </a:cxn>
                      <a:cxn ang="0">
                        <a:pos x="519" y="542"/>
                      </a:cxn>
                      <a:cxn ang="0">
                        <a:pos x="538" y="470"/>
                      </a:cxn>
                      <a:cxn ang="0">
                        <a:pos x="452" y="521"/>
                      </a:cxn>
                      <a:cxn ang="0">
                        <a:pos x="401" y="586"/>
                      </a:cxn>
                      <a:cxn ang="0">
                        <a:pos x="332" y="620"/>
                      </a:cxn>
                      <a:cxn ang="0">
                        <a:pos x="245" y="627"/>
                      </a:cxn>
                      <a:cxn ang="0">
                        <a:pos x="159" y="593"/>
                      </a:cxn>
                      <a:cxn ang="0">
                        <a:pos x="91" y="513"/>
                      </a:cxn>
                      <a:cxn ang="0">
                        <a:pos x="70" y="443"/>
                      </a:cxn>
                      <a:cxn ang="0">
                        <a:pos x="79" y="356"/>
                      </a:cxn>
                      <a:cxn ang="0">
                        <a:pos x="155" y="257"/>
                      </a:cxn>
                      <a:cxn ang="0">
                        <a:pos x="232" y="226"/>
                      </a:cxn>
                      <a:cxn ang="0">
                        <a:pos x="298" y="222"/>
                      </a:cxn>
                      <a:cxn ang="0">
                        <a:pos x="380" y="251"/>
                      </a:cxn>
                      <a:cxn ang="0">
                        <a:pos x="458" y="335"/>
                      </a:cxn>
                      <a:cxn ang="0">
                        <a:pos x="585" y="251"/>
                      </a:cxn>
                      <a:cxn ang="0">
                        <a:pos x="610" y="169"/>
                      </a:cxn>
                      <a:cxn ang="0">
                        <a:pos x="688" y="95"/>
                      </a:cxn>
                      <a:cxn ang="0">
                        <a:pos x="791" y="68"/>
                      </a:cxn>
                      <a:cxn ang="0">
                        <a:pos x="878" y="89"/>
                      </a:cxn>
                      <a:cxn ang="0">
                        <a:pos x="954" y="158"/>
                      </a:cxn>
                      <a:cxn ang="0">
                        <a:pos x="988" y="249"/>
                      </a:cxn>
                      <a:cxn ang="0">
                        <a:pos x="981" y="337"/>
                      </a:cxn>
                      <a:cxn ang="0">
                        <a:pos x="943" y="405"/>
                      </a:cxn>
                      <a:cxn ang="0">
                        <a:pos x="884" y="454"/>
                      </a:cxn>
                      <a:cxn ang="0">
                        <a:pos x="808" y="477"/>
                      </a:cxn>
                      <a:cxn ang="0">
                        <a:pos x="730" y="472"/>
                      </a:cxn>
                      <a:cxn ang="0">
                        <a:pos x="658" y="437"/>
                      </a:cxn>
                      <a:cxn ang="0">
                        <a:pos x="597" y="473"/>
                      </a:cxn>
                      <a:cxn ang="0">
                        <a:pos x="682" y="527"/>
                      </a:cxn>
                      <a:cxn ang="0">
                        <a:pos x="785" y="546"/>
                      </a:cxn>
                      <a:cxn ang="0">
                        <a:pos x="886" y="525"/>
                      </a:cxn>
                      <a:cxn ang="0">
                        <a:pos x="973" y="472"/>
                      </a:cxn>
                      <a:cxn ang="0">
                        <a:pos x="1030" y="395"/>
                      </a:cxn>
                      <a:cxn ang="0">
                        <a:pos x="1055" y="312"/>
                      </a:cxn>
                      <a:cxn ang="0">
                        <a:pos x="1055" y="228"/>
                      </a:cxn>
                      <a:cxn ang="0">
                        <a:pos x="1026" y="146"/>
                      </a:cxn>
                      <a:cxn ang="0">
                        <a:pos x="975" y="78"/>
                      </a:cxn>
                    </a:cxnLst>
                    <a:rect l="0" t="0" r="r" b="b"/>
                    <a:pathLst>
                      <a:path w="1059" h="698">
                        <a:moveTo>
                          <a:pt x="945" y="51"/>
                        </a:moveTo>
                        <a:lnTo>
                          <a:pt x="939" y="48"/>
                        </a:lnTo>
                        <a:lnTo>
                          <a:pt x="931" y="44"/>
                        </a:lnTo>
                        <a:lnTo>
                          <a:pt x="926" y="40"/>
                        </a:lnTo>
                        <a:lnTo>
                          <a:pt x="920" y="36"/>
                        </a:lnTo>
                        <a:lnTo>
                          <a:pt x="914" y="32"/>
                        </a:lnTo>
                        <a:lnTo>
                          <a:pt x="909" y="29"/>
                        </a:lnTo>
                        <a:lnTo>
                          <a:pt x="903" y="27"/>
                        </a:lnTo>
                        <a:lnTo>
                          <a:pt x="897" y="23"/>
                        </a:lnTo>
                        <a:lnTo>
                          <a:pt x="890" y="21"/>
                        </a:lnTo>
                        <a:lnTo>
                          <a:pt x="884" y="19"/>
                        </a:lnTo>
                        <a:lnTo>
                          <a:pt x="876" y="15"/>
                        </a:lnTo>
                        <a:lnTo>
                          <a:pt x="870" y="13"/>
                        </a:lnTo>
                        <a:lnTo>
                          <a:pt x="863" y="11"/>
                        </a:lnTo>
                        <a:lnTo>
                          <a:pt x="857" y="10"/>
                        </a:lnTo>
                        <a:lnTo>
                          <a:pt x="851" y="8"/>
                        </a:lnTo>
                        <a:lnTo>
                          <a:pt x="846" y="8"/>
                        </a:lnTo>
                        <a:lnTo>
                          <a:pt x="838" y="6"/>
                        </a:lnTo>
                        <a:lnTo>
                          <a:pt x="832" y="4"/>
                        </a:lnTo>
                        <a:lnTo>
                          <a:pt x="825" y="4"/>
                        </a:lnTo>
                        <a:lnTo>
                          <a:pt x="819" y="4"/>
                        </a:lnTo>
                        <a:lnTo>
                          <a:pt x="812" y="0"/>
                        </a:lnTo>
                        <a:lnTo>
                          <a:pt x="806" y="0"/>
                        </a:lnTo>
                        <a:lnTo>
                          <a:pt x="798" y="0"/>
                        </a:lnTo>
                        <a:lnTo>
                          <a:pt x="793" y="0"/>
                        </a:lnTo>
                        <a:lnTo>
                          <a:pt x="785" y="0"/>
                        </a:lnTo>
                        <a:lnTo>
                          <a:pt x="779" y="0"/>
                        </a:lnTo>
                        <a:lnTo>
                          <a:pt x="774" y="0"/>
                        </a:lnTo>
                        <a:lnTo>
                          <a:pt x="766" y="2"/>
                        </a:lnTo>
                        <a:lnTo>
                          <a:pt x="760" y="2"/>
                        </a:lnTo>
                        <a:lnTo>
                          <a:pt x="754" y="4"/>
                        </a:lnTo>
                        <a:lnTo>
                          <a:pt x="747" y="4"/>
                        </a:lnTo>
                        <a:lnTo>
                          <a:pt x="741" y="6"/>
                        </a:lnTo>
                        <a:lnTo>
                          <a:pt x="734" y="6"/>
                        </a:lnTo>
                        <a:lnTo>
                          <a:pt x="728" y="8"/>
                        </a:lnTo>
                        <a:lnTo>
                          <a:pt x="722" y="8"/>
                        </a:lnTo>
                        <a:lnTo>
                          <a:pt x="715" y="10"/>
                        </a:lnTo>
                        <a:lnTo>
                          <a:pt x="709" y="11"/>
                        </a:lnTo>
                        <a:lnTo>
                          <a:pt x="703" y="13"/>
                        </a:lnTo>
                        <a:lnTo>
                          <a:pt x="696" y="15"/>
                        </a:lnTo>
                        <a:lnTo>
                          <a:pt x="690" y="19"/>
                        </a:lnTo>
                        <a:lnTo>
                          <a:pt x="684" y="21"/>
                        </a:lnTo>
                        <a:lnTo>
                          <a:pt x="678" y="23"/>
                        </a:lnTo>
                        <a:lnTo>
                          <a:pt x="671" y="25"/>
                        </a:lnTo>
                        <a:lnTo>
                          <a:pt x="665" y="29"/>
                        </a:lnTo>
                        <a:lnTo>
                          <a:pt x="659" y="30"/>
                        </a:lnTo>
                        <a:lnTo>
                          <a:pt x="654" y="34"/>
                        </a:lnTo>
                        <a:lnTo>
                          <a:pt x="648" y="38"/>
                        </a:lnTo>
                        <a:lnTo>
                          <a:pt x="642" y="42"/>
                        </a:lnTo>
                        <a:lnTo>
                          <a:pt x="637" y="44"/>
                        </a:lnTo>
                        <a:lnTo>
                          <a:pt x="631" y="48"/>
                        </a:lnTo>
                        <a:lnTo>
                          <a:pt x="625" y="51"/>
                        </a:lnTo>
                        <a:lnTo>
                          <a:pt x="621" y="57"/>
                        </a:lnTo>
                        <a:lnTo>
                          <a:pt x="616" y="61"/>
                        </a:lnTo>
                        <a:lnTo>
                          <a:pt x="610" y="65"/>
                        </a:lnTo>
                        <a:lnTo>
                          <a:pt x="604" y="68"/>
                        </a:lnTo>
                        <a:lnTo>
                          <a:pt x="600" y="74"/>
                        </a:lnTo>
                        <a:lnTo>
                          <a:pt x="595" y="80"/>
                        </a:lnTo>
                        <a:lnTo>
                          <a:pt x="591" y="84"/>
                        </a:lnTo>
                        <a:lnTo>
                          <a:pt x="585" y="89"/>
                        </a:lnTo>
                        <a:lnTo>
                          <a:pt x="581" y="95"/>
                        </a:lnTo>
                        <a:lnTo>
                          <a:pt x="578" y="101"/>
                        </a:lnTo>
                        <a:lnTo>
                          <a:pt x="574" y="105"/>
                        </a:lnTo>
                        <a:lnTo>
                          <a:pt x="568" y="110"/>
                        </a:lnTo>
                        <a:lnTo>
                          <a:pt x="564" y="118"/>
                        </a:lnTo>
                        <a:lnTo>
                          <a:pt x="561" y="126"/>
                        </a:lnTo>
                        <a:lnTo>
                          <a:pt x="555" y="133"/>
                        </a:lnTo>
                        <a:lnTo>
                          <a:pt x="551" y="137"/>
                        </a:lnTo>
                        <a:lnTo>
                          <a:pt x="549" y="143"/>
                        </a:lnTo>
                        <a:lnTo>
                          <a:pt x="545" y="146"/>
                        </a:lnTo>
                        <a:lnTo>
                          <a:pt x="543" y="152"/>
                        </a:lnTo>
                        <a:lnTo>
                          <a:pt x="542" y="156"/>
                        </a:lnTo>
                        <a:lnTo>
                          <a:pt x="540" y="162"/>
                        </a:lnTo>
                        <a:lnTo>
                          <a:pt x="538" y="167"/>
                        </a:lnTo>
                        <a:lnTo>
                          <a:pt x="536" y="171"/>
                        </a:lnTo>
                        <a:lnTo>
                          <a:pt x="534" y="177"/>
                        </a:lnTo>
                        <a:lnTo>
                          <a:pt x="532" y="183"/>
                        </a:lnTo>
                        <a:lnTo>
                          <a:pt x="530" y="188"/>
                        </a:lnTo>
                        <a:lnTo>
                          <a:pt x="530" y="194"/>
                        </a:lnTo>
                        <a:lnTo>
                          <a:pt x="526" y="200"/>
                        </a:lnTo>
                        <a:lnTo>
                          <a:pt x="526" y="205"/>
                        </a:lnTo>
                        <a:lnTo>
                          <a:pt x="524" y="209"/>
                        </a:lnTo>
                        <a:lnTo>
                          <a:pt x="523" y="215"/>
                        </a:lnTo>
                        <a:lnTo>
                          <a:pt x="523" y="221"/>
                        </a:lnTo>
                        <a:lnTo>
                          <a:pt x="521" y="226"/>
                        </a:lnTo>
                        <a:lnTo>
                          <a:pt x="519" y="232"/>
                        </a:lnTo>
                        <a:lnTo>
                          <a:pt x="519" y="238"/>
                        </a:lnTo>
                        <a:lnTo>
                          <a:pt x="519" y="243"/>
                        </a:lnTo>
                        <a:lnTo>
                          <a:pt x="517" y="249"/>
                        </a:lnTo>
                        <a:lnTo>
                          <a:pt x="517" y="253"/>
                        </a:lnTo>
                        <a:lnTo>
                          <a:pt x="517" y="259"/>
                        </a:lnTo>
                        <a:lnTo>
                          <a:pt x="517" y="264"/>
                        </a:lnTo>
                        <a:lnTo>
                          <a:pt x="517" y="270"/>
                        </a:lnTo>
                        <a:lnTo>
                          <a:pt x="517" y="276"/>
                        </a:lnTo>
                        <a:lnTo>
                          <a:pt x="517" y="281"/>
                        </a:lnTo>
                        <a:lnTo>
                          <a:pt x="507" y="285"/>
                        </a:lnTo>
                        <a:lnTo>
                          <a:pt x="503" y="280"/>
                        </a:lnTo>
                        <a:lnTo>
                          <a:pt x="500" y="274"/>
                        </a:lnTo>
                        <a:lnTo>
                          <a:pt x="496" y="270"/>
                        </a:lnTo>
                        <a:lnTo>
                          <a:pt x="494" y="264"/>
                        </a:lnTo>
                        <a:lnTo>
                          <a:pt x="490" y="259"/>
                        </a:lnTo>
                        <a:lnTo>
                          <a:pt x="486" y="255"/>
                        </a:lnTo>
                        <a:lnTo>
                          <a:pt x="483" y="251"/>
                        </a:lnTo>
                        <a:lnTo>
                          <a:pt x="479" y="247"/>
                        </a:lnTo>
                        <a:lnTo>
                          <a:pt x="475" y="241"/>
                        </a:lnTo>
                        <a:lnTo>
                          <a:pt x="471" y="238"/>
                        </a:lnTo>
                        <a:lnTo>
                          <a:pt x="467" y="234"/>
                        </a:lnTo>
                        <a:lnTo>
                          <a:pt x="464" y="230"/>
                        </a:lnTo>
                        <a:lnTo>
                          <a:pt x="460" y="226"/>
                        </a:lnTo>
                        <a:lnTo>
                          <a:pt x="456" y="222"/>
                        </a:lnTo>
                        <a:lnTo>
                          <a:pt x="450" y="219"/>
                        </a:lnTo>
                        <a:lnTo>
                          <a:pt x="446" y="215"/>
                        </a:lnTo>
                        <a:lnTo>
                          <a:pt x="441" y="211"/>
                        </a:lnTo>
                        <a:lnTo>
                          <a:pt x="437" y="207"/>
                        </a:lnTo>
                        <a:lnTo>
                          <a:pt x="433" y="203"/>
                        </a:lnTo>
                        <a:lnTo>
                          <a:pt x="427" y="202"/>
                        </a:lnTo>
                        <a:lnTo>
                          <a:pt x="424" y="198"/>
                        </a:lnTo>
                        <a:lnTo>
                          <a:pt x="420" y="194"/>
                        </a:lnTo>
                        <a:lnTo>
                          <a:pt x="414" y="192"/>
                        </a:lnTo>
                        <a:lnTo>
                          <a:pt x="410" y="190"/>
                        </a:lnTo>
                        <a:lnTo>
                          <a:pt x="405" y="186"/>
                        </a:lnTo>
                        <a:lnTo>
                          <a:pt x="399" y="184"/>
                        </a:lnTo>
                        <a:lnTo>
                          <a:pt x="393" y="181"/>
                        </a:lnTo>
                        <a:lnTo>
                          <a:pt x="389" y="179"/>
                        </a:lnTo>
                        <a:lnTo>
                          <a:pt x="384" y="175"/>
                        </a:lnTo>
                        <a:lnTo>
                          <a:pt x="378" y="173"/>
                        </a:lnTo>
                        <a:lnTo>
                          <a:pt x="372" y="171"/>
                        </a:lnTo>
                        <a:lnTo>
                          <a:pt x="368" y="171"/>
                        </a:lnTo>
                        <a:lnTo>
                          <a:pt x="361" y="167"/>
                        </a:lnTo>
                        <a:lnTo>
                          <a:pt x="355" y="165"/>
                        </a:lnTo>
                        <a:lnTo>
                          <a:pt x="348" y="164"/>
                        </a:lnTo>
                        <a:lnTo>
                          <a:pt x="340" y="164"/>
                        </a:lnTo>
                        <a:lnTo>
                          <a:pt x="334" y="160"/>
                        </a:lnTo>
                        <a:lnTo>
                          <a:pt x="327" y="160"/>
                        </a:lnTo>
                        <a:lnTo>
                          <a:pt x="321" y="158"/>
                        </a:lnTo>
                        <a:lnTo>
                          <a:pt x="315" y="158"/>
                        </a:lnTo>
                        <a:lnTo>
                          <a:pt x="308" y="156"/>
                        </a:lnTo>
                        <a:lnTo>
                          <a:pt x="300" y="154"/>
                        </a:lnTo>
                        <a:lnTo>
                          <a:pt x="294" y="154"/>
                        </a:lnTo>
                        <a:lnTo>
                          <a:pt x="287" y="154"/>
                        </a:lnTo>
                        <a:lnTo>
                          <a:pt x="279" y="154"/>
                        </a:lnTo>
                        <a:lnTo>
                          <a:pt x="273" y="154"/>
                        </a:lnTo>
                        <a:lnTo>
                          <a:pt x="266" y="154"/>
                        </a:lnTo>
                        <a:lnTo>
                          <a:pt x="260" y="154"/>
                        </a:lnTo>
                        <a:lnTo>
                          <a:pt x="252" y="154"/>
                        </a:lnTo>
                        <a:lnTo>
                          <a:pt x="245" y="154"/>
                        </a:lnTo>
                        <a:lnTo>
                          <a:pt x="237" y="156"/>
                        </a:lnTo>
                        <a:lnTo>
                          <a:pt x="232" y="158"/>
                        </a:lnTo>
                        <a:lnTo>
                          <a:pt x="224" y="158"/>
                        </a:lnTo>
                        <a:lnTo>
                          <a:pt x="218" y="160"/>
                        </a:lnTo>
                        <a:lnTo>
                          <a:pt x="211" y="160"/>
                        </a:lnTo>
                        <a:lnTo>
                          <a:pt x="205" y="164"/>
                        </a:lnTo>
                        <a:lnTo>
                          <a:pt x="197" y="164"/>
                        </a:lnTo>
                        <a:lnTo>
                          <a:pt x="192" y="165"/>
                        </a:lnTo>
                        <a:lnTo>
                          <a:pt x="184" y="167"/>
                        </a:lnTo>
                        <a:lnTo>
                          <a:pt x="176" y="171"/>
                        </a:lnTo>
                        <a:lnTo>
                          <a:pt x="171" y="173"/>
                        </a:lnTo>
                        <a:lnTo>
                          <a:pt x="165" y="175"/>
                        </a:lnTo>
                        <a:lnTo>
                          <a:pt x="157" y="179"/>
                        </a:lnTo>
                        <a:lnTo>
                          <a:pt x="154" y="183"/>
                        </a:lnTo>
                        <a:lnTo>
                          <a:pt x="146" y="184"/>
                        </a:lnTo>
                        <a:lnTo>
                          <a:pt x="140" y="188"/>
                        </a:lnTo>
                        <a:lnTo>
                          <a:pt x="135" y="190"/>
                        </a:lnTo>
                        <a:lnTo>
                          <a:pt x="129" y="194"/>
                        </a:lnTo>
                        <a:lnTo>
                          <a:pt x="123" y="196"/>
                        </a:lnTo>
                        <a:lnTo>
                          <a:pt x="117" y="200"/>
                        </a:lnTo>
                        <a:lnTo>
                          <a:pt x="114" y="203"/>
                        </a:lnTo>
                        <a:lnTo>
                          <a:pt x="108" y="209"/>
                        </a:lnTo>
                        <a:lnTo>
                          <a:pt x="102" y="211"/>
                        </a:lnTo>
                        <a:lnTo>
                          <a:pt x="97" y="217"/>
                        </a:lnTo>
                        <a:lnTo>
                          <a:pt x="93" y="221"/>
                        </a:lnTo>
                        <a:lnTo>
                          <a:pt x="87" y="224"/>
                        </a:lnTo>
                        <a:lnTo>
                          <a:pt x="81" y="230"/>
                        </a:lnTo>
                        <a:lnTo>
                          <a:pt x="78" y="234"/>
                        </a:lnTo>
                        <a:lnTo>
                          <a:pt x="74" y="238"/>
                        </a:lnTo>
                        <a:lnTo>
                          <a:pt x="70" y="243"/>
                        </a:lnTo>
                        <a:lnTo>
                          <a:pt x="64" y="249"/>
                        </a:lnTo>
                        <a:lnTo>
                          <a:pt x="60" y="253"/>
                        </a:lnTo>
                        <a:lnTo>
                          <a:pt x="55" y="257"/>
                        </a:lnTo>
                        <a:lnTo>
                          <a:pt x="53" y="262"/>
                        </a:lnTo>
                        <a:lnTo>
                          <a:pt x="49" y="268"/>
                        </a:lnTo>
                        <a:lnTo>
                          <a:pt x="45" y="274"/>
                        </a:lnTo>
                        <a:lnTo>
                          <a:pt x="41" y="280"/>
                        </a:lnTo>
                        <a:lnTo>
                          <a:pt x="38" y="285"/>
                        </a:lnTo>
                        <a:lnTo>
                          <a:pt x="36" y="291"/>
                        </a:lnTo>
                        <a:lnTo>
                          <a:pt x="32" y="295"/>
                        </a:lnTo>
                        <a:lnTo>
                          <a:pt x="28" y="300"/>
                        </a:lnTo>
                        <a:lnTo>
                          <a:pt x="26" y="308"/>
                        </a:lnTo>
                        <a:lnTo>
                          <a:pt x="22" y="314"/>
                        </a:lnTo>
                        <a:lnTo>
                          <a:pt x="20" y="319"/>
                        </a:lnTo>
                        <a:lnTo>
                          <a:pt x="19" y="325"/>
                        </a:lnTo>
                        <a:lnTo>
                          <a:pt x="17" y="333"/>
                        </a:lnTo>
                        <a:lnTo>
                          <a:pt x="13" y="337"/>
                        </a:lnTo>
                        <a:lnTo>
                          <a:pt x="11" y="344"/>
                        </a:lnTo>
                        <a:lnTo>
                          <a:pt x="9" y="350"/>
                        </a:lnTo>
                        <a:lnTo>
                          <a:pt x="9" y="356"/>
                        </a:lnTo>
                        <a:lnTo>
                          <a:pt x="5" y="363"/>
                        </a:lnTo>
                        <a:lnTo>
                          <a:pt x="5" y="369"/>
                        </a:lnTo>
                        <a:lnTo>
                          <a:pt x="3" y="376"/>
                        </a:lnTo>
                        <a:lnTo>
                          <a:pt x="3" y="382"/>
                        </a:lnTo>
                        <a:lnTo>
                          <a:pt x="1" y="390"/>
                        </a:lnTo>
                        <a:lnTo>
                          <a:pt x="1" y="395"/>
                        </a:lnTo>
                        <a:lnTo>
                          <a:pt x="0" y="401"/>
                        </a:lnTo>
                        <a:lnTo>
                          <a:pt x="0" y="409"/>
                        </a:lnTo>
                        <a:lnTo>
                          <a:pt x="0" y="416"/>
                        </a:lnTo>
                        <a:lnTo>
                          <a:pt x="0" y="422"/>
                        </a:lnTo>
                        <a:lnTo>
                          <a:pt x="0" y="430"/>
                        </a:lnTo>
                        <a:lnTo>
                          <a:pt x="1" y="437"/>
                        </a:lnTo>
                        <a:lnTo>
                          <a:pt x="1" y="443"/>
                        </a:lnTo>
                        <a:lnTo>
                          <a:pt x="1" y="449"/>
                        </a:lnTo>
                        <a:lnTo>
                          <a:pt x="1" y="456"/>
                        </a:lnTo>
                        <a:lnTo>
                          <a:pt x="3" y="462"/>
                        </a:lnTo>
                        <a:lnTo>
                          <a:pt x="3" y="470"/>
                        </a:lnTo>
                        <a:lnTo>
                          <a:pt x="5" y="477"/>
                        </a:lnTo>
                        <a:lnTo>
                          <a:pt x="7" y="483"/>
                        </a:lnTo>
                        <a:lnTo>
                          <a:pt x="9" y="491"/>
                        </a:lnTo>
                        <a:lnTo>
                          <a:pt x="11" y="496"/>
                        </a:lnTo>
                        <a:lnTo>
                          <a:pt x="13" y="504"/>
                        </a:lnTo>
                        <a:lnTo>
                          <a:pt x="15" y="508"/>
                        </a:lnTo>
                        <a:lnTo>
                          <a:pt x="17" y="515"/>
                        </a:lnTo>
                        <a:lnTo>
                          <a:pt x="19" y="523"/>
                        </a:lnTo>
                        <a:lnTo>
                          <a:pt x="22" y="529"/>
                        </a:lnTo>
                        <a:lnTo>
                          <a:pt x="24" y="534"/>
                        </a:lnTo>
                        <a:lnTo>
                          <a:pt x="28" y="542"/>
                        </a:lnTo>
                        <a:lnTo>
                          <a:pt x="32" y="548"/>
                        </a:lnTo>
                        <a:lnTo>
                          <a:pt x="34" y="553"/>
                        </a:lnTo>
                        <a:lnTo>
                          <a:pt x="36" y="559"/>
                        </a:lnTo>
                        <a:lnTo>
                          <a:pt x="40" y="565"/>
                        </a:lnTo>
                        <a:lnTo>
                          <a:pt x="43" y="570"/>
                        </a:lnTo>
                        <a:lnTo>
                          <a:pt x="47" y="576"/>
                        </a:lnTo>
                        <a:lnTo>
                          <a:pt x="51" y="582"/>
                        </a:lnTo>
                        <a:lnTo>
                          <a:pt x="55" y="588"/>
                        </a:lnTo>
                        <a:lnTo>
                          <a:pt x="59" y="591"/>
                        </a:lnTo>
                        <a:lnTo>
                          <a:pt x="64" y="597"/>
                        </a:lnTo>
                        <a:lnTo>
                          <a:pt x="68" y="603"/>
                        </a:lnTo>
                        <a:lnTo>
                          <a:pt x="72" y="608"/>
                        </a:lnTo>
                        <a:lnTo>
                          <a:pt x="76" y="612"/>
                        </a:lnTo>
                        <a:lnTo>
                          <a:pt x="81" y="618"/>
                        </a:lnTo>
                        <a:lnTo>
                          <a:pt x="87" y="622"/>
                        </a:lnTo>
                        <a:lnTo>
                          <a:pt x="93" y="627"/>
                        </a:lnTo>
                        <a:lnTo>
                          <a:pt x="97" y="631"/>
                        </a:lnTo>
                        <a:lnTo>
                          <a:pt x="100" y="635"/>
                        </a:lnTo>
                        <a:lnTo>
                          <a:pt x="106" y="639"/>
                        </a:lnTo>
                        <a:lnTo>
                          <a:pt x="112" y="645"/>
                        </a:lnTo>
                        <a:lnTo>
                          <a:pt x="117" y="646"/>
                        </a:lnTo>
                        <a:lnTo>
                          <a:pt x="123" y="650"/>
                        </a:lnTo>
                        <a:lnTo>
                          <a:pt x="129" y="654"/>
                        </a:lnTo>
                        <a:lnTo>
                          <a:pt x="135" y="658"/>
                        </a:lnTo>
                        <a:lnTo>
                          <a:pt x="140" y="662"/>
                        </a:lnTo>
                        <a:lnTo>
                          <a:pt x="146" y="665"/>
                        </a:lnTo>
                        <a:lnTo>
                          <a:pt x="152" y="667"/>
                        </a:lnTo>
                        <a:lnTo>
                          <a:pt x="157" y="671"/>
                        </a:lnTo>
                        <a:lnTo>
                          <a:pt x="163" y="673"/>
                        </a:lnTo>
                        <a:lnTo>
                          <a:pt x="171" y="677"/>
                        </a:lnTo>
                        <a:lnTo>
                          <a:pt x="176" y="679"/>
                        </a:lnTo>
                        <a:lnTo>
                          <a:pt x="184" y="683"/>
                        </a:lnTo>
                        <a:lnTo>
                          <a:pt x="190" y="683"/>
                        </a:lnTo>
                        <a:lnTo>
                          <a:pt x="195" y="686"/>
                        </a:lnTo>
                        <a:lnTo>
                          <a:pt x="201" y="686"/>
                        </a:lnTo>
                        <a:lnTo>
                          <a:pt x="209" y="690"/>
                        </a:lnTo>
                        <a:lnTo>
                          <a:pt x="214" y="690"/>
                        </a:lnTo>
                        <a:lnTo>
                          <a:pt x="220" y="692"/>
                        </a:lnTo>
                        <a:lnTo>
                          <a:pt x="228" y="692"/>
                        </a:lnTo>
                        <a:lnTo>
                          <a:pt x="235" y="694"/>
                        </a:lnTo>
                        <a:lnTo>
                          <a:pt x="241" y="694"/>
                        </a:lnTo>
                        <a:lnTo>
                          <a:pt x="247" y="696"/>
                        </a:lnTo>
                        <a:lnTo>
                          <a:pt x="254" y="696"/>
                        </a:lnTo>
                        <a:lnTo>
                          <a:pt x="260" y="698"/>
                        </a:lnTo>
                        <a:lnTo>
                          <a:pt x="268" y="698"/>
                        </a:lnTo>
                        <a:lnTo>
                          <a:pt x="275" y="698"/>
                        </a:lnTo>
                        <a:lnTo>
                          <a:pt x="281" y="698"/>
                        </a:lnTo>
                        <a:lnTo>
                          <a:pt x="289" y="698"/>
                        </a:lnTo>
                        <a:lnTo>
                          <a:pt x="294" y="696"/>
                        </a:lnTo>
                        <a:lnTo>
                          <a:pt x="300" y="696"/>
                        </a:lnTo>
                        <a:lnTo>
                          <a:pt x="308" y="694"/>
                        </a:lnTo>
                        <a:lnTo>
                          <a:pt x="315" y="694"/>
                        </a:lnTo>
                        <a:lnTo>
                          <a:pt x="319" y="692"/>
                        </a:lnTo>
                        <a:lnTo>
                          <a:pt x="327" y="692"/>
                        </a:lnTo>
                        <a:lnTo>
                          <a:pt x="334" y="690"/>
                        </a:lnTo>
                        <a:lnTo>
                          <a:pt x="340" y="690"/>
                        </a:lnTo>
                        <a:lnTo>
                          <a:pt x="346" y="686"/>
                        </a:lnTo>
                        <a:lnTo>
                          <a:pt x="353" y="684"/>
                        </a:lnTo>
                        <a:lnTo>
                          <a:pt x="359" y="683"/>
                        </a:lnTo>
                        <a:lnTo>
                          <a:pt x="367" y="681"/>
                        </a:lnTo>
                        <a:lnTo>
                          <a:pt x="372" y="679"/>
                        </a:lnTo>
                        <a:lnTo>
                          <a:pt x="378" y="675"/>
                        </a:lnTo>
                        <a:lnTo>
                          <a:pt x="384" y="673"/>
                        </a:lnTo>
                        <a:lnTo>
                          <a:pt x="391" y="671"/>
                        </a:lnTo>
                        <a:lnTo>
                          <a:pt x="397" y="667"/>
                        </a:lnTo>
                        <a:lnTo>
                          <a:pt x="407" y="662"/>
                        </a:lnTo>
                        <a:lnTo>
                          <a:pt x="410" y="658"/>
                        </a:lnTo>
                        <a:lnTo>
                          <a:pt x="416" y="656"/>
                        </a:lnTo>
                        <a:lnTo>
                          <a:pt x="422" y="652"/>
                        </a:lnTo>
                        <a:lnTo>
                          <a:pt x="427" y="648"/>
                        </a:lnTo>
                        <a:lnTo>
                          <a:pt x="433" y="645"/>
                        </a:lnTo>
                        <a:lnTo>
                          <a:pt x="439" y="641"/>
                        </a:lnTo>
                        <a:lnTo>
                          <a:pt x="443" y="635"/>
                        </a:lnTo>
                        <a:lnTo>
                          <a:pt x="450" y="631"/>
                        </a:lnTo>
                        <a:lnTo>
                          <a:pt x="456" y="626"/>
                        </a:lnTo>
                        <a:lnTo>
                          <a:pt x="462" y="620"/>
                        </a:lnTo>
                        <a:lnTo>
                          <a:pt x="467" y="614"/>
                        </a:lnTo>
                        <a:lnTo>
                          <a:pt x="475" y="608"/>
                        </a:lnTo>
                        <a:lnTo>
                          <a:pt x="481" y="601"/>
                        </a:lnTo>
                        <a:lnTo>
                          <a:pt x="486" y="593"/>
                        </a:lnTo>
                        <a:lnTo>
                          <a:pt x="492" y="586"/>
                        </a:lnTo>
                        <a:lnTo>
                          <a:pt x="498" y="578"/>
                        </a:lnTo>
                        <a:lnTo>
                          <a:pt x="502" y="569"/>
                        </a:lnTo>
                        <a:lnTo>
                          <a:pt x="507" y="561"/>
                        </a:lnTo>
                        <a:lnTo>
                          <a:pt x="509" y="555"/>
                        </a:lnTo>
                        <a:lnTo>
                          <a:pt x="513" y="551"/>
                        </a:lnTo>
                        <a:lnTo>
                          <a:pt x="515" y="546"/>
                        </a:lnTo>
                        <a:lnTo>
                          <a:pt x="519" y="542"/>
                        </a:lnTo>
                        <a:lnTo>
                          <a:pt x="519" y="538"/>
                        </a:lnTo>
                        <a:lnTo>
                          <a:pt x="523" y="532"/>
                        </a:lnTo>
                        <a:lnTo>
                          <a:pt x="523" y="527"/>
                        </a:lnTo>
                        <a:lnTo>
                          <a:pt x="524" y="523"/>
                        </a:lnTo>
                        <a:lnTo>
                          <a:pt x="526" y="517"/>
                        </a:lnTo>
                        <a:lnTo>
                          <a:pt x="528" y="511"/>
                        </a:lnTo>
                        <a:lnTo>
                          <a:pt x="530" y="506"/>
                        </a:lnTo>
                        <a:lnTo>
                          <a:pt x="532" y="500"/>
                        </a:lnTo>
                        <a:lnTo>
                          <a:pt x="534" y="494"/>
                        </a:lnTo>
                        <a:lnTo>
                          <a:pt x="534" y="487"/>
                        </a:lnTo>
                        <a:lnTo>
                          <a:pt x="536" y="481"/>
                        </a:lnTo>
                        <a:lnTo>
                          <a:pt x="538" y="475"/>
                        </a:lnTo>
                        <a:lnTo>
                          <a:pt x="538" y="470"/>
                        </a:lnTo>
                        <a:lnTo>
                          <a:pt x="538" y="462"/>
                        </a:lnTo>
                        <a:lnTo>
                          <a:pt x="540" y="456"/>
                        </a:lnTo>
                        <a:lnTo>
                          <a:pt x="540" y="451"/>
                        </a:lnTo>
                        <a:lnTo>
                          <a:pt x="471" y="449"/>
                        </a:lnTo>
                        <a:lnTo>
                          <a:pt x="469" y="458"/>
                        </a:lnTo>
                        <a:lnTo>
                          <a:pt x="469" y="466"/>
                        </a:lnTo>
                        <a:lnTo>
                          <a:pt x="467" y="475"/>
                        </a:lnTo>
                        <a:lnTo>
                          <a:pt x="465" y="483"/>
                        </a:lnTo>
                        <a:lnTo>
                          <a:pt x="464" y="491"/>
                        </a:lnTo>
                        <a:lnTo>
                          <a:pt x="460" y="500"/>
                        </a:lnTo>
                        <a:lnTo>
                          <a:pt x="458" y="506"/>
                        </a:lnTo>
                        <a:lnTo>
                          <a:pt x="456" y="513"/>
                        </a:lnTo>
                        <a:lnTo>
                          <a:pt x="452" y="521"/>
                        </a:lnTo>
                        <a:lnTo>
                          <a:pt x="448" y="527"/>
                        </a:lnTo>
                        <a:lnTo>
                          <a:pt x="445" y="532"/>
                        </a:lnTo>
                        <a:lnTo>
                          <a:pt x="443" y="540"/>
                        </a:lnTo>
                        <a:lnTo>
                          <a:pt x="439" y="544"/>
                        </a:lnTo>
                        <a:lnTo>
                          <a:pt x="435" y="549"/>
                        </a:lnTo>
                        <a:lnTo>
                          <a:pt x="429" y="555"/>
                        </a:lnTo>
                        <a:lnTo>
                          <a:pt x="426" y="563"/>
                        </a:lnTo>
                        <a:lnTo>
                          <a:pt x="420" y="565"/>
                        </a:lnTo>
                        <a:lnTo>
                          <a:pt x="418" y="570"/>
                        </a:lnTo>
                        <a:lnTo>
                          <a:pt x="412" y="574"/>
                        </a:lnTo>
                        <a:lnTo>
                          <a:pt x="408" y="578"/>
                        </a:lnTo>
                        <a:lnTo>
                          <a:pt x="403" y="582"/>
                        </a:lnTo>
                        <a:lnTo>
                          <a:pt x="401" y="586"/>
                        </a:lnTo>
                        <a:lnTo>
                          <a:pt x="395" y="589"/>
                        </a:lnTo>
                        <a:lnTo>
                          <a:pt x="391" y="593"/>
                        </a:lnTo>
                        <a:lnTo>
                          <a:pt x="386" y="595"/>
                        </a:lnTo>
                        <a:lnTo>
                          <a:pt x="382" y="597"/>
                        </a:lnTo>
                        <a:lnTo>
                          <a:pt x="378" y="601"/>
                        </a:lnTo>
                        <a:lnTo>
                          <a:pt x="376" y="603"/>
                        </a:lnTo>
                        <a:lnTo>
                          <a:pt x="368" y="607"/>
                        </a:lnTo>
                        <a:lnTo>
                          <a:pt x="363" y="610"/>
                        </a:lnTo>
                        <a:lnTo>
                          <a:pt x="357" y="610"/>
                        </a:lnTo>
                        <a:lnTo>
                          <a:pt x="353" y="614"/>
                        </a:lnTo>
                        <a:lnTo>
                          <a:pt x="348" y="614"/>
                        </a:lnTo>
                        <a:lnTo>
                          <a:pt x="342" y="618"/>
                        </a:lnTo>
                        <a:lnTo>
                          <a:pt x="332" y="620"/>
                        </a:lnTo>
                        <a:lnTo>
                          <a:pt x="323" y="624"/>
                        </a:lnTo>
                        <a:lnTo>
                          <a:pt x="319" y="624"/>
                        </a:lnTo>
                        <a:lnTo>
                          <a:pt x="313" y="626"/>
                        </a:lnTo>
                        <a:lnTo>
                          <a:pt x="308" y="626"/>
                        </a:lnTo>
                        <a:lnTo>
                          <a:pt x="304" y="627"/>
                        </a:lnTo>
                        <a:lnTo>
                          <a:pt x="294" y="627"/>
                        </a:lnTo>
                        <a:lnTo>
                          <a:pt x="285" y="629"/>
                        </a:lnTo>
                        <a:lnTo>
                          <a:pt x="279" y="629"/>
                        </a:lnTo>
                        <a:lnTo>
                          <a:pt x="273" y="629"/>
                        </a:lnTo>
                        <a:lnTo>
                          <a:pt x="268" y="629"/>
                        </a:lnTo>
                        <a:lnTo>
                          <a:pt x="264" y="629"/>
                        </a:lnTo>
                        <a:lnTo>
                          <a:pt x="254" y="627"/>
                        </a:lnTo>
                        <a:lnTo>
                          <a:pt x="245" y="627"/>
                        </a:lnTo>
                        <a:lnTo>
                          <a:pt x="239" y="626"/>
                        </a:lnTo>
                        <a:lnTo>
                          <a:pt x="233" y="626"/>
                        </a:lnTo>
                        <a:lnTo>
                          <a:pt x="230" y="624"/>
                        </a:lnTo>
                        <a:lnTo>
                          <a:pt x="224" y="624"/>
                        </a:lnTo>
                        <a:lnTo>
                          <a:pt x="214" y="622"/>
                        </a:lnTo>
                        <a:lnTo>
                          <a:pt x="205" y="618"/>
                        </a:lnTo>
                        <a:lnTo>
                          <a:pt x="199" y="616"/>
                        </a:lnTo>
                        <a:lnTo>
                          <a:pt x="195" y="614"/>
                        </a:lnTo>
                        <a:lnTo>
                          <a:pt x="192" y="610"/>
                        </a:lnTo>
                        <a:lnTo>
                          <a:pt x="186" y="608"/>
                        </a:lnTo>
                        <a:lnTo>
                          <a:pt x="176" y="605"/>
                        </a:lnTo>
                        <a:lnTo>
                          <a:pt x="169" y="601"/>
                        </a:lnTo>
                        <a:lnTo>
                          <a:pt x="159" y="593"/>
                        </a:lnTo>
                        <a:lnTo>
                          <a:pt x="152" y="588"/>
                        </a:lnTo>
                        <a:lnTo>
                          <a:pt x="144" y="582"/>
                        </a:lnTo>
                        <a:lnTo>
                          <a:pt x="136" y="576"/>
                        </a:lnTo>
                        <a:lnTo>
                          <a:pt x="129" y="569"/>
                        </a:lnTo>
                        <a:lnTo>
                          <a:pt x="121" y="563"/>
                        </a:lnTo>
                        <a:lnTo>
                          <a:pt x="116" y="555"/>
                        </a:lnTo>
                        <a:lnTo>
                          <a:pt x="110" y="548"/>
                        </a:lnTo>
                        <a:lnTo>
                          <a:pt x="106" y="542"/>
                        </a:lnTo>
                        <a:lnTo>
                          <a:pt x="104" y="538"/>
                        </a:lnTo>
                        <a:lnTo>
                          <a:pt x="100" y="534"/>
                        </a:lnTo>
                        <a:lnTo>
                          <a:pt x="98" y="530"/>
                        </a:lnTo>
                        <a:lnTo>
                          <a:pt x="95" y="521"/>
                        </a:lnTo>
                        <a:lnTo>
                          <a:pt x="91" y="513"/>
                        </a:lnTo>
                        <a:lnTo>
                          <a:pt x="87" y="508"/>
                        </a:lnTo>
                        <a:lnTo>
                          <a:pt x="85" y="504"/>
                        </a:lnTo>
                        <a:lnTo>
                          <a:pt x="83" y="498"/>
                        </a:lnTo>
                        <a:lnTo>
                          <a:pt x="81" y="492"/>
                        </a:lnTo>
                        <a:lnTo>
                          <a:pt x="78" y="487"/>
                        </a:lnTo>
                        <a:lnTo>
                          <a:pt x="78" y="483"/>
                        </a:lnTo>
                        <a:lnTo>
                          <a:pt x="76" y="477"/>
                        </a:lnTo>
                        <a:lnTo>
                          <a:pt x="76" y="473"/>
                        </a:lnTo>
                        <a:lnTo>
                          <a:pt x="74" y="468"/>
                        </a:lnTo>
                        <a:lnTo>
                          <a:pt x="74" y="462"/>
                        </a:lnTo>
                        <a:lnTo>
                          <a:pt x="72" y="458"/>
                        </a:lnTo>
                        <a:lnTo>
                          <a:pt x="72" y="453"/>
                        </a:lnTo>
                        <a:lnTo>
                          <a:pt x="70" y="443"/>
                        </a:lnTo>
                        <a:lnTo>
                          <a:pt x="70" y="434"/>
                        </a:lnTo>
                        <a:lnTo>
                          <a:pt x="68" y="428"/>
                        </a:lnTo>
                        <a:lnTo>
                          <a:pt x="68" y="422"/>
                        </a:lnTo>
                        <a:lnTo>
                          <a:pt x="68" y="418"/>
                        </a:lnTo>
                        <a:lnTo>
                          <a:pt x="68" y="413"/>
                        </a:lnTo>
                        <a:lnTo>
                          <a:pt x="68" y="403"/>
                        </a:lnTo>
                        <a:lnTo>
                          <a:pt x="70" y="394"/>
                        </a:lnTo>
                        <a:lnTo>
                          <a:pt x="70" y="388"/>
                        </a:lnTo>
                        <a:lnTo>
                          <a:pt x="72" y="382"/>
                        </a:lnTo>
                        <a:lnTo>
                          <a:pt x="72" y="378"/>
                        </a:lnTo>
                        <a:lnTo>
                          <a:pt x="74" y="375"/>
                        </a:lnTo>
                        <a:lnTo>
                          <a:pt x="76" y="363"/>
                        </a:lnTo>
                        <a:lnTo>
                          <a:pt x="79" y="356"/>
                        </a:lnTo>
                        <a:lnTo>
                          <a:pt x="83" y="344"/>
                        </a:lnTo>
                        <a:lnTo>
                          <a:pt x="87" y="337"/>
                        </a:lnTo>
                        <a:lnTo>
                          <a:pt x="91" y="327"/>
                        </a:lnTo>
                        <a:lnTo>
                          <a:pt x="97" y="319"/>
                        </a:lnTo>
                        <a:lnTo>
                          <a:pt x="102" y="312"/>
                        </a:lnTo>
                        <a:lnTo>
                          <a:pt x="108" y="302"/>
                        </a:lnTo>
                        <a:lnTo>
                          <a:pt x="114" y="295"/>
                        </a:lnTo>
                        <a:lnTo>
                          <a:pt x="119" y="289"/>
                        </a:lnTo>
                        <a:lnTo>
                          <a:pt x="125" y="281"/>
                        </a:lnTo>
                        <a:lnTo>
                          <a:pt x="133" y="274"/>
                        </a:lnTo>
                        <a:lnTo>
                          <a:pt x="140" y="268"/>
                        </a:lnTo>
                        <a:lnTo>
                          <a:pt x="148" y="262"/>
                        </a:lnTo>
                        <a:lnTo>
                          <a:pt x="155" y="257"/>
                        </a:lnTo>
                        <a:lnTo>
                          <a:pt x="163" y="251"/>
                        </a:lnTo>
                        <a:lnTo>
                          <a:pt x="173" y="247"/>
                        </a:lnTo>
                        <a:lnTo>
                          <a:pt x="182" y="243"/>
                        </a:lnTo>
                        <a:lnTo>
                          <a:pt x="186" y="241"/>
                        </a:lnTo>
                        <a:lnTo>
                          <a:pt x="192" y="238"/>
                        </a:lnTo>
                        <a:lnTo>
                          <a:pt x="195" y="236"/>
                        </a:lnTo>
                        <a:lnTo>
                          <a:pt x="201" y="234"/>
                        </a:lnTo>
                        <a:lnTo>
                          <a:pt x="205" y="232"/>
                        </a:lnTo>
                        <a:lnTo>
                          <a:pt x="211" y="232"/>
                        </a:lnTo>
                        <a:lnTo>
                          <a:pt x="216" y="230"/>
                        </a:lnTo>
                        <a:lnTo>
                          <a:pt x="220" y="228"/>
                        </a:lnTo>
                        <a:lnTo>
                          <a:pt x="226" y="226"/>
                        </a:lnTo>
                        <a:lnTo>
                          <a:pt x="232" y="226"/>
                        </a:lnTo>
                        <a:lnTo>
                          <a:pt x="235" y="224"/>
                        </a:lnTo>
                        <a:lnTo>
                          <a:pt x="241" y="224"/>
                        </a:lnTo>
                        <a:lnTo>
                          <a:pt x="247" y="222"/>
                        </a:lnTo>
                        <a:lnTo>
                          <a:pt x="252" y="222"/>
                        </a:lnTo>
                        <a:lnTo>
                          <a:pt x="258" y="222"/>
                        </a:lnTo>
                        <a:lnTo>
                          <a:pt x="264" y="222"/>
                        </a:lnTo>
                        <a:lnTo>
                          <a:pt x="268" y="221"/>
                        </a:lnTo>
                        <a:lnTo>
                          <a:pt x="273" y="221"/>
                        </a:lnTo>
                        <a:lnTo>
                          <a:pt x="279" y="221"/>
                        </a:lnTo>
                        <a:lnTo>
                          <a:pt x="283" y="221"/>
                        </a:lnTo>
                        <a:lnTo>
                          <a:pt x="289" y="221"/>
                        </a:lnTo>
                        <a:lnTo>
                          <a:pt x="294" y="222"/>
                        </a:lnTo>
                        <a:lnTo>
                          <a:pt x="298" y="222"/>
                        </a:lnTo>
                        <a:lnTo>
                          <a:pt x="304" y="224"/>
                        </a:lnTo>
                        <a:lnTo>
                          <a:pt x="310" y="224"/>
                        </a:lnTo>
                        <a:lnTo>
                          <a:pt x="315" y="224"/>
                        </a:lnTo>
                        <a:lnTo>
                          <a:pt x="319" y="226"/>
                        </a:lnTo>
                        <a:lnTo>
                          <a:pt x="325" y="228"/>
                        </a:lnTo>
                        <a:lnTo>
                          <a:pt x="329" y="228"/>
                        </a:lnTo>
                        <a:lnTo>
                          <a:pt x="334" y="230"/>
                        </a:lnTo>
                        <a:lnTo>
                          <a:pt x="340" y="232"/>
                        </a:lnTo>
                        <a:lnTo>
                          <a:pt x="346" y="234"/>
                        </a:lnTo>
                        <a:lnTo>
                          <a:pt x="355" y="238"/>
                        </a:lnTo>
                        <a:lnTo>
                          <a:pt x="363" y="241"/>
                        </a:lnTo>
                        <a:lnTo>
                          <a:pt x="372" y="245"/>
                        </a:lnTo>
                        <a:lnTo>
                          <a:pt x="380" y="251"/>
                        </a:lnTo>
                        <a:lnTo>
                          <a:pt x="389" y="257"/>
                        </a:lnTo>
                        <a:lnTo>
                          <a:pt x="397" y="262"/>
                        </a:lnTo>
                        <a:lnTo>
                          <a:pt x="405" y="268"/>
                        </a:lnTo>
                        <a:lnTo>
                          <a:pt x="412" y="274"/>
                        </a:lnTo>
                        <a:lnTo>
                          <a:pt x="420" y="281"/>
                        </a:lnTo>
                        <a:lnTo>
                          <a:pt x="426" y="289"/>
                        </a:lnTo>
                        <a:lnTo>
                          <a:pt x="431" y="295"/>
                        </a:lnTo>
                        <a:lnTo>
                          <a:pt x="439" y="304"/>
                        </a:lnTo>
                        <a:lnTo>
                          <a:pt x="443" y="312"/>
                        </a:lnTo>
                        <a:lnTo>
                          <a:pt x="448" y="319"/>
                        </a:lnTo>
                        <a:lnTo>
                          <a:pt x="452" y="325"/>
                        </a:lnTo>
                        <a:lnTo>
                          <a:pt x="454" y="329"/>
                        </a:lnTo>
                        <a:lnTo>
                          <a:pt x="458" y="335"/>
                        </a:lnTo>
                        <a:lnTo>
                          <a:pt x="460" y="338"/>
                        </a:lnTo>
                        <a:lnTo>
                          <a:pt x="471" y="367"/>
                        </a:lnTo>
                        <a:lnTo>
                          <a:pt x="500" y="357"/>
                        </a:lnTo>
                        <a:lnTo>
                          <a:pt x="561" y="338"/>
                        </a:lnTo>
                        <a:lnTo>
                          <a:pt x="589" y="331"/>
                        </a:lnTo>
                        <a:lnTo>
                          <a:pt x="583" y="302"/>
                        </a:lnTo>
                        <a:lnTo>
                          <a:pt x="581" y="293"/>
                        </a:lnTo>
                        <a:lnTo>
                          <a:pt x="581" y="283"/>
                        </a:lnTo>
                        <a:lnTo>
                          <a:pt x="581" y="274"/>
                        </a:lnTo>
                        <a:lnTo>
                          <a:pt x="583" y="266"/>
                        </a:lnTo>
                        <a:lnTo>
                          <a:pt x="583" y="261"/>
                        </a:lnTo>
                        <a:lnTo>
                          <a:pt x="583" y="255"/>
                        </a:lnTo>
                        <a:lnTo>
                          <a:pt x="585" y="251"/>
                        </a:lnTo>
                        <a:lnTo>
                          <a:pt x="585" y="245"/>
                        </a:lnTo>
                        <a:lnTo>
                          <a:pt x="585" y="240"/>
                        </a:lnTo>
                        <a:lnTo>
                          <a:pt x="587" y="236"/>
                        </a:lnTo>
                        <a:lnTo>
                          <a:pt x="589" y="230"/>
                        </a:lnTo>
                        <a:lnTo>
                          <a:pt x="591" y="226"/>
                        </a:lnTo>
                        <a:lnTo>
                          <a:pt x="591" y="221"/>
                        </a:lnTo>
                        <a:lnTo>
                          <a:pt x="593" y="215"/>
                        </a:lnTo>
                        <a:lnTo>
                          <a:pt x="595" y="209"/>
                        </a:lnTo>
                        <a:lnTo>
                          <a:pt x="597" y="205"/>
                        </a:lnTo>
                        <a:lnTo>
                          <a:pt x="599" y="196"/>
                        </a:lnTo>
                        <a:lnTo>
                          <a:pt x="602" y="188"/>
                        </a:lnTo>
                        <a:lnTo>
                          <a:pt x="606" y="179"/>
                        </a:lnTo>
                        <a:lnTo>
                          <a:pt x="610" y="169"/>
                        </a:lnTo>
                        <a:lnTo>
                          <a:pt x="616" y="162"/>
                        </a:lnTo>
                        <a:lnTo>
                          <a:pt x="621" y="156"/>
                        </a:lnTo>
                        <a:lnTo>
                          <a:pt x="623" y="150"/>
                        </a:lnTo>
                        <a:lnTo>
                          <a:pt x="625" y="146"/>
                        </a:lnTo>
                        <a:lnTo>
                          <a:pt x="629" y="143"/>
                        </a:lnTo>
                        <a:lnTo>
                          <a:pt x="633" y="139"/>
                        </a:lnTo>
                        <a:lnTo>
                          <a:pt x="640" y="131"/>
                        </a:lnTo>
                        <a:lnTo>
                          <a:pt x="646" y="124"/>
                        </a:lnTo>
                        <a:lnTo>
                          <a:pt x="654" y="116"/>
                        </a:lnTo>
                        <a:lnTo>
                          <a:pt x="663" y="110"/>
                        </a:lnTo>
                        <a:lnTo>
                          <a:pt x="671" y="105"/>
                        </a:lnTo>
                        <a:lnTo>
                          <a:pt x="680" y="101"/>
                        </a:lnTo>
                        <a:lnTo>
                          <a:pt x="688" y="95"/>
                        </a:lnTo>
                        <a:lnTo>
                          <a:pt x="696" y="89"/>
                        </a:lnTo>
                        <a:lnTo>
                          <a:pt x="705" y="86"/>
                        </a:lnTo>
                        <a:lnTo>
                          <a:pt x="715" y="82"/>
                        </a:lnTo>
                        <a:lnTo>
                          <a:pt x="722" y="78"/>
                        </a:lnTo>
                        <a:lnTo>
                          <a:pt x="734" y="76"/>
                        </a:lnTo>
                        <a:lnTo>
                          <a:pt x="737" y="74"/>
                        </a:lnTo>
                        <a:lnTo>
                          <a:pt x="743" y="72"/>
                        </a:lnTo>
                        <a:lnTo>
                          <a:pt x="747" y="72"/>
                        </a:lnTo>
                        <a:lnTo>
                          <a:pt x="753" y="72"/>
                        </a:lnTo>
                        <a:lnTo>
                          <a:pt x="762" y="68"/>
                        </a:lnTo>
                        <a:lnTo>
                          <a:pt x="772" y="68"/>
                        </a:lnTo>
                        <a:lnTo>
                          <a:pt x="781" y="68"/>
                        </a:lnTo>
                        <a:lnTo>
                          <a:pt x="791" y="68"/>
                        </a:lnTo>
                        <a:lnTo>
                          <a:pt x="796" y="68"/>
                        </a:lnTo>
                        <a:lnTo>
                          <a:pt x="800" y="68"/>
                        </a:lnTo>
                        <a:lnTo>
                          <a:pt x="806" y="68"/>
                        </a:lnTo>
                        <a:lnTo>
                          <a:pt x="812" y="70"/>
                        </a:lnTo>
                        <a:lnTo>
                          <a:pt x="815" y="70"/>
                        </a:lnTo>
                        <a:lnTo>
                          <a:pt x="821" y="70"/>
                        </a:lnTo>
                        <a:lnTo>
                          <a:pt x="825" y="72"/>
                        </a:lnTo>
                        <a:lnTo>
                          <a:pt x="831" y="74"/>
                        </a:lnTo>
                        <a:lnTo>
                          <a:pt x="840" y="76"/>
                        </a:lnTo>
                        <a:lnTo>
                          <a:pt x="850" y="78"/>
                        </a:lnTo>
                        <a:lnTo>
                          <a:pt x="859" y="82"/>
                        </a:lnTo>
                        <a:lnTo>
                          <a:pt x="869" y="86"/>
                        </a:lnTo>
                        <a:lnTo>
                          <a:pt x="878" y="89"/>
                        </a:lnTo>
                        <a:lnTo>
                          <a:pt x="886" y="95"/>
                        </a:lnTo>
                        <a:lnTo>
                          <a:pt x="891" y="99"/>
                        </a:lnTo>
                        <a:lnTo>
                          <a:pt x="895" y="101"/>
                        </a:lnTo>
                        <a:lnTo>
                          <a:pt x="901" y="105"/>
                        </a:lnTo>
                        <a:lnTo>
                          <a:pt x="907" y="108"/>
                        </a:lnTo>
                        <a:lnTo>
                          <a:pt x="912" y="112"/>
                        </a:lnTo>
                        <a:lnTo>
                          <a:pt x="922" y="120"/>
                        </a:lnTo>
                        <a:lnTo>
                          <a:pt x="928" y="127"/>
                        </a:lnTo>
                        <a:lnTo>
                          <a:pt x="935" y="133"/>
                        </a:lnTo>
                        <a:lnTo>
                          <a:pt x="943" y="141"/>
                        </a:lnTo>
                        <a:lnTo>
                          <a:pt x="948" y="148"/>
                        </a:lnTo>
                        <a:lnTo>
                          <a:pt x="950" y="152"/>
                        </a:lnTo>
                        <a:lnTo>
                          <a:pt x="954" y="158"/>
                        </a:lnTo>
                        <a:lnTo>
                          <a:pt x="956" y="162"/>
                        </a:lnTo>
                        <a:lnTo>
                          <a:pt x="960" y="167"/>
                        </a:lnTo>
                        <a:lnTo>
                          <a:pt x="966" y="175"/>
                        </a:lnTo>
                        <a:lnTo>
                          <a:pt x="969" y="183"/>
                        </a:lnTo>
                        <a:lnTo>
                          <a:pt x="973" y="192"/>
                        </a:lnTo>
                        <a:lnTo>
                          <a:pt x="977" y="202"/>
                        </a:lnTo>
                        <a:lnTo>
                          <a:pt x="981" y="209"/>
                        </a:lnTo>
                        <a:lnTo>
                          <a:pt x="983" y="221"/>
                        </a:lnTo>
                        <a:lnTo>
                          <a:pt x="985" y="224"/>
                        </a:lnTo>
                        <a:lnTo>
                          <a:pt x="985" y="230"/>
                        </a:lnTo>
                        <a:lnTo>
                          <a:pt x="986" y="234"/>
                        </a:lnTo>
                        <a:lnTo>
                          <a:pt x="988" y="240"/>
                        </a:lnTo>
                        <a:lnTo>
                          <a:pt x="988" y="249"/>
                        </a:lnTo>
                        <a:lnTo>
                          <a:pt x="990" y="259"/>
                        </a:lnTo>
                        <a:lnTo>
                          <a:pt x="990" y="268"/>
                        </a:lnTo>
                        <a:lnTo>
                          <a:pt x="990" y="278"/>
                        </a:lnTo>
                        <a:lnTo>
                          <a:pt x="990" y="283"/>
                        </a:lnTo>
                        <a:lnTo>
                          <a:pt x="990" y="287"/>
                        </a:lnTo>
                        <a:lnTo>
                          <a:pt x="988" y="293"/>
                        </a:lnTo>
                        <a:lnTo>
                          <a:pt x="988" y="299"/>
                        </a:lnTo>
                        <a:lnTo>
                          <a:pt x="988" y="302"/>
                        </a:lnTo>
                        <a:lnTo>
                          <a:pt x="988" y="308"/>
                        </a:lnTo>
                        <a:lnTo>
                          <a:pt x="986" y="314"/>
                        </a:lnTo>
                        <a:lnTo>
                          <a:pt x="986" y="318"/>
                        </a:lnTo>
                        <a:lnTo>
                          <a:pt x="985" y="327"/>
                        </a:lnTo>
                        <a:lnTo>
                          <a:pt x="981" y="337"/>
                        </a:lnTo>
                        <a:lnTo>
                          <a:pt x="977" y="346"/>
                        </a:lnTo>
                        <a:lnTo>
                          <a:pt x="975" y="356"/>
                        </a:lnTo>
                        <a:lnTo>
                          <a:pt x="971" y="359"/>
                        </a:lnTo>
                        <a:lnTo>
                          <a:pt x="969" y="365"/>
                        </a:lnTo>
                        <a:lnTo>
                          <a:pt x="967" y="369"/>
                        </a:lnTo>
                        <a:lnTo>
                          <a:pt x="966" y="375"/>
                        </a:lnTo>
                        <a:lnTo>
                          <a:pt x="964" y="378"/>
                        </a:lnTo>
                        <a:lnTo>
                          <a:pt x="960" y="382"/>
                        </a:lnTo>
                        <a:lnTo>
                          <a:pt x="958" y="388"/>
                        </a:lnTo>
                        <a:lnTo>
                          <a:pt x="954" y="394"/>
                        </a:lnTo>
                        <a:lnTo>
                          <a:pt x="950" y="395"/>
                        </a:lnTo>
                        <a:lnTo>
                          <a:pt x="947" y="401"/>
                        </a:lnTo>
                        <a:lnTo>
                          <a:pt x="943" y="405"/>
                        </a:lnTo>
                        <a:lnTo>
                          <a:pt x="939" y="411"/>
                        </a:lnTo>
                        <a:lnTo>
                          <a:pt x="935" y="415"/>
                        </a:lnTo>
                        <a:lnTo>
                          <a:pt x="931" y="418"/>
                        </a:lnTo>
                        <a:lnTo>
                          <a:pt x="926" y="422"/>
                        </a:lnTo>
                        <a:lnTo>
                          <a:pt x="924" y="426"/>
                        </a:lnTo>
                        <a:lnTo>
                          <a:pt x="918" y="430"/>
                        </a:lnTo>
                        <a:lnTo>
                          <a:pt x="912" y="434"/>
                        </a:lnTo>
                        <a:lnTo>
                          <a:pt x="907" y="437"/>
                        </a:lnTo>
                        <a:lnTo>
                          <a:pt x="903" y="439"/>
                        </a:lnTo>
                        <a:lnTo>
                          <a:pt x="897" y="443"/>
                        </a:lnTo>
                        <a:lnTo>
                          <a:pt x="893" y="447"/>
                        </a:lnTo>
                        <a:lnTo>
                          <a:pt x="888" y="451"/>
                        </a:lnTo>
                        <a:lnTo>
                          <a:pt x="884" y="454"/>
                        </a:lnTo>
                        <a:lnTo>
                          <a:pt x="876" y="456"/>
                        </a:lnTo>
                        <a:lnTo>
                          <a:pt x="870" y="458"/>
                        </a:lnTo>
                        <a:lnTo>
                          <a:pt x="867" y="460"/>
                        </a:lnTo>
                        <a:lnTo>
                          <a:pt x="861" y="462"/>
                        </a:lnTo>
                        <a:lnTo>
                          <a:pt x="853" y="464"/>
                        </a:lnTo>
                        <a:lnTo>
                          <a:pt x="848" y="466"/>
                        </a:lnTo>
                        <a:lnTo>
                          <a:pt x="844" y="468"/>
                        </a:lnTo>
                        <a:lnTo>
                          <a:pt x="838" y="472"/>
                        </a:lnTo>
                        <a:lnTo>
                          <a:pt x="831" y="472"/>
                        </a:lnTo>
                        <a:lnTo>
                          <a:pt x="825" y="473"/>
                        </a:lnTo>
                        <a:lnTo>
                          <a:pt x="819" y="475"/>
                        </a:lnTo>
                        <a:lnTo>
                          <a:pt x="813" y="477"/>
                        </a:lnTo>
                        <a:lnTo>
                          <a:pt x="808" y="477"/>
                        </a:lnTo>
                        <a:lnTo>
                          <a:pt x="802" y="477"/>
                        </a:lnTo>
                        <a:lnTo>
                          <a:pt x="796" y="479"/>
                        </a:lnTo>
                        <a:lnTo>
                          <a:pt x="791" y="479"/>
                        </a:lnTo>
                        <a:lnTo>
                          <a:pt x="781" y="479"/>
                        </a:lnTo>
                        <a:lnTo>
                          <a:pt x="772" y="479"/>
                        </a:lnTo>
                        <a:lnTo>
                          <a:pt x="766" y="477"/>
                        </a:lnTo>
                        <a:lnTo>
                          <a:pt x="762" y="477"/>
                        </a:lnTo>
                        <a:lnTo>
                          <a:pt x="756" y="477"/>
                        </a:lnTo>
                        <a:lnTo>
                          <a:pt x="751" y="477"/>
                        </a:lnTo>
                        <a:lnTo>
                          <a:pt x="745" y="475"/>
                        </a:lnTo>
                        <a:lnTo>
                          <a:pt x="741" y="473"/>
                        </a:lnTo>
                        <a:lnTo>
                          <a:pt x="735" y="473"/>
                        </a:lnTo>
                        <a:lnTo>
                          <a:pt x="730" y="472"/>
                        </a:lnTo>
                        <a:lnTo>
                          <a:pt x="724" y="470"/>
                        </a:lnTo>
                        <a:lnTo>
                          <a:pt x="720" y="468"/>
                        </a:lnTo>
                        <a:lnTo>
                          <a:pt x="715" y="466"/>
                        </a:lnTo>
                        <a:lnTo>
                          <a:pt x="709" y="466"/>
                        </a:lnTo>
                        <a:lnTo>
                          <a:pt x="703" y="462"/>
                        </a:lnTo>
                        <a:lnTo>
                          <a:pt x="697" y="460"/>
                        </a:lnTo>
                        <a:lnTo>
                          <a:pt x="692" y="458"/>
                        </a:lnTo>
                        <a:lnTo>
                          <a:pt x="686" y="454"/>
                        </a:lnTo>
                        <a:lnTo>
                          <a:pt x="680" y="451"/>
                        </a:lnTo>
                        <a:lnTo>
                          <a:pt x="675" y="447"/>
                        </a:lnTo>
                        <a:lnTo>
                          <a:pt x="669" y="443"/>
                        </a:lnTo>
                        <a:lnTo>
                          <a:pt x="663" y="441"/>
                        </a:lnTo>
                        <a:lnTo>
                          <a:pt x="658" y="437"/>
                        </a:lnTo>
                        <a:lnTo>
                          <a:pt x="652" y="432"/>
                        </a:lnTo>
                        <a:lnTo>
                          <a:pt x="646" y="426"/>
                        </a:lnTo>
                        <a:lnTo>
                          <a:pt x="640" y="422"/>
                        </a:lnTo>
                        <a:lnTo>
                          <a:pt x="637" y="416"/>
                        </a:lnTo>
                        <a:lnTo>
                          <a:pt x="631" y="411"/>
                        </a:lnTo>
                        <a:lnTo>
                          <a:pt x="625" y="405"/>
                        </a:lnTo>
                        <a:lnTo>
                          <a:pt x="621" y="399"/>
                        </a:lnTo>
                        <a:lnTo>
                          <a:pt x="568" y="443"/>
                        </a:lnTo>
                        <a:lnTo>
                          <a:pt x="574" y="449"/>
                        </a:lnTo>
                        <a:lnTo>
                          <a:pt x="580" y="456"/>
                        </a:lnTo>
                        <a:lnTo>
                          <a:pt x="585" y="460"/>
                        </a:lnTo>
                        <a:lnTo>
                          <a:pt x="591" y="468"/>
                        </a:lnTo>
                        <a:lnTo>
                          <a:pt x="597" y="473"/>
                        </a:lnTo>
                        <a:lnTo>
                          <a:pt x="602" y="479"/>
                        </a:lnTo>
                        <a:lnTo>
                          <a:pt x="608" y="483"/>
                        </a:lnTo>
                        <a:lnTo>
                          <a:pt x="616" y="489"/>
                        </a:lnTo>
                        <a:lnTo>
                          <a:pt x="621" y="492"/>
                        </a:lnTo>
                        <a:lnTo>
                          <a:pt x="627" y="498"/>
                        </a:lnTo>
                        <a:lnTo>
                          <a:pt x="635" y="502"/>
                        </a:lnTo>
                        <a:lnTo>
                          <a:pt x="640" y="506"/>
                        </a:lnTo>
                        <a:lnTo>
                          <a:pt x="648" y="510"/>
                        </a:lnTo>
                        <a:lnTo>
                          <a:pt x="656" y="513"/>
                        </a:lnTo>
                        <a:lnTo>
                          <a:pt x="661" y="517"/>
                        </a:lnTo>
                        <a:lnTo>
                          <a:pt x="669" y="523"/>
                        </a:lnTo>
                        <a:lnTo>
                          <a:pt x="677" y="525"/>
                        </a:lnTo>
                        <a:lnTo>
                          <a:pt x="682" y="527"/>
                        </a:lnTo>
                        <a:lnTo>
                          <a:pt x="690" y="530"/>
                        </a:lnTo>
                        <a:lnTo>
                          <a:pt x="699" y="532"/>
                        </a:lnTo>
                        <a:lnTo>
                          <a:pt x="705" y="534"/>
                        </a:lnTo>
                        <a:lnTo>
                          <a:pt x="713" y="538"/>
                        </a:lnTo>
                        <a:lnTo>
                          <a:pt x="720" y="540"/>
                        </a:lnTo>
                        <a:lnTo>
                          <a:pt x="728" y="542"/>
                        </a:lnTo>
                        <a:lnTo>
                          <a:pt x="735" y="542"/>
                        </a:lnTo>
                        <a:lnTo>
                          <a:pt x="743" y="542"/>
                        </a:lnTo>
                        <a:lnTo>
                          <a:pt x="753" y="544"/>
                        </a:lnTo>
                        <a:lnTo>
                          <a:pt x="760" y="546"/>
                        </a:lnTo>
                        <a:lnTo>
                          <a:pt x="768" y="546"/>
                        </a:lnTo>
                        <a:lnTo>
                          <a:pt x="777" y="546"/>
                        </a:lnTo>
                        <a:lnTo>
                          <a:pt x="785" y="546"/>
                        </a:lnTo>
                        <a:lnTo>
                          <a:pt x="793" y="546"/>
                        </a:lnTo>
                        <a:lnTo>
                          <a:pt x="800" y="546"/>
                        </a:lnTo>
                        <a:lnTo>
                          <a:pt x="808" y="544"/>
                        </a:lnTo>
                        <a:lnTo>
                          <a:pt x="815" y="544"/>
                        </a:lnTo>
                        <a:lnTo>
                          <a:pt x="825" y="542"/>
                        </a:lnTo>
                        <a:lnTo>
                          <a:pt x="831" y="542"/>
                        </a:lnTo>
                        <a:lnTo>
                          <a:pt x="840" y="540"/>
                        </a:lnTo>
                        <a:lnTo>
                          <a:pt x="848" y="538"/>
                        </a:lnTo>
                        <a:lnTo>
                          <a:pt x="855" y="536"/>
                        </a:lnTo>
                        <a:lnTo>
                          <a:pt x="863" y="534"/>
                        </a:lnTo>
                        <a:lnTo>
                          <a:pt x="870" y="530"/>
                        </a:lnTo>
                        <a:lnTo>
                          <a:pt x="878" y="529"/>
                        </a:lnTo>
                        <a:lnTo>
                          <a:pt x="886" y="525"/>
                        </a:lnTo>
                        <a:lnTo>
                          <a:pt x="893" y="523"/>
                        </a:lnTo>
                        <a:lnTo>
                          <a:pt x="901" y="519"/>
                        </a:lnTo>
                        <a:lnTo>
                          <a:pt x="907" y="515"/>
                        </a:lnTo>
                        <a:lnTo>
                          <a:pt x="916" y="513"/>
                        </a:lnTo>
                        <a:lnTo>
                          <a:pt x="922" y="508"/>
                        </a:lnTo>
                        <a:lnTo>
                          <a:pt x="928" y="504"/>
                        </a:lnTo>
                        <a:lnTo>
                          <a:pt x="935" y="500"/>
                        </a:lnTo>
                        <a:lnTo>
                          <a:pt x="943" y="496"/>
                        </a:lnTo>
                        <a:lnTo>
                          <a:pt x="947" y="491"/>
                        </a:lnTo>
                        <a:lnTo>
                          <a:pt x="954" y="487"/>
                        </a:lnTo>
                        <a:lnTo>
                          <a:pt x="960" y="481"/>
                        </a:lnTo>
                        <a:lnTo>
                          <a:pt x="967" y="477"/>
                        </a:lnTo>
                        <a:lnTo>
                          <a:pt x="973" y="472"/>
                        </a:lnTo>
                        <a:lnTo>
                          <a:pt x="979" y="466"/>
                        </a:lnTo>
                        <a:lnTo>
                          <a:pt x="985" y="460"/>
                        </a:lnTo>
                        <a:lnTo>
                          <a:pt x="988" y="456"/>
                        </a:lnTo>
                        <a:lnTo>
                          <a:pt x="994" y="449"/>
                        </a:lnTo>
                        <a:lnTo>
                          <a:pt x="1000" y="443"/>
                        </a:lnTo>
                        <a:lnTo>
                          <a:pt x="1006" y="437"/>
                        </a:lnTo>
                        <a:lnTo>
                          <a:pt x="1009" y="432"/>
                        </a:lnTo>
                        <a:lnTo>
                          <a:pt x="1013" y="426"/>
                        </a:lnTo>
                        <a:lnTo>
                          <a:pt x="1017" y="418"/>
                        </a:lnTo>
                        <a:lnTo>
                          <a:pt x="1021" y="413"/>
                        </a:lnTo>
                        <a:lnTo>
                          <a:pt x="1025" y="407"/>
                        </a:lnTo>
                        <a:lnTo>
                          <a:pt x="1026" y="401"/>
                        </a:lnTo>
                        <a:lnTo>
                          <a:pt x="1030" y="395"/>
                        </a:lnTo>
                        <a:lnTo>
                          <a:pt x="1032" y="390"/>
                        </a:lnTo>
                        <a:lnTo>
                          <a:pt x="1036" y="384"/>
                        </a:lnTo>
                        <a:lnTo>
                          <a:pt x="1038" y="376"/>
                        </a:lnTo>
                        <a:lnTo>
                          <a:pt x="1042" y="371"/>
                        </a:lnTo>
                        <a:lnTo>
                          <a:pt x="1044" y="363"/>
                        </a:lnTo>
                        <a:lnTo>
                          <a:pt x="1045" y="357"/>
                        </a:lnTo>
                        <a:lnTo>
                          <a:pt x="1047" y="352"/>
                        </a:lnTo>
                        <a:lnTo>
                          <a:pt x="1049" y="344"/>
                        </a:lnTo>
                        <a:lnTo>
                          <a:pt x="1051" y="338"/>
                        </a:lnTo>
                        <a:lnTo>
                          <a:pt x="1053" y="333"/>
                        </a:lnTo>
                        <a:lnTo>
                          <a:pt x="1053" y="325"/>
                        </a:lnTo>
                        <a:lnTo>
                          <a:pt x="1055" y="319"/>
                        </a:lnTo>
                        <a:lnTo>
                          <a:pt x="1055" y="312"/>
                        </a:lnTo>
                        <a:lnTo>
                          <a:pt x="1057" y="306"/>
                        </a:lnTo>
                        <a:lnTo>
                          <a:pt x="1057" y="299"/>
                        </a:lnTo>
                        <a:lnTo>
                          <a:pt x="1057" y="293"/>
                        </a:lnTo>
                        <a:lnTo>
                          <a:pt x="1057" y="285"/>
                        </a:lnTo>
                        <a:lnTo>
                          <a:pt x="1059" y="280"/>
                        </a:lnTo>
                        <a:lnTo>
                          <a:pt x="1059" y="272"/>
                        </a:lnTo>
                        <a:lnTo>
                          <a:pt x="1059" y="266"/>
                        </a:lnTo>
                        <a:lnTo>
                          <a:pt x="1059" y="261"/>
                        </a:lnTo>
                        <a:lnTo>
                          <a:pt x="1059" y="253"/>
                        </a:lnTo>
                        <a:lnTo>
                          <a:pt x="1057" y="247"/>
                        </a:lnTo>
                        <a:lnTo>
                          <a:pt x="1057" y="241"/>
                        </a:lnTo>
                        <a:lnTo>
                          <a:pt x="1055" y="234"/>
                        </a:lnTo>
                        <a:lnTo>
                          <a:pt x="1055" y="228"/>
                        </a:lnTo>
                        <a:lnTo>
                          <a:pt x="1053" y="221"/>
                        </a:lnTo>
                        <a:lnTo>
                          <a:pt x="1051" y="215"/>
                        </a:lnTo>
                        <a:lnTo>
                          <a:pt x="1049" y="209"/>
                        </a:lnTo>
                        <a:lnTo>
                          <a:pt x="1049" y="202"/>
                        </a:lnTo>
                        <a:lnTo>
                          <a:pt x="1047" y="196"/>
                        </a:lnTo>
                        <a:lnTo>
                          <a:pt x="1045" y="190"/>
                        </a:lnTo>
                        <a:lnTo>
                          <a:pt x="1044" y="183"/>
                        </a:lnTo>
                        <a:lnTo>
                          <a:pt x="1042" y="177"/>
                        </a:lnTo>
                        <a:lnTo>
                          <a:pt x="1038" y="171"/>
                        </a:lnTo>
                        <a:lnTo>
                          <a:pt x="1036" y="165"/>
                        </a:lnTo>
                        <a:lnTo>
                          <a:pt x="1032" y="158"/>
                        </a:lnTo>
                        <a:lnTo>
                          <a:pt x="1030" y="152"/>
                        </a:lnTo>
                        <a:lnTo>
                          <a:pt x="1026" y="146"/>
                        </a:lnTo>
                        <a:lnTo>
                          <a:pt x="1025" y="141"/>
                        </a:lnTo>
                        <a:lnTo>
                          <a:pt x="1021" y="135"/>
                        </a:lnTo>
                        <a:lnTo>
                          <a:pt x="1019" y="129"/>
                        </a:lnTo>
                        <a:lnTo>
                          <a:pt x="1013" y="124"/>
                        </a:lnTo>
                        <a:lnTo>
                          <a:pt x="1009" y="118"/>
                        </a:lnTo>
                        <a:lnTo>
                          <a:pt x="1006" y="112"/>
                        </a:lnTo>
                        <a:lnTo>
                          <a:pt x="1002" y="108"/>
                        </a:lnTo>
                        <a:lnTo>
                          <a:pt x="998" y="103"/>
                        </a:lnTo>
                        <a:lnTo>
                          <a:pt x="994" y="97"/>
                        </a:lnTo>
                        <a:lnTo>
                          <a:pt x="988" y="91"/>
                        </a:lnTo>
                        <a:lnTo>
                          <a:pt x="985" y="88"/>
                        </a:lnTo>
                        <a:lnTo>
                          <a:pt x="981" y="82"/>
                        </a:lnTo>
                        <a:lnTo>
                          <a:pt x="975" y="78"/>
                        </a:lnTo>
                        <a:lnTo>
                          <a:pt x="969" y="72"/>
                        </a:lnTo>
                        <a:lnTo>
                          <a:pt x="966" y="68"/>
                        </a:lnTo>
                        <a:lnTo>
                          <a:pt x="960" y="65"/>
                        </a:lnTo>
                        <a:lnTo>
                          <a:pt x="954" y="61"/>
                        </a:lnTo>
                        <a:lnTo>
                          <a:pt x="948" y="55"/>
                        </a:lnTo>
                        <a:lnTo>
                          <a:pt x="945" y="51"/>
                        </a:lnTo>
                        <a:lnTo>
                          <a:pt x="945"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6" name="Freeform 271"/>
                  <p:cNvSpPr>
                    <a:spLocks/>
                  </p:cNvSpPr>
                  <p:nvPr/>
                </p:nvSpPr>
                <p:spPr bwMode="auto">
                  <a:xfrm>
                    <a:off x="7113588" y="1214438"/>
                    <a:ext cx="261938" cy="263525"/>
                  </a:xfrm>
                  <a:custGeom>
                    <a:avLst/>
                    <a:gdLst/>
                    <a:ahLst/>
                    <a:cxnLst>
                      <a:cxn ang="0">
                        <a:pos x="231" y="320"/>
                      </a:cxn>
                      <a:cxn ang="0">
                        <a:pos x="251" y="308"/>
                      </a:cxn>
                      <a:cxn ang="0">
                        <a:pos x="272" y="295"/>
                      </a:cxn>
                      <a:cxn ang="0">
                        <a:pos x="290" y="276"/>
                      </a:cxn>
                      <a:cxn ang="0">
                        <a:pos x="305" y="259"/>
                      </a:cxn>
                      <a:cxn ang="0">
                        <a:pos x="316" y="238"/>
                      </a:cxn>
                      <a:cxn ang="0">
                        <a:pos x="326" y="215"/>
                      </a:cxn>
                      <a:cxn ang="0">
                        <a:pos x="329" y="192"/>
                      </a:cxn>
                      <a:cxn ang="0">
                        <a:pos x="331" y="168"/>
                      </a:cxn>
                      <a:cxn ang="0">
                        <a:pos x="329" y="143"/>
                      </a:cxn>
                      <a:cxn ang="0">
                        <a:pos x="328" y="120"/>
                      </a:cxn>
                      <a:cxn ang="0">
                        <a:pos x="316" y="95"/>
                      </a:cxn>
                      <a:cxn ang="0">
                        <a:pos x="305" y="74"/>
                      </a:cxn>
                      <a:cxn ang="0">
                        <a:pos x="288" y="55"/>
                      </a:cxn>
                      <a:cxn ang="0">
                        <a:pos x="271" y="38"/>
                      </a:cxn>
                      <a:cxn ang="0">
                        <a:pos x="251" y="23"/>
                      </a:cxn>
                      <a:cxn ang="0">
                        <a:pos x="231" y="14"/>
                      </a:cxn>
                      <a:cxn ang="0">
                        <a:pos x="208" y="6"/>
                      </a:cxn>
                      <a:cxn ang="0">
                        <a:pos x="185" y="2"/>
                      </a:cxn>
                      <a:cxn ang="0">
                        <a:pos x="160" y="0"/>
                      </a:cxn>
                      <a:cxn ang="0">
                        <a:pos x="135" y="2"/>
                      </a:cxn>
                      <a:cxn ang="0">
                        <a:pos x="111" y="10"/>
                      </a:cxn>
                      <a:cxn ang="0">
                        <a:pos x="88" y="19"/>
                      </a:cxn>
                      <a:cxn ang="0">
                        <a:pos x="67" y="33"/>
                      </a:cxn>
                      <a:cxn ang="0">
                        <a:pos x="50" y="48"/>
                      </a:cxn>
                      <a:cxn ang="0">
                        <a:pos x="33" y="67"/>
                      </a:cxn>
                      <a:cxn ang="0">
                        <a:pos x="21" y="88"/>
                      </a:cxn>
                      <a:cxn ang="0">
                        <a:pos x="10" y="109"/>
                      </a:cxn>
                      <a:cxn ang="0">
                        <a:pos x="4" y="133"/>
                      </a:cxn>
                      <a:cxn ang="0">
                        <a:pos x="0" y="158"/>
                      </a:cxn>
                      <a:cxn ang="0">
                        <a:pos x="2" y="183"/>
                      </a:cxn>
                      <a:cxn ang="0">
                        <a:pos x="6" y="208"/>
                      </a:cxn>
                      <a:cxn ang="0">
                        <a:pos x="14" y="230"/>
                      </a:cxn>
                      <a:cxn ang="0">
                        <a:pos x="23" y="251"/>
                      </a:cxn>
                      <a:cxn ang="0">
                        <a:pos x="39" y="272"/>
                      </a:cxn>
                      <a:cxn ang="0">
                        <a:pos x="54" y="289"/>
                      </a:cxn>
                      <a:cxn ang="0">
                        <a:pos x="75" y="305"/>
                      </a:cxn>
                      <a:cxn ang="0">
                        <a:pos x="96" y="316"/>
                      </a:cxn>
                      <a:cxn ang="0">
                        <a:pos x="118" y="325"/>
                      </a:cxn>
                      <a:cxn ang="0">
                        <a:pos x="143" y="329"/>
                      </a:cxn>
                      <a:cxn ang="0">
                        <a:pos x="166" y="331"/>
                      </a:cxn>
                      <a:cxn ang="0">
                        <a:pos x="191" y="329"/>
                      </a:cxn>
                      <a:cxn ang="0">
                        <a:pos x="215" y="327"/>
                      </a:cxn>
                    </a:cxnLst>
                    <a:rect l="0" t="0" r="r" b="b"/>
                    <a:pathLst>
                      <a:path w="331" h="331">
                        <a:moveTo>
                          <a:pt x="215" y="327"/>
                        </a:moveTo>
                        <a:lnTo>
                          <a:pt x="223" y="324"/>
                        </a:lnTo>
                        <a:lnTo>
                          <a:pt x="231" y="320"/>
                        </a:lnTo>
                        <a:lnTo>
                          <a:pt x="238" y="316"/>
                        </a:lnTo>
                        <a:lnTo>
                          <a:pt x="244" y="312"/>
                        </a:lnTo>
                        <a:lnTo>
                          <a:pt x="251" y="308"/>
                        </a:lnTo>
                        <a:lnTo>
                          <a:pt x="259" y="305"/>
                        </a:lnTo>
                        <a:lnTo>
                          <a:pt x="265" y="299"/>
                        </a:lnTo>
                        <a:lnTo>
                          <a:pt x="272" y="295"/>
                        </a:lnTo>
                        <a:lnTo>
                          <a:pt x="278" y="289"/>
                        </a:lnTo>
                        <a:lnTo>
                          <a:pt x="284" y="284"/>
                        </a:lnTo>
                        <a:lnTo>
                          <a:pt x="290" y="276"/>
                        </a:lnTo>
                        <a:lnTo>
                          <a:pt x="295" y="270"/>
                        </a:lnTo>
                        <a:lnTo>
                          <a:pt x="299" y="265"/>
                        </a:lnTo>
                        <a:lnTo>
                          <a:pt x="305" y="259"/>
                        </a:lnTo>
                        <a:lnTo>
                          <a:pt x="309" y="251"/>
                        </a:lnTo>
                        <a:lnTo>
                          <a:pt x="312" y="246"/>
                        </a:lnTo>
                        <a:lnTo>
                          <a:pt x="316" y="238"/>
                        </a:lnTo>
                        <a:lnTo>
                          <a:pt x="320" y="230"/>
                        </a:lnTo>
                        <a:lnTo>
                          <a:pt x="322" y="223"/>
                        </a:lnTo>
                        <a:lnTo>
                          <a:pt x="326" y="215"/>
                        </a:lnTo>
                        <a:lnTo>
                          <a:pt x="328" y="208"/>
                        </a:lnTo>
                        <a:lnTo>
                          <a:pt x="328" y="200"/>
                        </a:lnTo>
                        <a:lnTo>
                          <a:pt x="329" y="192"/>
                        </a:lnTo>
                        <a:lnTo>
                          <a:pt x="331" y="185"/>
                        </a:lnTo>
                        <a:lnTo>
                          <a:pt x="331" y="177"/>
                        </a:lnTo>
                        <a:lnTo>
                          <a:pt x="331" y="168"/>
                        </a:lnTo>
                        <a:lnTo>
                          <a:pt x="331" y="160"/>
                        </a:lnTo>
                        <a:lnTo>
                          <a:pt x="331" y="152"/>
                        </a:lnTo>
                        <a:lnTo>
                          <a:pt x="329" y="143"/>
                        </a:lnTo>
                        <a:lnTo>
                          <a:pt x="329" y="135"/>
                        </a:lnTo>
                        <a:lnTo>
                          <a:pt x="328" y="128"/>
                        </a:lnTo>
                        <a:lnTo>
                          <a:pt x="328" y="120"/>
                        </a:lnTo>
                        <a:lnTo>
                          <a:pt x="324" y="111"/>
                        </a:lnTo>
                        <a:lnTo>
                          <a:pt x="320" y="103"/>
                        </a:lnTo>
                        <a:lnTo>
                          <a:pt x="316" y="95"/>
                        </a:lnTo>
                        <a:lnTo>
                          <a:pt x="312" y="88"/>
                        </a:lnTo>
                        <a:lnTo>
                          <a:pt x="309" y="80"/>
                        </a:lnTo>
                        <a:lnTo>
                          <a:pt x="305" y="74"/>
                        </a:lnTo>
                        <a:lnTo>
                          <a:pt x="299" y="67"/>
                        </a:lnTo>
                        <a:lnTo>
                          <a:pt x="295" y="61"/>
                        </a:lnTo>
                        <a:lnTo>
                          <a:pt x="288" y="55"/>
                        </a:lnTo>
                        <a:lnTo>
                          <a:pt x="284" y="48"/>
                        </a:lnTo>
                        <a:lnTo>
                          <a:pt x="276" y="42"/>
                        </a:lnTo>
                        <a:lnTo>
                          <a:pt x="271" y="38"/>
                        </a:lnTo>
                        <a:lnTo>
                          <a:pt x="265" y="33"/>
                        </a:lnTo>
                        <a:lnTo>
                          <a:pt x="259" y="29"/>
                        </a:lnTo>
                        <a:lnTo>
                          <a:pt x="251" y="23"/>
                        </a:lnTo>
                        <a:lnTo>
                          <a:pt x="246" y="21"/>
                        </a:lnTo>
                        <a:lnTo>
                          <a:pt x="238" y="17"/>
                        </a:lnTo>
                        <a:lnTo>
                          <a:pt x="231" y="14"/>
                        </a:lnTo>
                        <a:lnTo>
                          <a:pt x="223" y="10"/>
                        </a:lnTo>
                        <a:lnTo>
                          <a:pt x="215" y="8"/>
                        </a:lnTo>
                        <a:lnTo>
                          <a:pt x="208" y="6"/>
                        </a:lnTo>
                        <a:lnTo>
                          <a:pt x="200" y="4"/>
                        </a:lnTo>
                        <a:lnTo>
                          <a:pt x="193" y="2"/>
                        </a:lnTo>
                        <a:lnTo>
                          <a:pt x="185" y="2"/>
                        </a:lnTo>
                        <a:lnTo>
                          <a:pt x="177" y="0"/>
                        </a:lnTo>
                        <a:lnTo>
                          <a:pt x="168" y="0"/>
                        </a:lnTo>
                        <a:lnTo>
                          <a:pt x="160" y="0"/>
                        </a:lnTo>
                        <a:lnTo>
                          <a:pt x="153" y="0"/>
                        </a:lnTo>
                        <a:lnTo>
                          <a:pt x="145" y="0"/>
                        </a:lnTo>
                        <a:lnTo>
                          <a:pt x="135" y="2"/>
                        </a:lnTo>
                        <a:lnTo>
                          <a:pt x="128" y="6"/>
                        </a:lnTo>
                        <a:lnTo>
                          <a:pt x="120" y="8"/>
                        </a:lnTo>
                        <a:lnTo>
                          <a:pt x="111" y="10"/>
                        </a:lnTo>
                        <a:lnTo>
                          <a:pt x="103" y="14"/>
                        </a:lnTo>
                        <a:lnTo>
                          <a:pt x="96" y="17"/>
                        </a:lnTo>
                        <a:lnTo>
                          <a:pt x="88" y="19"/>
                        </a:lnTo>
                        <a:lnTo>
                          <a:pt x="80" y="23"/>
                        </a:lnTo>
                        <a:lnTo>
                          <a:pt x="75" y="29"/>
                        </a:lnTo>
                        <a:lnTo>
                          <a:pt x="67" y="33"/>
                        </a:lnTo>
                        <a:lnTo>
                          <a:pt x="63" y="38"/>
                        </a:lnTo>
                        <a:lnTo>
                          <a:pt x="56" y="42"/>
                        </a:lnTo>
                        <a:lnTo>
                          <a:pt x="50" y="48"/>
                        </a:lnTo>
                        <a:lnTo>
                          <a:pt x="44" y="54"/>
                        </a:lnTo>
                        <a:lnTo>
                          <a:pt x="39" y="59"/>
                        </a:lnTo>
                        <a:lnTo>
                          <a:pt x="33" y="67"/>
                        </a:lnTo>
                        <a:lnTo>
                          <a:pt x="29" y="74"/>
                        </a:lnTo>
                        <a:lnTo>
                          <a:pt x="23" y="80"/>
                        </a:lnTo>
                        <a:lnTo>
                          <a:pt x="21" y="88"/>
                        </a:lnTo>
                        <a:lnTo>
                          <a:pt x="18" y="95"/>
                        </a:lnTo>
                        <a:lnTo>
                          <a:pt x="14" y="101"/>
                        </a:lnTo>
                        <a:lnTo>
                          <a:pt x="10" y="109"/>
                        </a:lnTo>
                        <a:lnTo>
                          <a:pt x="8" y="118"/>
                        </a:lnTo>
                        <a:lnTo>
                          <a:pt x="4" y="126"/>
                        </a:lnTo>
                        <a:lnTo>
                          <a:pt x="4" y="133"/>
                        </a:lnTo>
                        <a:lnTo>
                          <a:pt x="2" y="141"/>
                        </a:lnTo>
                        <a:lnTo>
                          <a:pt x="2" y="151"/>
                        </a:lnTo>
                        <a:lnTo>
                          <a:pt x="0" y="158"/>
                        </a:lnTo>
                        <a:lnTo>
                          <a:pt x="0" y="166"/>
                        </a:lnTo>
                        <a:lnTo>
                          <a:pt x="0" y="175"/>
                        </a:lnTo>
                        <a:lnTo>
                          <a:pt x="2" y="183"/>
                        </a:lnTo>
                        <a:lnTo>
                          <a:pt x="2" y="190"/>
                        </a:lnTo>
                        <a:lnTo>
                          <a:pt x="4" y="200"/>
                        </a:lnTo>
                        <a:lnTo>
                          <a:pt x="6" y="208"/>
                        </a:lnTo>
                        <a:lnTo>
                          <a:pt x="8" y="215"/>
                        </a:lnTo>
                        <a:lnTo>
                          <a:pt x="10" y="223"/>
                        </a:lnTo>
                        <a:lnTo>
                          <a:pt x="14" y="230"/>
                        </a:lnTo>
                        <a:lnTo>
                          <a:pt x="18" y="238"/>
                        </a:lnTo>
                        <a:lnTo>
                          <a:pt x="21" y="246"/>
                        </a:lnTo>
                        <a:lnTo>
                          <a:pt x="23" y="251"/>
                        </a:lnTo>
                        <a:lnTo>
                          <a:pt x="29" y="259"/>
                        </a:lnTo>
                        <a:lnTo>
                          <a:pt x="33" y="265"/>
                        </a:lnTo>
                        <a:lnTo>
                          <a:pt x="39" y="272"/>
                        </a:lnTo>
                        <a:lnTo>
                          <a:pt x="44" y="278"/>
                        </a:lnTo>
                        <a:lnTo>
                          <a:pt x="48" y="284"/>
                        </a:lnTo>
                        <a:lnTo>
                          <a:pt x="54" y="289"/>
                        </a:lnTo>
                        <a:lnTo>
                          <a:pt x="61" y="295"/>
                        </a:lnTo>
                        <a:lnTo>
                          <a:pt x="67" y="299"/>
                        </a:lnTo>
                        <a:lnTo>
                          <a:pt x="75" y="305"/>
                        </a:lnTo>
                        <a:lnTo>
                          <a:pt x="80" y="308"/>
                        </a:lnTo>
                        <a:lnTo>
                          <a:pt x="88" y="314"/>
                        </a:lnTo>
                        <a:lnTo>
                          <a:pt x="96" y="316"/>
                        </a:lnTo>
                        <a:lnTo>
                          <a:pt x="103" y="320"/>
                        </a:lnTo>
                        <a:lnTo>
                          <a:pt x="109" y="324"/>
                        </a:lnTo>
                        <a:lnTo>
                          <a:pt x="118" y="325"/>
                        </a:lnTo>
                        <a:lnTo>
                          <a:pt x="126" y="327"/>
                        </a:lnTo>
                        <a:lnTo>
                          <a:pt x="134" y="329"/>
                        </a:lnTo>
                        <a:lnTo>
                          <a:pt x="143" y="329"/>
                        </a:lnTo>
                        <a:lnTo>
                          <a:pt x="151" y="331"/>
                        </a:lnTo>
                        <a:lnTo>
                          <a:pt x="158" y="331"/>
                        </a:lnTo>
                        <a:lnTo>
                          <a:pt x="166" y="331"/>
                        </a:lnTo>
                        <a:lnTo>
                          <a:pt x="174" y="331"/>
                        </a:lnTo>
                        <a:lnTo>
                          <a:pt x="183" y="331"/>
                        </a:lnTo>
                        <a:lnTo>
                          <a:pt x="191" y="329"/>
                        </a:lnTo>
                        <a:lnTo>
                          <a:pt x="198" y="329"/>
                        </a:lnTo>
                        <a:lnTo>
                          <a:pt x="206" y="327"/>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7" name="Freeform 272"/>
                  <p:cNvSpPr>
                    <a:spLocks/>
                  </p:cNvSpPr>
                  <p:nvPr/>
                </p:nvSpPr>
                <p:spPr bwMode="auto">
                  <a:xfrm>
                    <a:off x="7151688" y="1252538"/>
                    <a:ext cx="187325" cy="188913"/>
                  </a:xfrm>
                  <a:custGeom>
                    <a:avLst/>
                    <a:gdLst/>
                    <a:ahLst/>
                    <a:cxnLst>
                      <a:cxn ang="0">
                        <a:pos x="2" y="141"/>
                      </a:cxn>
                      <a:cxn ang="0">
                        <a:pos x="0" y="123"/>
                      </a:cxn>
                      <a:cxn ang="0">
                        <a:pos x="0" y="106"/>
                      </a:cxn>
                      <a:cxn ang="0">
                        <a:pos x="2" y="89"/>
                      </a:cxn>
                      <a:cxn ang="0">
                        <a:pos x="10" y="72"/>
                      </a:cxn>
                      <a:cxn ang="0">
                        <a:pos x="17" y="57"/>
                      </a:cxn>
                      <a:cxn ang="0">
                        <a:pos x="27" y="44"/>
                      </a:cxn>
                      <a:cxn ang="0">
                        <a:pos x="36" y="30"/>
                      </a:cxn>
                      <a:cxn ang="0">
                        <a:pos x="51" y="19"/>
                      </a:cxn>
                      <a:cxn ang="0">
                        <a:pos x="67" y="11"/>
                      </a:cxn>
                      <a:cxn ang="0">
                        <a:pos x="86" y="6"/>
                      </a:cxn>
                      <a:cxn ang="0">
                        <a:pos x="101" y="0"/>
                      </a:cxn>
                      <a:cxn ang="0">
                        <a:pos x="120" y="0"/>
                      </a:cxn>
                      <a:cxn ang="0">
                        <a:pos x="137" y="0"/>
                      </a:cxn>
                      <a:cxn ang="0">
                        <a:pos x="154" y="6"/>
                      </a:cxn>
                      <a:cxn ang="0">
                        <a:pos x="169" y="11"/>
                      </a:cxn>
                      <a:cxn ang="0">
                        <a:pos x="184" y="19"/>
                      </a:cxn>
                      <a:cxn ang="0">
                        <a:pos x="198" y="28"/>
                      </a:cxn>
                      <a:cxn ang="0">
                        <a:pos x="211" y="42"/>
                      </a:cxn>
                      <a:cxn ang="0">
                        <a:pos x="219" y="57"/>
                      </a:cxn>
                      <a:cxn ang="0">
                        <a:pos x="228" y="72"/>
                      </a:cxn>
                      <a:cxn ang="0">
                        <a:pos x="234" y="91"/>
                      </a:cxn>
                      <a:cxn ang="0">
                        <a:pos x="238" y="108"/>
                      </a:cxn>
                      <a:cxn ang="0">
                        <a:pos x="238" y="125"/>
                      </a:cxn>
                      <a:cxn ang="0">
                        <a:pos x="234" y="142"/>
                      </a:cxn>
                      <a:cxn ang="0">
                        <a:pos x="230" y="158"/>
                      </a:cxn>
                      <a:cxn ang="0">
                        <a:pos x="223" y="175"/>
                      </a:cxn>
                      <a:cxn ang="0">
                        <a:pos x="213" y="188"/>
                      </a:cxn>
                      <a:cxn ang="0">
                        <a:pos x="202" y="201"/>
                      </a:cxn>
                      <a:cxn ang="0">
                        <a:pos x="188" y="213"/>
                      </a:cxn>
                      <a:cxn ang="0">
                        <a:pos x="175" y="222"/>
                      </a:cxn>
                      <a:cxn ang="0">
                        <a:pos x="158" y="230"/>
                      </a:cxn>
                      <a:cxn ang="0">
                        <a:pos x="141" y="236"/>
                      </a:cxn>
                      <a:cxn ang="0">
                        <a:pos x="124" y="237"/>
                      </a:cxn>
                      <a:cxn ang="0">
                        <a:pos x="107" y="237"/>
                      </a:cxn>
                      <a:cxn ang="0">
                        <a:pos x="89" y="234"/>
                      </a:cxn>
                      <a:cxn ang="0">
                        <a:pos x="74" y="228"/>
                      </a:cxn>
                      <a:cxn ang="0">
                        <a:pos x="57" y="220"/>
                      </a:cxn>
                      <a:cxn ang="0">
                        <a:pos x="44" y="211"/>
                      </a:cxn>
                      <a:cxn ang="0">
                        <a:pos x="30" y="198"/>
                      </a:cxn>
                      <a:cxn ang="0">
                        <a:pos x="19" y="184"/>
                      </a:cxn>
                      <a:cxn ang="0">
                        <a:pos x="11" y="169"/>
                      </a:cxn>
                      <a:cxn ang="0">
                        <a:pos x="6" y="154"/>
                      </a:cxn>
                    </a:cxnLst>
                    <a:rect l="0" t="0" r="r" b="b"/>
                    <a:pathLst>
                      <a:path w="238" h="237">
                        <a:moveTo>
                          <a:pt x="6" y="154"/>
                        </a:moveTo>
                        <a:lnTo>
                          <a:pt x="2" y="146"/>
                        </a:lnTo>
                        <a:lnTo>
                          <a:pt x="2" y="141"/>
                        </a:lnTo>
                        <a:lnTo>
                          <a:pt x="0" y="135"/>
                        </a:lnTo>
                        <a:lnTo>
                          <a:pt x="0" y="129"/>
                        </a:lnTo>
                        <a:lnTo>
                          <a:pt x="0" y="123"/>
                        </a:lnTo>
                        <a:lnTo>
                          <a:pt x="0" y="116"/>
                        </a:lnTo>
                        <a:lnTo>
                          <a:pt x="0" y="112"/>
                        </a:lnTo>
                        <a:lnTo>
                          <a:pt x="0" y="106"/>
                        </a:lnTo>
                        <a:lnTo>
                          <a:pt x="0" y="99"/>
                        </a:lnTo>
                        <a:lnTo>
                          <a:pt x="2" y="93"/>
                        </a:lnTo>
                        <a:lnTo>
                          <a:pt x="2" y="89"/>
                        </a:lnTo>
                        <a:lnTo>
                          <a:pt x="6" y="83"/>
                        </a:lnTo>
                        <a:lnTo>
                          <a:pt x="6" y="78"/>
                        </a:lnTo>
                        <a:lnTo>
                          <a:pt x="10" y="72"/>
                        </a:lnTo>
                        <a:lnTo>
                          <a:pt x="11" y="68"/>
                        </a:lnTo>
                        <a:lnTo>
                          <a:pt x="15" y="63"/>
                        </a:lnTo>
                        <a:lnTo>
                          <a:pt x="17" y="57"/>
                        </a:lnTo>
                        <a:lnTo>
                          <a:pt x="19" y="51"/>
                        </a:lnTo>
                        <a:lnTo>
                          <a:pt x="23" y="47"/>
                        </a:lnTo>
                        <a:lnTo>
                          <a:pt x="27" y="44"/>
                        </a:lnTo>
                        <a:lnTo>
                          <a:pt x="29" y="38"/>
                        </a:lnTo>
                        <a:lnTo>
                          <a:pt x="34" y="34"/>
                        </a:lnTo>
                        <a:lnTo>
                          <a:pt x="36" y="30"/>
                        </a:lnTo>
                        <a:lnTo>
                          <a:pt x="42" y="28"/>
                        </a:lnTo>
                        <a:lnTo>
                          <a:pt x="48" y="23"/>
                        </a:lnTo>
                        <a:lnTo>
                          <a:pt x="51" y="19"/>
                        </a:lnTo>
                        <a:lnTo>
                          <a:pt x="57" y="17"/>
                        </a:lnTo>
                        <a:lnTo>
                          <a:pt x="63" y="13"/>
                        </a:lnTo>
                        <a:lnTo>
                          <a:pt x="67" y="11"/>
                        </a:lnTo>
                        <a:lnTo>
                          <a:pt x="72" y="9"/>
                        </a:lnTo>
                        <a:lnTo>
                          <a:pt x="78" y="7"/>
                        </a:lnTo>
                        <a:lnTo>
                          <a:pt x="86" y="6"/>
                        </a:lnTo>
                        <a:lnTo>
                          <a:pt x="91" y="4"/>
                        </a:lnTo>
                        <a:lnTo>
                          <a:pt x="97" y="2"/>
                        </a:lnTo>
                        <a:lnTo>
                          <a:pt x="101" y="0"/>
                        </a:lnTo>
                        <a:lnTo>
                          <a:pt x="108" y="0"/>
                        </a:lnTo>
                        <a:lnTo>
                          <a:pt x="114" y="0"/>
                        </a:lnTo>
                        <a:lnTo>
                          <a:pt x="120" y="0"/>
                        </a:lnTo>
                        <a:lnTo>
                          <a:pt x="126" y="0"/>
                        </a:lnTo>
                        <a:lnTo>
                          <a:pt x="131" y="0"/>
                        </a:lnTo>
                        <a:lnTo>
                          <a:pt x="137" y="0"/>
                        </a:lnTo>
                        <a:lnTo>
                          <a:pt x="143" y="2"/>
                        </a:lnTo>
                        <a:lnTo>
                          <a:pt x="148" y="2"/>
                        </a:lnTo>
                        <a:lnTo>
                          <a:pt x="154" y="6"/>
                        </a:lnTo>
                        <a:lnTo>
                          <a:pt x="158" y="6"/>
                        </a:lnTo>
                        <a:lnTo>
                          <a:pt x="164" y="9"/>
                        </a:lnTo>
                        <a:lnTo>
                          <a:pt x="169" y="11"/>
                        </a:lnTo>
                        <a:lnTo>
                          <a:pt x="175" y="13"/>
                        </a:lnTo>
                        <a:lnTo>
                          <a:pt x="179" y="17"/>
                        </a:lnTo>
                        <a:lnTo>
                          <a:pt x="184" y="19"/>
                        </a:lnTo>
                        <a:lnTo>
                          <a:pt x="188" y="23"/>
                        </a:lnTo>
                        <a:lnTo>
                          <a:pt x="194" y="26"/>
                        </a:lnTo>
                        <a:lnTo>
                          <a:pt x="198" y="28"/>
                        </a:lnTo>
                        <a:lnTo>
                          <a:pt x="202" y="32"/>
                        </a:lnTo>
                        <a:lnTo>
                          <a:pt x="205" y="36"/>
                        </a:lnTo>
                        <a:lnTo>
                          <a:pt x="211" y="42"/>
                        </a:lnTo>
                        <a:lnTo>
                          <a:pt x="213" y="47"/>
                        </a:lnTo>
                        <a:lnTo>
                          <a:pt x="217" y="51"/>
                        </a:lnTo>
                        <a:lnTo>
                          <a:pt x="219" y="57"/>
                        </a:lnTo>
                        <a:lnTo>
                          <a:pt x="223" y="63"/>
                        </a:lnTo>
                        <a:lnTo>
                          <a:pt x="224" y="66"/>
                        </a:lnTo>
                        <a:lnTo>
                          <a:pt x="228" y="72"/>
                        </a:lnTo>
                        <a:lnTo>
                          <a:pt x="230" y="78"/>
                        </a:lnTo>
                        <a:lnTo>
                          <a:pt x="234" y="85"/>
                        </a:lnTo>
                        <a:lnTo>
                          <a:pt x="234" y="91"/>
                        </a:lnTo>
                        <a:lnTo>
                          <a:pt x="236" y="95"/>
                        </a:lnTo>
                        <a:lnTo>
                          <a:pt x="236" y="101"/>
                        </a:lnTo>
                        <a:lnTo>
                          <a:pt x="238" y="108"/>
                        </a:lnTo>
                        <a:lnTo>
                          <a:pt x="238" y="114"/>
                        </a:lnTo>
                        <a:lnTo>
                          <a:pt x="238" y="120"/>
                        </a:lnTo>
                        <a:lnTo>
                          <a:pt x="238" y="125"/>
                        </a:lnTo>
                        <a:lnTo>
                          <a:pt x="238" y="131"/>
                        </a:lnTo>
                        <a:lnTo>
                          <a:pt x="236" y="137"/>
                        </a:lnTo>
                        <a:lnTo>
                          <a:pt x="234" y="142"/>
                        </a:lnTo>
                        <a:lnTo>
                          <a:pt x="232" y="148"/>
                        </a:lnTo>
                        <a:lnTo>
                          <a:pt x="232" y="154"/>
                        </a:lnTo>
                        <a:lnTo>
                          <a:pt x="230" y="158"/>
                        </a:lnTo>
                        <a:lnTo>
                          <a:pt x="228" y="163"/>
                        </a:lnTo>
                        <a:lnTo>
                          <a:pt x="224" y="169"/>
                        </a:lnTo>
                        <a:lnTo>
                          <a:pt x="223" y="175"/>
                        </a:lnTo>
                        <a:lnTo>
                          <a:pt x="219" y="179"/>
                        </a:lnTo>
                        <a:lnTo>
                          <a:pt x="217" y="184"/>
                        </a:lnTo>
                        <a:lnTo>
                          <a:pt x="213" y="188"/>
                        </a:lnTo>
                        <a:lnTo>
                          <a:pt x="209" y="194"/>
                        </a:lnTo>
                        <a:lnTo>
                          <a:pt x="205" y="198"/>
                        </a:lnTo>
                        <a:lnTo>
                          <a:pt x="202" y="201"/>
                        </a:lnTo>
                        <a:lnTo>
                          <a:pt x="198" y="205"/>
                        </a:lnTo>
                        <a:lnTo>
                          <a:pt x="194" y="211"/>
                        </a:lnTo>
                        <a:lnTo>
                          <a:pt x="188" y="213"/>
                        </a:lnTo>
                        <a:lnTo>
                          <a:pt x="184" y="217"/>
                        </a:lnTo>
                        <a:lnTo>
                          <a:pt x="179" y="218"/>
                        </a:lnTo>
                        <a:lnTo>
                          <a:pt x="175" y="222"/>
                        </a:lnTo>
                        <a:lnTo>
                          <a:pt x="169" y="224"/>
                        </a:lnTo>
                        <a:lnTo>
                          <a:pt x="164" y="228"/>
                        </a:lnTo>
                        <a:lnTo>
                          <a:pt x="158" y="230"/>
                        </a:lnTo>
                        <a:lnTo>
                          <a:pt x="154" y="234"/>
                        </a:lnTo>
                        <a:lnTo>
                          <a:pt x="146" y="234"/>
                        </a:lnTo>
                        <a:lnTo>
                          <a:pt x="141" y="236"/>
                        </a:lnTo>
                        <a:lnTo>
                          <a:pt x="135" y="236"/>
                        </a:lnTo>
                        <a:lnTo>
                          <a:pt x="129" y="237"/>
                        </a:lnTo>
                        <a:lnTo>
                          <a:pt x="124" y="237"/>
                        </a:lnTo>
                        <a:lnTo>
                          <a:pt x="118" y="237"/>
                        </a:lnTo>
                        <a:lnTo>
                          <a:pt x="112" y="237"/>
                        </a:lnTo>
                        <a:lnTo>
                          <a:pt x="107" y="237"/>
                        </a:lnTo>
                        <a:lnTo>
                          <a:pt x="101" y="236"/>
                        </a:lnTo>
                        <a:lnTo>
                          <a:pt x="95" y="236"/>
                        </a:lnTo>
                        <a:lnTo>
                          <a:pt x="89" y="234"/>
                        </a:lnTo>
                        <a:lnTo>
                          <a:pt x="84" y="232"/>
                        </a:lnTo>
                        <a:lnTo>
                          <a:pt x="78" y="230"/>
                        </a:lnTo>
                        <a:lnTo>
                          <a:pt x="74" y="228"/>
                        </a:lnTo>
                        <a:lnTo>
                          <a:pt x="68" y="226"/>
                        </a:lnTo>
                        <a:lnTo>
                          <a:pt x="63" y="224"/>
                        </a:lnTo>
                        <a:lnTo>
                          <a:pt x="57" y="220"/>
                        </a:lnTo>
                        <a:lnTo>
                          <a:pt x="53" y="217"/>
                        </a:lnTo>
                        <a:lnTo>
                          <a:pt x="48" y="213"/>
                        </a:lnTo>
                        <a:lnTo>
                          <a:pt x="44" y="211"/>
                        </a:lnTo>
                        <a:lnTo>
                          <a:pt x="38" y="205"/>
                        </a:lnTo>
                        <a:lnTo>
                          <a:pt x="34" y="201"/>
                        </a:lnTo>
                        <a:lnTo>
                          <a:pt x="30" y="198"/>
                        </a:lnTo>
                        <a:lnTo>
                          <a:pt x="27" y="194"/>
                        </a:lnTo>
                        <a:lnTo>
                          <a:pt x="23" y="188"/>
                        </a:lnTo>
                        <a:lnTo>
                          <a:pt x="19" y="184"/>
                        </a:lnTo>
                        <a:lnTo>
                          <a:pt x="15" y="179"/>
                        </a:lnTo>
                        <a:lnTo>
                          <a:pt x="13" y="175"/>
                        </a:lnTo>
                        <a:lnTo>
                          <a:pt x="11" y="169"/>
                        </a:lnTo>
                        <a:lnTo>
                          <a:pt x="8" y="163"/>
                        </a:lnTo>
                        <a:lnTo>
                          <a:pt x="6" y="158"/>
                        </a:lnTo>
                        <a:lnTo>
                          <a:pt x="6" y="154"/>
                        </a:lnTo>
                        <a:lnTo>
                          <a:pt x="6"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8" name="Freeform 273"/>
                  <p:cNvSpPr>
                    <a:spLocks/>
                  </p:cNvSpPr>
                  <p:nvPr/>
                </p:nvSpPr>
                <p:spPr bwMode="auto">
                  <a:xfrm>
                    <a:off x="7104063" y="2581275"/>
                    <a:ext cx="90488" cy="65088"/>
                  </a:xfrm>
                  <a:custGeom>
                    <a:avLst/>
                    <a:gdLst/>
                    <a:ahLst/>
                    <a:cxnLst>
                      <a:cxn ang="0">
                        <a:pos x="0" y="40"/>
                      </a:cxn>
                      <a:cxn ang="0">
                        <a:pos x="6" y="42"/>
                      </a:cxn>
                      <a:cxn ang="0">
                        <a:pos x="11" y="45"/>
                      </a:cxn>
                      <a:cxn ang="0">
                        <a:pos x="17" y="49"/>
                      </a:cxn>
                      <a:cxn ang="0">
                        <a:pos x="23" y="53"/>
                      </a:cxn>
                      <a:cxn ang="0">
                        <a:pos x="29" y="55"/>
                      </a:cxn>
                      <a:cxn ang="0">
                        <a:pos x="34" y="59"/>
                      </a:cxn>
                      <a:cxn ang="0">
                        <a:pos x="40" y="61"/>
                      </a:cxn>
                      <a:cxn ang="0">
                        <a:pos x="48" y="64"/>
                      </a:cxn>
                      <a:cxn ang="0">
                        <a:pos x="53" y="66"/>
                      </a:cxn>
                      <a:cxn ang="0">
                        <a:pos x="61" y="68"/>
                      </a:cxn>
                      <a:cxn ang="0">
                        <a:pos x="67" y="70"/>
                      </a:cxn>
                      <a:cxn ang="0">
                        <a:pos x="74" y="74"/>
                      </a:cxn>
                      <a:cxn ang="0">
                        <a:pos x="82" y="76"/>
                      </a:cxn>
                      <a:cxn ang="0">
                        <a:pos x="89" y="78"/>
                      </a:cxn>
                      <a:cxn ang="0">
                        <a:pos x="97" y="80"/>
                      </a:cxn>
                      <a:cxn ang="0">
                        <a:pos x="105" y="82"/>
                      </a:cxn>
                      <a:cxn ang="0">
                        <a:pos x="114" y="36"/>
                      </a:cxn>
                      <a:cxn ang="0">
                        <a:pos x="108" y="34"/>
                      </a:cxn>
                      <a:cxn ang="0">
                        <a:pos x="101" y="32"/>
                      </a:cxn>
                      <a:cxn ang="0">
                        <a:pos x="95" y="30"/>
                      </a:cxn>
                      <a:cxn ang="0">
                        <a:pos x="89" y="28"/>
                      </a:cxn>
                      <a:cxn ang="0">
                        <a:pos x="84" y="26"/>
                      </a:cxn>
                      <a:cxn ang="0">
                        <a:pos x="78" y="25"/>
                      </a:cxn>
                      <a:cxn ang="0">
                        <a:pos x="72" y="23"/>
                      </a:cxn>
                      <a:cxn ang="0">
                        <a:pos x="67" y="21"/>
                      </a:cxn>
                      <a:cxn ang="0">
                        <a:pos x="61" y="19"/>
                      </a:cxn>
                      <a:cxn ang="0">
                        <a:pos x="55" y="15"/>
                      </a:cxn>
                      <a:cxn ang="0">
                        <a:pos x="50" y="13"/>
                      </a:cxn>
                      <a:cxn ang="0">
                        <a:pos x="46" y="11"/>
                      </a:cxn>
                      <a:cxn ang="0">
                        <a:pos x="40" y="7"/>
                      </a:cxn>
                      <a:cxn ang="0">
                        <a:pos x="34" y="5"/>
                      </a:cxn>
                      <a:cxn ang="0">
                        <a:pos x="30" y="4"/>
                      </a:cxn>
                      <a:cxn ang="0">
                        <a:pos x="27" y="0"/>
                      </a:cxn>
                      <a:cxn ang="0">
                        <a:pos x="0" y="40"/>
                      </a:cxn>
                      <a:cxn ang="0">
                        <a:pos x="0" y="40"/>
                      </a:cxn>
                    </a:cxnLst>
                    <a:rect l="0" t="0" r="r" b="b"/>
                    <a:pathLst>
                      <a:path w="114" h="82">
                        <a:moveTo>
                          <a:pt x="0" y="40"/>
                        </a:moveTo>
                        <a:lnTo>
                          <a:pt x="6" y="42"/>
                        </a:lnTo>
                        <a:lnTo>
                          <a:pt x="11" y="45"/>
                        </a:lnTo>
                        <a:lnTo>
                          <a:pt x="17" y="49"/>
                        </a:lnTo>
                        <a:lnTo>
                          <a:pt x="23" y="53"/>
                        </a:lnTo>
                        <a:lnTo>
                          <a:pt x="29" y="55"/>
                        </a:lnTo>
                        <a:lnTo>
                          <a:pt x="34" y="59"/>
                        </a:lnTo>
                        <a:lnTo>
                          <a:pt x="40" y="61"/>
                        </a:lnTo>
                        <a:lnTo>
                          <a:pt x="48" y="64"/>
                        </a:lnTo>
                        <a:lnTo>
                          <a:pt x="53" y="66"/>
                        </a:lnTo>
                        <a:lnTo>
                          <a:pt x="61" y="68"/>
                        </a:lnTo>
                        <a:lnTo>
                          <a:pt x="67" y="70"/>
                        </a:lnTo>
                        <a:lnTo>
                          <a:pt x="74" y="74"/>
                        </a:lnTo>
                        <a:lnTo>
                          <a:pt x="82" y="76"/>
                        </a:lnTo>
                        <a:lnTo>
                          <a:pt x="89" y="78"/>
                        </a:lnTo>
                        <a:lnTo>
                          <a:pt x="97" y="80"/>
                        </a:lnTo>
                        <a:lnTo>
                          <a:pt x="105" y="82"/>
                        </a:lnTo>
                        <a:lnTo>
                          <a:pt x="114" y="36"/>
                        </a:lnTo>
                        <a:lnTo>
                          <a:pt x="108" y="34"/>
                        </a:lnTo>
                        <a:lnTo>
                          <a:pt x="101" y="32"/>
                        </a:lnTo>
                        <a:lnTo>
                          <a:pt x="95" y="30"/>
                        </a:lnTo>
                        <a:lnTo>
                          <a:pt x="89" y="28"/>
                        </a:lnTo>
                        <a:lnTo>
                          <a:pt x="84" y="26"/>
                        </a:lnTo>
                        <a:lnTo>
                          <a:pt x="78" y="25"/>
                        </a:lnTo>
                        <a:lnTo>
                          <a:pt x="72" y="23"/>
                        </a:lnTo>
                        <a:lnTo>
                          <a:pt x="67" y="21"/>
                        </a:lnTo>
                        <a:lnTo>
                          <a:pt x="61" y="19"/>
                        </a:lnTo>
                        <a:lnTo>
                          <a:pt x="55" y="15"/>
                        </a:lnTo>
                        <a:lnTo>
                          <a:pt x="50" y="13"/>
                        </a:lnTo>
                        <a:lnTo>
                          <a:pt x="46" y="11"/>
                        </a:lnTo>
                        <a:lnTo>
                          <a:pt x="40" y="7"/>
                        </a:lnTo>
                        <a:lnTo>
                          <a:pt x="34" y="5"/>
                        </a:lnTo>
                        <a:lnTo>
                          <a:pt x="30" y="4"/>
                        </a:lnTo>
                        <a:lnTo>
                          <a:pt x="27" y="0"/>
                        </a:lnTo>
                        <a:lnTo>
                          <a:pt x="0" y="40"/>
                        </a:lnTo>
                        <a:lnTo>
                          <a:pt x="0" y="4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29" name="Freeform 274"/>
                  <p:cNvSpPr>
                    <a:spLocks/>
                  </p:cNvSpPr>
                  <p:nvPr/>
                </p:nvSpPr>
                <p:spPr bwMode="auto">
                  <a:xfrm>
                    <a:off x="7235825" y="2613025"/>
                    <a:ext cx="87313" cy="41275"/>
                  </a:xfrm>
                  <a:custGeom>
                    <a:avLst/>
                    <a:gdLst/>
                    <a:ahLst/>
                    <a:cxnLst>
                      <a:cxn ang="0">
                        <a:pos x="0" y="51"/>
                      </a:cxn>
                      <a:cxn ang="0">
                        <a:pos x="5" y="51"/>
                      </a:cxn>
                      <a:cxn ang="0">
                        <a:pos x="11" y="51"/>
                      </a:cxn>
                      <a:cxn ang="0">
                        <a:pos x="17" y="51"/>
                      </a:cxn>
                      <a:cxn ang="0">
                        <a:pos x="24" y="51"/>
                      </a:cxn>
                      <a:cxn ang="0">
                        <a:pos x="30" y="51"/>
                      </a:cxn>
                      <a:cxn ang="0">
                        <a:pos x="38" y="51"/>
                      </a:cxn>
                      <a:cxn ang="0">
                        <a:pos x="45" y="51"/>
                      </a:cxn>
                      <a:cxn ang="0">
                        <a:pos x="53" y="51"/>
                      </a:cxn>
                      <a:cxn ang="0">
                        <a:pos x="58" y="51"/>
                      </a:cxn>
                      <a:cxn ang="0">
                        <a:pos x="66" y="49"/>
                      </a:cxn>
                      <a:cxn ang="0">
                        <a:pos x="72" y="49"/>
                      </a:cxn>
                      <a:cxn ang="0">
                        <a:pos x="79" y="49"/>
                      </a:cxn>
                      <a:cxn ang="0">
                        <a:pos x="87" y="47"/>
                      </a:cxn>
                      <a:cxn ang="0">
                        <a:pos x="95" y="47"/>
                      </a:cxn>
                      <a:cxn ang="0">
                        <a:pos x="102" y="47"/>
                      </a:cxn>
                      <a:cxn ang="0">
                        <a:pos x="110" y="47"/>
                      </a:cxn>
                      <a:cxn ang="0">
                        <a:pos x="104" y="0"/>
                      </a:cxn>
                      <a:cxn ang="0">
                        <a:pos x="96" y="0"/>
                      </a:cxn>
                      <a:cxn ang="0">
                        <a:pos x="89" y="2"/>
                      </a:cxn>
                      <a:cxn ang="0">
                        <a:pos x="83" y="2"/>
                      </a:cxn>
                      <a:cxn ang="0">
                        <a:pos x="77" y="2"/>
                      </a:cxn>
                      <a:cxn ang="0">
                        <a:pos x="70" y="2"/>
                      </a:cxn>
                      <a:cxn ang="0">
                        <a:pos x="64" y="4"/>
                      </a:cxn>
                      <a:cxn ang="0">
                        <a:pos x="57" y="4"/>
                      </a:cxn>
                      <a:cxn ang="0">
                        <a:pos x="51" y="4"/>
                      </a:cxn>
                      <a:cxn ang="0">
                        <a:pos x="45" y="4"/>
                      </a:cxn>
                      <a:cxn ang="0">
                        <a:pos x="38" y="4"/>
                      </a:cxn>
                      <a:cxn ang="0">
                        <a:pos x="32" y="4"/>
                      </a:cxn>
                      <a:cxn ang="0">
                        <a:pos x="26" y="4"/>
                      </a:cxn>
                      <a:cxn ang="0">
                        <a:pos x="20" y="4"/>
                      </a:cxn>
                      <a:cxn ang="0">
                        <a:pos x="13" y="4"/>
                      </a:cxn>
                      <a:cxn ang="0">
                        <a:pos x="9" y="4"/>
                      </a:cxn>
                      <a:cxn ang="0">
                        <a:pos x="3" y="4"/>
                      </a:cxn>
                      <a:cxn ang="0">
                        <a:pos x="0" y="51"/>
                      </a:cxn>
                      <a:cxn ang="0">
                        <a:pos x="0" y="51"/>
                      </a:cxn>
                    </a:cxnLst>
                    <a:rect l="0" t="0" r="r" b="b"/>
                    <a:pathLst>
                      <a:path w="110" h="51">
                        <a:moveTo>
                          <a:pt x="0" y="51"/>
                        </a:moveTo>
                        <a:lnTo>
                          <a:pt x="5" y="51"/>
                        </a:lnTo>
                        <a:lnTo>
                          <a:pt x="11" y="51"/>
                        </a:lnTo>
                        <a:lnTo>
                          <a:pt x="17" y="51"/>
                        </a:lnTo>
                        <a:lnTo>
                          <a:pt x="24" y="51"/>
                        </a:lnTo>
                        <a:lnTo>
                          <a:pt x="30" y="51"/>
                        </a:lnTo>
                        <a:lnTo>
                          <a:pt x="38" y="51"/>
                        </a:lnTo>
                        <a:lnTo>
                          <a:pt x="45" y="51"/>
                        </a:lnTo>
                        <a:lnTo>
                          <a:pt x="53" y="51"/>
                        </a:lnTo>
                        <a:lnTo>
                          <a:pt x="58" y="51"/>
                        </a:lnTo>
                        <a:lnTo>
                          <a:pt x="66" y="49"/>
                        </a:lnTo>
                        <a:lnTo>
                          <a:pt x="72" y="49"/>
                        </a:lnTo>
                        <a:lnTo>
                          <a:pt x="79" y="49"/>
                        </a:lnTo>
                        <a:lnTo>
                          <a:pt x="87" y="47"/>
                        </a:lnTo>
                        <a:lnTo>
                          <a:pt x="95" y="47"/>
                        </a:lnTo>
                        <a:lnTo>
                          <a:pt x="102" y="47"/>
                        </a:lnTo>
                        <a:lnTo>
                          <a:pt x="110" y="47"/>
                        </a:lnTo>
                        <a:lnTo>
                          <a:pt x="104" y="0"/>
                        </a:lnTo>
                        <a:lnTo>
                          <a:pt x="96" y="0"/>
                        </a:lnTo>
                        <a:lnTo>
                          <a:pt x="89" y="2"/>
                        </a:lnTo>
                        <a:lnTo>
                          <a:pt x="83" y="2"/>
                        </a:lnTo>
                        <a:lnTo>
                          <a:pt x="77" y="2"/>
                        </a:lnTo>
                        <a:lnTo>
                          <a:pt x="70" y="2"/>
                        </a:lnTo>
                        <a:lnTo>
                          <a:pt x="64" y="4"/>
                        </a:lnTo>
                        <a:lnTo>
                          <a:pt x="57" y="4"/>
                        </a:lnTo>
                        <a:lnTo>
                          <a:pt x="51" y="4"/>
                        </a:lnTo>
                        <a:lnTo>
                          <a:pt x="45" y="4"/>
                        </a:lnTo>
                        <a:lnTo>
                          <a:pt x="38" y="4"/>
                        </a:lnTo>
                        <a:lnTo>
                          <a:pt x="32" y="4"/>
                        </a:lnTo>
                        <a:lnTo>
                          <a:pt x="26" y="4"/>
                        </a:lnTo>
                        <a:lnTo>
                          <a:pt x="20" y="4"/>
                        </a:lnTo>
                        <a:lnTo>
                          <a:pt x="13" y="4"/>
                        </a:lnTo>
                        <a:lnTo>
                          <a:pt x="9" y="4"/>
                        </a:lnTo>
                        <a:lnTo>
                          <a:pt x="3" y="4"/>
                        </a:lnTo>
                        <a:lnTo>
                          <a:pt x="0" y="51"/>
                        </a:lnTo>
                        <a:lnTo>
                          <a:pt x="0" y="5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0" name="Freeform 275"/>
                  <p:cNvSpPr>
                    <a:spLocks/>
                  </p:cNvSpPr>
                  <p:nvPr/>
                </p:nvSpPr>
                <p:spPr bwMode="auto">
                  <a:xfrm>
                    <a:off x="7135813" y="2670175"/>
                    <a:ext cx="238125" cy="61913"/>
                  </a:xfrm>
                  <a:custGeom>
                    <a:avLst/>
                    <a:gdLst/>
                    <a:ahLst/>
                    <a:cxnLst>
                      <a:cxn ang="0">
                        <a:pos x="8" y="46"/>
                      </a:cxn>
                      <a:cxn ang="0">
                        <a:pos x="23" y="51"/>
                      </a:cxn>
                      <a:cxn ang="0">
                        <a:pos x="38" y="57"/>
                      </a:cxn>
                      <a:cxn ang="0">
                        <a:pos x="55" y="61"/>
                      </a:cxn>
                      <a:cxn ang="0">
                        <a:pos x="72" y="65"/>
                      </a:cxn>
                      <a:cxn ang="0">
                        <a:pos x="89" y="68"/>
                      </a:cxn>
                      <a:cxn ang="0">
                        <a:pos x="108" y="72"/>
                      </a:cxn>
                      <a:cxn ang="0">
                        <a:pos x="127" y="74"/>
                      </a:cxn>
                      <a:cxn ang="0">
                        <a:pos x="146" y="76"/>
                      </a:cxn>
                      <a:cxn ang="0">
                        <a:pos x="160" y="76"/>
                      </a:cxn>
                      <a:cxn ang="0">
                        <a:pos x="171" y="76"/>
                      </a:cxn>
                      <a:cxn ang="0">
                        <a:pos x="181" y="76"/>
                      </a:cxn>
                      <a:cxn ang="0">
                        <a:pos x="190" y="76"/>
                      </a:cxn>
                      <a:cxn ang="0">
                        <a:pos x="200" y="74"/>
                      </a:cxn>
                      <a:cxn ang="0">
                        <a:pos x="211" y="74"/>
                      </a:cxn>
                      <a:cxn ang="0">
                        <a:pos x="221" y="74"/>
                      </a:cxn>
                      <a:cxn ang="0">
                        <a:pos x="232" y="72"/>
                      </a:cxn>
                      <a:cxn ang="0">
                        <a:pos x="242" y="70"/>
                      </a:cxn>
                      <a:cxn ang="0">
                        <a:pos x="253" y="70"/>
                      </a:cxn>
                      <a:cxn ang="0">
                        <a:pos x="262" y="68"/>
                      </a:cxn>
                      <a:cxn ang="0">
                        <a:pos x="274" y="66"/>
                      </a:cxn>
                      <a:cxn ang="0">
                        <a:pos x="283" y="65"/>
                      </a:cxn>
                      <a:cxn ang="0">
                        <a:pos x="295" y="63"/>
                      </a:cxn>
                      <a:cxn ang="0">
                        <a:pos x="291" y="15"/>
                      </a:cxn>
                      <a:cxn ang="0">
                        <a:pos x="280" y="17"/>
                      </a:cxn>
                      <a:cxn ang="0">
                        <a:pos x="270" y="19"/>
                      </a:cxn>
                      <a:cxn ang="0">
                        <a:pos x="251" y="23"/>
                      </a:cxn>
                      <a:cxn ang="0">
                        <a:pos x="232" y="25"/>
                      </a:cxn>
                      <a:cxn ang="0">
                        <a:pos x="215" y="27"/>
                      </a:cxn>
                      <a:cxn ang="0">
                        <a:pos x="196" y="28"/>
                      </a:cxn>
                      <a:cxn ang="0">
                        <a:pos x="177" y="28"/>
                      </a:cxn>
                      <a:cxn ang="0">
                        <a:pos x="158" y="28"/>
                      </a:cxn>
                      <a:cxn ang="0">
                        <a:pos x="143" y="28"/>
                      </a:cxn>
                      <a:cxn ang="0">
                        <a:pos x="126" y="27"/>
                      </a:cxn>
                      <a:cxn ang="0">
                        <a:pos x="108" y="25"/>
                      </a:cxn>
                      <a:cxn ang="0">
                        <a:pos x="93" y="21"/>
                      </a:cxn>
                      <a:cxn ang="0">
                        <a:pos x="76" y="19"/>
                      </a:cxn>
                      <a:cxn ang="0">
                        <a:pos x="61" y="15"/>
                      </a:cxn>
                      <a:cxn ang="0">
                        <a:pos x="48" y="11"/>
                      </a:cxn>
                      <a:cxn ang="0">
                        <a:pos x="34" y="6"/>
                      </a:cxn>
                      <a:cxn ang="0">
                        <a:pos x="21" y="0"/>
                      </a:cxn>
                      <a:cxn ang="0">
                        <a:pos x="0" y="44"/>
                      </a:cxn>
                    </a:cxnLst>
                    <a:rect l="0" t="0" r="r" b="b"/>
                    <a:pathLst>
                      <a:path w="300" h="76">
                        <a:moveTo>
                          <a:pt x="0" y="44"/>
                        </a:moveTo>
                        <a:lnTo>
                          <a:pt x="8" y="46"/>
                        </a:lnTo>
                        <a:lnTo>
                          <a:pt x="15" y="49"/>
                        </a:lnTo>
                        <a:lnTo>
                          <a:pt x="23" y="51"/>
                        </a:lnTo>
                        <a:lnTo>
                          <a:pt x="30" y="55"/>
                        </a:lnTo>
                        <a:lnTo>
                          <a:pt x="38" y="57"/>
                        </a:lnTo>
                        <a:lnTo>
                          <a:pt x="48" y="59"/>
                        </a:lnTo>
                        <a:lnTo>
                          <a:pt x="55" y="61"/>
                        </a:lnTo>
                        <a:lnTo>
                          <a:pt x="65" y="65"/>
                        </a:lnTo>
                        <a:lnTo>
                          <a:pt x="72" y="65"/>
                        </a:lnTo>
                        <a:lnTo>
                          <a:pt x="80" y="66"/>
                        </a:lnTo>
                        <a:lnTo>
                          <a:pt x="89" y="68"/>
                        </a:lnTo>
                        <a:lnTo>
                          <a:pt x="99" y="70"/>
                        </a:lnTo>
                        <a:lnTo>
                          <a:pt x="108" y="72"/>
                        </a:lnTo>
                        <a:lnTo>
                          <a:pt x="118" y="72"/>
                        </a:lnTo>
                        <a:lnTo>
                          <a:pt x="127" y="74"/>
                        </a:lnTo>
                        <a:lnTo>
                          <a:pt x="137" y="76"/>
                        </a:lnTo>
                        <a:lnTo>
                          <a:pt x="146" y="76"/>
                        </a:lnTo>
                        <a:lnTo>
                          <a:pt x="156" y="76"/>
                        </a:lnTo>
                        <a:lnTo>
                          <a:pt x="160" y="76"/>
                        </a:lnTo>
                        <a:lnTo>
                          <a:pt x="165" y="76"/>
                        </a:lnTo>
                        <a:lnTo>
                          <a:pt x="171" y="76"/>
                        </a:lnTo>
                        <a:lnTo>
                          <a:pt x="177" y="76"/>
                        </a:lnTo>
                        <a:lnTo>
                          <a:pt x="181" y="76"/>
                        </a:lnTo>
                        <a:lnTo>
                          <a:pt x="186" y="76"/>
                        </a:lnTo>
                        <a:lnTo>
                          <a:pt x="190" y="76"/>
                        </a:lnTo>
                        <a:lnTo>
                          <a:pt x="196" y="76"/>
                        </a:lnTo>
                        <a:lnTo>
                          <a:pt x="200" y="74"/>
                        </a:lnTo>
                        <a:lnTo>
                          <a:pt x="205" y="74"/>
                        </a:lnTo>
                        <a:lnTo>
                          <a:pt x="211" y="74"/>
                        </a:lnTo>
                        <a:lnTo>
                          <a:pt x="217" y="74"/>
                        </a:lnTo>
                        <a:lnTo>
                          <a:pt x="221" y="74"/>
                        </a:lnTo>
                        <a:lnTo>
                          <a:pt x="226" y="72"/>
                        </a:lnTo>
                        <a:lnTo>
                          <a:pt x="232" y="72"/>
                        </a:lnTo>
                        <a:lnTo>
                          <a:pt x="238" y="72"/>
                        </a:lnTo>
                        <a:lnTo>
                          <a:pt x="242" y="70"/>
                        </a:lnTo>
                        <a:lnTo>
                          <a:pt x="247" y="70"/>
                        </a:lnTo>
                        <a:lnTo>
                          <a:pt x="253" y="70"/>
                        </a:lnTo>
                        <a:lnTo>
                          <a:pt x="259" y="70"/>
                        </a:lnTo>
                        <a:lnTo>
                          <a:pt x="262" y="68"/>
                        </a:lnTo>
                        <a:lnTo>
                          <a:pt x="268" y="66"/>
                        </a:lnTo>
                        <a:lnTo>
                          <a:pt x="274" y="66"/>
                        </a:lnTo>
                        <a:lnTo>
                          <a:pt x="278" y="66"/>
                        </a:lnTo>
                        <a:lnTo>
                          <a:pt x="283" y="65"/>
                        </a:lnTo>
                        <a:lnTo>
                          <a:pt x="289" y="63"/>
                        </a:lnTo>
                        <a:lnTo>
                          <a:pt x="295" y="63"/>
                        </a:lnTo>
                        <a:lnTo>
                          <a:pt x="300" y="63"/>
                        </a:lnTo>
                        <a:lnTo>
                          <a:pt x="291" y="15"/>
                        </a:lnTo>
                        <a:lnTo>
                          <a:pt x="285" y="15"/>
                        </a:lnTo>
                        <a:lnTo>
                          <a:pt x="280" y="17"/>
                        </a:lnTo>
                        <a:lnTo>
                          <a:pt x="276" y="17"/>
                        </a:lnTo>
                        <a:lnTo>
                          <a:pt x="270" y="19"/>
                        </a:lnTo>
                        <a:lnTo>
                          <a:pt x="261" y="21"/>
                        </a:lnTo>
                        <a:lnTo>
                          <a:pt x="251" y="23"/>
                        </a:lnTo>
                        <a:lnTo>
                          <a:pt x="242" y="23"/>
                        </a:lnTo>
                        <a:lnTo>
                          <a:pt x="232" y="25"/>
                        </a:lnTo>
                        <a:lnTo>
                          <a:pt x="222" y="25"/>
                        </a:lnTo>
                        <a:lnTo>
                          <a:pt x="215" y="27"/>
                        </a:lnTo>
                        <a:lnTo>
                          <a:pt x="203" y="27"/>
                        </a:lnTo>
                        <a:lnTo>
                          <a:pt x="196" y="28"/>
                        </a:lnTo>
                        <a:lnTo>
                          <a:pt x="186" y="28"/>
                        </a:lnTo>
                        <a:lnTo>
                          <a:pt x="177" y="28"/>
                        </a:lnTo>
                        <a:lnTo>
                          <a:pt x="167" y="28"/>
                        </a:lnTo>
                        <a:lnTo>
                          <a:pt x="158" y="28"/>
                        </a:lnTo>
                        <a:lnTo>
                          <a:pt x="150" y="28"/>
                        </a:lnTo>
                        <a:lnTo>
                          <a:pt x="143" y="28"/>
                        </a:lnTo>
                        <a:lnTo>
                          <a:pt x="133" y="27"/>
                        </a:lnTo>
                        <a:lnTo>
                          <a:pt x="126" y="27"/>
                        </a:lnTo>
                        <a:lnTo>
                          <a:pt x="116" y="25"/>
                        </a:lnTo>
                        <a:lnTo>
                          <a:pt x="108" y="25"/>
                        </a:lnTo>
                        <a:lnTo>
                          <a:pt x="101" y="23"/>
                        </a:lnTo>
                        <a:lnTo>
                          <a:pt x="93" y="21"/>
                        </a:lnTo>
                        <a:lnTo>
                          <a:pt x="84" y="19"/>
                        </a:lnTo>
                        <a:lnTo>
                          <a:pt x="76" y="19"/>
                        </a:lnTo>
                        <a:lnTo>
                          <a:pt x="68" y="15"/>
                        </a:lnTo>
                        <a:lnTo>
                          <a:pt x="61" y="15"/>
                        </a:lnTo>
                        <a:lnTo>
                          <a:pt x="55" y="13"/>
                        </a:lnTo>
                        <a:lnTo>
                          <a:pt x="48" y="11"/>
                        </a:lnTo>
                        <a:lnTo>
                          <a:pt x="40" y="8"/>
                        </a:lnTo>
                        <a:lnTo>
                          <a:pt x="34" y="6"/>
                        </a:lnTo>
                        <a:lnTo>
                          <a:pt x="27" y="2"/>
                        </a:lnTo>
                        <a:lnTo>
                          <a:pt x="21"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1" name="Freeform 276"/>
                  <p:cNvSpPr>
                    <a:spLocks/>
                  </p:cNvSpPr>
                  <p:nvPr/>
                </p:nvSpPr>
                <p:spPr bwMode="auto">
                  <a:xfrm>
                    <a:off x="7161213" y="2757488"/>
                    <a:ext cx="146050" cy="55563"/>
                  </a:xfrm>
                  <a:custGeom>
                    <a:avLst/>
                    <a:gdLst/>
                    <a:ahLst/>
                    <a:cxnLst>
                      <a:cxn ang="0">
                        <a:pos x="0" y="44"/>
                      </a:cxn>
                      <a:cxn ang="0">
                        <a:pos x="8" y="48"/>
                      </a:cxn>
                      <a:cxn ang="0">
                        <a:pos x="19" y="52"/>
                      </a:cxn>
                      <a:cxn ang="0">
                        <a:pos x="23" y="52"/>
                      </a:cxn>
                      <a:cxn ang="0">
                        <a:pos x="29" y="54"/>
                      </a:cxn>
                      <a:cxn ang="0">
                        <a:pos x="35" y="55"/>
                      </a:cxn>
                      <a:cxn ang="0">
                        <a:pos x="40" y="57"/>
                      </a:cxn>
                      <a:cxn ang="0">
                        <a:pos x="46" y="57"/>
                      </a:cxn>
                      <a:cxn ang="0">
                        <a:pos x="52" y="59"/>
                      </a:cxn>
                      <a:cxn ang="0">
                        <a:pos x="57" y="59"/>
                      </a:cxn>
                      <a:cxn ang="0">
                        <a:pos x="63" y="61"/>
                      </a:cxn>
                      <a:cxn ang="0">
                        <a:pos x="67" y="61"/>
                      </a:cxn>
                      <a:cxn ang="0">
                        <a:pos x="74" y="63"/>
                      </a:cxn>
                      <a:cxn ang="0">
                        <a:pos x="80" y="63"/>
                      </a:cxn>
                      <a:cxn ang="0">
                        <a:pos x="86" y="65"/>
                      </a:cxn>
                      <a:cxn ang="0">
                        <a:pos x="92" y="65"/>
                      </a:cxn>
                      <a:cxn ang="0">
                        <a:pos x="97" y="67"/>
                      </a:cxn>
                      <a:cxn ang="0">
                        <a:pos x="103" y="67"/>
                      </a:cxn>
                      <a:cxn ang="0">
                        <a:pos x="109" y="67"/>
                      </a:cxn>
                      <a:cxn ang="0">
                        <a:pos x="114" y="67"/>
                      </a:cxn>
                      <a:cxn ang="0">
                        <a:pos x="120" y="69"/>
                      </a:cxn>
                      <a:cxn ang="0">
                        <a:pos x="126" y="69"/>
                      </a:cxn>
                      <a:cxn ang="0">
                        <a:pos x="133" y="71"/>
                      </a:cxn>
                      <a:cxn ang="0">
                        <a:pos x="139" y="71"/>
                      </a:cxn>
                      <a:cxn ang="0">
                        <a:pos x="145" y="71"/>
                      </a:cxn>
                      <a:cxn ang="0">
                        <a:pos x="152" y="71"/>
                      </a:cxn>
                      <a:cxn ang="0">
                        <a:pos x="158" y="71"/>
                      </a:cxn>
                      <a:cxn ang="0">
                        <a:pos x="164" y="71"/>
                      </a:cxn>
                      <a:cxn ang="0">
                        <a:pos x="171" y="71"/>
                      </a:cxn>
                      <a:cxn ang="0">
                        <a:pos x="177" y="71"/>
                      </a:cxn>
                      <a:cxn ang="0">
                        <a:pos x="185" y="71"/>
                      </a:cxn>
                      <a:cxn ang="0">
                        <a:pos x="183" y="23"/>
                      </a:cxn>
                      <a:cxn ang="0">
                        <a:pos x="175" y="23"/>
                      </a:cxn>
                      <a:cxn ang="0">
                        <a:pos x="170" y="23"/>
                      </a:cxn>
                      <a:cxn ang="0">
                        <a:pos x="164" y="23"/>
                      </a:cxn>
                      <a:cxn ang="0">
                        <a:pos x="158" y="23"/>
                      </a:cxn>
                      <a:cxn ang="0">
                        <a:pos x="152" y="23"/>
                      </a:cxn>
                      <a:cxn ang="0">
                        <a:pos x="147" y="23"/>
                      </a:cxn>
                      <a:cxn ang="0">
                        <a:pos x="141" y="23"/>
                      </a:cxn>
                      <a:cxn ang="0">
                        <a:pos x="135" y="23"/>
                      </a:cxn>
                      <a:cxn ang="0">
                        <a:pos x="130" y="21"/>
                      </a:cxn>
                      <a:cxn ang="0">
                        <a:pos x="124" y="21"/>
                      </a:cxn>
                      <a:cxn ang="0">
                        <a:pos x="118" y="21"/>
                      </a:cxn>
                      <a:cxn ang="0">
                        <a:pos x="113" y="21"/>
                      </a:cxn>
                      <a:cxn ang="0">
                        <a:pos x="107" y="19"/>
                      </a:cxn>
                      <a:cxn ang="0">
                        <a:pos x="103" y="19"/>
                      </a:cxn>
                      <a:cxn ang="0">
                        <a:pos x="97" y="19"/>
                      </a:cxn>
                      <a:cxn ang="0">
                        <a:pos x="94" y="19"/>
                      </a:cxn>
                      <a:cxn ang="0">
                        <a:pos x="88" y="17"/>
                      </a:cxn>
                      <a:cxn ang="0">
                        <a:pos x="82" y="17"/>
                      </a:cxn>
                      <a:cxn ang="0">
                        <a:pos x="76" y="16"/>
                      </a:cxn>
                      <a:cxn ang="0">
                        <a:pos x="71" y="16"/>
                      </a:cxn>
                      <a:cxn ang="0">
                        <a:pos x="61" y="12"/>
                      </a:cxn>
                      <a:cxn ang="0">
                        <a:pos x="52" y="12"/>
                      </a:cxn>
                      <a:cxn ang="0">
                        <a:pos x="42" y="8"/>
                      </a:cxn>
                      <a:cxn ang="0">
                        <a:pos x="33" y="6"/>
                      </a:cxn>
                      <a:cxn ang="0">
                        <a:pos x="25" y="2"/>
                      </a:cxn>
                      <a:cxn ang="0">
                        <a:pos x="17" y="0"/>
                      </a:cxn>
                      <a:cxn ang="0">
                        <a:pos x="0" y="44"/>
                      </a:cxn>
                      <a:cxn ang="0">
                        <a:pos x="0" y="44"/>
                      </a:cxn>
                    </a:cxnLst>
                    <a:rect l="0" t="0" r="r" b="b"/>
                    <a:pathLst>
                      <a:path w="185" h="71">
                        <a:moveTo>
                          <a:pt x="0" y="44"/>
                        </a:moveTo>
                        <a:lnTo>
                          <a:pt x="8" y="48"/>
                        </a:lnTo>
                        <a:lnTo>
                          <a:pt x="19" y="52"/>
                        </a:lnTo>
                        <a:lnTo>
                          <a:pt x="23" y="52"/>
                        </a:lnTo>
                        <a:lnTo>
                          <a:pt x="29" y="54"/>
                        </a:lnTo>
                        <a:lnTo>
                          <a:pt x="35" y="55"/>
                        </a:lnTo>
                        <a:lnTo>
                          <a:pt x="40" y="57"/>
                        </a:lnTo>
                        <a:lnTo>
                          <a:pt x="46" y="57"/>
                        </a:lnTo>
                        <a:lnTo>
                          <a:pt x="52" y="59"/>
                        </a:lnTo>
                        <a:lnTo>
                          <a:pt x="57" y="59"/>
                        </a:lnTo>
                        <a:lnTo>
                          <a:pt x="63" y="61"/>
                        </a:lnTo>
                        <a:lnTo>
                          <a:pt x="67" y="61"/>
                        </a:lnTo>
                        <a:lnTo>
                          <a:pt x="74" y="63"/>
                        </a:lnTo>
                        <a:lnTo>
                          <a:pt x="80" y="63"/>
                        </a:lnTo>
                        <a:lnTo>
                          <a:pt x="86" y="65"/>
                        </a:lnTo>
                        <a:lnTo>
                          <a:pt x="92" y="65"/>
                        </a:lnTo>
                        <a:lnTo>
                          <a:pt x="97" y="67"/>
                        </a:lnTo>
                        <a:lnTo>
                          <a:pt x="103" y="67"/>
                        </a:lnTo>
                        <a:lnTo>
                          <a:pt x="109" y="67"/>
                        </a:lnTo>
                        <a:lnTo>
                          <a:pt x="114" y="67"/>
                        </a:lnTo>
                        <a:lnTo>
                          <a:pt x="120" y="69"/>
                        </a:lnTo>
                        <a:lnTo>
                          <a:pt x="126" y="69"/>
                        </a:lnTo>
                        <a:lnTo>
                          <a:pt x="133" y="71"/>
                        </a:lnTo>
                        <a:lnTo>
                          <a:pt x="139" y="71"/>
                        </a:lnTo>
                        <a:lnTo>
                          <a:pt x="145" y="71"/>
                        </a:lnTo>
                        <a:lnTo>
                          <a:pt x="152" y="71"/>
                        </a:lnTo>
                        <a:lnTo>
                          <a:pt x="158" y="71"/>
                        </a:lnTo>
                        <a:lnTo>
                          <a:pt x="164" y="71"/>
                        </a:lnTo>
                        <a:lnTo>
                          <a:pt x="171" y="71"/>
                        </a:lnTo>
                        <a:lnTo>
                          <a:pt x="177" y="71"/>
                        </a:lnTo>
                        <a:lnTo>
                          <a:pt x="185" y="71"/>
                        </a:lnTo>
                        <a:lnTo>
                          <a:pt x="183" y="23"/>
                        </a:lnTo>
                        <a:lnTo>
                          <a:pt x="175" y="23"/>
                        </a:lnTo>
                        <a:lnTo>
                          <a:pt x="170" y="23"/>
                        </a:lnTo>
                        <a:lnTo>
                          <a:pt x="164" y="23"/>
                        </a:lnTo>
                        <a:lnTo>
                          <a:pt x="158" y="23"/>
                        </a:lnTo>
                        <a:lnTo>
                          <a:pt x="152" y="23"/>
                        </a:lnTo>
                        <a:lnTo>
                          <a:pt x="147" y="23"/>
                        </a:lnTo>
                        <a:lnTo>
                          <a:pt x="141" y="23"/>
                        </a:lnTo>
                        <a:lnTo>
                          <a:pt x="135" y="23"/>
                        </a:lnTo>
                        <a:lnTo>
                          <a:pt x="130" y="21"/>
                        </a:lnTo>
                        <a:lnTo>
                          <a:pt x="124" y="21"/>
                        </a:lnTo>
                        <a:lnTo>
                          <a:pt x="118" y="21"/>
                        </a:lnTo>
                        <a:lnTo>
                          <a:pt x="113" y="21"/>
                        </a:lnTo>
                        <a:lnTo>
                          <a:pt x="107" y="19"/>
                        </a:lnTo>
                        <a:lnTo>
                          <a:pt x="103" y="19"/>
                        </a:lnTo>
                        <a:lnTo>
                          <a:pt x="97" y="19"/>
                        </a:lnTo>
                        <a:lnTo>
                          <a:pt x="94" y="19"/>
                        </a:lnTo>
                        <a:lnTo>
                          <a:pt x="88" y="17"/>
                        </a:lnTo>
                        <a:lnTo>
                          <a:pt x="82" y="17"/>
                        </a:lnTo>
                        <a:lnTo>
                          <a:pt x="76" y="16"/>
                        </a:lnTo>
                        <a:lnTo>
                          <a:pt x="71" y="16"/>
                        </a:lnTo>
                        <a:lnTo>
                          <a:pt x="61" y="12"/>
                        </a:lnTo>
                        <a:lnTo>
                          <a:pt x="52" y="12"/>
                        </a:lnTo>
                        <a:lnTo>
                          <a:pt x="42" y="8"/>
                        </a:lnTo>
                        <a:lnTo>
                          <a:pt x="33" y="6"/>
                        </a:lnTo>
                        <a:lnTo>
                          <a:pt x="25" y="2"/>
                        </a:lnTo>
                        <a:lnTo>
                          <a:pt x="17" y="0"/>
                        </a:lnTo>
                        <a:lnTo>
                          <a:pt x="0" y="44"/>
                        </a:lnTo>
                        <a:lnTo>
                          <a:pt x="0" y="44"/>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2" name="Freeform 277"/>
                  <p:cNvSpPr>
                    <a:spLocks/>
                  </p:cNvSpPr>
                  <p:nvPr/>
                </p:nvSpPr>
                <p:spPr bwMode="auto">
                  <a:xfrm>
                    <a:off x="7345363" y="2755900"/>
                    <a:ext cx="76200" cy="50800"/>
                  </a:xfrm>
                  <a:custGeom>
                    <a:avLst/>
                    <a:gdLst/>
                    <a:ahLst/>
                    <a:cxnLst>
                      <a:cxn ang="0">
                        <a:pos x="8" y="65"/>
                      </a:cxn>
                      <a:cxn ang="0">
                        <a:pos x="14" y="63"/>
                      </a:cxn>
                      <a:cxn ang="0">
                        <a:pos x="17" y="63"/>
                      </a:cxn>
                      <a:cxn ang="0">
                        <a:pos x="23" y="61"/>
                      </a:cxn>
                      <a:cxn ang="0">
                        <a:pos x="29" y="61"/>
                      </a:cxn>
                      <a:cxn ang="0">
                        <a:pos x="35" y="59"/>
                      </a:cxn>
                      <a:cxn ang="0">
                        <a:pos x="40" y="59"/>
                      </a:cxn>
                      <a:cxn ang="0">
                        <a:pos x="46" y="57"/>
                      </a:cxn>
                      <a:cxn ang="0">
                        <a:pos x="52" y="57"/>
                      </a:cxn>
                      <a:cxn ang="0">
                        <a:pos x="55" y="56"/>
                      </a:cxn>
                      <a:cxn ang="0">
                        <a:pos x="61" y="54"/>
                      </a:cxn>
                      <a:cxn ang="0">
                        <a:pos x="67" y="54"/>
                      </a:cxn>
                      <a:cxn ang="0">
                        <a:pos x="73" y="52"/>
                      </a:cxn>
                      <a:cxn ang="0">
                        <a:pos x="78" y="50"/>
                      </a:cxn>
                      <a:cxn ang="0">
                        <a:pos x="84" y="50"/>
                      </a:cxn>
                      <a:cxn ang="0">
                        <a:pos x="90" y="48"/>
                      </a:cxn>
                      <a:cxn ang="0">
                        <a:pos x="95" y="46"/>
                      </a:cxn>
                      <a:cxn ang="0">
                        <a:pos x="82" y="0"/>
                      </a:cxn>
                      <a:cxn ang="0">
                        <a:pos x="76" y="2"/>
                      </a:cxn>
                      <a:cxn ang="0">
                        <a:pos x="73" y="4"/>
                      </a:cxn>
                      <a:cxn ang="0">
                        <a:pos x="67" y="4"/>
                      </a:cxn>
                      <a:cxn ang="0">
                        <a:pos x="61" y="6"/>
                      </a:cxn>
                      <a:cxn ang="0">
                        <a:pos x="55" y="8"/>
                      </a:cxn>
                      <a:cxn ang="0">
                        <a:pos x="50" y="10"/>
                      </a:cxn>
                      <a:cxn ang="0">
                        <a:pos x="44" y="10"/>
                      </a:cxn>
                      <a:cxn ang="0">
                        <a:pos x="40" y="12"/>
                      </a:cxn>
                      <a:cxn ang="0">
                        <a:pos x="35" y="12"/>
                      </a:cxn>
                      <a:cxn ang="0">
                        <a:pos x="31" y="14"/>
                      </a:cxn>
                      <a:cxn ang="0">
                        <a:pos x="25" y="14"/>
                      </a:cxn>
                      <a:cxn ang="0">
                        <a:pos x="19" y="16"/>
                      </a:cxn>
                      <a:cxn ang="0">
                        <a:pos x="10" y="18"/>
                      </a:cxn>
                      <a:cxn ang="0">
                        <a:pos x="0" y="19"/>
                      </a:cxn>
                      <a:cxn ang="0">
                        <a:pos x="8" y="65"/>
                      </a:cxn>
                      <a:cxn ang="0">
                        <a:pos x="8" y="65"/>
                      </a:cxn>
                    </a:cxnLst>
                    <a:rect l="0" t="0" r="r" b="b"/>
                    <a:pathLst>
                      <a:path w="95" h="65">
                        <a:moveTo>
                          <a:pt x="8" y="65"/>
                        </a:moveTo>
                        <a:lnTo>
                          <a:pt x="14" y="63"/>
                        </a:lnTo>
                        <a:lnTo>
                          <a:pt x="17" y="63"/>
                        </a:lnTo>
                        <a:lnTo>
                          <a:pt x="23" y="61"/>
                        </a:lnTo>
                        <a:lnTo>
                          <a:pt x="29" y="61"/>
                        </a:lnTo>
                        <a:lnTo>
                          <a:pt x="35" y="59"/>
                        </a:lnTo>
                        <a:lnTo>
                          <a:pt x="40" y="59"/>
                        </a:lnTo>
                        <a:lnTo>
                          <a:pt x="46" y="57"/>
                        </a:lnTo>
                        <a:lnTo>
                          <a:pt x="52" y="57"/>
                        </a:lnTo>
                        <a:lnTo>
                          <a:pt x="55" y="56"/>
                        </a:lnTo>
                        <a:lnTo>
                          <a:pt x="61" y="54"/>
                        </a:lnTo>
                        <a:lnTo>
                          <a:pt x="67" y="54"/>
                        </a:lnTo>
                        <a:lnTo>
                          <a:pt x="73" y="52"/>
                        </a:lnTo>
                        <a:lnTo>
                          <a:pt x="78" y="50"/>
                        </a:lnTo>
                        <a:lnTo>
                          <a:pt x="84" y="50"/>
                        </a:lnTo>
                        <a:lnTo>
                          <a:pt x="90" y="48"/>
                        </a:lnTo>
                        <a:lnTo>
                          <a:pt x="95" y="46"/>
                        </a:lnTo>
                        <a:lnTo>
                          <a:pt x="82" y="0"/>
                        </a:lnTo>
                        <a:lnTo>
                          <a:pt x="76" y="2"/>
                        </a:lnTo>
                        <a:lnTo>
                          <a:pt x="73" y="4"/>
                        </a:lnTo>
                        <a:lnTo>
                          <a:pt x="67" y="4"/>
                        </a:lnTo>
                        <a:lnTo>
                          <a:pt x="61" y="6"/>
                        </a:lnTo>
                        <a:lnTo>
                          <a:pt x="55" y="8"/>
                        </a:lnTo>
                        <a:lnTo>
                          <a:pt x="50" y="10"/>
                        </a:lnTo>
                        <a:lnTo>
                          <a:pt x="44" y="10"/>
                        </a:lnTo>
                        <a:lnTo>
                          <a:pt x="40" y="12"/>
                        </a:lnTo>
                        <a:lnTo>
                          <a:pt x="35" y="12"/>
                        </a:lnTo>
                        <a:lnTo>
                          <a:pt x="31" y="14"/>
                        </a:lnTo>
                        <a:lnTo>
                          <a:pt x="25" y="14"/>
                        </a:lnTo>
                        <a:lnTo>
                          <a:pt x="19" y="16"/>
                        </a:lnTo>
                        <a:lnTo>
                          <a:pt x="10" y="18"/>
                        </a:lnTo>
                        <a:lnTo>
                          <a:pt x="0" y="19"/>
                        </a:lnTo>
                        <a:lnTo>
                          <a:pt x="8" y="65"/>
                        </a:lnTo>
                        <a:lnTo>
                          <a:pt x="8" y="6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3" name="Freeform 278"/>
                  <p:cNvSpPr>
                    <a:spLocks/>
                  </p:cNvSpPr>
                  <p:nvPr/>
                </p:nvSpPr>
                <p:spPr bwMode="auto">
                  <a:xfrm>
                    <a:off x="7189788" y="2822575"/>
                    <a:ext cx="292100" cy="69850"/>
                  </a:xfrm>
                  <a:custGeom>
                    <a:avLst/>
                    <a:gdLst/>
                    <a:ahLst/>
                    <a:cxnLst>
                      <a:cxn ang="0">
                        <a:pos x="6" y="74"/>
                      </a:cxn>
                      <a:cxn ang="0">
                        <a:pos x="21" y="76"/>
                      </a:cxn>
                      <a:cxn ang="0">
                        <a:pos x="35" y="80"/>
                      </a:cxn>
                      <a:cxn ang="0">
                        <a:pos x="50" y="84"/>
                      </a:cxn>
                      <a:cxn ang="0">
                        <a:pos x="67" y="86"/>
                      </a:cxn>
                      <a:cxn ang="0">
                        <a:pos x="82" y="88"/>
                      </a:cxn>
                      <a:cxn ang="0">
                        <a:pos x="97" y="88"/>
                      </a:cxn>
                      <a:cxn ang="0">
                        <a:pos x="115" y="89"/>
                      </a:cxn>
                      <a:cxn ang="0">
                        <a:pos x="130" y="89"/>
                      </a:cxn>
                      <a:cxn ang="0">
                        <a:pos x="147" y="89"/>
                      </a:cxn>
                      <a:cxn ang="0">
                        <a:pos x="164" y="88"/>
                      </a:cxn>
                      <a:cxn ang="0">
                        <a:pos x="181" y="88"/>
                      </a:cxn>
                      <a:cxn ang="0">
                        <a:pos x="198" y="86"/>
                      </a:cxn>
                      <a:cxn ang="0">
                        <a:pos x="215" y="82"/>
                      </a:cxn>
                      <a:cxn ang="0">
                        <a:pos x="232" y="80"/>
                      </a:cxn>
                      <a:cxn ang="0">
                        <a:pos x="251" y="76"/>
                      </a:cxn>
                      <a:cxn ang="0">
                        <a:pos x="267" y="74"/>
                      </a:cxn>
                      <a:cxn ang="0">
                        <a:pos x="280" y="70"/>
                      </a:cxn>
                      <a:cxn ang="0">
                        <a:pos x="293" y="67"/>
                      </a:cxn>
                      <a:cxn ang="0">
                        <a:pos x="307" y="63"/>
                      </a:cxn>
                      <a:cxn ang="0">
                        <a:pos x="320" y="59"/>
                      </a:cxn>
                      <a:cxn ang="0">
                        <a:pos x="333" y="53"/>
                      </a:cxn>
                      <a:cxn ang="0">
                        <a:pos x="347" y="50"/>
                      </a:cxn>
                      <a:cxn ang="0">
                        <a:pos x="360" y="46"/>
                      </a:cxn>
                      <a:cxn ang="0">
                        <a:pos x="348" y="0"/>
                      </a:cxn>
                      <a:cxn ang="0">
                        <a:pos x="335" y="4"/>
                      </a:cxn>
                      <a:cxn ang="0">
                        <a:pos x="324" y="8"/>
                      </a:cxn>
                      <a:cxn ang="0">
                        <a:pos x="312" y="11"/>
                      </a:cxn>
                      <a:cxn ang="0">
                        <a:pos x="299" y="15"/>
                      </a:cxn>
                      <a:cxn ang="0">
                        <a:pos x="288" y="19"/>
                      </a:cxn>
                      <a:cxn ang="0">
                        <a:pos x="274" y="23"/>
                      </a:cxn>
                      <a:cxn ang="0">
                        <a:pos x="263" y="27"/>
                      </a:cxn>
                      <a:cxn ang="0">
                        <a:pos x="250" y="30"/>
                      </a:cxn>
                      <a:cxn ang="0">
                        <a:pos x="234" y="32"/>
                      </a:cxn>
                      <a:cxn ang="0">
                        <a:pos x="217" y="34"/>
                      </a:cxn>
                      <a:cxn ang="0">
                        <a:pos x="202" y="36"/>
                      </a:cxn>
                      <a:cxn ang="0">
                        <a:pos x="187" y="40"/>
                      </a:cxn>
                      <a:cxn ang="0">
                        <a:pos x="170" y="40"/>
                      </a:cxn>
                      <a:cxn ang="0">
                        <a:pos x="154" y="42"/>
                      </a:cxn>
                      <a:cxn ang="0">
                        <a:pos x="139" y="42"/>
                      </a:cxn>
                      <a:cxn ang="0">
                        <a:pos x="124" y="42"/>
                      </a:cxn>
                      <a:cxn ang="0">
                        <a:pos x="109" y="42"/>
                      </a:cxn>
                      <a:cxn ang="0">
                        <a:pos x="94" y="40"/>
                      </a:cxn>
                      <a:cxn ang="0">
                        <a:pos x="80" y="38"/>
                      </a:cxn>
                      <a:cxn ang="0">
                        <a:pos x="67" y="38"/>
                      </a:cxn>
                      <a:cxn ang="0">
                        <a:pos x="52" y="34"/>
                      </a:cxn>
                      <a:cxn ang="0">
                        <a:pos x="38" y="32"/>
                      </a:cxn>
                      <a:cxn ang="0">
                        <a:pos x="27" y="30"/>
                      </a:cxn>
                      <a:cxn ang="0">
                        <a:pos x="14" y="27"/>
                      </a:cxn>
                      <a:cxn ang="0">
                        <a:pos x="0" y="72"/>
                      </a:cxn>
                    </a:cxnLst>
                    <a:rect l="0" t="0" r="r" b="b"/>
                    <a:pathLst>
                      <a:path w="367" h="89">
                        <a:moveTo>
                          <a:pt x="0" y="72"/>
                        </a:moveTo>
                        <a:lnTo>
                          <a:pt x="6" y="74"/>
                        </a:lnTo>
                        <a:lnTo>
                          <a:pt x="14" y="74"/>
                        </a:lnTo>
                        <a:lnTo>
                          <a:pt x="21" y="76"/>
                        </a:lnTo>
                        <a:lnTo>
                          <a:pt x="27" y="78"/>
                        </a:lnTo>
                        <a:lnTo>
                          <a:pt x="35" y="80"/>
                        </a:lnTo>
                        <a:lnTo>
                          <a:pt x="42" y="82"/>
                        </a:lnTo>
                        <a:lnTo>
                          <a:pt x="50" y="84"/>
                        </a:lnTo>
                        <a:lnTo>
                          <a:pt x="59" y="86"/>
                        </a:lnTo>
                        <a:lnTo>
                          <a:pt x="67" y="86"/>
                        </a:lnTo>
                        <a:lnTo>
                          <a:pt x="73" y="86"/>
                        </a:lnTo>
                        <a:lnTo>
                          <a:pt x="82" y="88"/>
                        </a:lnTo>
                        <a:lnTo>
                          <a:pt x="90" y="88"/>
                        </a:lnTo>
                        <a:lnTo>
                          <a:pt x="97" y="88"/>
                        </a:lnTo>
                        <a:lnTo>
                          <a:pt x="107" y="89"/>
                        </a:lnTo>
                        <a:lnTo>
                          <a:pt x="115" y="89"/>
                        </a:lnTo>
                        <a:lnTo>
                          <a:pt x="122" y="89"/>
                        </a:lnTo>
                        <a:lnTo>
                          <a:pt x="130" y="89"/>
                        </a:lnTo>
                        <a:lnTo>
                          <a:pt x="139" y="89"/>
                        </a:lnTo>
                        <a:lnTo>
                          <a:pt x="147" y="89"/>
                        </a:lnTo>
                        <a:lnTo>
                          <a:pt x="154" y="89"/>
                        </a:lnTo>
                        <a:lnTo>
                          <a:pt x="164" y="88"/>
                        </a:lnTo>
                        <a:lnTo>
                          <a:pt x="172" y="88"/>
                        </a:lnTo>
                        <a:lnTo>
                          <a:pt x="181" y="88"/>
                        </a:lnTo>
                        <a:lnTo>
                          <a:pt x="191" y="88"/>
                        </a:lnTo>
                        <a:lnTo>
                          <a:pt x="198" y="86"/>
                        </a:lnTo>
                        <a:lnTo>
                          <a:pt x="208" y="84"/>
                        </a:lnTo>
                        <a:lnTo>
                          <a:pt x="215" y="82"/>
                        </a:lnTo>
                        <a:lnTo>
                          <a:pt x="225" y="82"/>
                        </a:lnTo>
                        <a:lnTo>
                          <a:pt x="232" y="80"/>
                        </a:lnTo>
                        <a:lnTo>
                          <a:pt x="242" y="78"/>
                        </a:lnTo>
                        <a:lnTo>
                          <a:pt x="251" y="76"/>
                        </a:lnTo>
                        <a:lnTo>
                          <a:pt x="261" y="76"/>
                        </a:lnTo>
                        <a:lnTo>
                          <a:pt x="267" y="74"/>
                        </a:lnTo>
                        <a:lnTo>
                          <a:pt x="272" y="72"/>
                        </a:lnTo>
                        <a:lnTo>
                          <a:pt x="280" y="70"/>
                        </a:lnTo>
                        <a:lnTo>
                          <a:pt x="288" y="69"/>
                        </a:lnTo>
                        <a:lnTo>
                          <a:pt x="293" y="67"/>
                        </a:lnTo>
                        <a:lnTo>
                          <a:pt x="301" y="65"/>
                        </a:lnTo>
                        <a:lnTo>
                          <a:pt x="307" y="63"/>
                        </a:lnTo>
                        <a:lnTo>
                          <a:pt x="314" y="61"/>
                        </a:lnTo>
                        <a:lnTo>
                          <a:pt x="320" y="59"/>
                        </a:lnTo>
                        <a:lnTo>
                          <a:pt x="328" y="57"/>
                        </a:lnTo>
                        <a:lnTo>
                          <a:pt x="333" y="53"/>
                        </a:lnTo>
                        <a:lnTo>
                          <a:pt x="341" y="53"/>
                        </a:lnTo>
                        <a:lnTo>
                          <a:pt x="347" y="50"/>
                        </a:lnTo>
                        <a:lnTo>
                          <a:pt x="352" y="48"/>
                        </a:lnTo>
                        <a:lnTo>
                          <a:pt x="360" y="46"/>
                        </a:lnTo>
                        <a:lnTo>
                          <a:pt x="367" y="44"/>
                        </a:lnTo>
                        <a:lnTo>
                          <a:pt x="348" y="0"/>
                        </a:lnTo>
                        <a:lnTo>
                          <a:pt x="343" y="2"/>
                        </a:lnTo>
                        <a:lnTo>
                          <a:pt x="335" y="4"/>
                        </a:lnTo>
                        <a:lnTo>
                          <a:pt x="329" y="6"/>
                        </a:lnTo>
                        <a:lnTo>
                          <a:pt x="324" y="8"/>
                        </a:lnTo>
                        <a:lnTo>
                          <a:pt x="318" y="10"/>
                        </a:lnTo>
                        <a:lnTo>
                          <a:pt x="312" y="11"/>
                        </a:lnTo>
                        <a:lnTo>
                          <a:pt x="305" y="13"/>
                        </a:lnTo>
                        <a:lnTo>
                          <a:pt x="299" y="15"/>
                        </a:lnTo>
                        <a:lnTo>
                          <a:pt x="293" y="17"/>
                        </a:lnTo>
                        <a:lnTo>
                          <a:pt x="288" y="19"/>
                        </a:lnTo>
                        <a:lnTo>
                          <a:pt x="280" y="21"/>
                        </a:lnTo>
                        <a:lnTo>
                          <a:pt x="274" y="23"/>
                        </a:lnTo>
                        <a:lnTo>
                          <a:pt x="269" y="25"/>
                        </a:lnTo>
                        <a:lnTo>
                          <a:pt x="263" y="27"/>
                        </a:lnTo>
                        <a:lnTo>
                          <a:pt x="255" y="29"/>
                        </a:lnTo>
                        <a:lnTo>
                          <a:pt x="250" y="30"/>
                        </a:lnTo>
                        <a:lnTo>
                          <a:pt x="242" y="30"/>
                        </a:lnTo>
                        <a:lnTo>
                          <a:pt x="234" y="32"/>
                        </a:lnTo>
                        <a:lnTo>
                          <a:pt x="227" y="32"/>
                        </a:lnTo>
                        <a:lnTo>
                          <a:pt x="217" y="34"/>
                        </a:lnTo>
                        <a:lnTo>
                          <a:pt x="210" y="36"/>
                        </a:lnTo>
                        <a:lnTo>
                          <a:pt x="202" y="36"/>
                        </a:lnTo>
                        <a:lnTo>
                          <a:pt x="193" y="38"/>
                        </a:lnTo>
                        <a:lnTo>
                          <a:pt x="187" y="40"/>
                        </a:lnTo>
                        <a:lnTo>
                          <a:pt x="177" y="40"/>
                        </a:lnTo>
                        <a:lnTo>
                          <a:pt x="170" y="40"/>
                        </a:lnTo>
                        <a:lnTo>
                          <a:pt x="162" y="40"/>
                        </a:lnTo>
                        <a:lnTo>
                          <a:pt x="154" y="42"/>
                        </a:lnTo>
                        <a:lnTo>
                          <a:pt x="147" y="42"/>
                        </a:lnTo>
                        <a:lnTo>
                          <a:pt x="139" y="42"/>
                        </a:lnTo>
                        <a:lnTo>
                          <a:pt x="132" y="42"/>
                        </a:lnTo>
                        <a:lnTo>
                          <a:pt x="124" y="42"/>
                        </a:lnTo>
                        <a:lnTo>
                          <a:pt x="116" y="42"/>
                        </a:lnTo>
                        <a:lnTo>
                          <a:pt x="109" y="42"/>
                        </a:lnTo>
                        <a:lnTo>
                          <a:pt x="101" y="40"/>
                        </a:lnTo>
                        <a:lnTo>
                          <a:pt x="94" y="40"/>
                        </a:lnTo>
                        <a:lnTo>
                          <a:pt x="86" y="40"/>
                        </a:lnTo>
                        <a:lnTo>
                          <a:pt x="80" y="38"/>
                        </a:lnTo>
                        <a:lnTo>
                          <a:pt x="73" y="38"/>
                        </a:lnTo>
                        <a:lnTo>
                          <a:pt x="67" y="38"/>
                        </a:lnTo>
                        <a:lnTo>
                          <a:pt x="59" y="36"/>
                        </a:lnTo>
                        <a:lnTo>
                          <a:pt x="52" y="34"/>
                        </a:lnTo>
                        <a:lnTo>
                          <a:pt x="46" y="32"/>
                        </a:lnTo>
                        <a:lnTo>
                          <a:pt x="38" y="32"/>
                        </a:lnTo>
                        <a:lnTo>
                          <a:pt x="33" y="30"/>
                        </a:lnTo>
                        <a:lnTo>
                          <a:pt x="27" y="30"/>
                        </a:lnTo>
                        <a:lnTo>
                          <a:pt x="19" y="29"/>
                        </a:lnTo>
                        <a:lnTo>
                          <a:pt x="14" y="27"/>
                        </a:lnTo>
                        <a:lnTo>
                          <a:pt x="0" y="72"/>
                        </a:lnTo>
                        <a:lnTo>
                          <a:pt x="0" y="72"/>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4" name="Freeform 279"/>
                  <p:cNvSpPr>
                    <a:spLocks/>
                  </p:cNvSpPr>
                  <p:nvPr/>
                </p:nvSpPr>
                <p:spPr bwMode="auto">
                  <a:xfrm>
                    <a:off x="7169150" y="2438400"/>
                    <a:ext cx="79375" cy="52388"/>
                  </a:xfrm>
                  <a:custGeom>
                    <a:avLst/>
                    <a:gdLst/>
                    <a:ahLst/>
                    <a:cxnLst>
                      <a:cxn ang="0">
                        <a:pos x="0" y="42"/>
                      </a:cxn>
                      <a:cxn ang="0">
                        <a:pos x="4" y="44"/>
                      </a:cxn>
                      <a:cxn ang="0">
                        <a:pos x="9" y="46"/>
                      </a:cxn>
                      <a:cxn ang="0">
                        <a:pos x="13" y="48"/>
                      </a:cxn>
                      <a:cxn ang="0">
                        <a:pos x="19" y="52"/>
                      </a:cxn>
                      <a:cxn ang="0">
                        <a:pos x="25" y="53"/>
                      </a:cxn>
                      <a:cxn ang="0">
                        <a:pos x="30" y="55"/>
                      </a:cxn>
                      <a:cxn ang="0">
                        <a:pos x="36" y="57"/>
                      </a:cxn>
                      <a:cxn ang="0">
                        <a:pos x="44" y="59"/>
                      </a:cxn>
                      <a:cxn ang="0">
                        <a:pos x="49" y="59"/>
                      </a:cxn>
                      <a:cxn ang="0">
                        <a:pos x="55" y="61"/>
                      </a:cxn>
                      <a:cxn ang="0">
                        <a:pos x="61" y="63"/>
                      </a:cxn>
                      <a:cxn ang="0">
                        <a:pos x="68" y="65"/>
                      </a:cxn>
                      <a:cxn ang="0">
                        <a:pos x="74" y="65"/>
                      </a:cxn>
                      <a:cxn ang="0">
                        <a:pos x="82" y="65"/>
                      </a:cxn>
                      <a:cxn ang="0">
                        <a:pos x="89" y="67"/>
                      </a:cxn>
                      <a:cxn ang="0">
                        <a:pos x="97" y="67"/>
                      </a:cxn>
                      <a:cxn ang="0">
                        <a:pos x="101" y="19"/>
                      </a:cxn>
                      <a:cxn ang="0">
                        <a:pos x="95" y="19"/>
                      </a:cxn>
                      <a:cxn ang="0">
                        <a:pos x="87" y="17"/>
                      </a:cxn>
                      <a:cxn ang="0">
                        <a:pos x="82" y="17"/>
                      </a:cxn>
                      <a:cxn ang="0">
                        <a:pos x="76" y="17"/>
                      </a:cxn>
                      <a:cxn ang="0">
                        <a:pos x="72" y="15"/>
                      </a:cxn>
                      <a:cxn ang="0">
                        <a:pos x="66" y="15"/>
                      </a:cxn>
                      <a:cxn ang="0">
                        <a:pos x="61" y="13"/>
                      </a:cxn>
                      <a:cxn ang="0">
                        <a:pos x="57" y="13"/>
                      </a:cxn>
                      <a:cxn ang="0">
                        <a:pos x="47" y="10"/>
                      </a:cxn>
                      <a:cxn ang="0">
                        <a:pos x="38" y="8"/>
                      </a:cxn>
                      <a:cxn ang="0">
                        <a:pos x="30" y="4"/>
                      </a:cxn>
                      <a:cxn ang="0">
                        <a:pos x="23" y="0"/>
                      </a:cxn>
                      <a:cxn ang="0">
                        <a:pos x="0" y="42"/>
                      </a:cxn>
                      <a:cxn ang="0">
                        <a:pos x="0" y="42"/>
                      </a:cxn>
                    </a:cxnLst>
                    <a:rect l="0" t="0" r="r" b="b"/>
                    <a:pathLst>
                      <a:path w="101" h="67">
                        <a:moveTo>
                          <a:pt x="0" y="42"/>
                        </a:moveTo>
                        <a:lnTo>
                          <a:pt x="4" y="44"/>
                        </a:lnTo>
                        <a:lnTo>
                          <a:pt x="9" y="46"/>
                        </a:lnTo>
                        <a:lnTo>
                          <a:pt x="13" y="48"/>
                        </a:lnTo>
                        <a:lnTo>
                          <a:pt x="19" y="52"/>
                        </a:lnTo>
                        <a:lnTo>
                          <a:pt x="25" y="53"/>
                        </a:lnTo>
                        <a:lnTo>
                          <a:pt x="30" y="55"/>
                        </a:lnTo>
                        <a:lnTo>
                          <a:pt x="36" y="57"/>
                        </a:lnTo>
                        <a:lnTo>
                          <a:pt x="44" y="59"/>
                        </a:lnTo>
                        <a:lnTo>
                          <a:pt x="49" y="59"/>
                        </a:lnTo>
                        <a:lnTo>
                          <a:pt x="55" y="61"/>
                        </a:lnTo>
                        <a:lnTo>
                          <a:pt x="61" y="63"/>
                        </a:lnTo>
                        <a:lnTo>
                          <a:pt x="68" y="65"/>
                        </a:lnTo>
                        <a:lnTo>
                          <a:pt x="74" y="65"/>
                        </a:lnTo>
                        <a:lnTo>
                          <a:pt x="82" y="65"/>
                        </a:lnTo>
                        <a:lnTo>
                          <a:pt x="89" y="67"/>
                        </a:lnTo>
                        <a:lnTo>
                          <a:pt x="97" y="67"/>
                        </a:lnTo>
                        <a:lnTo>
                          <a:pt x="101" y="19"/>
                        </a:lnTo>
                        <a:lnTo>
                          <a:pt x="95" y="19"/>
                        </a:lnTo>
                        <a:lnTo>
                          <a:pt x="87" y="17"/>
                        </a:lnTo>
                        <a:lnTo>
                          <a:pt x="82" y="17"/>
                        </a:lnTo>
                        <a:lnTo>
                          <a:pt x="76" y="17"/>
                        </a:lnTo>
                        <a:lnTo>
                          <a:pt x="72" y="15"/>
                        </a:lnTo>
                        <a:lnTo>
                          <a:pt x="66" y="15"/>
                        </a:lnTo>
                        <a:lnTo>
                          <a:pt x="61" y="13"/>
                        </a:lnTo>
                        <a:lnTo>
                          <a:pt x="57" y="13"/>
                        </a:lnTo>
                        <a:lnTo>
                          <a:pt x="47" y="10"/>
                        </a:lnTo>
                        <a:lnTo>
                          <a:pt x="38" y="8"/>
                        </a:lnTo>
                        <a:lnTo>
                          <a:pt x="30" y="4"/>
                        </a:lnTo>
                        <a:lnTo>
                          <a:pt x="23" y="0"/>
                        </a:lnTo>
                        <a:lnTo>
                          <a:pt x="0" y="42"/>
                        </a:lnTo>
                        <a:lnTo>
                          <a:pt x="0" y="42"/>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5" name="Freeform 280"/>
                  <p:cNvSpPr>
                    <a:spLocks/>
                  </p:cNvSpPr>
                  <p:nvPr/>
                </p:nvSpPr>
                <p:spPr bwMode="auto">
                  <a:xfrm>
                    <a:off x="7302500" y="2244725"/>
                    <a:ext cx="233363" cy="242888"/>
                  </a:xfrm>
                  <a:custGeom>
                    <a:avLst/>
                    <a:gdLst/>
                    <a:ahLst/>
                    <a:cxnLst>
                      <a:cxn ang="0">
                        <a:pos x="15" y="304"/>
                      </a:cxn>
                      <a:cxn ang="0">
                        <a:pos x="33" y="300"/>
                      </a:cxn>
                      <a:cxn ang="0">
                        <a:pos x="50" y="300"/>
                      </a:cxn>
                      <a:cxn ang="0">
                        <a:pos x="67" y="293"/>
                      </a:cxn>
                      <a:cxn ang="0">
                        <a:pos x="88" y="287"/>
                      </a:cxn>
                      <a:cxn ang="0">
                        <a:pos x="105" y="281"/>
                      </a:cxn>
                      <a:cxn ang="0">
                        <a:pos x="124" y="275"/>
                      </a:cxn>
                      <a:cxn ang="0">
                        <a:pos x="141" y="266"/>
                      </a:cxn>
                      <a:cxn ang="0">
                        <a:pos x="158" y="258"/>
                      </a:cxn>
                      <a:cxn ang="0">
                        <a:pos x="173" y="249"/>
                      </a:cxn>
                      <a:cxn ang="0">
                        <a:pos x="190" y="241"/>
                      </a:cxn>
                      <a:cxn ang="0">
                        <a:pos x="204" y="232"/>
                      </a:cxn>
                      <a:cxn ang="0">
                        <a:pos x="217" y="222"/>
                      </a:cxn>
                      <a:cxn ang="0">
                        <a:pos x="234" y="209"/>
                      </a:cxn>
                      <a:cxn ang="0">
                        <a:pos x="255" y="186"/>
                      </a:cxn>
                      <a:cxn ang="0">
                        <a:pos x="272" y="163"/>
                      </a:cxn>
                      <a:cxn ang="0">
                        <a:pos x="285" y="141"/>
                      </a:cxn>
                      <a:cxn ang="0">
                        <a:pos x="293" y="118"/>
                      </a:cxn>
                      <a:cxn ang="0">
                        <a:pos x="295" y="95"/>
                      </a:cxn>
                      <a:cxn ang="0">
                        <a:pos x="291" y="70"/>
                      </a:cxn>
                      <a:cxn ang="0">
                        <a:pos x="278" y="49"/>
                      </a:cxn>
                      <a:cxn ang="0">
                        <a:pos x="261" y="30"/>
                      </a:cxn>
                      <a:cxn ang="0">
                        <a:pos x="236" y="15"/>
                      </a:cxn>
                      <a:cxn ang="0">
                        <a:pos x="223" y="7"/>
                      </a:cxn>
                      <a:cxn ang="0">
                        <a:pos x="207" y="2"/>
                      </a:cxn>
                      <a:cxn ang="0">
                        <a:pos x="185" y="45"/>
                      </a:cxn>
                      <a:cxn ang="0">
                        <a:pos x="196" y="47"/>
                      </a:cxn>
                      <a:cxn ang="0">
                        <a:pos x="211" y="53"/>
                      </a:cxn>
                      <a:cxn ang="0">
                        <a:pos x="226" y="63"/>
                      </a:cxn>
                      <a:cxn ang="0">
                        <a:pos x="240" y="76"/>
                      </a:cxn>
                      <a:cxn ang="0">
                        <a:pos x="247" y="91"/>
                      </a:cxn>
                      <a:cxn ang="0">
                        <a:pos x="247" y="106"/>
                      </a:cxn>
                      <a:cxn ang="0">
                        <a:pos x="242" y="121"/>
                      </a:cxn>
                      <a:cxn ang="0">
                        <a:pos x="234" y="139"/>
                      </a:cxn>
                      <a:cxn ang="0">
                        <a:pos x="219" y="156"/>
                      </a:cxn>
                      <a:cxn ang="0">
                        <a:pos x="204" y="171"/>
                      </a:cxn>
                      <a:cxn ang="0">
                        <a:pos x="183" y="188"/>
                      </a:cxn>
                      <a:cxn ang="0">
                        <a:pos x="160" y="203"/>
                      </a:cxn>
                      <a:cxn ang="0">
                        <a:pos x="147" y="211"/>
                      </a:cxn>
                      <a:cxn ang="0">
                        <a:pos x="133" y="218"/>
                      </a:cxn>
                      <a:cxn ang="0">
                        <a:pos x="118" y="224"/>
                      </a:cxn>
                      <a:cxn ang="0">
                        <a:pos x="105" y="232"/>
                      </a:cxn>
                      <a:cxn ang="0">
                        <a:pos x="88" y="237"/>
                      </a:cxn>
                      <a:cxn ang="0">
                        <a:pos x="71" y="243"/>
                      </a:cxn>
                      <a:cxn ang="0">
                        <a:pos x="53" y="247"/>
                      </a:cxn>
                      <a:cxn ang="0">
                        <a:pos x="38" y="253"/>
                      </a:cxn>
                      <a:cxn ang="0">
                        <a:pos x="10" y="258"/>
                      </a:cxn>
                      <a:cxn ang="0">
                        <a:pos x="6" y="306"/>
                      </a:cxn>
                    </a:cxnLst>
                    <a:rect l="0" t="0" r="r" b="b"/>
                    <a:pathLst>
                      <a:path w="295" h="306">
                        <a:moveTo>
                          <a:pt x="6" y="306"/>
                        </a:moveTo>
                        <a:lnTo>
                          <a:pt x="10" y="304"/>
                        </a:lnTo>
                        <a:lnTo>
                          <a:pt x="15" y="304"/>
                        </a:lnTo>
                        <a:lnTo>
                          <a:pt x="21" y="302"/>
                        </a:lnTo>
                        <a:lnTo>
                          <a:pt x="27" y="302"/>
                        </a:lnTo>
                        <a:lnTo>
                          <a:pt x="33" y="300"/>
                        </a:lnTo>
                        <a:lnTo>
                          <a:pt x="38" y="300"/>
                        </a:lnTo>
                        <a:lnTo>
                          <a:pt x="44" y="300"/>
                        </a:lnTo>
                        <a:lnTo>
                          <a:pt x="50" y="300"/>
                        </a:lnTo>
                        <a:lnTo>
                          <a:pt x="53" y="296"/>
                        </a:lnTo>
                        <a:lnTo>
                          <a:pt x="61" y="296"/>
                        </a:lnTo>
                        <a:lnTo>
                          <a:pt x="67" y="293"/>
                        </a:lnTo>
                        <a:lnTo>
                          <a:pt x="74" y="293"/>
                        </a:lnTo>
                        <a:lnTo>
                          <a:pt x="80" y="289"/>
                        </a:lnTo>
                        <a:lnTo>
                          <a:pt x="88" y="287"/>
                        </a:lnTo>
                        <a:lnTo>
                          <a:pt x="91" y="285"/>
                        </a:lnTo>
                        <a:lnTo>
                          <a:pt x="99" y="283"/>
                        </a:lnTo>
                        <a:lnTo>
                          <a:pt x="105" y="281"/>
                        </a:lnTo>
                        <a:lnTo>
                          <a:pt x="110" y="279"/>
                        </a:lnTo>
                        <a:lnTo>
                          <a:pt x="116" y="277"/>
                        </a:lnTo>
                        <a:lnTo>
                          <a:pt x="124" y="275"/>
                        </a:lnTo>
                        <a:lnTo>
                          <a:pt x="128" y="272"/>
                        </a:lnTo>
                        <a:lnTo>
                          <a:pt x="135" y="270"/>
                        </a:lnTo>
                        <a:lnTo>
                          <a:pt x="141" y="266"/>
                        </a:lnTo>
                        <a:lnTo>
                          <a:pt x="147" y="264"/>
                        </a:lnTo>
                        <a:lnTo>
                          <a:pt x="152" y="260"/>
                        </a:lnTo>
                        <a:lnTo>
                          <a:pt x="158" y="258"/>
                        </a:lnTo>
                        <a:lnTo>
                          <a:pt x="164" y="256"/>
                        </a:lnTo>
                        <a:lnTo>
                          <a:pt x="169" y="253"/>
                        </a:lnTo>
                        <a:lnTo>
                          <a:pt x="173" y="249"/>
                        </a:lnTo>
                        <a:lnTo>
                          <a:pt x="179" y="247"/>
                        </a:lnTo>
                        <a:lnTo>
                          <a:pt x="185" y="243"/>
                        </a:lnTo>
                        <a:lnTo>
                          <a:pt x="190" y="241"/>
                        </a:lnTo>
                        <a:lnTo>
                          <a:pt x="194" y="237"/>
                        </a:lnTo>
                        <a:lnTo>
                          <a:pt x="198" y="236"/>
                        </a:lnTo>
                        <a:lnTo>
                          <a:pt x="204" y="232"/>
                        </a:lnTo>
                        <a:lnTo>
                          <a:pt x="209" y="228"/>
                        </a:lnTo>
                        <a:lnTo>
                          <a:pt x="211" y="224"/>
                        </a:lnTo>
                        <a:lnTo>
                          <a:pt x="217" y="222"/>
                        </a:lnTo>
                        <a:lnTo>
                          <a:pt x="221" y="218"/>
                        </a:lnTo>
                        <a:lnTo>
                          <a:pt x="226" y="217"/>
                        </a:lnTo>
                        <a:lnTo>
                          <a:pt x="234" y="209"/>
                        </a:lnTo>
                        <a:lnTo>
                          <a:pt x="242" y="201"/>
                        </a:lnTo>
                        <a:lnTo>
                          <a:pt x="249" y="194"/>
                        </a:lnTo>
                        <a:lnTo>
                          <a:pt x="255" y="186"/>
                        </a:lnTo>
                        <a:lnTo>
                          <a:pt x="261" y="179"/>
                        </a:lnTo>
                        <a:lnTo>
                          <a:pt x="268" y="171"/>
                        </a:lnTo>
                        <a:lnTo>
                          <a:pt x="272" y="163"/>
                        </a:lnTo>
                        <a:lnTo>
                          <a:pt x="278" y="156"/>
                        </a:lnTo>
                        <a:lnTo>
                          <a:pt x="282" y="148"/>
                        </a:lnTo>
                        <a:lnTo>
                          <a:pt x="285" y="141"/>
                        </a:lnTo>
                        <a:lnTo>
                          <a:pt x="289" y="133"/>
                        </a:lnTo>
                        <a:lnTo>
                          <a:pt x="291" y="125"/>
                        </a:lnTo>
                        <a:lnTo>
                          <a:pt x="293" y="118"/>
                        </a:lnTo>
                        <a:lnTo>
                          <a:pt x="295" y="110"/>
                        </a:lnTo>
                        <a:lnTo>
                          <a:pt x="295" y="102"/>
                        </a:lnTo>
                        <a:lnTo>
                          <a:pt x="295" y="95"/>
                        </a:lnTo>
                        <a:lnTo>
                          <a:pt x="293" y="87"/>
                        </a:lnTo>
                        <a:lnTo>
                          <a:pt x="293" y="78"/>
                        </a:lnTo>
                        <a:lnTo>
                          <a:pt x="291" y="70"/>
                        </a:lnTo>
                        <a:lnTo>
                          <a:pt x="287" y="63"/>
                        </a:lnTo>
                        <a:lnTo>
                          <a:pt x="284" y="55"/>
                        </a:lnTo>
                        <a:lnTo>
                          <a:pt x="278" y="49"/>
                        </a:lnTo>
                        <a:lnTo>
                          <a:pt x="272" y="42"/>
                        </a:lnTo>
                        <a:lnTo>
                          <a:pt x="268" y="36"/>
                        </a:lnTo>
                        <a:lnTo>
                          <a:pt x="261" y="30"/>
                        </a:lnTo>
                        <a:lnTo>
                          <a:pt x="253" y="25"/>
                        </a:lnTo>
                        <a:lnTo>
                          <a:pt x="245" y="19"/>
                        </a:lnTo>
                        <a:lnTo>
                          <a:pt x="236" y="15"/>
                        </a:lnTo>
                        <a:lnTo>
                          <a:pt x="230" y="11"/>
                        </a:lnTo>
                        <a:lnTo>
                          <a:pt x="226" y="9"/>
                        </a:lnTo>
                        <a:lnTo>
                          <a:pt x="223" y="7"/>
                        </a:lnTo>
                        <a:lnTo>
                          <a:pt x="217" y="6"/>
                        </a:lnTo>
                        <a:lnTo>
                          <a:pt x="211" y="4"/>
                        </a:lnTo>
                        <a:lnTo>
                          <a:pt x="207" y="2"/>
                        </a:lnTo>
                        <a:lnTo>
                          <a:pt x="202" y="0"/>
                        </a:lnTo>
                        <a:lnTo>
                          <a:pt x="196" y="0"/>
                        </a:lnTo>
                        <a:lnTo>
                          <a:pt x="185" y="45"/>
                        </a:lnTo>
                        <a:lnTo>
                          <a:pt x="188" y="45"/>
                        </a:lnTo>
                        <a:lnTo>
                          <a:pt x="192" y="47"/>
                        </a:lnTo>
                        <a:lnTo>
                          <a:pt x="196" y="47"/>
                        </a:lnTo>
                        <a:lnTo>
                          <a:pt x="202" y="51"/>
                        </a:lnTo>
                        <a:lnTo>
                          <a:pt x="207" y="51"/>
                        </a:lnTo>
                        <a:lnTo>
                          <a:pt x="211" y="53"/>
                        </a:lnTo>
                        <a:lnTo>
                          <a:pt x="217" y="57"/>
                        </a:lnTo>
                        <a:lnTo>
                          <a:pt x="223" y="61"/>
                        </a:lnTo>
                        <a:lnTo>
                          <a:pt x="226" y="63"/>
                        </a:lnTo>
                        <a:lnTo>
                          <a:pt x="230" y="66"/>
                        </a:lnTo>
                        <a:lnTo>
                          <a:pt x="234" y="70"/>
                        </a:lnTo>
                        <a:lnTo>
                          <a:pt x="240" y="76"/>
                        </a:lnTo>
                        <a:lnTo>
                          <a:pt x="242" y="80"/>
                        </a:lnTo>
                        <a:lnTo>
                          <a:pt x="245" y="85"/>
                        </a:lnTo>
                        <a:lnTo>
                          <a:pt x="247" y="91"/>
                        </a:lnTo>
                        <a:lnTo>
                          <a:pt x="249" y="97"/>
                        </a:lnTo>
                        <a:lnTo>
                          <a:pt x="247" y="101"/>
                        </a:lnTo>
                        <a:lnTo>
                          <a:pt x="247" y="106"/>
                        </a:lnTo>
                        <a:lnTo>
                          <a:pt x="245" y="112"/>
                        </a:lnTo>
                        <a:lnTo>
                          <a:pt x="245" y="116"/>
                        </a:lnTo>
                        <a:lnTo>
                          <a:pt x="242" y="121"/>
                        </a:lnTo>
                        <a:lnTo>
                          <a:pt x="240" y="127"/>
                        </a:lnTo>
                        <a:lnTo>
                          <a:pt x="236" y="133"/>
                        </a:lnTo>
                        <a:lnTo>
                          <a:pt x="234" y="139"/>
                        </a:lnTo>
                        <a:lnTo>
                          <a:pt x="230" y="144"/>
                        </a:lnTo>
                        <a:lnTo>
                          <a:pt x="225" y="150"/>
                        </a:lnTo>
                        <a:lnTo>
                          <a:pt x="219" y="156"/>
                        </a:lnTo>
                        <a:lnTo>
                          <a:pt x="215" y="160"/>
                        </a:lnTo>
                        <a:lnTo>
                          <a:pt x="209" y="165"/>
                        </a:lnTo>
                        <a:lnTo>
                          <a:pt x="204" y="171"/>
                        </a:lnTo>
                        <a:lnTo>
                          <a:pt x="198" y="177"/>
                        </a:lnTo>
                        <a:lnTo>
                          <a:pt x="190" y="182"/>
                        </a:lnTo>
                        <a:lnTo>
                          <a:pt x="183" y="188"/>
                        </a:lnTo>
                        <a:lnTo>
                          <a:pt x="175" y="194"/>
                        </a:lnTo>
                        <a:lnTo>
                          <a:pt x="168" y="198"/>
                        </a:lnTo>
                        <a:lnTo>
                          <a:pt x="160" y="203"/>
                        </a:lnTo>
                        <a:lnTo>
                          <a:pt x="154" y="205"/>
                        </a:lnTo>
                        <a:lnTo>
                          <a:pt x="150" y="209"/>
                        </a:lnTo>
                        <a:lnTo>
                          <a:pt x="147" y="211"/>
                        </a:lnTo>
                        <a:lnTo>
                          <a:pt x="143" y="213"/>
                        </a:lnTo>
                        <a:lnTo>
                          <a:pt x="137" y="215"/>
                        </a:lnTo>
                        <a:lnTo>
                          <a:pt x="133" y="218"/>
                        </a:lnTo>
                        <a:lnTo>
                          <a:pt x="128" y="220"/>
                        </a:lnTo>
                        <a:lnTo>
                          <a:pt x="124" y="222"/>
                        </a:lnTo>
                        <a:lnTo>
                          <a:pt x="118" y="224"/>
                        </a:lnTo>
                        <a:lnTo>
                          <a:pt x="114" y="226"/>
                        </a:lnTo>
                        <a:lnTo>
                          <a:pt x="109" y="228"/>
                        </a:lnTo>
                        <a:lnTo>
                          <a:pt x="105" y="232"/>
                        </a:lnTo>
                        <a:lnTo>
                          <a:pt x="99" y="234"/>
                        </a:lnTo>
                        <a:lnTo>
                          <a:pt x="93" y="236"/>
                        </a:lnTo>
                        <a:lnTo>
                          <a:pt x="88" y="237"/>
                        </a:lnTo>
                        <a:lnTo>
                          <a:pt x="84" y="239"/>
                        </a:lnTo>
                        <a:lnTo>
                          <a:pt x="76" y="239"/>
                        </a:lnTo>
                        <a:lnTo>
                          <a:pt x="71" y="243"/>
                        </a:lnTo>
                        <a:lnTo>
                          <a:pt x="67" y="243"/>
                        </a:lnTo>
                        <a:lnTo>
                          <a:pt x="61" y="247"/>
                        </a:lnTo>
                        <a:lnTo>
                          <a:pt x="53" y="247"/>
                        </a:lnTo>
                        <a:lnTo>
                          <a:pt x="50" y="249"/>
                        </a:lnTo>
                        <a:lnTo>
                          <a:pt x="44" y="251"/>
                        </a:lnTo>
                        <a:lnTo>
                          <a:pt x="38" y="253"/>
                        </a:lnTo>
                        <a:lnTo>
                          <a:pt x="29" y="255"/>
                        </a:lnTo>
                        <a:lnTo>
                          <a:pt x="19" y="256"/>
                        </a:lnTo>
                        <a:lnTo>
                          <a:pt x="10" y="258"/>
                        </a:lnTo>
                        <a:lnTo>
                          <a:pt x="0" y="260"/>
                        </a:lnTo>
                        <a:lnTo>
                          <a:pt x="6" y="306"/>
                        </a:lnTo>
                        <a:lnTo>
                          <a:pt x="6" y="30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6" name="Freeform 281"/>
                  <p:cNvSpPr>
                    <a:spLocks/>
                  </p:cNvSpPr>
                  <p:nvPr/>
                </p:nvSpPr>
                <p:spPr bwMode="auto">
                  <a:xfrm>
                    <a:off x="7297738" y="2238375"/>
                    <a:ext cx="93663" cy="52388"/>
                  </a:xfrm>
                  <a:custGeom>
                    <a:avLst/>
                    <a:gdLst/>
                    <a:ahLst/>
                    <a:cxnLst>
                      <a:cxn ang="0">
                        <a:pos x="118" y="0"/>
                      </a:cxn>
                      <a:cxn ang="0">
                        <a:pos x="111" y="0"/>
                      </a:cxn>
                      <a:cxn ang="0">
                        <a:pos x="101" y="0"/>
                      </a:cxn>
                      <a:cxn ang="0">
                        <a:pos x="94" y="0"/>
                      </a:cxn>
                      <a:cxn ang="0">
                        <a:pos x="86" y="2"/>
                      </a:cxn>
                      <a:cxn ang="0">
                        <a:pos x="77" y="2"/>
                      </a:cxn>
                      <a:cxn ang="0">
                        <a:pos x="69" y="4"/>
                      </a:cxn>
                      <a:cxn ang="0">
                        <a:pos x="59" y="6"/>
                      </a:cxn>
                      <a:cxn ang="0">
                        <a:pos x="52" y="8"/>
                      </a:cxn>
                      <a:cxn ang="0">
                        <a:pos x="48" y="8"/>
                      </a:cxn>
                      <a:cxn ang="0">
                        <a:pos x="42" y="10"/>
                      </a:cxn>
                      <a:cxn ang="0">
                        <a:pos x="37" y="12"/>
                      </a:cxn>
                      <a:cxn ang="0">
                        <a:pos x="35" y="12"/>
                      </a:cxn>
                      <a:cxn ang="0">
                        <a:pos x="25" y="14"/>
                      </a:cxn>
                      <a:cxn ang="0">
                        <a:pos x="16" y="17"/>
                      </a:cxn>
                      <a:cxn ang="0">
                        <a:pos x="8" y="19"/>
                      </a:cxn>
                      <a:cxn ang="0">
                        <a:pos x="0" y="21"/>
                      </a:cxn>
                      <a:cxn ang="0">
                        <a:pos x="14" y="67"/>
                      </a:cxn>
                      <a:cxn ang="0">
                        <a:pos x="19" y="63"/>
                      </a:cxn>
                      <a:cxn ang="0">
                        <a:pos x="27" y="61"/>
                      </a:cxn>
                      <a:cxn ang="0">
                        <a:pos x="35" y="61"/>
                      </a:cxn>
                      <a:cxn ang="0">
                        <a:pos x="44" y="59"/>
                      </a:cxn>
                      <a:cxn ang="0">
                        <a:pos x="46" y="57"/>
                      </a:cxn>
                      <a:cxn ang="0">
                        <a:pos x="52" y="57"/>
                      </a:cxn>
                      <a:cxn ang="0">
                        <a:pos x="58" y="55"/>
                      </a:cxn>
                      <a:cxn ang="0">
                        <a:pos x="61" y="55"/>
                      </a:cxn>
                      <a:cxn ang="0">
                        <a:pos x="69" y="54"/>
                      </a:cxn>
                      <a:cxn ang="0">
                        <a:pos x="75" y="52"/>
                      </a:cxn>
                      <a:cxn ang="0">
                        <a:pos x="82" y="50"/>
                      </a:cxn>
                      <a:cxn ang="0">
                        <a:pos x="90" y="50"/>
                      </a:cxn>
                      <a:cxn ang="0">
                        <a:pos x="97" y="48"/>
                      </a:cxn>
                      <a:cxn ang="0">
                        <a:pos x="105" y="48"/>
                      </a:cxn>
                      <a:cxn ang="0">
                        <a:pos x="113" y="48"/>
                      </a:cxn>
                      <a:cxn ang="0">
                        <a:pos x="118" y="48"/>
                      </a:cxn>
                      <a:cxn ang="0">
                        <a:pos x="118" y="0"/>
                      </a:cxn>
                      <a:cxn ang="0">
                        <a:pos x="118" y="0"/>
                      </a:cxn>
                    </a:cxnLst>
                    <a:rect l="0" t="0" r="r" b="b"/>
                    <a:pathLst>
                      <a:path w="118" h="67">
                        <a:moveTo>
                          <a:pt x="118" y="0"/>
                        </a:moveTo>
                        <a:lnTo>
                          <a:pt x="111" y="0"/>
                        </a:lnTo>
                        <a:lnTo>
                          <a:pt x="101" y="0"/>
                        </a:lnTo>
                        <a:lnTo>
                          <a:pt x="94" y="0"/>
                        </a:lnTo>
                        <a:lnTo>
                          <a:pt x="86" y="2"/>
                        </a:lnTo>
                        <a:lnTo>
                          <a:pt x="77" y="2"/>
                        </a:lnTo>
                        <a:lnTo>
                          <a:pt x="69" y="4"/>
                        </a:lnTo>
                        <a:lnTo>
                          <a:pt x="59" y="6"/>
                        </a:lnTo>
                        <a:lnTo>
                          <a:pt x="52" y="8"/>
                        </a:lnTo>
                        <a:lnTo>
                          <a:pt x="48" y="8"/>
                        </a:lnTo>
                        <a:lnTo>
                          <a:pt x="42" y="10"/>
                        </a:lnTo>
                        <a:lnTo>
                          <a:pt x="37" y="12"/>
                        </a:lnTo>
                        <a:lnTo>
                          <a:pt x="35" y="12"/>
                        </a:lnTo>
                        <a:lnTo>
                          <a:pt x="25" y="14"/>
                        </a:lnTo>
                        <a:lnTo>
                          <a:pt x="16" y="17"/>
                        </a:lnTo>
                        <a:lnTo>
                          <a:pt x="8" y="19"/>
                        </a:lnTo>
                        <a:lnTo>
                          <a:pt x="0" y="21"/>
                        </a:lnTo>
                        <a:lnTo>
                          <a:pt x="14" y="67"/>
                        </a:lnTo>
                        <a:lnTo>
                          <a:pt x="19" y="63"/>
                        </a:lnTo>
                        <a:lnTo>
                          <a:pt x="27" y="61"/>
                        </a:lnTo>
                        <a:lnTo>
                          <a:pt x="35" y="61"/>
                        </a:lnTo>
                        <a:lnTo>
                          <a:pt x="44" y="59"/>
                        </a:lnTo>
                        <a:lnTo>
                          <a:pt x="46" y="57"/>
                        </a:lnTo>
                        <a:lnTo>
                          <a:pt x="52" y="57"/>
                        </a:lnTo>
                        <a:lnTo>
                          <a:pt x="58" y="55"/>
                        </a:lnTo>
                        <a:lnTo>
                          <a:pt x="61" y="55"/>
                        </a:lnTo>
                        <a:lnTo>
                          <a:pt x="69" y="54"/>
                        </a:lnTo>
                        <a:lnTo>
                          <a:pt x="75" y="52"/>
                        </a:lnTo>
                        <a:lnTo>
                          <a:pt x="82" y="50"/>
                        </a:lnTo>
                        <a:lnTo>
                          <a:pt x="90" y="50"/>
                        </a:lnTo>
                        <a:lnTo>
                          <a:pt x="97" y="48"/>
                        </a:lnTo>
                        <a:lnTo>
                          <a:pt x="105" y="48"/>
                        </a:lnTo>
                        <a:lnTo>
                          <a:pt x="113" y="48"/>
                        </a:lnTo>
                        <a:lnTo>
                          <a:pt x="118" y="48"/>
                        </a:lnTo>
                        <a:lnTo>
                          <a:pt x="118" y="0"/>
                        </a:lnTo>
                        <a:lnTo>
                          <a:pt x="118"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7" name="Freeform 282"/>
                  <p:cNvSpPr>
                    <a:spLocks/>
                  </p:cNvSpPr>
                  <p:nvPr/>
                </p:nvSpPr>
                <p:spPr bwMode="auto">
                  <a:xfrm>
                    <a:off x="7234238" y="2341563"/>
                    <a:ext cx="207963" cy="87313"/>
                  </a:xfrm>
                  <a:custGeom>
                    <a:avLst/>
                    <a:gdLst/>
                    <a:ahLst/>
                    <a:cxnLst>
                      <a:cxn ang="0">
                        <a:pos x="2" y="109"/>
                      </a:cxn>
                      <a:cxn ang="0">
                        <a:pos x="11" y="109"/>
                      </a:cxn>
                      <a:cxn ang="0">
                        <a:pos x="19" y="109"/>
                      </a:cxn>
                      <a:cxn ang="0">
                        <a:pos x="32" y="109"/>
                      </a:cxn>
                      <a:cxn ang="0">
                        <a:pos x="43" y="109"/>
                      </a:cxn>
                      <a:cxn ang="0">
                        <a:pos x="59" y="109"/>
                      </a:cxn>
                      <a:cxn ang="0">
                        <a:pos x="76" y="107"/>
                      </a:cxn>
                      <a:cxn ang="0">
                        <a:pos x="95" y="105"/>
                      </a:cxn>
                      <a:cxn ang="0">
                        <a:pos x="110" y="101"/>
                      </a:cxn>
                      <a:cxn ang="0">
                        <a:pos x="119" y="99"/>
                      </a:cxn>
                      <a:cxn ang="0">
                        <a:pos x="131" y="97"/>
                      </a:cxn>
                      <a:cxn ang="0">
                        <a:pos x="140" y="94"/>
                      </a:cxn>
                      <a:cxn ang="0">
                        <a:pos x="152" y="92"/>
                      </a:cxn>
                      <a:cxn ang="0">
                        <a:pos x="163" y="88"/>
                      </a:cxn>
                      <a:cxn ang="0">
                        <a:pos x="175" y="84"/>
                      </a:cxn>
                      <a:cxn ang="0">
                        <a:pos x="186" y="78"/>
                      </a:cxn>
                      <a:cxn ang="0">
                        <a:pos x="195" y="75"/>
                      </a:cxn>
                      <a:cxn ang="0">
                        <a:pos x="209" y="69"/>
                      </a:cxn>
                      <a:cxn ang="0">
                        <a:pos x="220" y="63"/>
                      </a:cxn>
                      <a:cxn ang="0">
                        <a:pos x="232" y="56"/>
                      </a:cxn>
                      <a:cxn ang="0">
                        <a:pos x="243" y="50"/>
                      </a:cxn>
                      <a:cxn ang="0">
                        <a:pos x="256" y="42"/>
                      </a:cxn>
                      <a:cxn ang="0">
                        <a:pos x="235" y="0"/>
                      </a:cxn>
                      <a:cxn ang="0">
                        <a:pos x="224" y="6"/>
                      </a:cxn>
                      <a:cxn ang="0">
                        <a:pos x="213" y="12"/>
                      </a:cxn>
                      <a:cxn ang="0">
                        <a:pos x="203" y="18"/>
                      </a:cxn>
                      <a:cxn ang="0">
                        <a:pos x="194" y="25"/>
                      </a:cxn>
                      <a:cxn ang="0">
                        <a:pos x="182" y="29"/>
                      </a:cxn>
                      <a:cxn ang="0">
                        <a:pos x="173" y="35"/>
                      </a:cxn>
                      <a:cxn ang="0">
                        <a:pos x="154" y="42"/>
                      </a:cxn>
                      <a:cxn ang="0">
                        <a:pos x="142" y="44"/>
                      </a:cxn>
                      <a:cxn ang="0">
                        <a:pos x="133" y="48"/>
                      </a:cxn>
                      <a:cxn ang="0">
                        <a:pos x="114" y="54"/>
                      </a:cxn>
                      <a:cxn ang="0">
                        <a:pos x="97" y="56"/>
                      </a:cxn>
                      <a:cxn ang="0">
                        <a:pos x="79" y="59"/>
                      </a:cxn>
                      <a:cxn ang="0">
                        <a:pos x="64" y="59"/>
                      </a:cxn>
                      <a:cxn ang="0">
                        <a:pos x="51" y="61"/>
                      </a:cxn>
                      <a:cxn ang="0">
                        <a:pos x="38" y="61"/>
                      </a:cxn>
                      <a:cxn ang="0">
                        <a:pos x="28" y="61"/>
                      </a:cxn>
                      <a:cxn ang="0">
                        <a:pos x="13" y="61"/>
                      </a:cxn>
                      <a:cxn ang="0">
                        <a:pos x="7" y="61"/>
                      </a:cxn>
                      <a:cxn ang="0">
                        <a:pos x="0" y="109"/>
                      </a:cxn>
                    </a:cxnLst>
                    <a:rect l="0" t="0" r="r" b="b"/>
                    <a:pathLst>
                      <a:path w="262" h="111">
                        <a:moveTo>
                          <a:pt x="0" y="109"/>
                        </a:moveTo>
                        <a:lnTo>
                          <a:pt x="2" y="109"/>
                        </a:lnTo>
                        <a:lnTo>
                          <a:pt x="7" y="109"/>
                        </a:lnTo>
                        <a:lnTo>
                          <a:pt x="11" y="109"/>
                        </a:lnTo>
                        <a:lnTo>
                          <a:pt x="15" y="109"/>
                        </a:lnTo>
                        <a:lnTo>
                          <a:pt x="19" y="109"/>
                        </a:lnTo>
                        <a:lnTo>
                          <a:pt x="26" y="111"/>
                        </a:lnTo>
                        <a:lnTo>
                          <a:pt x="32" y="109"/>
                        </a:lnTo>
                        <a:lnTo>
                          <a:pt x="38" y="109"/>
                        </a:lnTo>
                        <a:lnTo>
                          <a:pt x="43" y="109"/>
                        </a:lnTo>
                        <a:lnTo>
                          <a:pt x="53" y="109"/>
                        </a:lnTo>
                        <a:lnTo>
                          <a:pt x="59" y="109"/>
                        </a:lnTo>
                        <a:lnTo>
                          <a:pt x="68" y="109"/>
                        </a:lnTo>
                        <a:lnTo>
                          <a:pt x="76" y="107"/>
                        </a:lnTo>
                        <a:lnTo>
                          <a:pt x="87" y="107"/>
                        </a:lnTo>
                        <a:lnTo>
                          <a:pt x="95" y="105"/>
                        </a:lnTo>
                        <a:lnTo>
                          <a:pt x="104" y="103"/>
                        </a:lnTo>
                        <a:lnTo>
                          <a:pt x="110" y="101"/>
                        </a:lnTo>
                        <a:lnTo>
                          <a:pt x="114" y="101"/>
                        </a:lnTo>
                        <a:lnTo>
                          <a:pt x="119" y="99"/>
                        </a:lnTo>
                        <a:lnTo>
                          <a:pt x="125" y="99"/>
                        </a:lnTo>
                        <a:lnTo>
                          <a:pt x="131" y="97"/>
                        </a:lnTo>
                        <a:lnTo>
                          <a:pt x="135" y="96"/>
                        </a:lnTo>
                        <a:lnTo>
                          <a:pt x="140" y="94"/>
                        </a:lnTo>
                        <a:lnTo>
                          <a:pt x="146" y="94"/>
                        </a:lnTo>
                        <a:lnTo>
                          <a:pt x="152" y="92"/>
                        </a:lnTo>
                        <a:lnTo>
                          <a:pt x="157" y="90"/>
                        </a:lnTo>
                        <a:lnTo>
                          <a:pt x="163" y="88"/>
                        </a:lnTo>
                        <a:lnTo>
                          <a:pt x="169" y="86"/>
                        </a:lnTo>
                        <a:lnTo>
                          <a:pt x="175" y="84"/>
                        </a:lnTo>
                        <a:lnTo>
                          <a:pt x="180" y="80"/>
                        </a:lnTo>
                        <a:lnTo>
                          <a:pt x="186" y="78"/>
                        </a:lnTo>
                        <a:lnTo>
                          <a:pt x="192" y="77"/>
                        </a:lnTo>
                        <a:lnTo>
                          <a:pt x="195" y="75"/>
                        </a:lnTo>
                        <a:lnTo>
                          <a:pt x="203" y="71"/>
                        </a:lnTo>
                        <a:lnTo>
                          <a:pt x="209" y="69"/>
                        </a:lnTo>
                        <a:lnTo>
                          <a:pt x="214" y="67"/>
                        </a:lnTo>
                        <a:lnTo>
                          <a:pt x="220" y="63"/>
                        </a:lnTo>
                        <a:lnTo>
                          <a:pt x="226" y="59"/>
                        </a:lnTo>
                        <a:lnTo>
                          <a:pt x="232" y="56"/>
                        </a:lnTo>
                        <a:lnTo>
                          <a:pt x="237" y="54"/>
                        </a:lnTo>
                        <a:lnTo>
                          <a:pt x="243" y="50"/>
                        </a:lnTo>
                        <a:lnTo>
                          <a:pt x="251" y="46"/>
                        </a:lnTo>
                        <a:lnTo>
                          <a:pt x="256" y="42"/>
                        </a:lnTo>
                        <a:lnTo>
                          <a:pt x="262" y="39"/>
                        </a:lnTo>
                        <a:lnTo>
                          <a:pt x="235" y="0"/>
                        </a:lnTo>
                        <a:lnTo>
                          <a:pt x="230" y="2"/>
                        </a:lnTo>
                        <a:lnTo>
                          <a:pt x="224" y="6"/>
                        </a:lnTo>
                        <a:lnTo>
                          <a:pt x="218" y="10"/>
                        </a:lnTo>
                        <a:lnTo>
                          <a:pt x="213" y="12"/>
                        </a:lnTo>
                        <a:lnTo>
                          <a:pt x="209" y="16"/>
                        </a:lnTo>
                        <a:lnTo>
                          <a:pt x="203" y="18"/>
                        </a:lnTo>
                        <a:lnTo>
                          <a:pt x="197" y="21"/>
                        </a:lnTo>
                        <a:lnTo>
                          <a:pt x="194" y="25"/>
                        </a:lnTo>
                        <a:lnTo>
                          <a:pt x="188" y="27"/>
                        </a:lnTo>
                        <a:lnTo>
                          <a:pt x="182" y="29"/>
                        </a:lnTo>
                        <a:lnTo>
                          <a:pt x="176" y="31"/>
                        </a:lnTo>
                        <a:lnTo>
                          <a:pt x="173" y="35"/>
                        </a:lnTo>
                        <a:lnTo>
                          <a:pt x="161" y="37"/>
                        </a:lnTo>
                        <a:lnTo>
                          <a:pt x="154" y="42"/>
                        </a:lnTo>
                        <a:lnTo>
                          <a:pt x="148" y="42"/>
                        </a:lnTo>
                        <a:lnTo>
                          <a:pt x="142" y="44"/>
                        </a:lnTo>
                        <a:lnTo>
                          <a:pt x="137" y="46"/>
                        </a:lnTo>
                        <a:lnTo>
                          <a:pt x="133" y="48"/>
                        </a:lnTo>
                        <a:lnTo>
                          <a:pt x="123" y="50"/>
                        </a:lnTo>
                        <a:lnTo>
                          <a:pt x="114" y="54"/>
                        </a:lnTo>
                        <a:lnTo>
                          <a:pt x="104" y="54"/>
                        </a:lnTo>
                        <a:lnTo>
                          <a:pt x="97" y="56"/>
                        </a:lnTo>
                        <a:lnTo>
                          <a:pt x="89" y="58"/>
                        </a:lnTo>
                        <a:lnTo>
                          <a:pt x="79" y="59"/>
                        </a:lnTo>
                        <a:lnTo>
                          <a:pt x="72" y="59"/>
                        </a:lnTo>
                        <a:lnTo>
                          <a:pt x="64" y="59"/>
                        </a:lnTo>
                        <a:lnTo>
                          <a:pt x="57" y="59"/>
                        </a:lnTo>
                        <a:lnTo>
                          <a:pt x="51" y="61"/>
                        </a:lnTo>
                        <a:lnTo>
                          <a:pt x="43" y="61"/>
                        </a:lnTo>
                        <a:lnTo>
                          <a:pt x="38" y="61"/>
                        </a:lnTo>
                        <a:lnTo>
                          <a:pt x="32" y="61"/>
                        </a:lnTo>
                        <a:lnTo>
                          <a:pt x="28" y="61"/>
                        </a:lnTo>
                        <a:lnTo>
                          <a:pt x="19" y="61"/>
                        </a:lnTo>
                        <a:lnTo>
                          <a:pt x="13" y="61"/>
                        </a:lnTo>
                        <a:lnTo>
                          <a:pt x="9" y="61"/>
                        </a:lnTo>
                        <a:lnTo>
                          <a:pt x="7" y="61"/>
                        </a:lnTo>
                        <a:lnTo>
                          <a:pt x="0" y="109"/>
                        </a:lnTo>
                        <a:lnTo>
                          <a:pt x="0" y="109"/>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8" name="Freeform 283"/>
                  <p:cNvSpPr>
                    <a:spLocks/>
                  </p:cNvSpPr>
                  <p:nvPr/>
                </p:nvSpPr>
                <p:spPr bwMode="auto">
                  <a:xfrm>
                    <a:off x="6704013" y="1330325"/>
                    <a:ext cx="263525" cy="265113"/>
                  </a:xfrm>
                  <a:custGeom>
                    <a:avLst/>
                    <a:gdLst/>
                    <a:ahLst/>
                    <a:cxnLst>
                      <a:cxn ang="0">
                        <a:pos x="230" y="321"/>
                      </a:cxn>
                      <a:cxn ang="0">
                        <a:pos x="251" y="308"/>
                      </a:cxn>
                      <a:cxn ang="0">
                        <a:pos x="272" y="294"/>
                      </a:cxn>
                      <a:cxn ang="0">
                        <a:pos x="289" y="277"/>
                      </a:cxn>
                      <a:cxn ang="0">
                        <a:pos x="303" y="258"/>
                      </a:cxn>
                      <a:cxn ang="0">
                        <a:pos x="316" y="237"/>
                      </a:cxn>
                      <a:cxn ang="0">
                        <a:pos x="323" y="216"/>
                      </a:cxn>
                      <a:cxn ang="0">
                        <a:pos x="329" y="192"/>
                      </a:cxn>
                      <a:cxn ang="0">
                        <a:pos x="331" y="167"/>
                      </a:cxn>
                      <a:cxn ang="0">
                        <a:pos x="329" y="142"/>
                      </a:cxn>
                      <a:cxn ang="0">
                        <a:pos x="325" y="119"/>
                      </a:cxn>
                      <a:cxn ang="0">
                        <a:pos x="316" y="95"/>
                      </a:cxn>
                      <a:cxn ang="0">
                        <a:pos x="304" y="74"/>
                      </a:cxn>
                      <a:cxn ang="0">
                        <a:pos x="289" y="55"/>
                      </a:cxn>
                      <a:cxn ang="0">
                        <a:pos x="272" y="38"/>
                      </a:cxn>
                      <a:cxn ang="0">
                        <a:pos x="251" y="24"/>
                      </a:cxn>
                      <a:cxn ang="0">
                        <a:pos x="230" y="13"/>
                      </a:cxn>
                      <a:cxn ang="0">
                        <a:pos x="207" y="5"/>
                      </a:cxn>
                      <a:cxn ang="0">
                        <a:pos x="183" y="2"/>
                      </a:cxn>
                      <a:cxn ang="0">
                        <a:pos x="158" y="0"/>
                      </a:cxn>
                      <a:cxn ang="0">
                        <a:pos x="133" y="4"/>
                      </a:cxn>
                      <a:cxn ang="0">
                        <a:pos x="110" y="11"/>
                      </a:cxn>
                      <a:cxn ang="0">
                        <a:pos x="88" y="21"/>
                      </a:cxn>
                      <a:cxn ang="0">
                        <a:pos x="67" y="34"/>
                      </a:cxn>
                      <a:cxn ang="0">
                        <a:pos x="48" y="49"/>
                      </a:cxn>
                      <a:cxn ang="0">
                        <a:pos x="32" y="66"/>
                      </a:cxn>
                      <a:cxn ang="0">
                        <a:pos x="21" y="89"/>
                      </a:cxn>
                      <a:cxn ang="0">
                        <a:pos x="10" y="108"/>
                      </a:cxn>
                      <a:cxn ang="0">
                        <a:pos x="4" y="133"/>
                      </a:cxn>
                      <a:cxn ang="0">
                        <a:pos x="0" y="158"/>
                      </a:cxn>
                      <a:cxn ang="0">
                        <a:pos x="0" y="180"/>
                      </a:cxn>
                      <a:cxn ang="0">
                        <a:pos x="6" y="205"/>
                      </a:cxn>
                      <a:cxn ang="0">
                        <a:pos x="12" y="230"/>
                      </a:cxn>
                      <a:cxn ang="0">
                        <a:pos x="23" y="251"/>
                      </a:cxn>
                      <a:cxn ang="0">
                        <a:pos x="38" y="272"/>
                      </a:cxn>
                      <a:cxn ang="0">
                        <a:pos x="53" y="289"/>
                      </a:cxn>
                      <a:cxn ang="0">
                        <a:pos x="72" y="306"/>
                      </a:cxn>
                      <a:cxn ang="0">
                        <a:pos x="93" y="317"/>
                      </a:cxn>
                      <a:cxn ang="0">
                        <a:pos x="116" y="327"/>
                      </a:cxn>
                      <a:cxn ang="0">
                        <a:pos x="141" y="331"/>
                      </a:cxn>
                      <a:cxn ang="0">
                        <a:pos x="166" y="332"/>
                      </a:cxn>
                      <a:cxn ang="0">
                        <a:pos x="190" y="331"/>
                      </a:cxn>
                      <a:cxn ang="0">
                        <a:pos x="215" y="327"/>
                      </a:cxn>
                    </a:cxnLst>
                    <a:rect l="0" t="0" r="r" b="b"/>
                    <a:pathLst>
                      <a:path w="331" h="332">
                        <a:moveTo>
                          <a:pt x="215" y="327"/>
                        </a:moveTo>
                        <a:lnTo>
                          <a:pt x="221" y="323"/>
                        </a:lnTo>
                        <a:lnTo>
                          <a:pt x="230" y="321"/>
                        </a:lnTo>
                        <a:lnTo>
                          <a:pt x="236" y="317"/>
                        </a:lnTo>
                        <a:lnTo>
                          <a:pt x="244" y="313"/>
                        </a:lnTo>
                        <a:lnTo>
                          <a:pt x="251" y="308"/>
                        </a:lnTo>
                        <a:lnTo>
                          <a:pt x="257" y="304"/>
                        </a:lnTo>
                        <a:lnTo>
                          <a:pt x="264" y="300"/>
                        </a:lnTo>
                        <a:lnTo>
                          <a:pt x="272" y="294"/>
                        </a:lnTo>
                        <a:lnTo>
                          <a:pt x="276" y="289"/>
                        </a:lnTo>
                        <a:lnTo>
                          <a:pt x="283" y="283"/>
                        </a:lnTo>
                        <a:lnTo>
                          <a:pt x="289" y="277"/>
                        </a:lnTo>
                        <a:lnTo>
                          <a:pt x="293" y="272"/>
                        </a:lnTo>
                        <a:lnTo>
                          <a:pt x="299" y="266"/>
                        </a:lnTo>
                        <a:lnTo>
                          <a:pt x="303" y="258"/>
                        </a:lnTo>
                        <a:lnTo>
                          <a:pt x="308" y="253"/>
                        </a:lnTo>
                        <a:lnTo>
                          <a:pt x="312" y="247"/>
                        </a:lnTo>
                        <a:lnTo>
                          <a:pt x="316" y="237"/>
                        </a:lnTo>
                        <a:lnTo>
                          <a:pt x="318" y="230"/>
                        </a:lnTo>
                        <a:lnTo>
                          <a:pt x="322" y="224"/>
                        </a:lnTo>
                        <a:lnTo>
                          <a:pt x="323" y="216"/>
                        </a:lnTo>
                        <a:lnTo>
                          <a:pt x="325" y="207"/>
                        </a:lnTo>
                        <a:lnTo>
                          <a:pt x="327" y="199"/>
                        </a:lnTo>
                        <a:lnTo>
                          <a:pt x="329" y="192"/>
                        </a:lnTo>
                        <a:lnTo>
                          <a:pt x="331" y="184"/>
                        </a:lnTo>
                        <a:lnTo>
                          <a:pt x="331" y="177"/>
                        </a:lnTo>
                        <a:lnTo>
                          <a:pt x="331" y="167"/>
                        </a:lnTo>
                        <a:lnTo>
                          <a:pt x="331" y="159"/>
                        </a:lnTo>
                        <a:lnTo>
                          <a:pt x="331" y="152"/>
                        </a:lnTo>
                        <a:lnTo>
                          <a:pt x="329" y="142"/>
                        </a:lnTo>
                        <a:lnTo>
                          <a:pt x="329" y="135"/>
                        </a:lnTo>
                        <a:lnTo>
                          <a:pt x="327" y="127"/>
                        </a:lnTo>
                        <a:lnTo>
                          <a:pt x="325" y="119"/>
                        </a:lnTo>
                        <a:lnTo>
                          <a:pt x="322" y="112"/>
                        </a:lnTo>
                        <a:lnTo>
                          <a:pt x="320" y="102"/>
                        </a:lnTo>
                        <a:lnTo>
                          <a:pt x="316" y="95"/>
                        </a:lnTo>
                        <a:lnTo>
                          <a:pt x="314" y="89"/>
                        </a:lnTo>
                        <a:lnTo>
                          <a:pt x="308" y="80"/>
                        </a:lnTo>
                        <a:lnTo>
                          <a:pt x="304" y="74"/>
                        </a:lnTo>
                        <a:lnTo>
                          <a:pt x="299" y="68"/>
                        </a:lnTo>
                        <a:lnTo>
                          <a:pt x="295" y="62"/>
                        </a:lnTo>
                        <a:lnTo>
                          <a:pt x="289" y="55"/>
                        </a:lnTo>
                        <a:lnTo>
                          <a:pt x="283" y="49"/>
                        </a:lnTo>
                        <a:lnTo>
                          <a:pt x="278" y="43"/>
                        </a:lnTo>
                        <a:lnTo>
                          <a:pt x="272" y="38"/>
                        </a:lnTo>
                        <a:lnTo>
                          <a:pt x="264" y="34"/>
                        </a:lnTo>
                        <a:lnTo>
                          <a:pt x="259" y="28"/>
                        </a:lnTo>
                        <a:lnTo>
                          <a:pt x="251" y="24"/>
                        </a:lnTo>
                        <a:lnTo>
                          <a:pt x="245" y="21"/>
                        </a:lnTo>
                        <a:lnTo>
                          <a:pt x="236" y="17"/>
                        </a:lnTo>
                        <a:lnTo>
                          <a:pt x="230" y="13"/>
                        </a:lnTo>
                        <a:lnTo>
                          <a:pt x="223" y="11"/>
                        </a:lnTo>
                        <a:lnTo>
                          <a:pt x="215" y="7"/>
                        </a:lnTo>
                        <a:lnTo>
                          <a:pt x="207" y="5"/>
                        </a:lnTo>
                        <a:lnTo>
                          <a:pt x="198" y="4"/>
                        </a:lnTo>
                        <a:lnTo>
                          <a:pt x="190" y="2"/>
                        </a:lnTo>
                        <a:lnTo>
                          <a:pt x="183" y="2"/>
                        </a:lnTo>
                        <a:lnTo>
                          <a:pt x="175" y="0"/>
                        </a:lnTo>
                        <a:lnTo>
                          <a:pt x="167" y="0"/>
                        </a:lnTo>
                        <a:lnTo>
                          <a:pt x="158" y="0"/>
                        </a:lnTo>
                        <a:lnTo>
                          <a:pt x="150" y="2"/>
                        </a:lnTo>
                        <a:lnTo>
                          <a:pt x="143" y="2"/>
                        </a:lnTo>
                        <a:lnTo>
                          <a:pt x="133" y="4"/>
                        </a:lnTo>
                        <a:lnTo>
                          <a:pt x="126" y="5"/>
                        </a:lnTo>
                        <a:lnTo>
                          <a:pt x="118" y="9"/>
                        </a:lnTo>
                        <a:lnTo>
                          <a:pt x="110" y="11"/>
                        </a:lnTo>
                        <a:lnTo>
                          <a:pt x="103" y="13"/>
                        </a:lnTo>
                        <a:lnTo>
                          <a:pt x="93" y="17"/>
                        </a:lnTo>
                        <a:lnTo>
                          <a:pt x="88" y="21"/>
                        </a:lnTo>
                        <a:lnTo>
                          <a:pt x="80" y="24"/>
                        </a:lnTo>
                        <a:lnTo>
                          <a:pt x="72" y="28"/>
                        </a:lnTo>
                        <a:lnTo>
                          <a:pt x="67" y="34"/>
                        </a:lnTo>
                        <a:lnTo>
                          <a:pt x="61" y="38"/>
                        </a:lnTo>
                        <a:lnTo>
                          <a:pt x="53" y="43"/>
                        </a:lnTo>
                        <a:lnTo>
                          <a:pt x="48" y="49"/>
                        </a:lnTo>
                        <a:lnTo>
                          <a:pt x="42" y="55"/>
                        </a:lnTo>
                        <a:lnTo>
                          <a:pt x="38" y="61"/>
                        </a:lnTo>
                        <a:lnTo>
                          <a:pt x="32" y="66"/>
                        </a:lnTo>
                        <a:lnTo>
                          <a:pt x="29" y="74"/>
                        </a:lnTo>
                        <a:lnTo>
                          <a:pt x="23" y="80"/>
                        </a:lnTo>
                        <a:lnTo>
                          <a:pt x="21" y="89"/>
                        </a:lnTo>
                        <a:lnTo>
                          <a:pt x="15" y="95"/>
                        </a:lnTo>
                        <a:lnTo>
                          <a:pt x="12" y="102"/>
                        </a:lnTo>
                        <a:lnTo>
                          <a:pt x="10" y="108"/>
                        </a:lnTo>
                        <a:lnTo>
                          <a:pt x="8" y="118"/>
                        </a:lnTo>
                        <a:lnTo>
                          <a:pt x="6" y="123"/>
                        </a:lnTo>
                        <a:lnTo>
                          <a:pt x="4" y="133"/>
                        </a:lnTo>
                        <a:lnTo>
                          <a:pt x="2" y="140"/>
                        </a:lnTo>
                        <a:lnTo>
                          <a:pt x="2" y="148"/>
                        </a:lnTo>
                        <a:lnTo>
                          <a:pt x="0" y="158"/>
                        </a:lnTo>
                        <a:lnTo>
                          <a:pt x="0" y="165"/>
                        </a:lnTo>
                        <a:lnTo>
                          <a:pt x="0" y="173"/>
                        </a:lnTo>
                        <a:lnTo>
                          <a:pt x="0" y="180"/>
                        </a:lnTo>
                        <a:lnTo>
                          <a:pt x="0" y="190"/>
                        </a:lnTo>
                        <a:lnTo>
                          <a:pt x="2" y="197"/>
                        </a:lnTo>
                        <a:lnTo>
                          <a:pt x="6" y="205"/>
                        </a:lnTo>
                        <a:lnTo>
                          <a:pt x="8" y="215"/>
                        </a:lnTo>
                        <a:lnTo>
                          <a:pt x="10" y="222"/>
                        </a:lnTo>
                        <a:lnTo>
                          <a:pt x="12" y="230"/>
                        </a:lnTo>
                        <a:lnTo>
                          <a:pt x="15" y="237"/>
                        </a:lnTo>
                        <a:lnTo>
                          <a:pt x="19" y="245"/>
                        </a:lnTo>
                        <a:lnTo>
                          <a:pt x="23" y="251"/>
                        </a:lnTo>
                        <a:lnTo>
                          <a:pt x="29" y="258"/>
                        </a:lnTo>
                        <a:lnTo>
                          <a:pt x="32" y="266"/>
                        </a:lnTo>
                        <a:lnTo>
                          <a:pt x="38" y="272"/>
                        </a:lnTo>
                        <a:lnTo>
                          <a:pt x="42" y="277"/>
                        </a:lnTo>
                        <a:lnTo>
                          <a:pt x="48" y="283"/>
                        </a:lnTo>
                        <a:lnTo>
                          <a:pt x="53" y="289"/>
                        </a:lnTo>
                        <a:lnTo>
                          <a:pt x="59" y="294"/>
                        </a:lnTo>
                        <a:lnTo>
                          <a:pt x="67" y="300"/>
                        </a:lnTo>
                        <a:lnTo>
                          <a:pt x="72" y="306"/>
                        </a:lnTo>
                        <a:lnTo>
                          <a:pt x="80" y="310"/>
                        </a:lnTo>
                        <a:lnTo>
                          <a:pt x="88" y="313"/>
                        </a:lnTo>
                        <a:lnTo>
                          <a:pt x="93" y="317"/>
                        </a:lnTo>
                        <a:lnTo>
                          <a:pt x="101" y="321"/>
                        </a:lnTo>
                        <a:lnTo>
                          <a:pt x="109" y="323"/>
                        </a:lnTo>
                        <a:lnTo>
                          <a:pt x="116" y="327"/>
                        </a:lnTo>
                        <a:lnTo>
                          <a:pt x="126" y="329"/>
                        </a:lnTo>
                        <a:lnTo>
                          <a:pt x="133" y="329"/>
                        </a:lnTo>
                        <a:lnTo>
                          <a:pt x="141" y="331"/>
                        </a:lnTo>
                        <a:lnTo>
                          <a:pt x="150" y="332"/>
                        </a:lnTo>
                        <a:lnTo>
                          <a:pt x="156" y="332"/>
                        </a:lnTo>
                        <a:lnTo>
                          <a:pt x="166" y="332"/>
                        </a:lnTo>
                        <a:lnTo>
                          <a:pt x="173" y="332"/>
                        </a:lnTo>
                        <a:lnTo>
                          <a:pt x="181" y="332"/>
                        </a:lnTo>
                        <a:lnTo>
                          <a:pt x="190" y="331"/>
                        </a:lnTo>
                        <a:lnTo>
                          <a:pt x="198" y="329"/>
                        </a:lnTo>
                        <a:lnTo>
                          <a:pt x="206" y="329"/>
                        </a:lnTo>
                        <a:lnTo>
                          <a:pt x="215" y="327"/>
                        </a:lnTo>
                        <a:lnTo>
                          <a:pt x="215" y="32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39" name="Freeform 284"/>
                  <p:cNvSpPr>
                    <a:spLocks/>
                  </p:cNvSpPr>
                  <p:nvPr/>
                </p:nvSpPr>
                <p:spPr bwMode="auto">
                  <a:xfrm>
                    <a:off x="6742113" y="1368425"/>
                    <a:ext cx="187325" cy="188913"/>
                  </a:xfrm>
                  <a:custGeom>
                    <a:avLst/>
                    <a:gdLst/>
                    <a:ahLst/>
                    <a:cxnLst>
                      <a:cxn ang="0">
                        <a:pos x="2" y="141"/>
                      </a:cxn>
                      <a:cxn ang="0">
                        <a:pos x="0" y="124"/>
                      </a:cxn>
                      <a:cxn ang="0">
                        <a:pos x="0" y="107"/>
                      </a:cxn>
                      <a:cxn ang="0">
                        <a:pos x="2" y="90"/>
                      </a:cxn>
                      <a:cxn ang="0">
                        <a:pos x="7" y="72"/>
                      </a:cxn>
                      <a:cxn ang="0">
                        <a:pos x="17" y="57"/>
                      </a:cxn>
                      <a:cxn ang="0">
                        <a:pos x="24" y="44"/>
                      </a:cxn>
                      <a:cxn ang="0">
                        <a:pos x="36" y="31"/>
                      </a:cxn>
                      <a:cxn ang="0">
                        <a:pos x="51" y="21"/>
                      </a:cxn>
                      <a:cxn ang="0">
                        <a:pos x="66" y="12"/>
                      </a:cxn>
                      <a:cxn ang="0">
                        <a:pos x="83" y="8"/>
                      </a:cxn>
                      <a:cxn ang="0">
                        <a:pos x="100" y="2"/>
                      </a:cxn>
                      <a:cxn ang="0">
                        <a:pos x="119" y="0"/>
                      </a:cxn>
                      <a:cxn ang="0">
                        <a:pos x="137" y="2"/>
                      </a:cxn>
                      <a:cxn ang="0">
                        <a:pos x="152" y="6"/>
                      </a:cxn>
                      <a:cxn ang="0">
                        <a:pos x="169" y="12"/>
                      </a:cxn>
                      <a:cxn ang="0">
                        <a:pos x="184" y="21"/>
                      </a:cxn>
                      <a:cxn ang="0">
                        <a:pos x="197" y="33"/>
                      </a:cxn>
                      <a:cxn ang="0">
                        <a:pos x="211" y="46"/>
                      </a:cxn>
                      <a:cxn ang="0">
                        <a:pos x="220" y="59"/>
                      </a:cxn>
                      <a:cxn ang="0">
                        <a:pos x="228" y="74"/>
                      </a:cxn>
                      <a:cxn ang="0">
                        <a:pos x="234" y="91"/>
                      </a:cxn>
                      <a:cxn ang="0">
                        <a:pos x="235" y="109"/>
                      </a:cxn>
                      <a:cxn ang="0">
                        <a:pos x="235" y="126"/>
                      </a:cxn>
                      <a:cxn ang="0">
                        <a:pos x="234" y="143"/>
                      </a:cxn>
                      <a:cxn ang="0">
                        <a:pos x="230" y="160"/>
                      </a:cxn>
                      <a:cxn ang="0">
                        <a:pos x="224" y="177"/>
                      </a:cxn>
                      <a:cxn ang="0">
                        <a:pos x="213" y="190"/>
                      </a:cxn>
                      <a:cxn ang="0">
                        <a:pos x="201" y="204"/>
                      </a:cxn>
                      <a:cxn ang="0">
                        <a:pos x="188" y="215"/>
                      </a:cxn>
                      <a:cxn ang="0">
                        <a:pos x="175" y="225"/>
                      </a:cxn>
                      <a:cxn ang="0">
                        <a:pos x="159" y="232"/>
                      </a:cxn>
                      <a:cxn ang="0">
                        <a:pos x="140" y="236"/>
                      </a:cxn>
                      <a:cxn ang="0">
                        <a:pos x="123" y="238"/>
                      </a:cxn>
                      <a:cxn ang="0">
                        <a:pos x="106" y="238"/>
                      </a:cxn>
                      <a:cxn ang="0">
                        <a:pos x="89" y="234"/>
                      </a:cxn>
                      <a:cxn ang="0">
                        <a:pos x="72" y="230"/>
                      </a:cxn>
                      <a:cxn ang="0">
                        <a:pos x="57" y="221"/>
                      </a:cxn>
                      <a:cxn ang="0">
                        <a:pos x="43" y="211"/>
                      </a:cxn>
                      <a:cxn ang="0">
                        <a:pos x="28" y="200"/>
                      </a:cxn>
                      <a:cxn ang="0">
                        <a:pos x="19" y="185"/>
                      </a:cxn>
                      <a:cxn ang="0">
                        <a:pos x="11" y="171"/>
                      </a:cxn>
                      <a:cxn ang="0">
                        <a:pos x="5" y="154"/>
                      </a:cxn>
                    </a:cxnLst>
                    <a:rect l="0" t="0" r="r" b="b"/>
                    <a:pathLst>
                      <a:path w="235" h="238">
                        <a:moveTo>
                          <a:pt x="5" y="154"/>
                        </a:moveTo>
                        <a:lnTo>
                          <a:pt x="2" y="149"/>
                        </a:lnTo>
                        <a:lnTo>
                          <a:pt x="2" y="141"/>
                        </a:lnTo>
                        <a:lnTo>
                          <a:pt x="0" y="135"/>
                        </a:lnTo>
                        <a:lnTo>
                          <a:pt x="0" y="130"/>
                        </a:lnTo>
                        <a:lnTo>
                          <a:pt x="0" y="124"/>
                        </a:lnTo>
                        <a:lnTo>
                          <a:pt x="0" y="118"/>
                        </a:lnTo>
                        <a:lnTo>
                          <a:pt x="0" y="112"/>
                        </a:lnTo>
                        <a:lnTo>
                          <a:pt x="0" y="107"/>
                        </a:lnTo>
                        <a:lnTo>
                          <a:pt x="0" y="101"/>
                        </a:lnTo>
                        <a:lnTo>
                          <a:pt x="2" y="95"/>
                        </a:lnTo>
                        <a:lnTo>
                          <a:pt x="2" y="90"/>
                        </a:lnTo>
                        <a:lnTo>
                          <a:pt x="5" y="84"/>
                        </a:lnTo>
                        <a:lnTo>
                          <a:pt x="5" y="78"/>
                        </a:lnTo>
                        <a:lnTo>
                          <a:pt x="7" y="72"/>
                        </a:lnTo>
                        <a:lnTo>
                          <a:pt x="11" y="69"/>
                        </a:lnTo>
                        <a:lnTo>
                          <a:pt x="13" y="63"/>
                        </a:lnTo>
                        <a:lnTo>
                          <a:pt x="17" y="57"/>
                        </a:lnTo>
                        <a:lnTo>
                          <a:pt x="19" y="52"/>
                        </a:lnTo>
                        <a:lnTo>
                          <a:pt x="23" y="48"/>
                        </a:lnTo>
                        <a:lnTo>
                          <a:pt x="24" y="44"/>
                        </a:lnTo>
                        <a:lnTo>
                          <a:pt x="28" y="38"/>
                        </a:lnTo>
                        <a:lnTo>
                          <a:pt x="32" y="34"/>
                        </a:lnTo>
                        <a:lnTo>
                          <a:pt x="36" y="31"/>
                        </a:lnTo>
                        <a:lnTo>
                          <a:pt x="42" y="29"/>
                        </a:lnTo>
                        <a:lnTo>
                          <a:pt x="45" y="25"/>
                        </a:lnTo>
                        <a:lnTo>
                          <a:pt x="51" y="21"/>
                        </a:lnTo>
                        <a:lnTo>
                          <a:pt x="57" y="17"/>
                        </a:lnTo>
                        <a:lnTo>
                          <a:pt x="62" y="15"/>
                        </a:lnTo>
                        <a:lnTo>
                          <a:pt x="66" y="12"/>
                        </a:lnTo>
                        <a:lnTo>
                          <a:pt x="72" y="10"/>
                        </a:lnTo>
                        <a:lnTo>
                          <a:pt x="78" y="8"/>
                        </a:lnTo>
                        <a:lnTo>
                          <a:pt x="83" y="8"/>
                        </a:lnTo>
                        <a:lnTo>
                          <a:pt x="89" y="4"/>
                        </a:lnTo>
                        <a:lnTo>
                          <a:pt x="95" y="4"/>
                        </a:lnTo>
                        <a:lnTo>
                          <a:pt x="100" y="2"/>
                        </a:lnTo>
                        <a:lnTo>
                          <a:pt x="106" y="2"/>
                        </a:lnTo>
                        <a:lnTo>
                          <a:pt x="112" y="0"/>
                        </a:lnTo>
                        <a:lnTo>
                          <a:pt x="119" y="0"/>
                        </a:lnTo>
                        <a:lnTo>
                          <a:pt x="123" y="0"/>
                        </a:lnTo>
                        <a:lnTo>
                          <a:pt x="131" y="2"/>
                        </a:lnTo>
                        <a:lnTo>
                          <a:pt x="137" y="2"/>
                        </a:lnTo>
                        <a:lnTo>
                          <a:pt x="142" y="2"/>
                        </a:lnTo>
                        <a:lnTo>
                          <a:pt x="146" y="4"/>
                        </a:lnTo>
                        <a:lnTo>
                          <a:pt x="152" y="6"/>
                        </a:lnTo>
                        <a:lnTo>
                          <a:pt x="158" y="8"/>
                        </a:lnTo>
                        <a:lnTo>
                          <a:pt x="163" y="10"/>
                        </a:lnTo>
                        <a:lnTo>
                          <a:pt x="169" y="12"/>
                        </a:lnTo>
                        <a:lnTo>
                          <a:pt x="175" y="15"/>
                        </a:lnTo>
                        <a:lnTo>
                          <a:pt x="180" y="19"/>
                        </a:lnTo>
                        <a:lnTo>
                          <a:pt x="184" y="21"/>
                        </a:lnTo>
                        <a:lnTo>
                          <a:pt x="188" y="25"/>
                        </a:lnTo>
                        <a:lnTo>
                          <a:pt x="194" y="29"/>
                        </a:lnTo>
                        <a:lnTo>
                          <a:pt x="197" y="33"/>
                        </a:lnTo>
                        <a:lnTo>
                          <a:pt x="203" y="36"/>
                        </a:lnTo>
                        <a:lnTo>
                          <a:pt x="205" y="40"/>
                        </a:lnTo>
                        <a:lnTo>
                          <a:pt x="211" y="46"/>
                        </a:lnTo>
                        <a:lnTo>
                          <a:pt x="213" y="50"/>
                        </a:lnTo>
                        <a:lnTo>
                          <a:pt x="216" y="53"/>
                        </a:lnTo>
                        <a:lnTo>
                          <a:pt x="220" y="59"/>
                        </a:lnTo>
                        <a:lnTo>
                          <a:pt x="224" y="65"/>
                        </a:lnTo>
                        <a:lnTo>
                          <a:pt x="226" y="69"/>
                        </a:lnTo>
                        <a:lnTo>
                          <a:pt x="228" y="74"/>
                        </a:lnTo>
                        <a:lnTo>
                          <a:pt x="230" y="80"/>
                        </a:lnTo>
                        <a:lnTo>
                          <a:pt x="232" y="86"/>
                        </a:lnTo>
                        <a:lnTo>
                          <a:pt x="234" y="91"/>
                        </a:lnTo>
                        <a:lnTo>
                          <a:pt x="234" y="97"/>
                        </a:lnTo>
                        <a:lnTo>
                          <a:pt x="235" y="103"/>
                        </a:lnTo>
                        <a:lnTo>
                          <a:pt x="235" y="109"/>
                        </a:lnTo>
                        <a:lnTo>
                          <a:pt x="235" y="114"/>
                        </a:lnTo>
                        <a:lnTo>
                          <a:pt x="235" y="120"/>
                        </a:lnTo>
                        <a:lnTo>
                          <a:pt x="235" y="126"/>
                        </a:lnTo>
                        <a:lnTo>
                          <a:pt x="235" y="133"/>
                        </a:lnTo>
                        <a:lnTo>
                          <a:pt x="235" y="137"/>
                        </a:lnTo>
                        <a:lnTo>
                          <a:pt x="234" y="143"/>
                        </a:lnTo>
                        <a:lnTo>
                          <a:pt x="232" y="149"/>
                        </a:lnTo>
                        <a:lnTo>
                          <a:pt x="232" y="154"/>
                        </a:lnTo>
                        <a:lnTo>
                          <a:pt x="230" y="160"/>
                        </a:lnTo>
                        <a:lnTo>
                          <a:pt x="228" y="166"/>
                        </a:lnTo>
                        <a:lnTo>
                          <a:pt x="226" y="171"/>
                        </a:lnTo>
                        <a:lnTo>
                          <a:pt x="224" y="177"/>
                        </a:lnTo>
                        <a:lnTo>
                          <a:pt x="220" y="181"/>
                        </a:lnTo>
                        <a:lnTo>
                          <a:pt x="216" y="185"/>
                        </a:lnTo>
                        <a:lnTo>
                          <a:pt x="213" y="190"/>
                        </a:lnTo>
                        <a:lnTo>
                          <a:pt x="209" y="196"/>
                        </a:lnTo>
                        <a:lnTo>
                          <a:pt x="205" y="200"/>
                        </a:lnTo>
                        <a:lnTo>
                          <a:pt x="201" y="204"/>
                        </a:lnTo>
                        <a:lnTo>
                          <a:pt x="197" y="207"/>
                        </a:lnTo>
                        <a:lnTo>
                          <a:pt x="194" y="211"/>
                        </a:lnTo>
                        <a:lnTo>
                          <a:pt x="188" y="215"/>
                        </a:lnTo>
                        <a:lnTo>
                          <a:pt x="184" y="219"/>
                        </a:lnTo>
                        <a:lnTo>
                          <a:pt x="180" y="221"/>
                        </a:lnTo>
                        <a:lnTo>
                          <a:pt x="175" y="225"/>
                        </a:lnTo>
                        <a:lnTo>
                          <a:pt x="169" y="226"/>
                        </a:lnTo>
                        <a:lnTo>
                          <a:pt x="165" y="228"/>
                        </a:lnTo>
                        <a:lnTo>
                          <a:pt x="159" y="232"/>
                        </a:lnTo>
                        <a:lnTo>
                          <a:pt x="154" y="234"/>
                        </a:lnTo>
                        <a:lnTo>
                          <a:pt x="146" y="236"/>
                        </a:lnTo>
                        <a:lnTo>
                          <a:pt x="140" y="236"/>
                        </a:lnTo>
                        <a:lnTo>
                          <a:pt x="135" y="238"/>
                        </a:lnTo>
                        <a:lnTo>
                          <a:pt x="129" y="238"/>
                        </a:lnTo>
                        <a:lnTo>
                          <a:pt x="123" y="238"/>
                        </a:lnTo>
                        <a:lnTo>
                          <a:pt x="118" y="238"/>
                        </a:lnTo>
                        <a:lnTo>
                          <a:pt x="112" y="238"/>
                        </a:lnTo>
                        <a:lnTo>
                          <a:pt x="106" y="238"/>
                        </a:lnTo>
                        <a:lnTo>
                          <a:pt x="100" y="238"/>
                        </a:lnTo>
                        <a:lnTo>
                          <a:pt x="95" y="236"/>
                        </a:lnTo>
                        <a:lnTo>
                          <a:pt x="89" y="234"/>
                        </a:lnTo>
                        <a:lnTo>
                          <a:pt x="83" y="234"/>
                        </a:lnTo>
                        <a:lnTo>
                          <a:pt x="78" y="232"/>
                        </a:lnTo>
                        <a:lnTo>
                          <a:pt x="72" y="230"/>
                        </a:lnTo>
                        <a:lnTo>
                          <a:pt x="66" y="226"/>
                        </a:lnTo>
                        <a:lnTo>
                          <a:pt x="62" y="225"/>
                        </a:lnTo>
                        <a:lnTo>
                          <a:pt x="57" y="221"/>
                        </a:lnTo>
                        <a:lnTo>
                          <a:pt x="51" y="219"/>
                        </a:lnTo>
                        <a:lnTo>
                          <a:pt x="45" y="215"/>
                        </a:lnTo>
                        <a:lnTo>
                          <a:pt x="43" y="211"/>
                        </a:lnTo>
                        <a:lnTo>
                          <a:pt x="38" y="207"/>
                        </a:lnTo>
                        <a:lnTo>
                          <a:pt x="34" y="204"/>
                        </a:lnTo>
                        <a:lnTo>
                          <a:pt x="28" y="200"/>
                        </a:lnTo>
                        <a:lnTo>
                          <a:pt x="26" y="196"/>
                        </a:lnTo>
                        <a:lnTo>
                          <a:pt x="23" y="190"/>
                        </a:lnTo>
                        <a:lnTo>
                          <a:pt x="19" y="185"/>
                        </a:lnTo>
                        <a:lnTo>
                          <a:pt x="17" y="181"/>
                        </a:lnTo>
                        <a:lnTo>
                          <a:pt x="13" y="177"/>
                        </a:lnTo>
                        <a:lnTo>
                          <a:pt x="11" y="171"/>
                        </a:lnTo>
                        <a:lnTo>
                          <a:pt x="7" y="166"/>
                        </a:lnTo>
                        <a:lnTo>
                          <a:pt x="5" y="160"/>
                        </a:lnTo>
                        <a:lnTo>
                          <a:pt x="5" y="154"/>
                        </a:lnTo>
                        <a:lnTo>
                          <a:pt x="5" y="15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240" name="Freeform 307"/>
                  <p:cNvSpPr>
                    <a:spLocks/>
                  </p:cNvSpPr>
                  <p:nvPr/>
                </p:nvSpPr>
                <p:spPr bwMode="auto">
                  <a:xfrm>
                    <a:off x="6896100" y="1965325"/>
                    <a:ext cx="427038" cy="1262063"/>
                  </a:xfrm>
                  <a:custGeom>
                    <a:avLst/>
                    <a:gdLst/>
                    <a:ahLst/>
                    <a:cxnLst>
                      <a:cxn ang="0">
                        <a:pos x="0" y="6"/>
                      </a:cxn>
                      <a:cxn ang="0">
                        <a:pos x="477" y="1591"/>
                      </a:cxn>
                      <a:cxn ang="0">
                        <a:pos x="538" y="1565"/>
                      </a:cxn>
                      <a:cxn ang="0">
                        <a:pos x="68" y="0"/>
                      </a:cxn>
                      <a:cxn ang="0">
                        <a:pos x="0" y="6"/>
                      </a:cxn>
                      <a:cxn ang="0">
                        <a:pos x="0" y="6"/>
                      </a:cxn>
                    </a:cxnLst>
                    <a:rect l="0" t="0" r="r" b="b"/>
                    <a:pathLst>
                      <a:path w="538" h="1591">
                        <a:moveTo>
                          <a:pt x="0" y="6"/>
                        </a:moveTo>
                        <a:lnTo>
                          <a:pt x="477" y="1591"/>
                        </a:lnTo>
                        <a:lnTo>
                          <a:pt x="538" y="1565"/>
                        </a:lnTo>
                        <a:lnTo>
                          <a:pt x="68" y="0"/>
                        </a:lnTo>
                        <a:lnTo>
                          <a:pt x="0" y="6"/>
                        </a:lnTo>
                        <a:lnTo>
                          <a:pt x="0" y="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grpSp>
              <p:nvGrpSpPr>
                <p:cNvPr id="18" name="Group 564"/>
                <p:cNvGrpSpPr>
                  <a:grpSpLocks noChangeAspect="1"/>
                </p:cNvGrpSpPr>
                <p:nvPr/>
              </p:nvGrpSpPr>
              <p:grpSpPr>
                <a:xfrm>
                  <a:off x="8134350" y="3401572"/>
                  <a:ext cx="233371" cy="548640"/>
                  <a:chOff x="7996238" y="2274888"/>
                  <a:chExt cx="660400" cy="1552575"/>
                </a:xfrm>
              </p:grpSpPr>
              <p:sp>
                <p:nvSpPr>
                  <p:cNvPr id="1164" name="Freeform 239"/>
                  <p:cNvSpPr>
                    <a:spLocks/>
                  </p:cNvSpPr>
                  <p:nvPr/>
                </p:nvSpPr>
                <p:spPr bwMode="auto">
                  <a:xfrm>
                    <a:off x="8012113" y="2773363"/>
                    <a:ext cx="623888" cy="1036638"/>
                  </a:xfrm>
                  <a:custGeom>
                    <a:avLst/>
                    <a:gdLst/>
                    <a:ahLst/>
                    <a:cxnLst>
                      <a:cxn ang="0">
                        <a:pos x="622" y="0"/>
                      </a:cxn>
                      <a:cxn ang="0">
                        <a:pos x="743" y="131"/>
                      </a:cxn>
                      <a:cxn ang="0">
                        <a:pos x="785" y="962"/>
                      </a:cxn>
                      <a:cxn ang="0">
                        <a:pos x="778" y="1164"/>
                      </a:cxn>
                      <a:cxn ang="0">
                        <a:pos x="770" y="1173"/>
                      </a:cxn>
                      <a:cxn ang="0">
                        <a:pos x="760" y="1183"/>
                      </a:cxn>
                      <a:cxn ang="0">
                        <a:pos x="749" y="1196"/>
                      </a:cxn>
                      <a:cxn ang="0">
                        <a:pos x="736" y="1206"/>
                      </a:cxn>
                      <a:cxn ang="0">
                        <a:pos x="728" y="1213"/>
                      </a:cxn>
                      <a:cxn ang="0">
                        <a:pos x="719" y="1221"/>
                      </a:cxn>
                      <a:cxn ang="0">
                        <a:pos x="707" y="1228"/>
                      </a:cxn>
                      <a:cxn ang="0">
                        <a:pos x="696" y="1238"/>
                      </a:cxn>
                      <a:cxn ang="0">
                        <a:pos x="684" y="1246"/>
                      </a:cxn>
                      <a:cxn ang="0">
                        <a:pos x="669" y="1253"/>
                      </a:cxn>
                      <a:cxn ang="0">
                        <a:pos x="654" y="1259"/>
                      </a:cxn>
                      <a:cxn ang="0">
                        <a:pos x="639" y="1266"/>
                      </a:cxn>
                      <a:cxn ang="0">
                        <a:pos x="622" y="1274"/>
                      </a:cxn>
                      <a:cxn ang="0">
                        <a:pos x="603" y="1280"/>
                      </a:cxn>
                      <a:cxn ang="0">
                        <a:pos x="584" y="1285"/>
                      </a:cxn>
                      <a:cxn ang="0">
                        <a:pos x="565" y="1289"/>
                      </a:cxn>
                      <a:cxn ang="0">
                        <a:pos x="542" y="1295"/>
                      </a:cxn>
                      <a:cxn ang="0">
                        <a:pos x="519" y="1299"/>
                      </a:cxn>
                      <a:cxn ang="0">
                        <a:pos x="494" y="1301"/>
                      </a:cxn>
                      <a:cxn ang="0">
                        <a:pos x="470" y="1304"/>
                      </a:cxn>
                      <a:cxn ang="0">
                        <a:pos x="445" y="1304"/>
                      </a:cxn>
                      <a:cxn ang="0">
                        <a:pos x="416" y="1304"/>
                      </a:cxn>
                      <a:cxn ang="0">
                        <a:pos x="388" y="1304"/>
                      </a:cxn>
                      <a:cxn ang="0">
                        <a:pos x="357" y="1303"/>
                      </a:cxn>
                      <a:cxn ang="0">
                        <a:pos x="327" y="1301"/>
                      </a:cxn>
                      <a:cxn ang="0">
                        <a:pos x="293" y="1295"/>
                      </a:cxn>
                      <a:cxn ang="0">
                        <a:pos x="262" y="1287"/>
                      </a:cxn>
                      <a:cxn ang="0">
                        <a:pos x="234" y="1282"/>
                      </a:cxn>
                      <a:cxn ang="0">
                        <a:pos x="207" y="1274"/>
                      </a:cxn>
                      <a:cxn ang="0">
                        <a:pos x="182" y="1266"/>
                      </a:cxn>
                      <a:cxn ang="0">
                        <a:pos x="161" y="1257"/>
                      </a:cxn>
                      <a:cxn ang="0">
                        <a:pos x="141" y="1247"/>
                      </a:cxn>
                      <a:cxn ang="0">
                        <a:pos x="122" y="1238"/>
                      </a:cxn>
                      <a:cxn ang="0">
                        <a:pos x="104" y="1228"/>
                      </a:cxn>
                      <a:cxn ang="0">
                        <a:pos x="89" y="1217"/>
                      </a:cxn>
                      <a:cxn ang="0">
                        <a:pos x="74" y="1206"/>
                      </a:cxn>
                      <a:cxn ang="0">
                        <a:pos x="63" y="1196"/>
                      </a:cxn>
                      <a:cxn ang="0">
                        <a:pos x="51" y="1185"/>
                      </a:cxn>
                      <a:cxn ang="0">
                        <a:pos x="42" y="1173"/>
                      </a:cxn>
                      <a:cxn ang="0">
                        <a:pos x="32" y="1162"/>
                      </a:cxn>
                      <a:cxn ang="0">
                        <a:pos x="26" y="1152"/>
                      </a:cxn>
                      <a:cxn ang="0">
                        <a:pos x="21" y="1139"/>
                      </a:cxn>
                      <a:cxn ang="0">
                        <a:pos x="15" y="1130"/>
                      </a:cxn>
                      <a:cxn ang="0">
                        <a:pos x="9" y="1118"/>
                      </a:cxn>
                      <a:cxn ang="0">
                        <a:pos x="7" y="1109"/>
                      </a:cxn>
                      <a:cxn ang="0">
                        <a:pos x="4" y="1097"/>
                      </a:cxn>
                      <a:cxn ang="0">
                        <a:pos x="2" y="1088"/>
                      </a:cxn>
                      <a:cxn ang="0">
                        <a:pos x="0" y="1074"/>
                      </a:cxn>
                      <a:cxn ang="0">
                        <a:pos x="0" y="1059"/>
                      </a:cxn>
                      <a:cxn ang="0">
                        <a:pos x="0" y="1048"/>
                      </a:cxn>
                      <a:cxn ang="0">
                        <a:pos x="2" y="1036"/>
                      </a:cxn>
                      <a:cxn ang="0">
                        <a:pos x="21" y="160"/>
                      </a:cxn>
                      <a:cxn ang="0">
                        <a:pos x="146" y="76"/>
                      </a:cxn>
                      <a:cxn ang="0">
                        <a:pos x="165" y="25"/>
                      </a:cxn>
                    </a:cxnLst>
                    <a:rect l="0" t="0" r="r" b="b"/>
                    <a:pathLst>
                      <a:path w="785" h="1306">
                        <a:moveTo>
                          <a:pt x="165" y="25"/>
                        </a:moveTo>
                        <a:lnTo>
                          <a:pt x="622" y="0"/>
                        </a:lnTo>
                        <a:lnTo>
                          <a:pt x="633" y="72"/>
                        </a:lnTo>
                        <a:lnTo>
                          <a:pt x="743" y="131"/>
                        </a:lnTo>
                        <a:lnTo>
                          <a:pt x="768" y="181"/>
                        </a:lnTo>
                        <a:lnTo>
                          <a:pt x="785" y="962"/>
                        </a:lnTo>
                        <a:lnTo>
                          <a:pt x="779" y="1162"/>
                        </a:lnTo>
                        <a:lnTo>
                          <a:pt x="778" y="1164"/>
                        </a:lnTo>
                        <a:lnTo>
                          <a:pt x="774" y="1169"/>
                        </a:lnTo>
                        <a:lnTo>
                          <a:pt x="770" y="1173"/>
                        </a:lnTo>
                        <a:lnTo>
                          <a:pt x="766" y="1177"/>
                        </a:lnTo>
                        <a:lnTo>
                          <a:pt x="760" y="1183"/>
                        </a:lnTo>
                        <a:lnTo>
                          <a:pt x="755" y="1190"/>
                        </a:lnTo>
                        <a:lnTo>
                          <a:pt x="749" y="1196"/>
                        </a:lnTo>
                        <a:lnTo>
                          <a:pt x="741" y="1204"/>
                        </a:lnTo>
                        <a:lnTo>
                          <a:pt x="736" y="1206"/>
                        </a:lnTo>
                        <a:lnTo>
                          <a:pt x="732" y="1209"/>
                        </a:lnTo>
                        <a:lnTo>
                          <a:pt x="728" y="1213"/>
                        </a:lnTo>
                        <a:lnTo>
                          <a:pt x="724" y="1219"/>
                        </a:lnTo>
                        <a:lnTo>
                          <a:pt x="719" y="1221"/>
                        </a:lnTo>
                        <a:lnTo>
                          <a:pt x="713" y="1225"/>
                        </a:lnTo>
                        <a:lnTo>
                          <a:pt x="707" y="1228"/>
                        </a:lnTo>
                        <a:lnTo>
                          <a:pt x="702" y="1234"/>
                        </a:lnTo>
                        <a:lnTo>
                          <a:pt x="696" y="1238"/>
                        </a:lnTo>
                        <a:lnTo>
                          <a:pt x="690" y="1242"/>
                        </a:lnTo>
                        <a:lnTo>
                          <a:pt x="684" y="1246"/>
                        </a:lnTo>
                        <a:lnTo>
                          <a:pt x="677" y="1249"/>
                        </a:lnTo>
                        <a:lnTo>
                          <a:pt x="669" y="1253"/>
                        </a:lnTo>
                        <a:lnTo>
                          <a:pt x="662" y="1257"/>
                        </a:lnTo>
                        <a:lnTo>
                          <a:pt x="654" y="1259"/>
                        </a:lnTo>
                        <a:lnTo>
                          <a:pt x="646" y="1263"/>
                        </a:lnTo>
                        <a:lnTo>
                          <a:pt x="639" y="1266"/>
                        </a:lnTo>
                        <a:lnTo>
                          <a:pt x="631" y="1270"/>
                        </a:lnTo>
                        <a:lnTo>
                          <a:pt x="622" y="1274"/>
                        </a:lnTo>
                        <a:lnTo>
                          <a:pt x="612" y="1278"/>
                        </a:lnTo>
                        <a:lnTo>
                          <a:pt x="603" y="1280"/>
                        </a:lnTo>
                        <a:lnTo>
                          <a:pt x="593" y="1282"/>
                        </a:lnTo>
                        <a:lnTo>
                          <a:pt x="584" y="1285"/>
                        </a:lnTo>
                        <a:lnTo>
                          <a:pt x="574" y="1287"/>
                        </a:lnTo>
                        <a:lnTo>
                          <a:pt x="565" y="1289"/>
                        </a:lnTo>
                        <a:lnTo>
                          <a:pt x="553" y="1293"/>
                        </a:lnTo>
                        <a:lnTo>
                          <a:pt x="542" y="1295"/>
                        </a:lnTo>
                        <a:lnTo>
                          <a:pt x="532" y="1299"/>
                        </a:lnTo>
                        <a:lnTo>
                          <a:pt x="519" y="1299"/>
                        </a:lnTo>
                        <a:lnTo>
                          <a:pt x="508" y="1301"/>
                        </a:lnTo>
                        <a:lnTo>
                          <a:pt x="494" y="1301"/>
                        </a:lnTo>
                        <a:lnTo>
                          <a:pt x="483" y="1303"/>
                        </a:lnTo>
                        <a:lnTo>
                          <a:pt x="470" y="1304"/>
                        </a:lnTo>
                        <a:lnTo>
                          <a:pt x="458" y="1304"/>
                        </a:lnTo>
                        <a:lnTo>
                          <a:pt x="445" y="1304"/>
                        </a:lnTo>
                        <a:lnTo>
                          <a:pt x="431" y="1306"/>
                        </a:lnTo>
                        <a:lnTo>
                          <a:pt x="416" y="1304"/>
                        </a:lnTo>
                        <a:lnTo>
                          <a:pt x="403" y="1304"/>
                        </a:lnTo>
                        <a:lnTo>
                          <a:pt x="388" y="1304"/>
                        </a:lnTo>
                        <a:lnTo>
                          <a:pt x="373" y="1304"/>
                        </a:lnTo>
                        <a:lnTo>
                          <a:pt x="357" y="1303"/>
                        </a:lnTo>
                        <a:lnTo>
                          <a:pt x="342" y="1301"/>
                        </a:lnTo>
                        <a:lnTo>
                          <a:pt x="327" y="1301"/>
                        </a:lnTo>
                        <a:lnTo>
                          <a:pt x="310" y="1299"/>
                        </a:lnTo>
                        <a:lnTo>
                          <a:pt x="293" y="1295"/>
                        </a:lnTo>
                        <a:lnTo>
                          <a:pt x="277" y="1291"/>
                        </a:lnTo>
                        <a:lnTo>
                          <a:pt x="262" y="1287"/>
                        </a:lnTo>
                        <a:lnTo>
                          <a:pt x="247" y="1285"/>
                        </a:lnTo>
                        <a:lnTo>
                          <a:pt x="234" y="1282"/>
                        </a:lnTo>
                        <a:lnTo>
                          <a:pt x="220" y="1278"/>
                        </a:lnTo>
                        <a:lnTo>
                          <a:pt x="207" y="1274"/>
                        </a:lnTo>
                        <a:lnTo>
                          <a:pt x="196" y="1270"/>
                        </a:lnTo>
                        <a:lnTo>
                          <a:pt x="182" y="1266"/>
                        </a:lnTo>
                        <a:lnTo>
                          <a:pt x="171" y="1261"/>
                        </a:lnTo>
                        <a:lnTo>
                          <a:pt x="161" y="1257"/>
                        </a:lnTo>
                        <a:lnTo>
                          <a:pt x="150" y="1253"/>
                        </a:lnTo>
                        <a:lnTo>
                          <a:pt x="141" y="1247"/>
                        </a:lnTo>
                        <a:lnTo>
                          <a:pt x="131" y="1242"/>
                        </a:lnTo>
                        <a:lnTo>
                          <a:pt x="122" y="1238"/>
                        </a:lnTo>
                        <a:lnTo>
                          <a:pt x="114" y="1234"/>
                        </a:lnTo>
                        <a:lnTo>
                          <a:pt x="104" y="1228"/>
                        </a:lnTo>
                        <a:lnTo>
                          <a:pt x="97" y="1223"/>
                        </a:lnTo>
                        <a:lnTo>
                          <a:pt x="89" y="1217"/>
                        </a:lnTo>
                        <a:lnTo>
                          <a:pt x="82" y="1211"/>
                        </a:lnTo>
                        <a:lnTo>
                          <a:pt x="74" y="1206"/>
                        </a:lnTo>
                        <a:lnTo>
                          <a:pt x="68" y="1200"/>
                        </a:lnTo>
                        <a:lnTo>
                          <a:pt x="63" y="1196"/>
                        </a:lnTo>
                        <a:lnTo>
                          <a:pt x="57" y="1190"/>
                        </a:lnTo>
                        <a:lnTo>
                          <a:pt x="51" y="1185"/>
                        </a:lnTo>
                        <a:lnTo>
                          <a:pt x="45" y="1179"/>
                        </a:lnTo>
                        <a:lnTo>
                          <a:pt x="42" y="1173"/>
                        </a:lnTo>
                        <a:lnTo>
                          <a:pt x="38" y="1168"/>
                        </a:lnTo>
                        <a:lnTo>
                          <a:pt x="32" y="1162"/>
                        </a:lnTo>
                        <a:lnTo>
                          <a:pt x="28" y="1156"/>
                        </a:lnTo>
                        <a:lnTo>
                          <a:pt x="26" y="1152"/>
                        </a:lnTo>
                        <a:lnTo>
                          <a:pt x="23" y="1147"/>
                        </a:lnTo>
                        <a:lnTo>
                          <a:pt x="21" y="1139"/>
                        </a:lnTo>
                        <a:lnTo>
                          <a:pt x="17" y="1135"/>
                        </a:lnTo>
                        <a:lnTo>
                          <a:pt x="15" y="1130"/>
                        </a:lnTo>
                        <a:lnTo>
                          <a:pt x="13" y="1124"/>
                        </a:lnTo>
                        <a:lnTo>
                          <a:pt x="9" y="1118"/>
                        </a:lnTo>
                        <a:lnTo>
                          <a:pt x="9" y="1112"/>
                        </a:lnTo>
                        <a:lnTo>
                          <a:pt x="7" y="1109"/>
                        </a:lnTo>
                        <a:lnTo>
                          <a:pt x="6" y="1103"/>
                        </a:lnTo>
                        <a:lnTo>
                          <a:pt x="4" y="1097"/>
                        </a:lnTo>
                        <a:lnTo>
                          <a:pt x="4" y="1092"/>
                        </a:lnTo>
                        <a:lnTo>
                          <a:pt x="2" y="1088"/>
                        </a:lnTo>
                        <a:lnTo>
                          <a:pt x="2" y="1084"/>
                        </a:lnTo>
                        <a:lnTo>
                          <a:pt x="0" y="1074"/>
                        </a:lnTo>
                        <a:lnTo>
                          <a:pt x="0" y="1069"/>
                        </a:lnTo>
                        <a:lnTo>
                          <a:pt x="0" y="1059"/>
                        </a:lnTo>
                        <a:lnTo>
                          <a:pt x="0" y="1053"/>
                        </a:lnTo>
                        <a:lnTo>
                          <a:pt x="0" y="1048"/>
                        </a:lnTo>
                        <a:lnTo>
                          <a:pt x="0" y="1044"/>
                        </a:lnTo>
                        <a:lnTo>
                          <a:pt x="2" y="1036"/>
                        </a:lnTo>
                        <a:lnTo>
                          <a:pt x="2" y="1034"/>
                        </a:lnTo>
                        <a:lnTo>
                          <a:pt x="21" y="160"/>
                        </a:lnTo>
                        <a:lnTo>
                          <a:pt x="64" y="95"/>
                        </a:lnTo>
                        <a:lnTo>
                          <a:pt x="146" y="76"/>
                        </a:lnTo>
                        <a:lnTo>
                          <a:pt x="165" y="25"/>
                        </a:lnTo>
                        <a:lnTo>
                          <a:pt x="165" y="25"/>
                        </a:lnTo>
                        <a:close/>
                      </a:path>
                    </a:pathLst>
                  </a:custGeom>
                  <a:solidFill>
                    <a:srgbClr val="BDB8E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5" name="Freeform 240"/>
                  <p:cNvSpPr>
                    <a:spLocks/>
                  </p:cNvSpPr>
                  <p:nvPr/>
                </p:nvSpPr>
                <p:spPr bwMode="auto">
                  <a:xfrm>
                    <a:off x="8031163" y="3502025"/>
                    <a:ext cx="608013" cy="290513"/>
                  </a:xfrm>
                  <a:custGeom>
                    <a:avLst/>
                    <a:gdLst/>
                    <a:ahLst/>
                    <a:cxnLst>
                      <a:cxn ang="0">
                        <a:pos x="5" y="121"/>
                      </a:cxn>
                      <a:cxn ang="0">
                        <a:pos x="21" y="106"/>
                      </a:cxn>
                      <a:cxn ang="0">
                        <a:pos x="45" y="85"/>
                      </a:cxn>
                      <a:cxn ang="0">
                        <a:pos x="68" y="72"/>
                      </a:cxn>
                      <a:cxn ang="0">
                        <a:pos x="87" y="58"/>
                      </a:cxn>
                      <a:cxn ang="0">
                        <a:pos x="110" y="47"/>
                      </a:cxn>
                      <a:cxn ang="0">
                        <a:pos x="137" y="36"/>
                      </a:cxn>
                      <a:cxn ang="0">
                        <a:pos x="167" y="26"/>
                      </a:cxn>
                      <a:cxn ang="0">
                        <a:pos x="199" y="17"/>
                      </a:cxn>
                      <a:cxn ang="0">
                        <a:pos x="235" y="9"/>
                      </a:cxn>
                      <a:cxn ang="0">
                        <a:pos x="277" y="3"/>
                      </a:cxn>
                      <a:cxn ang="0">
                        <a:pos x="323" y="1"/>
                      </a:cxn>
                      <a:cxn ang="0">
                        <a:pos x="369" y="0"/>
                      </a:cxn>
                      <a:cxn ang="0">
                        <a:pos x="412" y="1"/>
                      </a:cxn>
                      <a:cxn ang="0">
                        <a:pos x="456" y="7"/>
                      </a:cxn>
                      <a:cxn ang="0">
                        <a:pos x="496" y="15"/>
                      </a:cxn>
                      <a:cxn ang="0">
                        <a:pos x="534" y="24"/>
                      </a:cxn>
                      <a:cxn ang="0">
                        <a:pos x="568" y="36"/>
                      </a:cxn>
                      <a:cxn ang="0">
                        <a:pos x="601" y="47"/>
                      </a:cxn>
                      <a:cxn ang="0">
                        <a:pos x="631" y="60"/>
                      </a:cxn>
                      <a:cxn ang="0">
                        <a:pos x="658" y="72"/>
                      </a:cxn>
                      <a:cxn ang="0">
                        <a:pos x="680" y="85"/>
                      </a:cxn>
                      <a:cxn ang="0">
                        <a:pos x="701" y="96"/>
                      </a:cxn>
                      <a:cxn ang="0">
                        <a:pos x="718" y="110"/>
                      </a:cxn>
                      <a:cxn ang="0">
                        <a:pos x="741" y="123"/>
                      </a:cxn>
                      <a:cxn ang="0">
                        <a:pos x="755" y="134"/>
                      </a:cxn>
                      <a:cxn ang="0">
                        <a:pos x="762" y="154"/>
                      </a:cxn>
                      <a:cxn ang="0">
                        <a:pos x="766" y="180"/>
                      </a:cxn>
                      <a:cxn ang="0">
                        <a:pos x="762" y="214"/>
                      </a:cxn>
                      <a:cxn ang="0">
                        <a:pos x="749" y="245"/>
                      </a:cxn>
                      <a:cxn ang="0">
                        <a:pos x="734" y="262"/>
                      </a:cxn>
                      <a:cxn ang="0">
                        <a:pos x="715" y="281"/>
                      </a:cxn>
                      <a:cxn ang="0">
                        <a:pos x="690" y="300"/>
                      </a:cxn>
                      <a:cxn ang="0">
                        <a:pos x="656" y="315"/>
                      </a:cxn>
                      <a:cxn ang="0">
                        <a:pos x="618" y="330"/>
                      </a:cxn>
                      <a:cxn ang="0">
                        <a:pos x="568" y="344"/>
                      </a:cxn>
                      <a:cxn ang="0">
                        <a:pos x="513" y="355"/>
                      </a:cxn>
                      <a:cxn ang="0">
                        <a:pos x="454" y="363"/>
                      </a:cxn>
                      <a:cxn ang="0">
                        <a:pos x="399" y="363"/>
                      </a:cxn>
                      <a:cxn ang="0">
                        <a:pos x="346" y="363"/>
                      </a:cxn>
                      <a:cxn ang="0">
                        <a:pos x="298" y="357"/>
                      </a:cxn>
                      <a:cxn ang="0">
                        <a:pos x="251" y="349"/>
                      </a:cxn>
                      <a:cxn ang="0">
                        <a:pos x="209" y="340"/>
                      </a:cxn>
                      <a:cxn ang="0">
                        <a:pos x="169" y="327"/>
                      </a:cxn>
                      <a:cxn ang="0">
                        <a:pos x="135" y="315"/>
                      </a:cxn>
                      <a:cxn ang="0">
                        <a:pos x="102" y="302"/>
                      </a:cxn>
                      <a:cxn ang="0">
                        <a:pos x="76" y="288"/>
                      </a:cxn>
                      <a:cxn ang="0">
                        <a:pos x="53" y="277"/>
                      </a:cxn>
                      <a:cxn ang="0">
                        <a:pos x="32" y="266"/>
                      </a:cxn>
                      <a:cxn ang="0">
                        <a:pos x="15" y="254"/>
                      </a:cxn>
                      <a:cxn ang="0">
                        <a:pos x="0" y="245"/>
                      </a:cxn>
                    </a:cxnLst>
                    <a:rect l="0" t="0" r="r" b="b"/>
                    <a:pathLst>
                      <a:path w="766" h="365">
                        <a:moveTo>
                          <a:pt x="0" y="133"/>
                        </a:moveTo>
                        <a:lnTo>
                          <a:pt x="0" y="131"/>
                        </a:lnTo>
                        <a:lnTo>
                          <a:pt x="3" y="125"/>
                        </a:lnTo>
                        <a:lnTo>
                          <a:pt x="5" y="121"/>
                        </a:lnTo>
                        <a:lnTo>
                          <a:pt x="9" y="119"/>
                        </a:lnTo>
                        <a:lnTo>
                          <a:pt x="11" y="115"/>
                        </a:lnTo>
                        <a:lnTo>
                          <a:pt x="17" y="112"/>
                        </a:lnTo>
                        <a:lnTo>
                          <a:pt x="21" y="106"/>
                        </a:lnTo>
                        <a:lnTo>
                          <a:pt x="26" y="102"/>
                        </a:lnTo>
                        <a:lnTo>
                          <a:pt x="32" y="96"/>
                        </a:lnTo>
                        <a:lnTo>
                          <a:pt x="40" y="91"/>
                        </a:lnTo>
                        <a:lnTo>
                          <a:pt x="45" y="85"/>
                        </a:lnTo>
                        <a:lnTo>
                          <a:pt x="55" y="79"/>
                        </a:lnTo>
                        <a:lnTo>
                          <a:pt x="59" y="77"/>
                        </a:lnTo>
                        <a:lnTo>
                          <a:pt x="62" y="74"/>
                        </a:lnTo>
                        <a:lnTo>
                          <a:pt x="68" y="72"/>
                        </a:lnTo>
                        <a:lnTo>
                          <a:pt x="74" y="68"/>
                        </a:lnTo>
                        <a:lnTo>
                          <a:pt x="78" y="66"/>
                        </a:lnTo>
                        <a:lnTo>
                          <a:pt x="83" y="62"/>
                        </a:lnTo>
                        <a:lnTo>
                          <a:pt x="87" y="58"/>
                        </a:lnTo>
                        <a:lnTo>
                          <a:pt x="93" y="57"/>
                        </a:lnTo>
                        <a:lnTo>
                          <a:pt x="99" y="53"/>
                        </a:lnTo>
                        <a:lnTo>
                          <a:pt x="104" y="49"/>
                        </a:lnTo>
                        <a:lnTo>
                          <a:pt x="110" y="47"/>
                        </a:lnTo>
                        <a:lnTo>
                          <a:pt x="118" y="45"/>
                        </a:lnTo>
                        <a:lnTo>
                          <a:pt x="123" y="41"/>
                        </a:lnTo>
                        <a:lnTo>
                          <a:pt x="131" y="39"/>
                        </a:lnTo>
                        <a:lnTo>
                          <a:pt x="137" y="36"/>
                        </a:lnTo>
                        <a:lnTo>
                          <a:pt x="144" y="34"/>
                        </a:lnTo>
                        <a:lnTo>
                          <a:pt x="152" y="30"/>
                        </a:lnTo>
                        <a:lnTo>
                          <a:pt x="159" y="28"/>
                        </a:lnTo>
                        <a:lnTo>
                          <a:pt x="167" y="26"/>
                        </a:lnTo>
                        <a:lnTo>
                          <a:pt x="176" y="24"/>
                        </a:lnTo>
                        <a:lnTo>
                          <a:pt x="184" y="20"/>
                        </a:lnTo>
                        <a:lnTo>
                          <a:pt x="192" y="19"/>
                        </a:lnTo>
                        <a:lnTo>
                          <a:pt x="199" y="17"/>
                        </a:lnTo>
                        <a:lnTo>
                          <a:pt x="209" y="15"/>
                        </a:lnTo>
                        <a:lnTo>
                          <a:pt x="216" y="11"/>
                        </a:lnTo>
                        <a:lnTo>
                          <a:pt x="226" y="11"/>
                        </a:lnTo>
                        <a:lnTo>
                          <a:pt x="235" y="9"/>
                        </a:lnTo>
                        <a:lnTo>
                          <a:pt x="247" y="7"/>
                        </a:lnTo>
                        <a:lnTo>
                          <a:pt x="256" y="7"/>
                        </a:lnTo>
                        <a:lnTo>
                          <a:pt x="266" y="5"/>
                        </a:lnTo>
                        <a:lnTo>
                          <a:pt x="277" y="3"/>
                        </a:lnTo>
                        <a:lnTo>
                          <a:pt x="289" y="3"/>
                        </a:lnTo>
                        <a:lnTo>
                          <a:pt x="300" y="1"/>
                        </a:lnTo>
                        <a:lnTo>
                          <a:pt x="310" y="1"/>
                        </a:lnTo>
                        <a:lnTo>
                          <a:pt x="323" y="1"/>
                        </a:lnTo>
                        <a:lnTo>
                          <a:pt x="334" y="1"/>
                        </a:lnTo>
                        <a:lnTo>
                          <a:pt x="346" y="0"/>
                        </a:lnTo>
                        <a:lnTo>
                          <a:pt x="357" y="0"/>
                        </a:lnTo>
                        <a:lnTo>
                          <a:pt x="369" y="0"/>
                        </a:lnTo>
                        <a:lnTo>
                          <a:pt x="380" y="1"/>
                        </a:lnTo>
                        <a:lnTo>
                          <a:pt x="391" y="1"/>
                        </a:lnTo>
                        <a:lnTo>
                          <a:pt x="403" y="1"/>
                        </a:lnTo>
                        <a:lnTo>
                          <a:pt x="412" y="1"/>
                        </a:lnTo>
                        <a:lnTo>
                          <a:pt x="424" y="3"/>
                        </a:lnTo>
                        <a:lnTo>
                          <a:pt x="435" y="5"/>
                        </a:lnTo>
                        <a:lnTo>
                          <a:pt x="447" y="7"/>
                        </a:lnTo>
                        <a:lnTo>
                          <a:pt x="456" y="7"/>
                        </a:lnTo>
                        <a:lnTo>
                          <a:pt x="467" y="9"/>
                        </a:lnTo>
                        <a:lnTo>
                          <a:pt x="477" y="11"/>
                        </a:lnTo>
                        <a:lnTo>
                          <a:pt x="486" y="13"/>
                        </a:lnTo>
                        <a:lnTo>
                          <a:pt x="496" y="15"/>
                        </a:lnTo>
                        <a:lnTo>
                          <a:pt x="507" y="19"/>
                        </a:lnTo>
                        <a:lnTo>
                          <a:pt x="515" y="20"/>
                        </a:lnTo>
                        <a:lnTo>
                          <a:pt x="524" y="22"/>
                        </a:lnTo>
                        <a:lnTo>
                          <a:pt x="534" y="24"/>
                        </a:lnTo>
                        <a:lnTo>
                          <a:pt x="543" y="28"/>
                        </a:lnTo>
                        <a:lnTo>
                          <a:pt x="551" y="30"/>
                        </a:lnTo>
                        <a:lnTo>
                          <a:pt x="561" y="32"/>
                        </a:lnTo>
                        <a:lnTo>
                          <a:pt x="568" y="36"/>
                        </a:lnTo>
                        <a:lnTo>
                          <a:pt x="578" y="39"/>
                        </a:lnTo>
                        <a:lnTo>
                          <a:pt x="585" y="41"/>
                        </a:lnTo>
                        <a:lnTo>
                          <a:pt x="593" y="45"/>
                        </a:lnTo>
                        <a:lnTo>
                          <a:pt x="601" y="47"/>
                        </a:lnTo>
                        <a:lnTo>
                          <a:pt x="608" y="51"/>
                        </a:lnTo>
                        <a:lnTo>
                          <a:pt x="616" y="53"/>
                        </a:lnTo>
                        <a:lnTo>
                          <a:pt x="623" y="57"/>
                        </a:lnTo>
                        <a:lnTo>
                          <a:pt x="631" y="60"/>
                        </a:lnTo>
                        <a:lnTo>
                          <a:pt x="639" y="64"/>
                        </a:lnTo>
                        <a:lnTo>
                          <a:pt x="646" y="68"/>
                        </a:lnTo>
                        <a:lnTo>
                          <a:pt x="652" y="70"/>
                        </a:lnTo>
                        <a:lnTo>
                          <a:pt x="658" y="72"/>
                        </a:lnTo>
                        <a:lnTo>
                          <a:pt x="665" y="76"/>
                        </a:lnTo>
                        <a:lnTo>
                          <a:pt x="671" y="79"/>
                        </a:lnTo>
                        <a:lnTo>
                          <a:pt x="675" y="83"/>
                        </a:lnTo>
                        <a:lnTo>
                          <a:pt x="680" y="85"/>
                        </a:lnTo>
                        <a:lnTo>
                          <a:pt x="688" y="89"/>
                        </a:lnTo>
                        <a:lnTo>
                          <a:pt x="692" y="91"/>
                        </a:lnTo>
                        <a:lnTo>
                          <a:pt x="698" y="95"/>
                        </a:lnTo>
                        <a:lnTo>
                          <a:pt x="701" y="96"/>
                        </a:lnTo>
                        <a:lnTo>
                          <a:pt x="707" y="100"/>
                        </a:lnTo>
                        <a:lnTo>
                          <a:pt x="711" y="104"/>
                        </a:lnTo>
                        <a:lnTo>
                          <a:pt x="715" y="106"/>
                        </a:lnTo>
                        <a:lnTo>
                          <a:pt x="718" y="110"/>
                        </a:lnTo>
                        <a:lnTo>
                          <a:pt x="724" y="112"/>
                        </a:lnTo>
                        <a:lnTo>
                          <a:pt x="730" y="115"/>
                        </a:lnTo>
                        <a:lnTo>
                          <a:pt x="736" y="119"/>
                        </a:lnTo>
                        <a:lnTo>
                          <a:pt x="741" y="123"/>
                        </a:lnTo>
                        <a:lnTo>
                          <a:pt x="747" y="129"/>
                        </a:lnTo>
                        <a:lnTo>
                          <a:pt x="751" y="133"/>
                        </a:lnTo>
                        <a:lnTo>
                          <a:pt x="755" y="134"/>
                        </a:lnTo>
                        <a:lnTo>
                          <a:pt x="755" y="134"/>
                        </a:lnTo>
                        <a:lnTo>
                          <a:pt x="756" y="140"/>
                        </a:lnTo>
                        <a:lnTo>
                          <a:pt x="758" y="144"/>
                        </a:lnTo>
                        <a:lnTo>
                          <a:pt x="760" y="150"/>
                        </a:lnTo>
                        <a:lnTo>
                          <a:pt x="762" y="154"/>
                        </a:lnTo>
                        <a:lnTo>
                          <a:pt x="764" y="161"/>
                        </a:lnTo>
                        <a:lnTo>
                          <a:pt x="764" y="167"/>
                        </a:lnTo>
                        <a:lnTo>
                          <a:pt x="766" y="173"/>
                        </a:lnTo>
                        <a:lnTo>
                          <a:pt x="766" y="180"/>
                        </a:lnTo>
                        <a:lnTo>
                          <a:pt x="766" y="190"/>
                        </a:lnTo>
                        <a:lnTo>
                          <a:pt x="766" y="195"/>
                        </a:lnTo>
                        <a:lnTo>
                          <a:pt x="764" y="205"/>
                        </a:lnTo>
                        <a:lnTo>
                          <a:pt x="762" y="214"/>
                        </a:lnTo>
                        <a:lnTo>
                          <a:pt x="760" y="224"/>
                        </a:lnTo>
                        <a:lnTo>
                          <a:pt x="756" y="231"/>
                        </a:lnTo>
                        <a:lnTo>
                          <a:pt x="751" y="241"/>
                        </a:lnTo>
                        <a:lnTo>
                          <a:pt x="749" y="245"/>
                        </a:lnTo>
                        <a:lnTo>
                          <a:pt x="745" y="250"/>
                        </a:lnTo>
                        <a:lnTo>
                          <a:pt x="741" y="254"/>
                        </a:lnTo>
                        <a:lnTo>
                          <a:pt x="739" y="258"/>
                        </a:lnTo>
                        <a:lnTo>
                          <a:pt x="734" y="262"/>
                        </a:lnTo>
                        <a:lnTo>
                          <a:pt x="730" y="268"/>
                        </a:lnTo>
                        <a:lnTo>
                          <a:pt x="726" y="271"/>
                        </a:lnTo>
                        <a:lnTo>
                          <a:pt x="720" y="277"/>
                        </a:lnTo>
                        <a:lnTo>
                          <a:pt x="715" y="281"/>
                        </a:lnTo>
                        <a:lnTo>
                          <a:pt x="709" y="287"/>
                        </a:lnTo>
                        <a:lnTo>
                          <a:pt x="703" y="290"/>
                        </a:lnTo>
                        <a:lnTo>
                          <a:pt x="698" y="296"/>
                        </a:lnTo>
                        <a:lnTo>
                          <a:pt x="690" y="300"/>
                        </a:lnTo>
                        <a:lnTo>
                          <a:pt x="682" y="304"/>
                        </a:lnTo>
                        <a:lnTo>
                          <a:pt x="673" y="307"/>
                        </a:lnTo>
                        <a:lnTo>
                          <a:pt x="667" y="311"/>
                        </a:lnTo>
                        <a:lnTo>
                          <a:pt x="656" y="315"/>
                        </a:lnTo>
                        <a:lnTo>
                          <a:pt x="648" y="321"/>
                        </a:lnTo>
                        <a:lnTo>
                          <a:pt x="637" y="323"/>
                        </a:lnTo>
                        <a:lnTo>
                          <a:pt x="627" y="328"/>
                        </a:lnTo>
                        <a:lnTo>
                          <a:pt x="618" y="330"/>
                        </a:lnTo>
                        <a:lnTo>
                          <a:pt x="606" y="334"/>
                        </a:lnTo>
                        <a:lnTo>
                          <a:pt x="593" y="338"/>
                        </a:lnTo>
                        <a:lnTo>
                          <a:pt x="582" y="342"/>
                        </a:lnTo>
                        <a:lnTo>
                          <a:pt x="568" y="344"/>
                        </a:lnTo>
                        <a:lnTo>
                          <a:pt x="555" y="347"/>
                        </a:lnTo>
                        <a:lnTo>
                          <a:pt x="542" y="349"/>
                        </a:lnTo>
                        <a:lnTo>
                          <a:pt x="528" y="353"/>
                        </a:lnTo>
                        <a:lnTo>
                          <a:pt x="513" y="355"/>
                        </a:lnTo>
                        <a:lnTo>
                          <a:pt x="498" y="357"/>
                        </a:lnTo>
                        <a:lnTo>
                          <a:pt x="483" y="359"/>
                        </a:lnTo>
                        <a:lnTo>
                          <a:pt x="469" y="361"/>
                        </a:lnTo>
                        <a:lnTo>
                          <a:pt x="454" y="363"/>
                        </a:lnTo>
                        <a:lnTo>
                          <a:pt x="441" y="363"/>
                        </a:lnTo>
                        <a:lnTo>
                          <a:pt x="427" y="363"/>
                        </a:lnTo>
                        <a:lnTo>
                          <a:pt x="412" y="365"/>
                        </a:lnTo>
                        <a:lnTo>
                          <a:pt x="399" y="363"/>
                        </a:lnTo>
                        <a:lnTo>
                          <a:pt x="386" y="363"/>
                        </a:lnTo>
                        <a:lnTo>
                          <a:pt x="372" y="363"/>
                        </a:lnTo>
                        <a:lnTo>
                          <a:pt x="359" y="363"/>
                        </a:lnTo>
                        <a:lnTo>
                          <a:pt x="346" y="363"/>
                        </a:lnTo>
                        <a:lnTo>
                          <a:pt x="334" y="361"/>
                        </a:lnTo>
                        <a:lnTo>
                          <a:pt x="321" y="361"/>
                        </a:lnTo>
                        <a:lnTo>
                          <a:pt x="310" y="359"/>
                        </a:lnTo>
                        <a:lnTo>
                          <a:pt x="298" y="357"/>
                        </a:lnTo>
                        <a:lnTo>
                          <a:pt x="287" y="355"/>
                        </a:lnTo>
                        <a:lnTo>
                          <a:pt x="273" y="353"/>
                        </a:lnTo>
                        <a:lnTo>
                          <a:pt x="264" y="351"/>
                        </a:lnTo>
                        <a:lnTo>
                          <a:pt x="251" y="349"/>
                        </a:lnTo>
                        <a:lnTo>
                          <a:pt x="241" y="347"/>
                        </a:lnTo>
                        <a:lnTo>
                          <a:pt x="230" y="344"/>
                        </a:lnTo>
                        <a:lnTo>
                          <a:pt x="220" y="342"/>
                        </a:lnTo>
                        <a:lnTo>
                          <a:pt x="209" y="340"/>
                        </a:lnTo>
                        <a:lnTo>
                          <a:pt x="199" y="336"/>
                        </a:lnTo>
                        <a:lnTo>
                          <a:pt x="188" y="334"/>
                        </a:lnTo>
                        <a:lnTo>
                          <a:pt x="180" y="330"/>
                        </a:lnTo>
                        <a:lnTo>
                          <a:pt x="169" y="327"/>
                        </a:lnTo>
                        <a:lnTo>
                          <a:pt x="161" y="325"/>
                        </a:lnTo>
                        <a:lnTo>
                          <a:pt x="152" y="321"/>
                        </a:lnTo>
                        <a:lnTo>
                          <a:pt x="144" y="319"/>
                        </a:lnTo>
                        <a:lnTo>
                          <a:pt x="135" y="315"/>
                        </a:lnTo>
                        <a:lnTo>
                          <a:pt x="127" y="311"/>
                        </a:lnTo>
                        <a:lnTo>
                          <a:pt x="119" y="307"/>
                        </a:lnTo>
                        <a:lnTo>
                          <a:pt x="110" y="306"/>
                        </a:lnTo>
                        <a:lnTo>
                          <a:pt x="102" y="302"/>
                        </a:lnTo>
                        <a:lnTo>
                          <a:pt x="97" y="298"/>
                        </a:lnTo>
                        <a:lnTo>
                          <a:pt x="89" y="296"/>
                        </a:lnTo>
                        <a:lnTo>
                          <a:pt x="83" y="292"/>
                        </a:lnTo>
                        <a:lnTo>
                          <a:pt x="76" y="288"/>
                        </a:lnTo>
                        <a:lnTo>
                          <a:pt x="68" y="287"/>
                        </a:lnTo>
                        <a:lnTo>
                          <a:pt x="62" y="283"/>
                        </a:lnTo>
                        <a:lnTo>
                          <a:pt x="59" y="279"/>
                        </a:lnTo>
                        <a:lnTo>
                          <a:pt x="53" y="277"/>
                        </a:lnTo>
                        <a:lnTo>
                          <a:pt x="47" y="275"/>
                        </a:lnTo>
                        <a:lnTo>
                          <a:pt x="41" y="271"/>
                        </a:lnTo>
                        <a:lnTo>
                          <a:pt x="38" y="269"/>
                        </a:lnTo>
                        <a:lnTo>
                          <a:pt x="32" y="266"/>
                        </a:lnTo>
                        <a:lnTo>
                          <a:pt x="28" y="264"/>
                        </a:lnTo>
                        <a:lnTo>
                          <a:pt x="24" y="260"/>
                        </a:lnTo>
                        <a:lnTo>
                          <a:pt x="21" y="258"/>
                        </a:lnTo>
                        <a:lnTo>
                          <a:pt x="15" y="254"/>
                        </a:lnTo>
                        <a:lnTo>
                          <a:pt x="9" y="250"/>
                        </a:lnTo>
                        <a:lnTo>
                          <a:pt x="5" y="247"/>
                        </a:lnTo>
                        <a:lnTo>
                          <a:pt x="2" y="245"/>
                        </a:lnTo>
                        <a:lnTo>
                          <a:pt x="0" y="245"/>
                        </a:lnTo>
                        <a:lnTo>
                          <a:pt x="0" y="245"/>
                        </a:lnTo>
                        <a:lnTo>
                          <a:pt x="0" y="133"/>
                        </a:lnTo>
                        <a:lnTo>
                          <a:pt x="0" y="133"/>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6" name="Freeform 241"/>
                  <p:cNvSpPr>
                    <a:spLocks/>
                  </p:cNvSpPr>
                  <p:nvPr/>
                </p:nvSpPr>
                <p:spPr bwMode="auto">
                  <a:xfrm>
                    <a:off x="8015288" y="3178175"/>
                    <a:ext cx="630238" cy="484188"/>
                  </a:xfrm>
                  <a:custGeom>
                    <a:avLst/>
                    <a:gdLst/>
                    <a:ahLst/>
                    <a:cxnLst>
                      <a:cxn ang="0">
                        <a:pos x="32" y="5"/>
                      </a:cxn>
                      <a:cxn ang="0">
                        <a:pos x="41" y="17"/>
                      </a:cxn>
                      <a:cxn ang="0">
                        <a:pos x="55" y="26"/>
                      </a:cxn>
                      <a:cxn ang="0">
                        <a:pos x="68" y="40"/>
                      </a:cxn>
                      <a:cxn ang="0">
                        <a:pos x="81" y="43"/>
                      </a:cxn>
                      <a:cxn ang="0">
                        <a:pos x="95" y="45"/>
                      </a:cxn>
                      <a:cxn ang="0">
                        <a:pos x="110" y="51"/>
                      </a:cxn>
                      <a:cxn ang="0">
                        <a:pos x="129" y="55"/>
                      </a:cxn>
                      <a:cxn ang="0">
                        <a:pos x="150" y="62"/>
                      </a:cxn>
                      <a:cxn ang="0">
                        <a:pos x="169" y="66"/>
                      </a:cxn>
                      <a:cxn ang="0">
                        <a:pos x="188" y="70"/>
                      </a:cxn>
                      <a:cxn ang="0">
                        <a:pos x="209" y="76"/>
                      </a:cxn>
                      <a:cxn ang="0">
                        <a:pos x="222" y="82"/>
                      </a:cxn>
                      <a:cxn ang="0">
                        <a:pos x="616" y="277"/>
                      </a:cxn>
                      <a:cxn ang="0">
                        <a:pos x="736" y="502"/>
                      </a:cxn>
                      <a:cxn ang="0">
                        <a:pos x="722" y="494"/>
                      </a:cxn>
                      <a:cxn ang="0">
                        <a:pos x="705" y="483"/>
                      </a:cxn>
                      <a:cxn ang="0">
                        <a:pos x="684" y="471"/>
                      </a:cxn>
                      <a:cxn ang="0">
                        <a:pos x="671" y="466"/>
                      </a:cxn>
                      <a:cxn ang="0">
                        <a:pos x="654" y="458"/>
                      </a:cxn>
                      <a:cxn ang="0">
                        <a:pos x="637" y="450"/>
                      </a:cxn>
                      <a:cxn ang="0">
                        <a:pos x="618" y="443"/>
                      </a:cxn>
                      <a:cxn ang="0">
                        <a:pos x="597" y="435"/>
                      </a:cxn>
                      <a:cxn ang="0">
                        <a:pos x="574" y="428"/>
                      </a:cxn>
                      <a:cxn ang="0">
                        <a:pos x="551" y="420"/>
                      </a:cxn>
                      <a:cxn ang="0">
                        <a:pos x="526" y="416"/>
                      </a:cxn>
                      <a:cxn ang="0">
                        <a:pos x="500" y="412"/>
                      </a:cxn>
                      <a:cxn ang="0">
                        <a:pos x="471" y="407"/>
                      </a:cxn>
                      <a:cxn ang="0">
                        <a:pos x="443" y="403"/>
                      </a:cxn>
                      <a:cxn ang="0">
                        <a:pos x="414" y="403"/>
                      </a:cxn>
                      <a:cxn ang="0">
                        <a:pos x="384" y="403"/>
                      </a:cxn>
                      <a:cxn ang="0">
                        <a:pos x="353" y="405"/>
                      </a:cxn>
                      <a:cxn ang="0">
                        <a:pos x="321" y="407"/>
                      </a:cxn>
                      <a:cxn ang="0">
                        <a:pos x="289" y="410"/>
                      </a:cxn>
                      <a:cxn ang="0">
                        <a:pos x="262" y="416"/>
                      </a:cxn>
                      <a:cxn ang="0">
                        <a:pos x="234" y="422"/>
                      </a:cxn>
                      <a:cxn ang="0">
                        <a:pos x="209" y="431"/>
                      </a:cxn>
                      <a:cxn ang="0">
                        <a:pos x="184" y="439"/>
                      </a:cxn>
                      <a:cxn ang="0">
                        <a:pos x="163" y="447"/>
                      </a:cxn>
                      <a:cxn ang="0">
                        <a:pos x="140" y="456"/>
                      </a:cxn>
                      <a:cxn ang="0">
                        <a:pos x="121" y="464"/>
                      </a:cxn>
                      <a:cxn ang="0">
                        <a:pos x="104" y="475"/>
                      </a:cxn>
                      <a:cxn ang="0">
                        <a:pos x="89" y="485"/>
                      </a:cxn>
                      <a:cxn ang="0">
                        <a:pos x="74" y="492"/>
                      </a:cxn>
                      <a:cxn ang="0">
                        <a:pos x="62" y="500"/>
                      </a:cxn>
                      <a:cxn ang="0">
                        <a:pos x="45" y="513"/>
                      </a:cxn>
                      <a:cxn ang="0">
                        <a:pos x="30" y="528"/>
                      </a:cxn>
                      <a:cxn ang="0">
                        <a:pos x="17" y="538"/>
                      </a:cxn>
                      <a:cxn ang="0">
                        <a:pos x="11" y="547"/>
                      </a:cxn>
                      <a:cxn ang="0">
                        <a:pos x="26" y="0"/>
                      </a:cxn>
                    </a:cxnLst>
                    <a:rect l="0" t="0" r="r" b="b"/>
                    <a:pathLst>
                      <a:path w="793" h="610">
                        <a:moveTo>
                          <a:pt x="26" y="0"/>
                        </a:moveTo>
                        <a:lnTo>
                          <a:pt x="26" y="2"/>
                        </a:lnTo>
                        <a:lnTo>
                          <a:pt x="32" y="5"/>
                        </a:lnTo>
                        <a:lnTo>
                          <a:pt x="36" y="9"/>
                        </a:lnTo>
                        <a:lnTo>
                          <a:pt x="40" y="13"/>
                        </a:lnTo>
                        <a:lnTo>
                          <a:pt x="41" y="17"/>
                        </a:lnTo>
                        <a:lnTo>
                          <a:pt x="47" y="21"/>
                        </a:lnTo>
                        <a:lnTo>
                          <a:pt x="51" y="23"/>
                        </a:lnTo>
                        <a:lnTo>
                          <a:pt x="55" y="26"/>
                        </a:lnTo>
                        <a:lnTo>
                          <a:pt x="59" y="30"/>
                        </a:lnTo>
                        <a:lnTo>
                          <a:pt x="62" y="34"/>
                        </a:lnTo>
                        <a:lnTo>
                          <a:pt x="68" y="40"/>
                        </a:lnTo>
                        <a:lnTo>
                          <a:pt x="74" y="43"/>
                        </a:lnTo>
                        <a:lnTo>
                          <a:pt x="76" y="43"/>
                        </a:lnTo>
                        <a:lnTo>
                          <a:pt x="81" y="43"/>
                        </a:lnTo>
                        <a:lnTo>
                          <a:pt x="83" y="43"/>
                        </a:lnTo>
                        <a:lnTo>
                          <a:pt x="89" y="45"/>
                        </a:lnTo>
                        <a:lnTo>
                          <a:pt x="95" y="45"/>
                        </a:lnTo>
                        <a:lnTo>
                          <a:pt x="100" y="47"/>
                        </a:lnTo>
                        <a:lnTo>
                          <a:pt x="104" y="49"/>
                        </a:lnTo>
                        <a:lnTo>
                          <a:pt x="110" y="51"/>
                        </a:lnTo>
                        <a:lnTo>
                          <a:pt x="116" y="51"/>
                        </a:lnTo>
                        <a:lnTo>
                          <a:pt x="123" y="55"/>
                        </a:lnTo>
                        <a:lnTo>
                          <a:pt x="129" y="55"/>
                        </a:lnTo>
                        <a:lnTo>
                          <a:pt x="137" y="57"/>
                        </a:lnTo>
                        <a:lnTo>
                          <a:pt x="142" y="59"/>
                        </a:lnTo>
                        <a:lnTo>
                          <a:pt x="150" y="62"/>
                        </a:lnTo>
                        <a:lnTo>
                          <a:pt x="157" y="62"/>
                        </a:lnTo>
                        <a:lnTo>
                          <a:pt x="163" y="64"/>
                        </a:lnTo>
                        <a:lnTo>
                          <a:pt x="169" y="66"/>
                        </a:lnTo>
                        <a:lnTo>
                          <a:pt x="176" y="68"/>
                        </a:lnTo>
                        <a:lnTo>
                          <a:pt x="182" y="68"/>
                        </a:lnTo>
                        <a:lnTo>
                          <a:pt x="188" y="70"/>
                        </a:lnTo>
                        <a:lnTo>
                          <a:pt x="194" y="72"/>
                        </a:lnTo>
                        <a:lnTo>
                          <a:pt x="201" y="74"/>
                        </a:lnTo>
                        <a:lnTo>
                          <a:pt x="209" y="76"/>
                        </a:lnTo>
                        <a:lnTo>
                          <a:pt x="216" y="80"/>
                        </a:lnTo>
                        <a:lnTo>
                          <a:pt x="222" y="80"/>
                        </a:lnTo>
                        <a:lnTo>
                          <a:pt x="222" y="82"/>
                        </a:lnTo>
                        <a:lnTo>
                          <a:pt x="249" y="274"/>
                        </a:lnTo>
                        <a:lnTo>
                          <a:pt x="439" y="294"/>
                        </a:lnTo>
                        <a:lnTo>
                          <a:pt x="616" y="277"/>
                        </a:lnTo>
                        <a:lnTo>
                          <a:pt x="793" y="209"/>
                        </a:lnTo>
                        <a:lnTo>
                          <a:pt x="777" y="610"/>
                        </a:lnTo>
                        <a:lnTo>
                          <a:pt x="736" y="502"/>
                        </a:lnTo>
                        <a:lnTo>
                          <a:pt x="732" y="500"/>
                        </a:lnTo>
                        <a:lnTo>
                          <a:pt x="728" y="496"/>
                        </a:lnTo>
                        <a:lnTo>
                          <a:pt x="722" y="494"/>
                        </a:lnTo>
                        <a:lnTo>
                          <a:pt x="717" y="490"/>
                        </a:lnTo>
                        <a:lnTo>
                          <a:pt x="711" y="486"/>
                        </a:lnTo>
                        <a:lnTo>
                          <a:pt x="705" y="483"/>
                        </a:lnTo>
                        <a:lnTo>
                          <a:pt x="698" y="479"/>
                        </a:lnTo>
                        <a:lnTo>
                          <a:pt x="690" y="475"/>
                        </a:lnTo>
                        <a:lnTo>
                          <a:pt x="684" y="471"/>
                        </a:lnTo>
                        <a:lnTo>
                          <a:pt x="680" y="469"/>
                        </a:lnTo>
                        <a:lnTo>
                          <a:pt x="675" y="467"/>
                        </a:lnTo>
                        <a:lnTo>
                          <a:pt x="671" y="466"/>
                        </a:lnTo>
                        <a:lnTo>
                          <a:pt x="665" y="462"/>
                        </a:lnTo>
                        <a:lnTo>
                          <a:pt x="659" y="460"/>
                        </a:lnTo>
                        <a:lnTo>
                          <a:pt x="654" y="458"/>
                        </a:lnTo>
                        <a:lnTo>
                          <a:pt x="648" y="456"/>
                        </a:lnTo>
                        <a:lnTo>
                          <a:pt x="642" y="452"/>
                        </a:lnTo>
                        <a:lnTo>
                          <a:pt x="637" y="450"/>
                        </a:lnTo>
                        <a:lnTo>
                          <a:pt x="629" y="447"/>
                        </a:lnTo>
                        <a:lnTo>
                          <a:pt x="625" y="445"/>
                        </a:lnTo>
                        <a:lnTo>
                          <a:pt x="618" y="443"/>
                        </a:lnTo>
                        <a:lnTo>
                          <a:pt x="610" y="439"/>
                        </a:lnTo>
                        <a:lnTo>
                          <a:pt x="604" y="437"/>
                        </a:lnTo>
                        <a:lnTo>
                          <a:pt x="597" y="435"/>
                        </a:lnTo>
                        <a:lnTo>
                          <a:pt x="589" y="431"/>
                        </a:lnTo>
                        <a:lnTo>
                          <a:pt x="582" y="429"/>
                        </a:lnTo>
                        <a:lnTo>
                          <a:pt x="574" y="428"/>
                        </a:lnTo>
                        <a:lnTo>
                          <a:pt x="568" y="426"/>
                        </a:lnTo>
                        <a:lnTo>
                          <a:pt x="559" y="422"/>
                        </a:lnTo>
                        <a:lnTo>
                          <a:pt x="551" y="420"/>
                        </a:lnTo>
                        <a:lnTo>
                          <a:pt x="543" y="418"/>
                        </a:lnTo>
                        <a:lnTo>
                          <a:pt x="534" y="416"/>
                        </a:lnTo>
                        <a:lnTo>
                          <a:pt x="526" y="416"/>
                        </a:lnTo>
                        <a:lnTo>
                          <a:pt x="517" y="414"/>
                        </a:lnTo>
                        <a:lnTo>
                          <a:pt x="507" y="412"/>
                        </a:lnTo>
                        <a:lnTo>
                          <a:pt x="500" y="412"/>
                        </a:lnTo>
                        <a:lnTo>
                          <a:pt x="490" y="409"/>
                        </a:lnTo>
                        <a:lnTo>
                          <a:pt x="481" y="409"/>
                        </a:lnTo>
                        <a:lnTo>
                          <a:pt x="471" y="407"/>
                        </a:lnTo>
                        <a:lnTo>
                          <a:pt x="464" y="407"/>
                        </a:lnTo>
                        <a:lnTo>
                          <a:pt x="452" y="405"/>
                        </a:lnTo>
                        <a:lnTo>
                          <a:pt x="443" y="403"/>
                        </a:lnTo>
                        <a:lnTo>
                          <a:pt x="433" y="403"/>
                        </a:lnTo>
                        <a:lnTo>
                          <a:pt x="424" y="403"/>
                        </a:lnTo>
                        <a:lnTo>
                          <a:pt x="414" y="403"/>
                        </a:lnTo>
                        <a:lnTo>
                          <a:pt x="405" y="403"/>
                        </a:lnTo>
                        <a:lnTo>
                          <a:pt x="393" y="403"/>
                        </a:lnTo>
                        <a:lnTo>
                          <a:pt x="384" y="403"/>
                        </a:lnTo>
                        <a:lnTo>
                          <a:pt x="372" y="403"/>
                        </a:lnTo>
                        <a:lnTo>
                          <a:pt x="363" y="403"/>
                        </a:lnTo>
                        <a:lnTo>
                          <a:pt x="353" y="405"/>
                        </a:lnTo>
                        <a:lnTo>
                          <a:pt x="344" y="407"/>
                        </a:lnTo>
                        <a:lnTo>
                          <a:pt x="332" y="407"/>
                        </a:lnTo>
                        <a:lnTo>
                          <a:pt x="321" y="407"/>
                        </a:lnTo>
                        <a:lnTo>
                          <a:pt x="310" y="409"/>
                        </a:lnTo>
                        <a:lnTo>
                          <a:pt x="300" y="410"/>
                        </a:lnTo>
                        <a:lnTo>
                          <a:pt x="289" y="410"/>
                        </a:lnTo>
                        <a:lnTo>
                          <a:pt x="281" y="414"/>
                        </a:lnTo>
                        <a:lnTo>
                          <a:pt x="270" y="414"/>
                        </a:lnTo>
                        <a:lnTo>
                          <a:pt x="262" y="416"/>
                        </a:lnTo>
                        <a:lnTo>
                          <a:pt x="251" y="418"/>
                        </a:lnTo>
                        <a:lnTo>
                          <a:pt x="243" y="420"/>
                        </a:lnTo>
                        <a:lnTo>
                          <a:pt x="234" y="422"/>
                        </a:lnTo>
                        <a:lnTo>
                          <a:pt x="226" y="426"/>
                        </a:lnTo>
                        <a:lnTo>
                          <a:pt x="216" y="428"/>
                        </a:lnTo>
                        <a:lnTo>
                          <a:pt x="209" y="431"/>
                        </a:lnTo>
                        <a:lnTo>
                          <a:pt x="201" y="433"/>
                        </a:lnTo>
                        <a:lnTo>
                          <a:pt x="194" y="437"/>
                        </a:lnTo>
                        <a:lnTo>
                          <a:pt x="184" y="439"/>
                        </a:lnTo>
                        <a:lnTo>
                          <a:pt x="176" y="441"/>
                        </a:lnTo>
                        <a:lnTo>
                          <a:pt x="169" y="445"/>
                        </a:lnTo>
                        <a:lnTo>
                          <a:pt x="163" y="447"/>
                        </a:lnTo>
                        <a:lnTo>
                          <a:pt x="156" y="450"/>
                        </a:lnTo>
                        <a:lnTo>
                          <a:pt x="148" y="452"/>
                        </a:lnTo>
                        <a:lnTo>
                          <a:pt x="140" y="456"/>
                        </a:lnTo>
                        <a:lnTo>
                          <a:pt x="137" y="458"/>
                        </a:lnTo>
                        <a:lnTo>
                          <a:pt x="129" y="462"/>
                        </a:lnTo>
                        <a:lnTo>
                          <a:pt x="121" y="464"/>
                        </a:lnTo>
                        <a:lnTo>
                          <a:pt x="118" y="467"/>
                        </a:lnTo>
                        <a:lnTo>
                          <a:pt x="112" y="471"/>
                        </a:lnTo>
                        <a:lnTo>
                          <a:pt x="104" y="475"/>
                        </a:lnTo>
                        <a:lnTo>
                          <a:pt x="100" y="477"/>
                        </a:lnTo>
                        <a:lnTo>
                          <a:pt x="95" y="481"/>
                        </a:lnTo>
                        <a:lnTo>
                          <a:pt x="89" y="485"/>
                        </a:lnTo>
                        <a:lnTo>
                          <a:pt x="83" y="486"/>
                        </a:lnTo>
                        <a:lnTo>
                          <a:pt x="79" y="490"/>
                        </a:lnTo>
                        <a:lnTo>
                          <a:pt x="74" y="492"/>
                        </a:lnTo>
                        <a:lnTo>
                          <a:pt x="70" y="496"/>
                        </a:lnTo>
                        <a:lnTo>
                          <a:pt x="64" y="498"/>
                        </a:lnTo>
                        <a:lnTo>
                          <a:pt x="62" y="500"/>
                        </a:lnTo>
                        <a:lnTo>
                          <a:pt x="57" y="504"/>
                        </a:lnTo>
                        <a:lnTo>
                          <a:pt x="55" y="507"/>
                        </a:lnTo>
                        <a:lnTo>
                          <a:pt x="45" y="513"/>
                        </a:lnTo>
                        <a:lnTo>
                          <a:pt x="40" y="519"/>
                        </a:lnTo>
                        <a:lnTo>
                          <a:pt x="34" y="523"/>
                        </a:lnTo>
                        <a:lnTo>
                          <a:pt x="30" y="528"/>
                        </a:lnTo>
                        <a:lnTo>
                          <a:pt x="24" y="532"/>
                        </a:lnTo>
                        <a:lnTo>
                          <a:pt x="21" y="536"/>
                        </a:lnTo>
                        <a:lnTo>
                          <a:pt x="17" y="538"/>
                        </a:lnTo>
                        <a:lnTo>
                          <a:pt x="15" y="542"/>
                        </a:lnTo>
                        <a:lnTo>
                          <a:pt x="11" y="545"/>
                        </a:lnTo>
                        <a:lnTo>
                          <a:pt x="11" y="547"/>
                        </a:lnTo>
                        <a:lnTo>
                          <a:pt x="0" y="26"/>
                        </a:lnTo>
                        <a:lnTo>
                          <a:pt x="26" y="0"/>
                        </a:lnTo>
                        <a:lnTo>
                          <a:pt x="26" y="0"/>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7" name="Freeform 242"/>
                  <p:cNvSpPr>
                    <a:spLocks/>
                  </p:cNvSpPr>
                  <p:nvPr/>
                </p:nvSpPr>
                <p:spPr bwMode="auto">
                  <a:xfrm>
                    <a:off x="8045450" y="2500313"/>
                    <a:ext cx="561975" cy="306388"/>
                  </a:xfrm>
                  <a:custGeom>
                    <a:avLst/>
                    <a:gdLst/>
                    <a:ahLst/>
                    <a:cxnLst>
                      <a:cxn ang="0">
                        <a:pos x="19" y="53"/>
                      </a:cxn>
                      <a:cxn ang="0">
                        <a:pos x="0" y="283"/>
                      </a:cxn>
                      <a:cxn ang="0">
                        <a:pos x="157" y="356"/>
                      </a:cxn>
                      <a:cxn ang="0">
                        <a:pos x="378" y="386"/>
                      </a:cxn>
                      <a:cxn ang="0">
                        <a:pos x="553" y="361"/>
                      </a:cxn>
                      <a:cxn ang="0">
                        <a:pos x="682" y="312"/>
                      </a:cxn>
                      <a:cxn ang="0">
                        <a:pos x="707" y="253"/>
                      </a:cxn>
                      <a:cxn ang="0">
                        <a:pos x="701" y="0"/>
                      </a:cxn>
                      <a:cxn ang="0">
                        <a:pos x="19" y="53"/>
                      </a:cxn>
                      <a:cxn ang="0">
                        <a:pos x="19" y="53"/>
                      </a:cxn>
                    </a:cxnLst>
                    <a:rect l="0" t="0" r="r" b="b"/>
                    <a:pathLst>
                      <a:path w="707" h="386">
                        <a:moveTo>
                          <a:pt x="19" y="53"/>
                        </a:moveTo>
                        <a:lnTo>
                          <a:pt x="0" y="283"/>
                        </a:lnTo>
                        <a:lnTo>
                          <a:pt x="157" y="356"/>
                        </a:lnTo>
                        <a:lnTo>
                          <a:pt x="378" y="386"/>
                        </a:lnTo>
                        <a:lnTo>
                          <a:pt x="553" y="361"/>
                        </a:lnTo>
                        <a:lnTo>
                          <a:pt x="682" y="312"/>
                        </a:lnTo>
                        <a:lnTo>
                          <a:pt x="707" y="253"/>
                        </a:lnTo>
                        <a:lnTo>
                          <a:pt x="701" y="0"/>
                        </a:lnTo>
                        <a:lnTo>
                          <a:pt x="19" y="53"/>
                        </a:lnTo>
                        <a:lnTo>
                          <a:pt x="19" y="53"/>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8" name="Freeform 243"/>
                  <p:cNvSpPr>
                    <a:spLocks/>
                  </p:cNvSpPr>
                  <p:nvPr/>
                </p:nvSpPr>
                <p:spPr bwMode="auto">
                  <a:xfrm>
                    <a:off x="8029575" y="3067050"/>
                    <a:ext cx="168275" cy="179388"/>
                  </a:xfrm>
                  <a:custGeom>
                    <a:avLst/>
                    <a:gdLst/>
                    <a:ahLst/>
                    <a:cxnLst>
                      <a:cxn ang="0">
                        <a:pos x="2" y="86"/>
                      </a:cxn>
                      <a:cxn ang="0">
                        <a:pos x="2" y="84"/>
                      </a:cxn>
                      <a:cxn ang="0">
                        <a:pos x="5" y="82"/>
                      </a:cxn>
                      <a:cxn ang="0">
                        <a:pos x="11" y="78"/>
                      </a:cxn>
                      <a:cxn ang="0">
                        <a:pos x="19" y="74"/>
                      </a:cxn>
                      <a:cxn ang="0">
                        <a:pos x="26" y="68"/>
                      </a:cxn>
                      <a:cxn ang="0">
                        <a:pos x="34" y="65"/>
                      </a:cxn>
                      <a:cxn ang="0">
                        <a:pos x="40" y="61"/>
                      </a:cxn>
                      <a:cxn ang="0">
                        <a:pos x="43" y="57"/>
                      </a:cxn>
                      <a:cxn ang="0">
                        <a:pos x="47" y="55"/>
                      </a:cxn>
                      <a:cxn ang="0">
                        <a:pos x="53" y="53"/>
                      </a:cxn>
                      <a:cxn ang="0">
                        <a:pos x="57" y="49"/>
                      </a:cxn>
                      <a:cxn ang="0">
                        <a:pos x="62" y="46"/>
                      </a:cxn>
                      <a:cxn ang="0">
                        <a:pos x="66" y="44"/>
                      </a:cxn>
                      <a:cxn ang="0">
                        <a:pos x="70" y="40"/>
                      </a:cxn>
                      <a:cxn ang="0">
                        <a:pos x="74" y="38"/>
                      </a:cxn>
                      <a:cxn ang="0">
                        <a:pos x="80" y="34"/>
                      </a:cxn>
                      <a:cxn ang="0">
                        <a:pos x="83" y="32"/>
                      </a:cxn>
                      <a:cxn ang="0">
                        <a:pos x="87" y="30"/>
                      </a:cxn>
                      <a:cxn ang="0">
                        <a:pos x="93" y="27"/>
                      </a:cxn>
                      <a:cxn ang="0">
                        <a:pos x="99" y="23"/>
                      </a:cxn>
                      <a:cxn ang="0">
                        <a:pos x="101" y="21"/>
                      </a:cxn>
                      <a:cxn ang="0">
                        <a:pos x="102" y="21"/>
                      </a:cxn>
                      <a:cxn ang="0">
                        <a:pos x="201" y="0"/>
                      </a:cxn>
                      <a:cxn ang="0">
                        <a:pos x="213" y="224"/>
                      </a:cxn>
                      <a:cxn ang="0">
                        <a:pos x="82" y="198"/>
                      </a:cxn>
                      <a:cxn ang="0">
                        <a:pos x="0" y="143"/>
                      </a:cxn>
                      <a:cxn ang="0">
                        <a:pos x="2" y="86"/>
                      </a:cxn>
                      <a:cxn ang="0">
                        <a:pos x="2" y="86"/>
                      </a:cxn>
                    </a:cxnLst>
                    <a:rect l="0" t="0" r="r" b="b"/>
                    <a:pathLst>
                      <a:path w="213" h="224">
                        <a:moveTo>
                          <a:pt x="2" y="86"/>
                        </a:moveTo>
                        <a:lnTo>
                          <a:pt x="2" y="84"/>
                        </a:lnTo>
                        <a:lnTo>
                          <a:pt x="5" y="82"/>
                        </a:lnTo>
                        <a:lnTo>
                          <a:pt x="11" y="78"/>
                        </a:lnTo>
                        <a:lnTo>
                          <a:pt x="19" y="74"/>
                        </a:lnTo>
                        <a:lnTo>
                          <a:pt x="26" y="68"/>
                        </a:lnTo>
                        <a:lnTo>
                          <a:pt x="34" y="65"/>
                        </a:lnTo>
                        <a:lnTo>
                          <a:pt x="40" y="61"/>
                        </a:lnTo>
                        <a:lnTo>
                          <a:pt x="43" y="57"/>
                        </a:lnTo>
                        <a:lnTo>
                          <a:pt x="47" y="55"/>
                        </a:lnTo>
                        <a:lnTo>
                          <a:pt x="53" y="53"/>
                        </a:lnTo>
                        <a:lnTo>
                          <a:pt x="57" y="49"/>
                        </a:lnTo>
                        <a:lnTo>
                          <a:pt x="62" y="46"/>
                        </a:lnTo>
                        <a:lnTo>
                          <a:pt x="66" y="44"/>
                        </a:lnTo>
                        <a:lnTo>
                          <a:pt x="70" y="40"/>
                        </a:lnTo>
                        <a:lnTo>
                          <a:pt x="74" y="38"/>
                        </a:lnTo>
                        <a:lnTo>
                          <a:pt x="80" y="34"/>
                        </a:lnTo>
                        <a:lnTo>
                          <a:pt x="83" y="32"/>
                        </a:lnTo>
                        <a:lnTo>
                          <a:pt x="87" y="30"/>
                        </a:lnTo>
                        <a:lnTo>
                          <a:pt x="93" y="27"/>
                        </a:lnTo>
                        <a:lnTo>
                          <a:pt x="99" y="23"/>
                        </a:lnTo>
                        <a:lnTo>
                          <a:pt x="101" y="21"/>
                        </a:lnTo>
                        <a:lnTo>
                          <a:pt x="102" y="21"/>
                        </a:lnTo>
                        <a:lnTo>
                          <a:pt x="201" y="0"/>
                        </a:lnTo>
                        <a:lnTo>
                          <a:pt x="213" y="224"/>
                        </a:lnTo>
                        <a:lnTo>
                          <a:pt x="82" y="198"/>
                        </a:lnTo>
                        <a:lnTo>
                          <a:pt x="0" y="143"/>
                        </a:lnTo>
                        <a:lnTo>
                          <a:pt x="2" y="86"/>
                        </a:lnTo>
                        <a:lnTo>
                          <a:pt x="2" y="86"/>
                        </a:lnTo>
                        <a:close/>
                      </a:path>
                    </a:pathLst>
                  </a:custGeom>
                  <a:solidFill>
                    <a:srgbClr val="8099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69" name="Freeform 285"/>
                  <p:cNvSpPr>
                    <a:spLocks/>
                  </p:cNvSpPr>
                  <p:nvPr/>
                </p:nvSpPr>
                <p:spPr bwMode="auto">
                  <a:xfrm>
                    <a:off x="8026400" y="2274888"/>
                    <a:ext cx="600075" cy="390525"/>
                  </a:xfrm>
                  <a:custGeom>
                    <a:avLst/>
                    <a:gdLst/>
                    <a:ahLst/>
                    <a:cxnLst>
                      <a:cxn ang="0">
                        <a:pos x="338" y="0"/>
                      </a:cxn>
                      <a:cxn ang="0">
                        <a:pos x="291" y="4"/>
                      </a:cxn>
                      <a:cxn ang="0">
                        <a:pos x="245" y="13"/>
                      </a:cxn>
                      <a:cxn ang="0">
                        <a:pos x="203" y="25"/>
                      </a:cxn>
                      <a:cxn ang="0">
                        <a:pos x="165" y="40"/>
                      </a:cxn>
                      <a:cxn ang="0">
                        <a:pos x="127" y="57"/>
                      </a:cxn>
                      <a:cxn ang="0">
                        <a:pos x="95" y="78"/>
                      </a:cxn>
                      <a:cxn ang="0">
                        <a:pos x="68" y="101"/>
                      </a:cxn>
                      <a:cxn ang="0">
                        <a:pos x="44" y="125"/>
                      </a:cxn>
                      <a:cxn ang="0">
                        <a:pos x="25" y="154"/>
                      </a:cxn>
                      <a:cxn ang="0">
                        <a:pos x="9" y="180"/>
                      </a:cxn>
                      <a:cxn ang="0">
                        <a:pos x="2" y="213"/>
                      </a:cxn>
                      <a:cxn ang="0">
                        <a:pos x="0" y="245"/>
                      </a:cxn>
                      <a:cxn ang="0">
                        <a:pos x="2" y="276"/>
                      </a:cxn>
                      <a:cxn ang="0">
                        <a:pos x="9" y="306"/>
                      </a:cxn>
                      <a:cxn ang="0">
                        <a:pos x="25" y="334"/>
                      </a:cxn>
                      <a:cxn ang="0">
                        <a:pos x="44" y="361"/>
                      </a:cxn>
                      <a:cxn ang="0">
                        <a:pos x="68" y="386"/>
                      </a:cxn>
                      <a:cxn ang="0">
                        <a:pos x="95" y="409"/>
                      </a:cxn>
                      <a:cxn ang="0">
                        <a:pos x="127" y="430"/>
                      </a:cxn>
                      <a:cxn ang="0">
                        <a:pos x="165" y="449"/>
                      </a:cxn>
                      <a:cxn ang="0">
                        <a:pos x="203" y="462"/>
                      </a:cxn>
                      <a:cxn ang="0">
                        <a:pos x="245" y="473"/>
                      </a:cxn>
                      <a:cxn ang="0">
                        <a:pos x="291" y="483"/>
                      </a:cxn>
                      <a:cxn ang="0">
                        <a:pos x="338" y="488"/>
                      </a:cxn>
                      <a:cxn ang="0">
                        <a:pos x="388" y="488"/>
                      </a:cxn>
                      <a:cxn ang="0">
                        <a:pos x="435" y="487"/>
                      </a:cxn>
                      <a:cxn ang="0">
                        <a:pos x="481" y="479"/>
                      </a:cxn>
                      <a:cxn ang="0">
                        <a:pos x="527" y="471"/>
                      </a:cxn>
                      <a:cxn ang="0">
                        <a:pos x="567" y="456"/>
                      </a:cxn>
                      <a:cxn ang="0">
                        <a:pos x="605" y="441"/>
                      </a:cxn>
                      <a:cxn ang="0">
                        <a:pos x="639" y="422"/>
                      </a:cxn>
                      <a:cxn ang="0">
                        <a:pos x="671" y="401"/>
                      </a:cxn>
                      <a:cxn ang="0">
                        <a:pos x="696" y="376"/>
                      </a:cxn>
                      <a:cxn ang="0">
                        <a:pos x="719" y="350"/>
                      </a:cxn>
                      <a:cxn ang="0">
                        <a:pos x="736" y="323"/>
                      </a:cxn>
                      <a:cxn ang="0">
                        <a:pos x="749" y="295"/>
                      </a:cxn>
                      <a:cxn ang="0">
                        <a:pos x="755" y="262"/>
                      </a:cxn>
                      <a:cxn ang="0">
                        <a:pos x="757" y="232"/>
                      </a:cxn>
                      <a:cxn ang="0">
                        <a:pos x="751" y="199"/>
                      </a:cxn>
                      <a:cxn ang="0">
                        <a:pos x="740" y="169"/>
                      </a:cxn>
                      <a:cxn ang="0">
                        <a:pos x="723" y="142"/>
                      </a:cxn>
                      <a:cxn ang="0">
                        <a:pos x="702" y="116"/>
                      </a:cxn>
                      <a:cxn ang="0">
                        <a:pos x="677" y="91"/>
                      </a:cxn>
                      <a:cxn ang="0">
                        <a:pos x="646" y="70"/>
                      </a:cxn>
                      <a:cxn ang="0">
                        <a:pos x="612" y="49"/>
                      </a:cxn>
                      <a:cxn ang="0">
                        <a:pos x="574" y="34"/>
                      </a:cxn>
                      <a:cxn ang="0">
                        <a:pos x="534" y="19"/>
                      </a:cxn>
                      <a:cxn ang="0">
                        <a:pos x="491" y="9"/>
                      </a:cxn>
                      <a:cxn ang="0">
                        <a:pos x="445" y="2"/>
                      </a:cxn>
                      <a:cxn ang="0">
                        <a:pos x="397" y="0"/>
                      </a:cxn>
                    </a:cxnLst>
                    <a:rect l="0" t="0" r="r" b="b"/>
                    <a:pathLst>
                      <a:path w="757" h="490">
                        <a:moveTo>
                          <a:pt x="378" y="0"/>
                        </a:moveTo>
                        <a:lnTo>
                          <a:pt x="369" y="0"/>
                        </a:lnTo>
                        <a:lnTo>
                          <a:pt x="357" y="0"/>
                        </a:lnTo>
                        <a:lnTo>
                          <a:pt x="348" y="0"/>
                        </a:lnTo>
                        <a:lnTo>
                          <a:pt x="338" y="0"/>
                        </a:lnTo>
                        <a:lnTo>
                          <a:pt x="329" y="0"/>
                        </a:lnTo>
                        <a:lnTo>
                          <a:pt x="319" y="2"/>
                        </a:lnTo>
                        <a:lnTo>
                          <a:pt x="310" y="2"/>
                        </a:lnTo>
                        <a:lnTo>
                          <a:pt x="300" y="4"/>
                        </a:lnTo>
                        <a:lnTo>
                          <a:pt x="291" y="4"/>
                        </a:lnTo>
                        <a:lnTo>
                          <a:pt x="281" y="6"/>
                        </a:lnTo>
                        <a:lnTo>
                          <a:pt x="272" y="7"/>
                        </a:lnTo>
                        <a:lnTo>
                          <a:pt x="264" y="9"/>
                        </a:lnTo>
                        <a:lnTo>
                          <a:pt x="255" y="11"/>
                        </a:lnTo>
                        <a:lnTo>
                          <a:pt x="245" y="13"/>
                        </a:lnTo>
                        <a:lnTo>
                          <a:pt x="238" y="15"/>
                        </a:lnTo>
                        <a:lnTo>
                          <a:pt x="230" y="17"/>
                        </a:lnTo>
                        <a:lnTo>
                          <a:pt x="221" y="19"/>
                        </a:lnTo>
                        <a:lnTo>
                          <a:pt x="211" y="23"/>
                        </a:lnTo>
                        <a:lnTo>
                          <a:pt x="203" y="25"/>
                        </a:lnTo>
                        <a:lnTo>
                          <a:pt x="196" y="28"/>
                        </a:lnTo>
                        <a:lnTo>
                          <a:pt x="188" y="30"/>
                        </a:lnTo>
                        <a:lnTo>
                          <a:pt x="179" y="34"/>
                        </a:lnTo>
                        <a:lnTo>
                          <a:pt x="171" y="36"/>
                        </a:lnTo>
                        <a:lnTo>
                          <a:pt x="165" y="40"/>
                        </a:lnTo>
                        <a:lnTo>
                          <a:pt x="156" y="42"/>
                        </a:lnTo>
                        <a:lnTo>
                          <a:pt x="148" y="45"/>
                        </a:lnTo>
                        <a:lnTo>
                          <a:pt x="143" y="49"/>
                        </a:lnTo>
                        <a:lnTo>
                          <a:pt x="135" y="53"/>
                        </a:lnTo>
                        <a:lnTo>
                          <a:pt x="127" y="57"/>
                        </a:lnTo>
                        <a:lnTo>
                          <a:pt x="122" y="61"/>
                        </a:lnTo>
                        <a:lnTo>
                          <a:pt x="114" y="64"/>
                        </a:lnTo>
                        <a:lnTo>
                          <a:pt x="108" y="70"/>
                        </a:lnTo>
                        <a:lnTo>
                          <a:pt x="103" y="74"/>
                        </a:lnTo>
                        <a:lnTo>
                          <a:pt x="95" y="78"/>
                        </a:lnTo>
                        <a:lnTo>
                          <a:pt x="89" y="82"/>
                        </a:lnTo>
                        <a:lnTo>
                          <a:pt x="86" y="87"/>
                        </a:lnTo>
                        <a:lnTo>
                          <a:pt x="78" y="91"/>
                        </a:lnTo>
                        <a:lnTo>
                          <a:pt x="72" y="95"/>
                        </a:lnTo>
                        <a:lnTo>
                          <a:pt x="68" y="101"/>
                        </a:lnTo>
                        <a:lnTo>
                          <a:pt x="63" y="106"/>
                        </a:lnTo>
                        <a:lnTo>
                          <a:pt x="57" y="110"/>
                        </a:lnTo>
                        <a:lnTo>
                          <a:pt x="51" y="116"/>
                        </a:lnTo>
                        <a:lnTo>
                          <a:pt x="47" y="120"/>
                        </a:lnTo>
                        <a:lnTo>
                          <a:pt x="44" y="125"/>
                        </a:lnTo>
                        <a:lnTo>
                          <a:pt x="38" y="131"/>
                        </a:lnTo>
                        <a:lnTo>
                          <a:pt x="34" y="137"/>
                        </a:lnTo>
                        <a:lnTo>
                          <a:pt x="30" y="142"/>
                        </a:lnTo>
                        <a:lnTo>
                          <a:pt x="28" y="148"/>
                        </a:lnTo>
                        <a:lnTo>
                          <a:pt x="25" y="154"/>
                        </a:lnTo>
                        <a:lnTo>
                          <a:pt x="21" y="158"/>
                        </a:lnTo>
                        <a:lnTo>
                          <a:pt x="19" y="163"/>
                        </a:lnTo>
                        <a:lnTo>
                          <a:pt x="15" y="169"/>
                        </a:lnTo>
                        <a:lnTo>
                          <a:pt x="13" y="175"/>
                        </a:lnTo>
                        <a:lnTo>
                          <a:pt x="9" y="180"/>
                        </a:lnTo>
                        <a:lnTo>
                          <a:pt x="8" y="188"/>
                        </a:lnTo>
                        <a:lnTo>
                          <a:pt x="8" y="194"/>
                        </a:lnTo>
                        <a:lnTo>
                          <a:pt x="6" y="199"/>
                        </a:lnTo>
                        <a:lnTo>
                          <a:pt x="4" y="205"/>
                        </a:lnTo>
                        <a:lnTo>
                          <a:pt x="2" y="213"/>
                        </a:lnTo>
                        <a:lnTo>
                          <a:pt x="2" y="218"/>
                        </a:lnTo>
                        <a:lnTo>
                          <a:pt x="0" y="224"/>
                        </a:lnTo>
                        <a:lnTo>
                          <a:pt x="0" y="232"/>
                        </a:lnTo>
                        <a:lnTo>
                          <a:pt x="0" y="237"/>
                        </a:lnTo>
                        <a:lnTo>
                          <a:pt x="0" y="245"/>
                        </a:lnTo>
                        <a:lnTo>
                          <a:pt x="0" y="251"/>
                        </a:lnTo>
                        <a:lnTo>
                          <a:pt x="0" y="257"/>
                        </a:lnTo>
                        <a:lnTo>
                          <a:pt x="0" y="262"/>
                        </a:lnTo>
                        <a:lnTo>
                          <a:pt x="2" y="270"/>
                        </a:lnTo>
                        <a:lnTo>
                          <a:pt x="2" y="276"/>
                        </a:lnTo>
                        <a:lnTo>
                          <a:pt x="4" y="281"/>
                        </a:lnTo>
                        <a:lnTo>
                          <a:pt x="6" y="287"/>
                        </a:lnTo>
                        <a:lnTo>
                          <a:pt x="8" y="295"/>
                        </a:lnTo>
                        <a:lnTo>
                          <a:pt x="8" y="300"/>
                        </a:lnTo>
                        <a:lnTo>
                          <a:pt x="9" y="306"/>
                        </a:lnTo>
                        <a:lnTo>
                          <a:pt x="13" y="312"/>
                        </a:lnTo>
                        <a:lnTo>
                          <a:pt x="15" y="317"/>
                        </a:lnTo>
                        <a:lnTo>
                          <a:pt x="19" y="323"/>
                        </a:lnTo>
                        <a:lnTo>
                          <a:pt x="21" y="329"/>
                        </a:lnTo>
                        <a:lnTo>
                          <a:pt x="25" y="334"/>
                        </a:lnTo>
                        <a:lnTo>
                          <a:pt x="28" y="340"/>
                        </a:lnTo>
                        <a:lnTo>
                          <a:pt x="30" y="346"/>
                        </a:lnTo>
                        <a:lnTo>
                          <a:pt x="34" y="350"/>
                        </a:lnTo>
                        <a:lnTo>
                          <a:pt x="38" y="355"/>
                        </a:lnTo>
                        <a:lnTo>
                          <a:pt x="44" y="361"/>
                        </a:lnTo>
                        <a:lnTo>
                          <a:pt x="47" y="367"/>
                        </a:lnTo>
                        <a:lnTo>
                          <a:pt x="51" y="371"/>
                        </a:lnTo>
                        <a:lnTo>
                          <a:pt x="57" y="376"/>
                        </a:lnTo>
                        <a:lnTo>
                          <a:pt x="63" y="382"/>
                        </a:lnTo>
                        <a:lnTo>
                          <a:pt x="68" y="386"/>
                        </a:lnTo>
                        <a:lnTo>
                          <a:pt x="72" y="390"/>
                        </a:lnTo>
                        <a:lnTo>
                          <a:pt x="78" y="395"/>
                        </a:lnTo>
                        <a:lnTo>
                          <a:pt x="86" y="401"/>
                        </a:lnTo>
                        <a:lnTo>
                          <a:pt x="89" y="405"/>
                        </a:lnTo>
                        <a:lnTo>
                          <a:pt x="95" y="409"/>
                        </a:lnTo>
                        <a:lnTo>
                          <a:pt x="103" y="412"/>
                        </a:lnTo>
                        <a:lnTo>
                          <a:pt x="108" y="418"/>
                        </a:lnTo>
                        <a:lnTo>
                          <a:pt x="114" y="422"/>
                        </a:lnTo>
                        <a:lnTo>
                          <a:pt x="122" y="426"/>
                        </a:lnTo>
                        <a:lnTo>
                          <a:pt x="127" y="430"/>
                        </a:lnTo>
                        <a:lnTo>
                          <a:pt x="135" y="433"/>
                        </a:lnTo>
                        <a:lnTo>
                          <a:pt x="143" y="437"/>
                        </a:lnTo>
                        <a:lnTo>
                          <a:pt x="148" y="441"/>
                        </a:lnTo>
                        <a:lnTo>
                          <a:pt x="156" y="445"/>
                        </a:lnTo>
                        <a:lnTo>
                          <a:pt x="165" y="449"/>
                        </a:lnTo>
                        <a:lnTo>
                          <a:pt x="171" y="450"/>
                        </a:lnTo>
                        <a:lnTo>
                          <a:pt x="179" y="452"/>
                        </a:lnTo>
                        <a:lnTo>
                          <a:pt x="188" y="456"/>
                        </a:lnTo>
                        <a:lnTo>
                          <a:pt x="196" y="460"/>
                        </a:lnTo>
                        <a:lnTo>
                          <a:pt x="203" y="462"/>
                        </a:lnTo>
                        <a:lnTo>
                          <a:pt x="211" y="466"/>
                        </a:lnTo>
                        <a:lnTo>
                          <a:pt x="221" y="468"/>
                        </a:lnTo>
                        <a:lnTo>
                          <a:pt x="230" y="471"/>
                        </a:lnTo>
                        <a:lnTo>
                          <a:pt x="238" y="471"/>
                        </a:lnTo>
                        <a:lnTo>
                          <a:pt x="245" y="473"/>
                        </a:lnTo>
                        <a:lnTo>
                          <a:pt x="255" y="475"/>
                        </a:lnTo>
                        <a:lnTo>
                          <a:pt x="264" y="477"/>
                        </a:lnTo>
                        <a:lnTo>
                          <a:pt x="272" y="479"/>
                        </a:lnTo>
                        <a:lnTo>
                          <a:pt x="281" y="481"/>
                        </a:lnTo>
                        <a:lnTo>
                          <a:pt x="291" y="483"/>
                        </a:lnTo>
                        <a:lnTo>
                          <a:pt x="300" y="485"/>
                        </a:lnTo>
                        <a:lnTo>
                          <a:pt x="310" y="485"/>
                        </a:lnTo>
                        <a:lnTo>
                          <a:pt x="319" y="487"/>
                        </a:lnTo>
                        <a:lnTo>
                          <a:pt x="329" y="487"/>
                        </a:lnTo>
                        <a:lnTo>
                          <a:pt x="338" y="488"/>
                        </a:lnTo>
                        <a:lnTo>
                          <a:pt x="348" y="488"/>
                        </a:lnTo>
                        <a:lnTo>
                          <a:pt x="357" y="488"/>
                        </a:lnTo>
                        <a:lnTo>
                          <a:pt x="369" y="488"/>
                        </a:lnTo>
                        <a:lnTo>
                          <a:pt x="378" y="490"/>
                        </a:lnTo>
                        <a:lnTo>
                          <a:pt x="388" y="488"/>
                        </a:lnTo>
                        <a:lnTo>
                          <a:pt x="397" y="488"/>
                        </a:lnTo>
                        <a:lnTo>
                          <a:pt x="407" y="488"/>
                        </a:lnTo>
                        <a:lnTo>
                          <a:pt x="416" y="488"/>
                        </a:lnTo>
                        <a:lnTo>
                          <a:pt x="426" y="487"/>
                        </a:lnTo>
                        <a:lnTo>
                          <a:pt x="435" y="487"/>
                        </a:lnTo>
                        <a:lnTo>
                          <a:pt x="445" y="485"/>
                        </a:lnTo>
                        <a:lnTo>
                          <a:pt x="454" y="485"/>
                        </a:lnTo>
                        <a:lnTo>
                          <a:pt x="464" y="483"/>
                        </a:lnTo>
                        <a:lnTo>
                          <a:pt x="473" y="481"/>
                        </a:lnTo>
                        <a:lnTo>
                          <a:pt x="481" y="479"/>
                        </a:lnTo>
                        <a:lnTo>
                          <a:pt x="491" y="477"/>
                        </a:lnTo>
                        <a:lnTo>
                          <a:pt x="498" y="475"/>
                        </a:lnTo>
                        <a:lnTo>
                          <a:pt x="508" y="473"/>
                        </a:lnTo>
                        <a:lnTo>
                          <a:pt x="517" y="471"/>
                        </a:lnTo>
                        <a:lnTo>
                          <a:pt x="527" y="471"/>
                        </a:lnTo>
                        <a:lnTo>
                          <a:pt x="534" y="468"/>
                        </a:lnTo>
                        <a:lnTo>
                          <a:pt x="542" y="466"/>
                        </a:lnTo>
                        <a:lnTo>
                          <a:pt x="551" y="462"/>
                        </a:lnTo>
                        <a:lnTo>
                          <a:pt x="559" y="460"/>
                        </a:lnTo>
                        <a:lnTo>
                          <a:pt x="567" y="456"/>
                        </a:lnTo>
                        <a:lnTo>
                          <a:pt x="574" y="452"/>
                        </a:lnTo>
                        <a:lnTo>
                          <a:pt x="582" y="450"/>
                        </a:lnTo>
                        <a:lnTo>
                          <a:pt x="591" y="449"/>
                        </a:lnTo>
                        <a:lnTo>
                          <a:pt x="597" y="445"/>
                        </a:lnTo>
                        <a:lnTo>
                          <a:pt x="605" y="441"/>
                        </a:lnTo>
                        <a:lnTo>
                          <a:pt x="612" y="437"/>
                        </a:lnTo>
                        <a:lnTo>
                          <a:pt x="620" y="433"/>
                        </a:lnTo>
                        <a:lnTo>
                          <a:pt x="626" y="430"/>
                        </a:lnTo>
                        <a:lnTo>
                          <a:pt x="633" y="426"/>
                        </a:lnTo>
                        <a:lnTo>
                          <a:pt x="639" y="422"/>
                        </a:lnTo>
                        <a:lnTo>
                          <a:pt x="646" y="418"/>
                        </a:lnTo>
                        <a:lnTo>
                          <a:pt x="652" y="412"/>
                        </a:lnTo>
                        <a:lnTo>
                          <a:pt x="658" y="409"/>
                        </a:lnTo>
                        <a:lnTo>
                          <a:pt x="664" y="405"/>
                        </a:lnTo>
                        <a:lnTo>
                          <a:pt x="671" y="401"/>
                        </a:lnTo>
                        <a:lnTo>
                          <a:pt x="677" y="395"/>
                        </a:lnTo>
                        <a:lnTo>
                          <a:pt x="681" y="390"/>
                        </a:lnTo>
                        <a:lnTo>
                          <a:pt x="686" y="386"/>
                        </a:lnTo>
                        <a:lnTo>
                          <a:pt x="692" y="382"/>
                        </a:lnTo>
                        <a:lnTo>
                          <a:pt x="696" y="376"/>
                        </a:lnTo>
                        <a:lnTo>
                          <a:pt x="702" y="371"/>
                        </a:lnTo>
                        <a:lnTo>
                          <a:pt x="705" y="367"/>
                        </a:lnTo>
                        <a:lnTo>
                          <a:pt x="711" y="361"/>
                        </a:lnTo>
                        <a:lnTo>
                          <a:pt x="715" y="355"/>
                        </a:lnTo>
                        <a:lnTo>
                          <a:pt x="719" y="350"/>
                        </a:lnTo>
                        <a:lnTo>
                          <a:pt x="723" y="346"/>
                        </a:lnTo>
                        <a:lnTo>
                          <a:pt x="728" y="340"/>
                        </a:lnTo>
                        <a:lnTo>
                          <a:pt x="730" y="334"/>
                        </a:lnTo>
                        <a:lnTo>
                          <a:pt x="734" y="329"/>
                        </a:lnTo>
                        <a:lnTo>
                          <a:pt x="736" y="323"/>
                        </a:lnTo>
                        <a:lnTo>
                          <a:pt x="740" y="317"/>
                        </a:lnTo>
                        <a:lnTo>
                          <a:pt x="742" y="312"/>
                        </a:lnTo>
                        <a:lnTo>
                          <a:pt x="743" y="306"/>
                        </a:lnTo>
                        <a:lnTo>
                          <a:pt x="747" y="300"/>
                        </a:lnTo>
                        <a:lnTo>
                          <a:pt x="749" y="295"/>
                        </a:lnTo>
                        <a:lnTo>
                          <a:pt x="751" y="287"/>
                        </a:lnTo>
                        <a:lnTo>
                          <a:pt x="753" y="281"/>
                        </a:lnTo>
                        <a:lnTo>
                          <a:pt x="753" y="276"/>
                        </a:lnTo>
                        <a:lnTo>
                          <a:pt x="755" y="270"/>
                        </a:lnTo>
                        <a:lnTo>
                          <a:pt x="755" y="262"/>
                        </a:lnTo>
                        <a:lnTo>
                          <a:pt x="757" y="257"/>
                        </a:lnTo>
                        <a:lnTo>
                          <a:pt x="757" y="251"/>
                        </a:lnTo>
                        <a:lnTo>
                          <a:pt x="757" y="245"/>
                        </a:lnTo>
                        <a:lnTo>
                          <a:pt x="757" y="237"/>
                        </a:lnTo>
                        <a:lnTo>
                          <a:pt x="757" y="232"/>
                        </a:lnTo>
                        <a:lnTo>
                          <a:pt x="755" y="224"/>
                        </a:lnTo>
                        <a:lnTo>
                          <a:pt x="755" y="218"/>
                        </a:lnTo>
                        <a:lnTo>
                          <a:pt x="753" y="213"/>
                        </a:lnTo>
                        <a:lnTo>
                          <a:pt x="753" y="205"/>
                        </a:lnTo>
                        <a:lnTo>
                          <a:pt x="751" y="199"/>
                        </a:lnTo>
                        <a:lnTo>
                          <a:pt x="749" y="194"/>
                        </a:lnTo>
                        <a:lnTo>
                          <a:pt x="747" y="188"/>
                        </a:lnTo>
                        <a:lnTo>
                          <a:pt x="743" y="180"/>
                        </a:lnTo>
                        <a:lnTo>
                          <a:pt x="742" y="175"/>
                        </a:lnTo>
                        <a:lnTo>
                          <a:pt x="740" y="169"/>
                        </a:lnTo>
                        <a:lnTo>
                          <a:pt x="736" y="163"/>
                        </a:lnTo>
                        <a:lnTo>
                          <a:pt x="734" y="158"/>
                        </a:lnTo>
                        <a:lnTo>
                          <a:pt x="730" y="154"/>
                        </a:lnTo>
                        <a:lnTo>
                          <a:pt x="728" y="148"/>
                        </a:lnTo>
                        <a:lnTo>
                          <a:pt x="723" y="142"/>
                        </a:lnTo>
                        <a:lnTo>
                          <a:pt x="719" y="137"/>
                        </a:lnTo>
                        <a:lnTo>
                          <a:pt x="715" y="131"/>
                        </a:lnTo>
                        <a:lnTo>
                          <a:pt x="711" y="125"/>
                        </a:lnTo>
                        <a:lnTo>
                          <a:pt x="705" y="120"/>
                        </a:lnTo>
                        <a:lnTo>
                          <a:pt x="702" y="116"/>
                        </a:lnTo>
                        <a:lnTo>
                          <a:pt x="696" y="110"/>
                        </a:lnTo>
                        <a:lnTo>
                          <a:pt x="692" y="106"/>
                        </a:lnTo>
                        <a:lnTo>
                          <a:pt x="686" y="101"/>
                        </a:lnTo>
                        <a:lnTo>
                          <a:pt x="681" y="95"/>
                        </a:lnTo>
                        <a:lnTo>
                          <a:pt x="677" y="91"/>
                        </a:lnTo>
                        <a:lnTo>
                          <a:pt x="671" y="87"/>
                        </a:lnTo>
                        <a:lnTo>
                          <a:pt x="664" y="82"/>
                        </a:lnTo>
                        <a:lnTo>
                          <a:pt x="658" y="78"/>
                        </a:lnTo>
                        <a:lnTo>
                          <a:pt x="652" y="74"/>
                        </a:lnTo>
                        <a:lnTo>
                          <a:pt x="646" y="70"/>
                        </a:lnTo>
                        <a:lnTo>
                          <a:pt x="639" y="64"/>
                        </a:lnTo>
                        <a:lnTo>
                          <a:pt x="633" y="61"/>
                        </a:lnTo>
                        <a:lnTo>
                          <a:pt x="626" y="57"/>
                        </a:lnTo>
                        <a:lnTo>
                          <a:pt x="620" y="53"/>
                        </a:lnTo>
                        <a:lnTo>
                          <a:pt x="612" y="49"/>
                        </a:lnTo>
                        <a:lnTo>
                          <a:pt x="605" y="45"/>
                        </a:lnTo>
                        <a:lnTo>
                          <a:pt x="597" y="42"/>
                        </a:lnTo>
                        <a:lnTo>
                          <a:pt x="591" y="40"/>
                        </a:lnTo>
                        <a:lnTo>
                          <a:pt x="582" y="36"/>
                        </a:lnTo>
                        <a:lnTo>
                          <a:pt x="574" y="34"/>
                        </a:lnTo>
                        <a:lnTo>
                          <a:pt x="567" y="30"/>
                        </a:lnTo>
                        <a:lnTo>
                          <a:pt x="559" y="28"/>
                        </a:lnTo>
                        <a:lnTo>
                          <a:pt x="551" y="25"/>
                        </a:lnTo>
                        <a:lnTo>
                          <a:pt x="542" y="23"/>
                        </a:lnTo>
                        <a:lnTo>
                          <a:pt x="534" y="19"/>
                        </a:lnTo>
                        <a:lnTo>
                          <a:pt x="527" y="17"/>
                        </a:lnTo>
                        <a:lnTo>
                          <a:pt x="517" y="15"/>
                        </a:lnTo>
                        <a:lnTo>
                          <a:pt x="508" y="13"/>
                        </a:lnTo>
                        <a:lnTo>
                          <a:pt x="498" y="11"/>
                        </a:lnTo>
                        <a:lnTo>
                          <a:pt x="491" y="9"/>
                        </a:lnTo>
                        <a:lnTo>
                          <a:pt x="481" y="7"/>
                        </a:lnTo>
                        <a:lnTo>
                          <a:pt x="473" y="6"/>
                        </a:lnTo>
                        <a:lnTo>
                          <a:pt x="464" y="4"/>
                        </a:lnTo>
                        <a:lnTo>
                          <a:pt x="454" y="4"/>
                        </a:lnTo>
                        <a:lnTo>
                          <a:pt x="445" y="2"/>
                        </a:lnTo>
                        <a:lnTo>
                          <a:pt x="435" y="2"/>
                        </a:lnTo>
                        <a:lnTo>
                          <a:pt x="426" y="0"/>
                        </a:lnTo>
                        <a:lnTo>
                          <a:pt x="416" y="0"/>
                        </a:lnTo>
                        <a:lnTo>
                          <a:pt x="407" y="0"/>
                        </a:lnTo>
                        <a:lnTo>
                          <a:pt x="397" y="0"/>
                        </a:lnTo>
                        <a:lnTo>
                          <a:pt x="388" y="0"/>
                        </a:lnTo>
                        <a:lnTo>
                          <a:pt x="378" y="0"/>
                        </a:lnTo>
                        <a:lnTo>
                          <a:pt x="378"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0" name="Freeform 286"/>
                  <p:cNvSpPr>
                    <a:spLocks/>
                  </p:cNvSpPr>
                  <p:nvPr/>
                </p:nvSpPr>
                <p:spPr bwMode="auto">
                  <a:xfrm>
                    <a:off x="8080375" y="2328863"/>
                    <a:ext cx="493713" cy="280988"/>
                  </a:xfrm>
                  <a:custGeom>
                    <a:avLst/>
                    <a:gdLst/>
                    <a:ahLst/>
                    <a:cxnLst>
                      <a:cxn ang="0">
                        <a:pos x="286" y="354"/>
                      </a:cxn>
                      <a:cxn ang="0">
                        <a:pos x="255" y="352"/>
                      </a:cxn>
                      <a:cxn ang="0">
                        <a:pos x="225" y="348"/>
                      </a:cxn>
                      <a:cxn ang="0">
                        <a:pos x="196" y="343"/>
                      </a:cxn>
                      <a:cxn ang="0">
                        <a:pos x="168" y="335"/>
                      </a:cxn>
                      <a:cxn ang="0">
                        <a:pos x="141" y="325"/>
                      </a:cxn>
                      <a:cxn ang="0">
                        <a:pos x="118" y="316"/>
                      </a:cxn>
                      <a:cxn ang="0">
                        <a:pos x="95" y="305"/>
                      </a:cxn>
                      <a:cxn ang="0">
                        <a:pos x="75" y="293"/>
                      </a:cxn>
                      <a:cxn ang="0">
                        <a:pos x="56" y="280"/>
                      </a:cxn>
                      <a:cxn ang="0">
                        <a:pos x="40" y="265"/>
                      </a:cxn>
                      <a:cxn ang="0">
                        <a:pos x="27" y="249"/>
                      </a:cxn>
                      <a:cxn ang="0">
                        <a:pos x="8" y="221"/>
                      </a:cxn>
                      <a:cxn ang="0">
                        <a:pos x="0" y="187"/>
                      </a:cxn>
                      <a:cxn ang="0">
                        <a:pos x="2" y="151"/>
                      </a:cxn>
                      <a:cxn ang="0">
                        <a:pos x="18" y="118"/>
                      </a:cxn>
                      <a:cxn ang="0">
                        <a:pos x="33" y="97"/>
                      </a:cxn>
                      <a:cxn ang="0">
                        <a:pos x="56" y="75"/>
                      </a:cxn>
                      <a:cxn ang="0">
                        <a:pos x="75" y="61"/>
                      </a:cxn>
                      <a:cxn ang="0">
                        <a:pos x="95" y="50"/>
                      </a:cxn>
                      <a:cxn ang="0">
                        <a:pos x="118" y="38"/>
                      </a:cxn>
                      <a:cxn ang="0">
                        <a:pos x="141" y="29"/>
                      </a:cxn>
                      <a:cxn ang="0">
                        <a:pos x="168" y="19"/>
                      </a:cxn>
                      <a:cxn ang="0">
                        <a:pos x="196" y="12"/>
                      </a:cxn>
                      <a:cxn ang="0">
                        <a:pos x="225" y="6"/>
                      </a:cxn>
                      <a:cxn ang="0">
                        <a:pos x="255" y="2"/>
                      </a:cxn>
                      <a:cxn ang="0">
                        <a:pos x="286" y="0"/>
                      </a:cxn>
                      <a:cxn ang="0">
                        <a:pos x="318" y="0"/>
                      </a:cxn>
                      <a:cxn ang="0">
                        <a:pos x="348" y="0"/>
                      </a:cxn>
                      <a:cxn ang="0">
                        <a:pos x="379" y="4"/>
                      </a:cxn>
                      <a:cxn ang="0">
                        <a:pos x="407" y="10"/>
                      </a:cxn>
                      <a:cxn ang="0">
                        <a:pos x="436" y="16"/>
                      </a:cxn>
                      <a:cxn ang="0">
                        <a:pos x="462" y="23"/>
                      </a:cxn>
                      <a:cxn ang="0">
                        <a:pos x="487" y="33"/>
                      </a:cxn>
                      <a:cxn ang="0">
                        <a:pos x="512" y="44"/>
                      </a:cxn>
                      <a:cxn ang="0">
                        <a:pos x="533" y="56"/>
                      </a:cxn>
                      <a:cxn ang="0">
                        <a:pos x="552" y="69"/>
                      </a:cxn>
                      <a:cxn ang="0">
                        <a:pos x="575" y="86"/>
                      </a:cxn>
                      <a:cxn ang="0">
                        <a:pos x="601" y="118"/>
                      </a:cxn>
                      <a:cxn ang="0">
                        <a:pos x="617" y="151"/>
                      </a:cxn>
                      <a:cxn ang="0">
                        <a:pos x="620" y="187"/>
                      </a:cxn>
                      <a:cxn ang="0">
                        <a:pos x="611" y="221"/>
                      </a:cxn>
                      <a:cxn ang="0">
                        <a:pos x="588" y="253"/>
                      </a:cxn>
                      <a:cxn ang="0">
                        <a:pos x="569" y="272"/>
                      </a:cxn>
                      <a:cxn ang="0">
                        <a:pos x="552" y="286"/>
                      </a:cxn>
                      <a:cxn ang="0">
                        <a:pos x="533" y="301"/>
                      </a:cxn>
                      <a:cxn ang="0">
                        <a:pos x="512" y="310"/>
                      </a:cxn>
                      <a:cxn ang="0">
                        <a:pos x="487" y="322"/>
                      </a:cxn>
                      <a:cxn ang="0">
                        <a:pos x="462" y="331"/>
                      </a:cxn>
                      <a:cxn ang="0">
                        <a:pos x="436" y="339"/>
                      </a:cxn>
                      <a:cxn ang="0">
                        <a:pos x="407" y="345"/>
                      </a:cxn>
                      <a:cxn ang="0">
                        <a:pos x="379" y="350"/>
                      </a:cxn>
                      <a:cxn ang="0">
                        <a:pos x="348" y="354"/>
                      </a:cxn>
                      <a:cxn ang="0">
                        <a:pos x="318" y="356"/>
                      </a:cxn>
                    </a:cxnLst>
                    <a:rect l="0" t="0" r="r" b="b"/>
                    <a:pathLst>
                      <a:path w="622" h="356">
                        <a:moveTo>
                          <a:pt x="310" y="356"/>
                        </a:moveTo>
                        <a:lnTo>
                          <a:pt x="303" y="356"/>
                        </a:lnTo>
                        <a:lnTo>
                          <a:pt x="295" y="356"/>
                        </a:lnTo>
                        <a:lnTo>
                          <a:pt x="286" y="354"/>
                        </a:lnTo>
                        <a:lnTo>
                          <a:pt x="278" y="354"/>
                        </a:lnTo>
                        <a:lnTo>
                          <a:pt x="270" y="354"/>
                        </a:lnTo>
                        <a:lnTo>
                          <a:pt x="263" y="352"/>
                        </a:lnTo>
                        <a:lnTo>
                          <a:pt x="255" y="352"/>
                        </a:lnTo>
                        <a:lnTo>
                          <a:pt x="248" y="352"/>
                        </a:lnTo>
                        <a:lnTo>
                          <a:pt x="240" y="350"/>
                        </a:lnTo>
                        <a:lnTo>
                          <a:pt x="232" y="348"/>
                        </a:lnTo>
                        <a:lnTo>
                          <a:pt x="225" y="348"/>
                        </a:lnTo>
                        <a:lnTo>
                          <a:pt x="219" y="346"/>
                        </a:lnTo>
                        <a:lnTo>
                          <a:pt x="210" y="345"/>
                        </a:lnTo>
                        <a:lnTo>
                          <a:pt x="204" y="345"/>
                        </a:lnTo>
                        <a:lnTo>
                          <a:pt x="196" y="343"/>
                        </a:lnTo>
                        <a:lnTo>
                          <a:pt x="191" y="343"/>
                        </a:lnTo>
                        <a:lnTo>
                          <a:pt x="181" y="339"/>
                        </a:lnTo>
                        <a:lnTo>
                          <a:pt x="175" y="337"/>
                        </a:lnTo>
                        <a:lnTo>
                          <a:pt x="168" y="335"/>
                        </a:lnTo>
                        <a:lnTo>
                          <a:pt x="162" y="333"/>
                        </a:lnTo>
                        <a:lnTo>
                          <a:pt x="154" y="331"/>
                        </a:lnTo>
                        <a:lnTo>
                          <a:pt x="149" y="329"/>
                        </a:lnTo>
                        <a:lnTo>
                          <a:pt x="141" y="325"/>
                        </a:lnTo>
                        <a:lnTo>
                          <a:pt x="137" y="324"/>
                        </a:lnTo>
                        <a:lnTo>
                          <a:pt x="130" y="322"/>
                        </a:lnTo>
                        <a:lnTo>
                          <a:pt x="124" y="320"/>
                        </a:lnTo>
                        <a:lnTo>
                          <a:pt x="118" y="316"/>
                        </a:lnTo>
                        <a:lnTo>
                          <a:pt x="113" y="314"/>
                        </a:lnTo>
                        <a:lnTo>
                          <a:pt x="107" y="310"/>
                        </a:lnTo>
                        <a:lnTo>
                          <a:pt x="101" y="308"/>
                        </a:lnTo>
                        <a:lnTo>
                          <a:pt x="95" y="305"/>
                        </a:lnTo>
                        <a:lnTo>
                          <a:pt x="92" y="303"/>
                        </a:lnTo>
                        <a:lnTo>
                          <a:pt x="86" y="301"/>
                        </a:lnTo>
                        <a:lnTo>
                          <a:pt x="80" y="297"/>
                        </a:lnTo>
                        <a:lnTo>
                          <a:pt x="75" y="293"/>
                        </a:lnTo>
                        <a:lnTo>
                          <a:pt x="71" y="289"/>
                        </a:lnTo>
                        <a:lnTo>
                          <a:pt x="65" y="286"/>
                        </a:lnTo>
                        <a:lnTo>
                          <a:pt x="59" y="282"/>
                        </a:lnTo>
                        <a:lnTo>
                          <a:pt x="56" y="280"/>
                        </a:lnTo>
                        <a:lnTo>
                          <a:pt x="52" y="276"/>
                        </a:lnTo>
                        <a:lnTo>
                          <a:pt x="48" y="272"/>
                        </a:lnTo>
                        <a:lnTo>
                          <a:pt x="44" y="268"/>
                        </a:lnTo>
                        <a:lnTo>
                          <a:pt x="40" y="265"/>
                        </a:lnTo>
                        <a:lnTo>
                          <a:pt x="37" y="261"/>
                        </a:lnTo>
                        <a:lnTo>
                          <a:pt x="33" y="257"/>
                        </a:lnTo>
                        <a:lnTo>
                          <a:pt x="29" y="253"/>
                        </a:lnTo>
                        <a:lnTo>
                          <a:pt x="27" y="249"/>
                        </a:lnTo>
                        <a:lnTo>
                          <a:pt x="23" y="246"/>
                        </a:lnTo>
                        <a:lnTo>
                          <a:pt x="18" y="238"/>
                        </a:lnTo>
                        <a:lnTo>
                          <a:pt x="14" y="230"/>
                        </a:lnTo>
                        <a:lnTo>
                          <a:pt x="8" y="221"/>
                        </a:lnTo>
                        <a:lnTo>
                          <a:pt x="4" y="213"/>
                        </a:lnTo>
                        <a:lnTo>
                          <a:pt x="2" y="204"/>
                        </a:lnTo>
                        <a:lnTo>
                          <a:pt x="0" y="196"/>
                        </a:lnTo>
                        <a:lnTo>
                          <a:pt x="0" y="187"/>
                        </a:lnTo>
                        <a:lnTo>
                          <a:pt x="0" y="179"/>
                        </a:lnTo>
                        <a:lnTo>
                          <a:pt x="0" y="170"/>
                        </a:lnTo>
                        <a:lnTo>
                          <a:pt x="0" y="160"/>
                        </a:lnTo>
                        <a:lnTo>
                          <a:pt x="2" y="151"/>
                        </a:lnTo>
                        <a:lnTo>
                          <a:pt x="4" y="143"/>
                        </a:lnTo>
                        <a:lnTo>
                          <a:pt x="8" y="133"/>
                        </a:lnTo>
                        <a:lnTo>
                          <a:pt x="14" y="126"/>
                        </a:lnTo>
                        <a:lnTo>
                          <a:pt x="18" y="118"/>
                        </a:lnTo>
                        <a:lnTo>
                          <a:pt x="23" y="111"/>
                        </a:lnTo>
                        <a:lnTo>
                          <a:pt x="27" y="105"/>
                        </a:lnTo>
                        <a:lnTo>
                          <a:pt x="29" y="101"/>
                        </a:lnTo>
                        <a:lnTo>
                          <a:pt x="33" y="97"/>
                        </a:lnTo>
                        <a:lnTo>
                          <a:pt x="37" y="94"/>
                        </a:lnTo>
                        <a:lnTo>
                          <a:pt x="44" y="86"/>
                        </a:lnTo>
                        <a:lnTo>
                          <a:pt x="52" y="80"/>
                        </a:lnTo>
                        <a:lnTo>
                          <a:pt x="56" y="75"/>
                        </a:lnTo>
                        <a:lnTo>
                          <a:pt x="59" y="73"/>
                        </a:lnTo>
                        <a:lnTo>
                          <a:pt x="65" y="69"/>
                        </a:lnTo>
                        <a:lnTo>
                          <a:pt x="71" y="65"/>
                        </a:lnTo>
                        <a:lnTo>
                          <a:pt x="75" y="61"/>
                        </a:lnTo>
                        <a:lnTo>
                          <a:pt x="80" y="59"/>
                        </a:lnTo>
                        <a:lnTo>
                          <a:pt x="86" y="56"/>
                        </a:lnTo>
                        <a:lnTo>
                          <a:pt x="92" y="54"/>
                        </a:lnTo>
                        <a:lnTo>
                          <a:pt x="95" y="50"/>
                        </a:lnTo>
                        <a:lnTo>
                          <a:pt x="101" y="48"/>
                        </a:lnTo>
                        <a:lnTo>
                          <a:pt x="107" y="44"/>
                        </a:lnTo>
                        <a:lnTo>
                          <a:pt x="113" y="40"/>
                        </a:lnTo>
                        <a:lnTo>
                          <a:pt x="118" y="38"/>
                        </a:lnTo>
                        <a:lnTo>
                          <a:pt x="124" y="35"/>
                        </a:lnTo>
                        <a:lnTo>
                          <a:pt x="130" y="33"/>
                        </a:lnTo>
                        <a:lnTo>
                          <a:pt x="137" y="31"/>
                        </a:lnTo>
                        <a:lnTo>
                          <a:pt x="141" y="29"/>
                        </a:lnTo>
                        <a:lnTo>
                          <a:pt x="149" y="25"/>
                        </a:lnTo>
                        <a:lnTo>
                          <a:pt x="154" y="23"/>
                        </a:lnTo>
                        <a:lnTo>
                          <a:pt x="162" y="21"/>
                        </a:lnTo>
                        <a:lnTo>
                          <a:pt x="168" y="19"/>
                        </a:lnTo>
                        <a:lnTo>
                          <a:pt x="175" y="17"/>
                        </a:lnTo>
                        <a:lnTo>
                          <a:pt x="181" y="16"/>
                        </a:lnTo>
                        <a:lnTo>
                          <a:pt x="191" y="14"/>
                        </a:lnTo>
                        <a:lnTo>
                          <a:pt x="196" y="12"/>
                        </a:lnTo>
                        <a:lnTo>
                          <a:pt x="204" y="10"/>
                        </a:lnTo>
                        <a:lnTo>
                          <a:pt x="210" y="10"/>
                        </a:lnTo>
                        <a:lnTo>
                          <a:pt x="219" y="8"/>
                        </a:lnTo>
                        <a:lnTo>
                          <a:pt x="225" y="6"/>
                        </a:lnTo>
                        <a:lnTo>
                          <a:pt x="232" y="6"/>
                        </a:lnTo>
                        <a:lnTo>
                          <a:pt x="240" y="4"/>
                        </a:lnTo>
                        <a:lnTo>
                          <a:pt x="248" y="4"/>
                        </a:lnTo>
                        <a:lnTo>
                          <a:pt x="255" y="2"/>
                        </a:lnTo>
                        <a:lnTo>
                          <a:pt x="263" y="2"/>
                        </a:lnTo>
                        <a:lnTo>
                          <a:pt x="270" y="0"/>
                        </a:lnTo>
                        <a:lnTo>
                          <a:pt x="278" y="0"/>
                        </a:lnTo>
                        <a:lnTo>
                          <a:pt x="286" y="0"/>
                        </a:lnTo>
                        <a:lnTo>
                          <a:pt x="295" y="0"/>
                        </a:lnTo>
                        <a:lnTo>
                          <a:pt x="303" y="0"/>
                        </a:lnTo>
                        <a:lnTo>
                          <a:pt x="310" y="0"/>
                        </a:lnTo>
                        <a:lnTo>
                          <a:pt x="318" y="0"/>
                        </a:lnTo>
                        <a:lnTo>
                          <a:pt x="326" y="0"/>
                        </a:lnTo>
                        <a:lnTo>
                          <a:pt x="333" y="0"/>
                        </a:lnTo>
                        <a:lnTo>
                          <a:pt x="341" y="0"/>
                        </a:lnTo>
                        <a:lnTo>
                          <a:pt x="348" y="0"/>
                        </a:lnTo>
                        <a:lnTo>
                          <a:pt x="356" y="2"/>
                        </a:lnTo>
                        <a:lnTo>
                          <a:pt x="364" y="2"/>
                        </a:lnTo>
                        <a:lnTo>
                          <a:pt x="371" y="4"/>
                        </a:lnTo>
                        <a:lnTo>
                          <a:pt x="379" y="4"/>
                        </a:lnTo>
                        <a:lnTo>
                          <a:pt x="386" y="6"/>
                        </a:lnTo>
                        <a:lnTo>
                          <a:pt x="392" y="6"/>
                        </a:lnTo>
                        <a:lnTo>
                          <a:pt x="402" y="8"/>
                        </a:lnTo>
                        <a:lnTo>
                          <a:pt x="407" y="10"/>
                        </a:lnTo>
                        <a:lnTo>
                          <a:pt x="415" y="10"/>
                        </a:lnTo>
                        <a:lnTo>
                          <a:pt x="423" y="12"/>
                        </a:lnTo>
                        <a:lnTo>
                          <a:pt x="430" y="14"/>
                        </a:lnTo>
                        <a:lnTo>
                          <a:pt x="436" y="16"/>
                        </a:lnTo>
                        <a:lnTo>
                          <a:pt x="443" y="17"/>
                        </a:lnTo>
                        <a:lnTo>
                          <a:pt x="449" y="19"/>
                        </a:lnTo>
                        <a:lnTo>
                          <a:pt x="457" y="21"/>
                        </a:lnTo>
                        <a:lnTo>
                          <a:pt x="462" y="23"/>
                        </a:lnTo>
                        <a:lnTo>
                          <a:pt x="468" y="25"/>
                        </a:lnTo>
                        <a:lnTo>
                          <a:pt x="476" y="29"/>
                        </a:lnTo>
                        <a:lnTo>
                          <a:pt x="483" y="31"/>
                        </a:lnTo>
                        <a:lnTo>
                          <a:pt x="487" y="33"/>
                        </a:lnTo>
                        <a:lnTo>
                          <a:pt x="495" y="35"/>
                        </a:lnTo>
                        <a:lnTo>
                          <a:pt x="501" y="38"/>
                        </a:lnTo>
                        <a:lnTo>
                          <a:pt x="506" y="40"/>
                        </a:lnTo>
                        <a:lnTo>
                          <a:pt x="512" y="44"/>
                        </a:lnTo>
                        <a:lnTo>
                          <a:pt x="518" y="48"/>
                        </a:lnTo>
                        <a:lnTo>
                          <a:pt x="523" y="50"/>
                        </a:lnTo>
                        <a:lnTo>
                          <a:pt x="529" y="54"/>
                        </a:lnTo>
                        <a:lnTo>
                          <a:pt x="533" y="56"/>
                        </a:lnTo>
                        <a:lnTo>
                          <a:pt x="539" y="59"/>
                        </a:lnTo>
                        <a:lnTo>
                          <a:pt x="542" y="61"/>
                        </a:lnTo>
                        <a:lnTo>
                          <a:pt x="548" y="65"/>
                        </a:lnTo>
                        <a:lnTo>
                          <a:pt x="552" y="69"/>
                        </a:lnTo>
                        <a:lnTo>
                          <a:pt x="558" y="73"/>
                        </a:lnTo>
                        <a:lnTo>
                          <a:pt x="561" y="75"/>
                        </a:lnTo>
                        <a:lnTo>
                          <a:pt x="565" y="80"/>
                        </a:lnTo>
                        <a:lnTo>
                          <a:pt x="575" y="86"/>
                        </a:lnTo>
                        <a:lnTo>
                          <a:pt x="582" y="94"/>
                        </a:lnTo>
                        <a:lnTo>
                          <a:pt x="588" y="101"/>
                        </a:lnTo>
                        <a:lnTo>
                          <a:pt x="596" y="111"/>
                        </a:lnTo>
                        <a:lnTo>
                          <a:pt x="601" y="118"/>
                        </a:lnTo>
                        <a:lnTo>
                          <a:pt x="607" y="126"/>
                        </a:lnTo>
                        <a:lnTo>
                          <a:pt x="611" y="133"/>
                        </a:lnTo>
                        <a:lnTo>
                          <a:pt x="615" y="143"/>
                        </a:lnTo>
                        <a:lnTo>
                          <a:pt x="617" y="151"/>
                        </a:lnTo>
                        <a:lnTo>
                          <a:pt x="618" y="160"/>
                        </a:lnTo>
                        <a:lnTo>
                          <a:pt x="620" y="170"/>
                        </a:lnTo>
                        <a:lnTo>
                          <a:pt x="622" y="179"/>
                        </a:lnTo>
                        <a:lnTo>
                          <a:pt x="620" y="187"/>
                        </a:lnTo>
                        <a:lnTo>
                          <a:pt x="618" y="196"/>
                        </a:lnTo>
                        <a:lnTo>
                          <a:pt x="617" y="204"/>
                        </a:lnTo>
                        <a:lnTo>
                          <a:pt x="615" y="213"/>
                        </a:lnTo>
                        <a:lnTo>
                          <a:pt x="611" y="221"/>
                        </a:lnTo>
                        <a:lnTo>
                          <a:pt x="607" y="230"/>
                        </a:lnTo>
                        <a:lnTo>
                          <a:pt x="601" y="238"/>
                        </a:lnTo>
                        <a:lnTo>
                          <a:pt x="596" y="246"/>
                        </a:lnTo>
                        <a:lnTo>
                          <a:pt x="588" y="253"/>
                        </a:lnTo>
                        <a:lnTo>
                          <a:pt x="582" y="261"/>
                        </a:lnTo>
                        <a:lnTo>
                          <a:pt x="578" y="265"/>
                        </a:lnTo>
                        <a:lnTo>
                          <a:pt x="575" y="268"/>
                        </a:lnTo>
                        <a:lnTo>
                          <a:pt x="569" y="272"/>
                        </a:lnTo>
                        <a:lnTo>
                          <a:pt x="565" y="276"/>
                        </a:lnTo>
                        <a:lnTo>
                          <a:pt x="561" y="280"/>
                        </a:lnTo>
                        <a:lnTo>
                          <a:pt x="558" y="282"/>
                        </a:lnTo>
                        <a:lnTo>
                          <a:pt x="552" y="286"/>
                        </a:lnTo>
                        <a:lnTo>
                          <a:pt x="548" y="289"/>
                        </a:lnTo>
                        <a:lnTo>
                          <a:pt x="542" y="293"/>
                        </a:lnTo>
                        <a:lnTo>
                          <a:pt x="539" y="297"/>
                        </a:lnTo>
                        <a:lnTo>
                          <a:pt x="533" y="301"/>
                        </a:lnTo>
                        <a:lnTo>
                          <a:pt x="529" y="303"/>
                        </a:lnTo>
                        <a:lnTo>
                          <a:pt x="523" y="305"/>
                        </a:lnTo>
                        <a:lnTo>
                          <a:pt x="518" y="308"/>
                        </a:lnTo>
                        <a:lnTo>
                          <a:pt x="512" y="310"/>
                        </a:lnTo>
                        <a:lnTo>
                          <a:pt x="506" y="314"/>
                        </a:lnTo>
                        <a:lnTo>
                          <a:pt x="501" y="316"/>
                        </a:lnTo>
                        <a:lnTo>
                          <a:pt x="495" y="320"/>
                        </a:lnTo>
                        <a:lnTo>
                          <a:pt x="487" y="322"/>
                        </a:lnTo>
                        <a:lnTo>
                          <a:pt x="483" y="324"/>
                        </a:lnTo>
                        <a:lnTo>
                          <a:pt x="476" y="325"/>
                        </a:lnTo>
                        <a:lnTo>
                          <a:pt x="468" y="329"/>
                        </a:lnTo>
                        <a:lnTo>
                          <a:pt x="462" y="331"/>
                        </a:lnTo>
                        <a:lnTo>
                          <a:pt x="457" y="333"/>
                        </a:lnTo>
                        <a:lnTo>
                          <a:pt x="449" y="335"/>
                        </a:lnTo>
                        <a:lnTo>
                          <a:pt x="443" y="337"/>
                        </a:lnTo>
                        <a:lnTo>
                          <a:pt x="436" y="339"/>
                        </a:lnTo>
                        <a:lnTo>
                          <a:pt x="430" y="343"/>
                        </a:lnTo>
                        <a:lnTo>
                          <a:pt x="423" y="343"/>
                        </a:lnTo>
                        <a:lnTo>
                          <a:pt x="415" y="345"/>
                        </a:lnTo>
                        <a:lnTo>
                          <a:pt x="407" y="345"/>
                        </a:lnTo>
                        <a:lnTo>
                          <a:pt x="402" y="346"/>
                        </a:lnTo>
                        <a:lnTo>
                          <a:pt x="392" y="348"/>
                        </a:lnTo>
                        <a:lnTo>
                          <a:pt x="386" y="348"/>
                        </a:lnTo>
                        <a:lnTo>
                          <a:pt x="379" y="350"/>
                        </a:lnTo>
                        <a:lnTo>
                          <a:pt x="371" y="352"/>
                        </a:lnTo>
                        <a:lnTo>
                          <a:pt x="364" y="352"/>
                        </a:lnTo>
                        <a:lnTo>
                          <a:pt x="356" y="352"/>
                        </a:lnTo>
                        <a:lnTo>
                          <a:pt x="348" y="354"/>
                        </a:lnTo>
                        <a:lnTo>
                          <a:pt x="341" y="354"/>
                        </a:lnTo>
                        <a:lnTo>
                          <a:pt x="333" y="354"/>
                        </a:lnTo>
                        <a:lnTo>
                          <a:pt x="326" y="356"/>
                        </a:lnTo>
                        <a:lnTo>
                          <a:pt x="318" y="356"/>
                        </a:lnTo>
                        <a:lnTo>
                          <a:pt x="310" y="356"/>
                        </a:lnTo>
                        <a:lnTo>
                          <a:pt x="310" y="356"/>
                        </a:lnTo>
                        <a:close/>
                      </a:path>
                    </a:pathLst>
                  </a:custGeom>
                  <a:solidFill>
                    <a:srgbClr val="99A8A8"/>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1" name="Freeform 287"/>
                  <p:cNvSpPr>
                    <a:spLocks/>
                  </p:cNvSpPr>
                  <p:nvPr/>
                </p:nvSpPr>
                <p:spPr bwMode="auto">
                  <a:xfrm>
                    <a:off x="8215313" y="2398713"/>
                    <a:ext cx="223838" cy="130175"/>
                  </a:xfrm>
                  <a:custGeom>
                    <a:avLst/>
                    <a:gdLst/>
                    <a:ahLst/>
                    <a:cxnLst>
                      <a:cxn ang="0">
                        <a:pos x="146" y="161"/>
                      </a:cxn>
                      <a:cxn ang="0">
                        <a:pos x="161" y="161"/>
                      </a:cxn>
                      <a:cxn ang="0">
                        <a:pos x="175" y="159"/>
                      </a:cxn>
                      <a:cxn ang="0">
                        <a:pos x="188" y="158"/>
                      </a:cxn>
                      <a:cxn ang="0">
                        <a:pos x="201" y="154"/>
                      </a:cxn>
                      <a:cxn ang="0">
                        <a:pos x="213" y="150"/>
                      </a:cxn>
                      <a:cxn ang="0">
                        <a:pos x="224" y="146"/>
                      </a:cxn>
                      <a:cxn ang="0">
                        <a:pos x="235" y="140"/>
                      </a:cxn>
                      <a:cxn ang="0">
                        <a:pos x="243" y="135"/>
                      </a:cxn>
                      <a:cxn ang="0">
                        <a:pos x="253" y="129"/>
                      </a:cxn>
                      <a:cxn ang="0">
                        <a:pos x="264" y="120"/>
                      </a:cxn>
                      <a:cxn ang="0">
                        <a:pos x="273" y="104"/>
                      </a:cxn>
                      <a:cxn ang="0">
                        <a:pos x="279" y="87"/>
                      </a:cxn>
                      <a:cxn ang="0">
                        <a:pos x="279" y="72"/>
                      </a:cxn>
                      <a:cxn ang="0">
                        <a:pos x="273" y="55"/>
                      </a:cxn>
                      <a:cxn ang="0">
                        <a:pos x="264" y="40"/>
                      </a:cxn>
                      <a:cxn ang="0">
                        <a:pos x="253" y="30"/>
                      </a:cxn>
                      <a:cxn ang="0">
                        <a:pos x="243" y="24"/>
                      </a:cxn>
                      <a:cxn ang="0">
                        <a:pos x="235" y="21"/>
                      </a:cxn>
                      <a:cxn ang="0">
                        <a:pos x="224" y="15"/>
                      </a:cxn>
                      <a:cxn ang="0">
                        <a:pos x="213" y="9"/>
                      </a:cxn>
                      <a:cxn ang="0">
                        <a:pos x="201" y="5"/>
                      </a:cxn>
                      <a:cxn ang="0">
                        <a:pos x="188" y="4"/>
                      </a:cxn>
                      <a:cxn ang="0">
                        <a:pos x="175" y="2"/>
                      </a:cxn>
                      <a:cxn ang="0">
                        <a:pos x="161" y="0"/>
                      </a:cxn>
                      <a:cxn ang="0">
                        <a:pos x="146" y="0"/>
                      </a:cxn>
                      <a:cxn ang="0">
                        <a:pos x="133" y="0"/>
                      </a:cxn>
                      <a:cxn ang="0">
                        <a:pos x="116" y="0"/>
                      </a:cxn>
                      <a:cxn ang="0">
                        <a:pos x="102" y="2"/>
                      </a:cxn>
                      <a:cxn ang="0">
                        <a:pos x="89" y="4"/>
                      </a:cxn>
                      <a:cxn ang="0">
                        <a:pos x="76" y="5"/>
                      </a:cxn>
                      <a:cxn ang="0">
                        <a:pos x="64" y="9"/>
                      </a:cxn>
                      <a:cxn ang="0">
                        <a:pos x="55" y="15"/>
                      </a:cxn>
                      <a:cxn ang="0">
                        <a:pos x="43" y="21"/>
                      </a:cxn>
                      <a:cxn ang="0">
                        <a:pos x="34" y="24"/>
                      </a:cxn>
                      <a:cxn ang="0">
                        <a:pos x="24" y="30"/>
                      </a:cxn>
                      <a:cxn ang="0">
                        <a:pos x="15" y="40"/>
                      </a:cxn>
                      <a:cxn ang="0">
                        <a:pos x="3" y="55"/>
                      </a:cxn>
                      <a:cxn ang="0">
                        <a:pos x="0" y="72"/>
                      </a:cxn>
                      <a:cxn ang="0">
                        <a:pos x="0" y="87"/>
                      </a:cxn>
                      <a:cxn ang="0">
                        <a:pos x="3" y="104"/>
                      </a:cxn>
                      <a:cxn ang="0">
                        <a:pos x="15" y="120"/>
                      </a:cxn>
                      <a:cxn ang="0">
                        <a:pos x="24" y="129"/>
                      </a:cxn>
                      <a:cxn ang="0">
                        <a:pos x="34" y="135"/>
                      </a:cxn>
                      <a:cxn ang="0">
                        <a:pos x="43" y="140"/>
                      </a:cxn>
                      <a:cxn ang="0">
                        <a:pos x="55" y="146"/>
                      </a:cxn>
                      <a:cxn ang="0">
                        <a:pos x="64" y="150"/>
                      </a:cxn>
                      <a:cxn ang="0">
                        <a:pos x="76" y="154"/>
                      </a:cxn>
                      <a:cxn ang="0">
                        <a:pos x="89" y="158"/>
                      </a:cxn>
                      <a:cxn ang="0">
                        <a:pos x="102" y="159"/>
                      </a:cxn>
                      <a:cxn ang="0">
                        <a:pos x="116" y="161"/>
                      </a:cxn>
                      <a:cxn ang="0">
                        <a:pos x="133" y="161"/>
                      </a:cxn>
                      <a:cxn ang="0">
                        <a:pos x="140" y="163"/>
                      </a:cxn>
                    </a:cxnLst>
                    <a:rect l="0" t="0" r="r" b="b"/>
                    <a:pathLst>
                      <a:path w="281" h="163">
                        <a:moveTo>
                          <a:pt x="140" y="163"/>
                        </a:moveTo>
                        <a:lnTo>
                          <a:pt x="146" y="161"/>
                        </a:lnTo>
                        <a:lnTo>
                          <a:pt x="154" y="161"/>
                        </a:lnTo>
                        <a:lnTo>
                          <a:pt x="161" y="161"/>
                        </a:lnTo>
                        <a:lnTo>
                          <a:pt x="169" y="161"/>
                        </a:lnTo>
                        <a:lnTo>
                          <a:pt x="175" y="159"/>
                        </a:lnTo>
                        <a:lnTo>
                          <a:pt x="182" y="158"/>
                        </a:lnTo>
                        <a:lnTo>
                          <a:pt x="188" y="158"/>
                        </a:lnTo>
                        <a:lnTo>
                          <a:pt x="195" y="156"/>
                        </a:lnTo>
                        <a:lnTo>
                          <a:pt x="201" y="154"/>
                        </a:lnTo>
                        <a:lnTo>
                          <a:pt x="207" y="152"/>
                        </a:lnTo>
                        <a:lnTo>
                          <a:pt x="213" y="150"/>
                        </a:lnTo>
                        <a:lnTo>
                          <a:pt x="218" y="148"/>
                        </a:lnTo>
                        <a:lnTo>
                          <a:pt x="224" y="146"/>
                        </a:lnTo>
                        <a:lnTo>
                          <a:pt x="230" y="144"/>
                        </a:lnTo>
                        <a:lnTo>
                          <a:pt x="235" y="140"/>
                        </a:lnTo>
                        <a:lnTo>
                          <a:pt x="239" y="139"/>
                        </a:lnTo>
                        <a:lnTo>
                          <a:pt x="243" y="135"/>
                        </a:lnTo>
                        <a:lnTo>
                          <a:pt x="249" y="133"/>
                        </a:lnTo>
                        <a:lnTo>
                          <a:pt x="253" y="129"/>
                        </a:lnTo>
                        <a:lnTo>
                          <a:pt x="256" y="125"/>
                        </a:lnTo>
                        <a:lnTo>
                          <a:pt x="264" y="120"/>
                        </a:lnTo>
                        <a:lnTo>
                          <a:pt x="270" y="112"/>
                        </a:lnTo>
                        <a:lnTo>
                          <a:pt x="273" y="104"/>
                        </a:lnTo>
                        <a:lnTo>
                          <a:pt x="277" y="97"/>
                        </a:lnTo>
                        <a:lnTo>
                          <a:pt x="279" y="87"/>
                        </a:lnTo>
                        <a:lnTo>
                          <a:pt x="281" y="81"/>
                        </a:lnTo>
                        <a:lnTo>
                          <a:pt x="279" y="72"/>
                        </a:lnTo>
                        <a:lnTo>
                          <a:pt x="277" y="64"/>
                        </a:lnTo>
                        <a:lnTo>
                          <a:pt x="273" y="55"/>
                        </a:lnTo>
                        <a:lnTo>
                          <a:pt x="270" y="47"/>
                        </a:lnTo>
                        <a:lnTo>
                          <a:pt x="264" y="40"/>
                        </a:lnTo>
                        <a:lnTo>
                          <a:pt x="256" y="34"/>
                        </a:lnTo>
                        <a:lnTo>
                          <a:pt x="253" y="30"/>
                        </a:lnTo>
                        <a:lnTo>
                          <a:pt x="249" y="28"/>
                        </a:lnTo>
                        <a:lnTo>
                          <a:pt x="243" y="24"/>
                        </a:lnTo>
                        <a:lnTo>
                          <a:pt x="239" y="23"/>
                        </a:lnTo>
                        <a:lnTo>
                          <a:pt x="235" y="21"/>
                        </a:lnTo>
                        <a:lnTo>
                          <a:pt x="230" y="17"/>
                        </a:lnTo>
                        <a:lnTo>
                          <a:pt x="224" y="15"/>
                        </a:lnTo>
                        <a:lnTo>
                          <a:pt x="218" y="13"/>
                        </a:lnTo>
                        <a:lnTo>
                          <a:pt x="213" y="9"/>
                        </a:lnTo>
                        <a:lnTo>
                          <a:pt x="207" y="7"/>
                        </a:lnTo>
                        <a:lnTo>
                          <a:pt x="201" y="5"/>
                        </a:lnTo>
                        <a:lnTo>
                          <a:pt x="195" y="5"/>
                        </a:lnTo>
                        <a:lnTo>
                          <a:pt x="188" y="4"/>
                        </a:lnTo>
                        <a:lnTo>
                          <a:pt x="182" y="2"/>
                        </a:lnTo>
                        <a:lnTo>
                          <a:pt x="175" y="2"/>
                        </a:lnTo>
                        <a:lnTo>
                          <a:pt x="169" y="2"/>
                        </a:lnTo>
                        <a:lnTo>
                          <a:pt x="161" y="0"/>
                        </a:lnTo>
                        <a:lnTo>
                          <a:pt x="154" y="0"/>
                        </a:lnTo>
                        <a:lnTo>
                          <a:pt x="146" y="0"/>
                        </a:lnTo>
                        <a:lnTo>
                          <a:pt x="140" y="0"/>
                        </a:lnTo>
                        <a:lnTo>
                          <a:pt x="133" y="0"/>
                        </a:lnTo>
                        <a:lnTo>
                          <a:pt x="123" y="0"/>
                        </a:lnTo>
                        <a:lnTo>
                          <a:pt x="116" y="0"/>
                        </a:lnTo>
                        <a:lnTo>
                          <a:pt x="110" y="2"/>
                        </a:lnTo>
                        <a:lnTo>
                          <a:pt x="102" y="2"/>
                        </a:lnTo>
                        <a:lnTo>
                          <a:pt x="95" y="2"/>
                        </a:lnTo>
                        <a:lnTo>
                          <a:pt x="89" y="4"/>
                        </a:lnTo>
                        <a:lnTo>
                          <a:pt x="83" y="5"/>
                        </a:lnTo>
                        <a:lnTo>
                          <a:pt x="76" y="5"/>
                        </a:lnTo>
                        <a:lnTo>
                          <a:pt x="70" y="7"/>
                        </a:lnTo>
                        <a:lnTo>
                          <a:pt x="64" y="9"/>
                        </a:lnTo>
                        <a:lnTo>
                          <a:pt x="59" y="13"/>
                        </a:lnTo>
                        <a:lnTo>
                          <a:pt x="55" y="15"/>
                        </a:lnTo>
                        <a:lnTo>
                          <a:pt x="49" y="17"/>
                        </a:lnTo>
                        <a:lnTo>
                          <a:pt x="43" y="21"/>
                        </a:lnTo>
                        <a:lnTo>
                          <a:pt x="40" y="23"/>
                        </a:lnTo>
                        <a:lnTo>
                          <a:pt x="34" y="24"/>
                        </a:lnTo>
                        <a:lnTo>
                          <a:pt x="30" y="28"/>
                        </a:lnTo>
                        <a:lnTo>
                          <a:pt x="24" y="30"/>
                        </a:lnTo>
                        <a:lnTo>
                          <a:pt x="22" y="34"/>
                        </a:lnTo>
                        <a:lnTo>
                          <a:pt x="15" y="40"/>
                        </a:lnTo>
                        <a:lnTo>
                          <a:pt x="9" y="47"/>
                        </a:lnTo>
                        <a:lnTo>
                          <a:pt x="3" y="55"/>
                        </a:lnTo>
                        <a:lnTo>
                          <a:pt x="2" y="64"/>
                        </a:lnTo>
                        <a:lnTo>
                          <a:pt x="0" y="72"/>
                        </a:lnTo>
                        <a:lnTo>
                          <a:pt x="0" y="81"/>
                        </a:lnTo>
                        <a:lnTo>
                          <a:pt x="0" y="87"/>
                        </a:lnTo>
                        <a:lnTo>
                          <a:pt x="2" y="97"/>
                        </a:lnTo>
                        <a:lnTo>
                          <a:pt x="3" y="104"/>
                        </a:lnTo>
                        <a:lnTo>
                          <a:pt x="9" y="112"/>
                        </a:lnTo>
                        <a:lnTo>
                          <a:pt x="15" y="120"/>
                        </a:lnTo>
                        <a:lnTo>
                          <a:pt x="22" y="125"/>
                        </a:lnTo>
                        <a:lnTo>
                          <a:pt x="24" y="129"/>
                        </a:lnTo>
                        <a:lnTo>
                          <a:pt x="30" y="133"/>
                        </a:lnTo>
                        <a:lnTo>
                          <a:pt x="34" y="135"/>
                        </a:lnTo>
                        <a:lnTo>
                          <a:pt x="40" y="139"/>
                        </a:lnTo>
                        <a:lnTo>
                          <a:pt x="43" y="140"/>
                        </a:lnTo>
                        <a:lnTo>
                          <a:pt x="49" y="144"/>
                        </a:lnTo>
                        <a:lnTo>
                          <a:pt x="55" y="146"/>
                        </a:lnTo>
                        <a:lnTo>
                          <a:pt x="59" y="148"/>
                        </a:lnTo>
                        <a:lnTo>
                          <a:pt x="64" y="150"/>
                        </a:lnTo>
                        <a:lnTo>
                          <a:pt x="70" y="152"/>
                        </a:lnTo>
                        <a:lnTo>
                          <a:pt x="76" y="154"/>
                        </a:lnTo>
                        <a:lnTo>
                          <a:pt x="83" y="156"/>
                        </a:lnTo>
                        <a:lnTo>
                          <a:pt x="89" y="158"/>
                        </a:lnTo>
                        <a:lnTo>
                          <a:pt x="95" y="158"/>
                        </a:lnTo>
                        <a:lnTo>
                          <a:pt x="102" y="159"/>
                        </a:lnTo>
                        <a:lnTo>
                          <a:pt x="110" y="161"/>
                        </a:lnTo>
                        <a:lnTo>
                          <a:pt x="116" y="161"/>
                        </a:lnTo>
                        <a:lnTo>
                          <a:pt x="123" y="161"/>
                        </a:lnTo>
                        <a:lnTo>
                          <a:pt x="133" y="161"/>
                        </a:lnTo>
                        <a:lnTo>
                          <a:pt x="140" y="163"/>
                        </a:lnTo>
                        <a:lnTo>
                          <a:pt x="140" y="163"/>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2" name="Freeform 288"/>
                  <p:cNvSpPr>
                    <a:spLocks/>
                  </p:cNvSpPr>
                  <p:nvPr/>
                </p:nvSpPr>
                <p:spPr bwMode="auto">
                  <a:xfrm>
                    <a:off x="8253413" y="2436813"/>
                    <a:ext cx="147638" cy="52388"/>
                  </a:xfrm>
                  <a:custGeom>
                    <a:avLst/>
                    <a:gdLst/>
                    <a:ahLst/>
                    <a:cxnLst>
                      <a:cxn ang="0">
                        <a:pos x="0" y="34"/>
                      </a:cxn>
                      <a:cxn ang="0">
                        <a:pos x="0" y="29"/>
                      </a:cxn>
                      <a:cxn ang="0">
                        <a:pos x="6" y="23"/>
                      </a:cxn>
                      <a:cxn ang="0">
                        <a:pos x="8" y="19"/>
                      </a:cxn>
                      <a:cxn ang="0">
                        <a:pos x="13" y="17"/>
                      </a:cxn>
                      <a:cxn ang="0">
                        <a:pos x="17" y="15"/>
                      </a:cxn>
                      <a:cxn ang="0">
                        <a:pos x="25" y="12"/>
                      </a:cxn>
                      <a:cxn ang="0">
                        <a:pos x="29" y="10"/>
                      </a:cxn>
                      <a:cxn ang="0">
                        <a:pos x="36" y="6"/>
                      </a:cxn>
                      <a:cxn ang="0">
                        <a:pos x="46" y="4"/>
                      </a:cxn>
                      <a:cxn ang="0">
                        <a:pos x="53" y="2"/>
                      </a:cxn>
                      <a:cxn ang="0">
                        <a:pos x="61" y="0"/>
                      </a:cxn>
                      <a:cxn ang="0">
                        <a:pos x="71" y="0"/>
                      </a:cxn>
                      <a:cxn ang="0">
                        <a:pos x="76" y="0"/>
                      </a:cxn>
                      <a:cxn ang="0">
                        <a:pos x="82" y="0"/>
                      </a:cxn>
                      <a:cxn ang="0">
                        <a:pos x="88" y="0"/>
                      </a:cxn>
                      <a:cxn ang="0">
                        <a:pos x="93" y="0"/>
                      </a:cxn>
                      <a:cxn ang="0">
                        <a:pos x="103" y="0"/>
                      </a:cxn>
                      <a:cxn ang="0">
                        <a:pos x="112" y="0"/>
                      </a:cxn>
                      <a:cxn ang="0">
                        <a:pos x="122" y="0"/>
                      </a:cxn>
                      <a:cxn ang="0">
                        <a:pos x="131" y="2"/>
                      </a:cxn>
                      <a:cxn ang="0">
                        <a:pos x="139" y="4"/>
                      </a:cxn>
                      <a:cxn ang="0">
                        <a:pos x="148" y="6"/>
                      </a:cxn>
                      <a:cxn ang="0">
                        <a:pos x="154" y="10"/>
                      </a:cxn>
                      <a:cxn ang="0">
                        <a:pos x="162" y="12"/>
                      </a:cxn>
                      <a:cxn ang="0">
                        <a:pos x="166" y="15"/>
                      </a:cxn>
                      <a:cxn ang="0">
                        <a:pos x="171" y="17"/>
                      </a:cxn>
                      <a:cxn ang="0">
                        <a:pos x="175" y="19"/>
                      </a:cxn>
                      <a:cxn ang="0">
                        <a:pos x="179" y="23"/>
                      </a:cxn>
                      <a:cxn ang="0">
                        <a:pos x="185" y="29"/>
                      </a:cxn>
                      <a:cxn ang="0">
                        <a:pos x="187" y="34"/>
                      </a:cxn>
                      <a:cxn ang="0">
                        <a:pos x="185" y="38"/>
                      </a:cxn>
                      <a:cxn ang="0">
                        <a:pos x="179" y="42"/>
                      </a:cxn>
                      <a:cxn ang="0">
                        <a:pos x="175" y="46"/>
                      </a:cxn>
                      <a:cxn ang="0">
                        <a:pos x="171" y="48"/>
                      </a:cxn>
                      <a:cxn ang="0">
                        <a:pos x="166" y="52"/>
                      </a:cxn>
                      <a:cxn ang="0">
                        <a:pos x="162" y="55"/>
                      </a:cxn>
                      <a:cxn ang="0">
                        <a:pos x="154" y="57"/>
                      </a:cxn>
                      <a:cxn ang="0">
                        <a:pos x="148" y="59"/>
                      </a:cxn>
                      <a:cxn ang="0">
                        <a:pos x="139" y="61"/>
                      </a:cxn>
                      <a:cxn ang="0">
                        <a:pos x="131" y="63"/>
                      </a:cxn>
                      <a:cxn ang="0">
                        <a:pos x="122" y="65"/>
                      </a:cxn>
                      <a:cxn ang="0">
                        <a:pos x="112" y="65"/>
                      </a:cxn>
                      <a:cxn ang="0">
                        <a:pos x="103" y="67"/>
                      </a:cxn>
                      <a:cxn ang="0">
                        <a:pos x="93" y="67"/>
                      </a:cxn>
                      <a:cxn ang="0">
                        <a:pos x="88" y="67"/>
                      </a:cxn>
                      <a:cxn ang="0">
                        <a:pos x="82" y="67"/>
                      </a:cxn>
                      <a:cxn ang="0">
                        <a:pos x="76" y="65"/>
                      </a:cxn>
                      <a:cxn ang="0">
                        <a:pos x="71" y="65"/>
                      </a:cxn>
                      <a:cxn ang="0">
                        <a:pos x="61" y="65"/>
                      </a:cxn>
                      <a:cxn ang="0">
                        <a:pos x="53" y="63"/>
                      </a:cxn>
                      <a:cxn ang="0">
                        <a:pos x="46" y="61"/>
                      </a:cxn>
                      <a:cxn ang="0">
                        <a:pos x="36" y="59"/>
                      </a:cxn>
                      <a:cxn ang="0">
                        <a:pos x="29" y="57"/>
                      </a:cxn>
                      <a:cxn ang="0">
                        <a:pos x="25" y="55"/>
                      </a:cxn>
                      <a:cxn ang="0">
                        <a:pos x="17" y="52"/>
                      </a:cxn>
                      <a:cxn ang="0">
                        <a:pos x="13" y="48"/>
                      </a:cxn>
                      <a:cxn ang="0">
                        <a:pos x="8" y="46"/>
                      </a:cxn>
                      <a:cxn ang="0">
                        <a:pos x="6" y="42"/>
                      </a:cxn>
                      <a:cxn ang="0">
                        <a:pos x="0" y="38"/>
                      </a:cxn>
                      <a:cxn ang="0">
                        <a:pos x="0" y="34"/>
                      </a:cxn>
                      <a:cxn ang="0">
                        <a:pos x="0" y="34"/>
                      </a:cxn>
                    </a:cxnLst>
                    <a:rect l="0" t="0" r="r" b="b"/>
                    <a:pathLst>
                      <a:path w="187" h="67">
                        <a:moveTo>
                          <a:pt x="0" y="34"/>
                        </a:moveTo>
                        <a:lnTo>
                          <a:pt x="0" y="29"/>
                        </a:lnTo>
                        <a:lnTo>
                          <a:pt x="6" y="23"/>
                        </a:lnTo>
                        <a:lnTo>
                          <a:pt x="8" y="19"/>
                        </a:lnTo>
                        <a:lnTo>
                          <a:pt x="13" y="17"/>
                        </a:lnTo>
                        <a:lnTo>
                          <a:pt x="17" y="15"/>
                        </a:lnTo>
                        <a:lnTo>
                          <a:pt x="25" y="12"/>
                        </a:lnTo>
                        <a:lnTo>
                          <a:pt x="29" y="10"/>
                        </a:lnTo>
                        <a:lnTo>
                          <a:pt x="36" y="6"/>
                        </a:lnTo>
                        <a:lnTo>
                          <a:pt x="46" y="4"/>
                        </a:lnTo>
                        <a:lnTo>
                          <a:pt x="53" y="2"/>
                        </a:lnTo>
                        <a:lnTo>
                          <a:pt x="61" y="0"/>
                        </a:lnTo>
                        <a:lnTo>
                          <a:pt x="71" y="0"/>
                        </a:lnTo>
                        <a:lnTo>
                          <a:pt x="76" y="0"/>
                        </a:lnTo>
                        <a:lnTo>
                          <a:pt x="82" y="0"/>
                        </a:lnTo>
                        <a:lnTo>
                          <a:pt x="88" y="0"/>
                        </a:lnTo>
                        <a:lnTo>
                          <a:pt x="93" y="0"/>
                        </a:lnTo>
                        <a:lnTo>
                          <a:pt x="103" y="0"/>
                        </a:lnTo>
                        <a:lnTo>
                          <a:pt x="112" y="0"/>
                        </a:lnTo>
                        <a:lnTo>
                          <a:pt x="122" y="0"/>
                        </a:lnTo>
                        <a:lnTo>
                          <a:pt x="131" y="2"/>
                        </a:lnTo>
                        <a:lnTo>
                          <a:pt x="139" y="4"/>
                        </a:lnTo>
                        <a:lnTo>
                          <a:pt x="148" y="6"/>
                        </a:lnTo>
                        <a:lnTo>
                          <a:pt x="154" y="10"/>
                        </a:lnTo>
                        <a:lnTo>
                          <a:pt x="162" y="12"/>
                        </a:lnTo>
                        <a:lnTo>
                          <a:pt x="166" y="15"/>
                        </a:lnTo>
                        <a:lnTo>
                          <a:pt x="171" y="17"/>
                        </a:lnTo>
                        <a:lnTo>
                          <a:pt x="175" y="19"/>
                        </a:lnTo>
                        <a:lnTo>
                          <a:pt x="179" y="23"/>
                        </a:lnTo>
                        <a:lnTo>
                          <a:pt x="185" y="29"/>
                        </a:lnTo>
                        <a:lnTo>
                          <a:pt x="187" y="34"/>
                        </a:lnTo>
                        <a:lnTo>
                          <a:pt x="185" y="38"/>
                        </a:lnTo>
                        <a:lnTo>
                          <a:pt x="179" y="42"/>
                        </a:lnTo>
                        <a:lnTo>
                          <a:pt x="175" y="46"/>
                        </a:lnTo>
                        <a:lnTo>
                          <a:pt x="171" y="48"/>
                        </a:lnTo>
                        <a:lnTo>
                          <a:pt x="166" y="52"/>
                        </a:lnTo>
                        <a:lnTo>
                          <a:pt x="162" y="55"/>
                        </a:lnTo>
                        <a:lnTo>
                          <a:pt x="154" y="57"/>
                        </a:lnTo>
                        <a:lnTo>
                          <a:pt x="148" y="59"/>
                        </a:lnTo>
                        <a:lnTo>
                          <a:pt x="139" y="61"/>
                        </a:lnTo>
                        <a:lnTo>
                          <a:pt x="131" y="63"/>
                        </a:lnTo>
                        <a:lnTo>
                          <a:pt x="122" y="65"/>
                        </a:lnTo>
                        <a:lnTo>
                          <a:pt x="112" y="65"/>
                        </a:lnTo>
                        <a:lnTo>
                          <a:pt x="103" y="67"/>
                        </a:lnTo>
                        <a:lnTo>
                          <a:pt x="93" y="67"/>
                        </a:lnTo>
                        <a:lnTo>
                          <a:pt x="88" y="67"/>
                        </a:lnTo>
                        <a:lnTo>
                          <a:pt x="82" y="67"/>
                        </a:lnTo>
                        <a:lnTo>
                          <a:pt x="76" y="65"/>
                        </a:lnTo>
                        <a:lnTo>
                          <a:pt x="71" y="65"/>
                        </a:lnTo>
                        <a:lnTo>
                          <a:pt x="61" y="65"/>
                        </a:lnTo>
                        <a:lnTo>
                          <a:pt x="53" y="63"/>
                        </a:lnTo>
                        <a:lnTo>
                          <a:pt x="46" y="61"/>
                        </a:lnTo>
                        <a:lnTo>
                          <a:pt x="36" y="59"/>
                        </a:lnTo>
                        <a:lnTo>
                          <a:pt x="29" y="57"/>
                        </a:lnTo>
                        <a:lnTo>
                          <a:pt x="25" y="55"/>
                        </a:lnTo>
                        <a:lnTo>
                          <a:pt x="17" y="52"/>
                        </a:lnTo>
                        <a:lnTo>
                          <a:pt x="13" y="48"/>
                        </a:lnTo>
                        <a:lnTo>
                          <a:pt x="8" y="46"/>
                        </a:lnTo>
                        <a:lnTo>
                          <a:pt x="6" y="42"/>
                        </a:lnTo>
                        <a:lnTo>
                          <a:pt x="0" y="38"/>
                        </a:lnTo>
                        <a:lnTo>
                          <a:pt x="0" y="34"/>
                        </a:lnTo>
                        <a:lnTo>
                          <a:pt x="0" y="34"/>
                        </a:lnTo>
                        <a:close/>
                      </a:path>
                    </a:pathLst>
                  </a:custGeom>
                  <a:solidFill>
                    <a:srgbClr val="C9D6C2"/>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3" name="Freeform 289"/>
                  <p:cNvSpPr>
                    <a:spLocks/>
                  </p:cNvSpPr>
                  <p:nvPr/>
                </p:nvSpPr>
                <p:spPr bwMode="auto">
                  <a:xfrm>
                    <a:off x="7996238" y="2755900"/>
                    <a:ext cx="660400" cy="1071563"/>
                  </a:xfrm>
                  <a:custGeom>
                    <a:avLst/>
                    <a:gdLst/>
                    <a:ahLst/>
                    <a:cxnLst>
                      <a:cxn ang="0">
                        <a:pos x="665" y="147"/>
                      </a:cxn>
                      <a:cxn ang="0">
                        <a:pos x="696" y="153"/>
                      </a:cxn>
                      <a:cxn ang="0">
                        <a:pos x="740" y="181"/>
                      </a:cxn>
                      <a:cxn ang="0">
                        <a:pos x="764" y="229"/>
                      </a:cxn>
                      <a:cxn ang="0">
                        <a:pos x="762" y="1141"/>
                      </a:cxn>
                      <a:cxn ang="0">
                        <a:pos x="738" y="1189"/>
                      </a:cxn>
                      <a:cxn ang="0">
                        <a:pos x="698" y="1219"/>
                      </a:cxn>
                      <a:cxn ang="0">
                        <a:pos x="671" y="1236"/>
                      </a:cxn>
                      <a:cxn ang="0">
                        <a:pos x="635" y="1249"/>
                      </a:cxn>
                      <a:cxn ang="0">
                        <a:pos x="599" y="1261"/>
                      </a:cxn>
                      <a:cxn ang="0">
                        <a:pos x="561" y="1270"/>
                      </a:cxn>
                      <a:cxn ang="0">
                        <a:pos x="521" y="1278"/>
                      </a:cxn>
                      <a:cxn ang="0">
                        <a:pos x="481" y="1282"/>
                      </a:cxn>
                      <a:cxn ang="0">
                        <a:pos x="433" y="1284"/>
                      </a:cxn>
                      <a:cxn ang="0">
                        <a:pos x="380" y="1282"/>
                      </a:cxn>
                      <a:cxn ang="0">
                        <a:pos x="329" y="1278"/>
                      </a:cxn>
                      <a:cxn ang="0">
                        <a:pos x="278" y="1269"/>
                      </a:cxn>
                      <a:cxn ang="0">
                        <a:pos x="232" y="1259"/>
                      </a:cxn>
                      <a:cxn ang="0">
                        <a:pos x="188" y="1242"/>
                      </a:cxn>
                      <a:cxn ang="0">
                        <a:pos x="150" y="1225"/>
                      </a:cxn>
                      <a:cxn ang="0">
                        <a:pos x="118" y="1204"/>
                      </a:cxn>
                      <a:cxn ang="0">
                        <a:pos x="93" y="1179"/>
                      </a:cxn>
                      <a:cxn ang="0">
                        <a:pos x="74" y="1153"/>
                      </a:cxn>
                      <a:cxn ang="0">
                        <a:pos x="66" y="1122"/>
                      </a:cxn>
                      <a:cxn ang="0">
                        <a:pos x="70" y="213"/>
                      </a:cxn>
                      <a:cxn ang="0">
                        <a:pos x="104" y="168"/>
                      </a:cxn>
                      <a:cxn ang="0">
                        <a:pos x="135" y="153"/>
                      </a:cxn>
                      <a:cxn ang="0">
                        <a:pos x="165" y="147"/>
                      </a:cxn>
                      <a:cxn ang="0">
                        <a:pos x="129" y="84"/>
                      </a:cxn>
                      <a:cxn ang="0">
                        <a:pos x="87" y="97"/>
                      </a:cxn>
                      <a:cxn ang="0">
                        <a:pos x="53" y="122"/>
                      </a:cxn>
                      <a:cxn ang="0">
                        <a:pos x="25" y="154"/>
                      </a:cxn>
                      <a:cxn ang="0">
                        <a:pos x="6" y="192"/>
                      </a:cxn>
                      <a:cxn ang="0">
                        <a:pos x="0" y="236"/>
                      </a:cxn>
                      <a:cxn ang="0">
                        <a:pos x="6" y="1158"/>
                      </a:cxn>
                      <a:cxn ang="0">
                        <a:pos x="23" y="1196"/>
                      </a:cxn>
                      <a:cxn ang="0">
                        <a:pos x="49" y="1232"/>
                      </a:cxn>
                      <a:cxn ang="0">
                        <a:pos x="84" y="1263"/>
                      </a:cxn>
                      <a:cxn ang="0">
                        <a:pos x="127" y="1289"/>
                      </a:cxn>
                      <a:cxn ang="0">
                        <a:pos x="177" y="1310"/>
                      </a:cxn>
                      <a:cxn ang="0">
                        <a:pos x="230" y="1327"/>
                      </a:cxn>
                      <a:cxn ang="0">
                        <a:pos x="287" y="1341"/>
                      </a:cxn>
                      <a:cxn ang="0">
                        <a:pos x="348" y="1348"/>
                      </a:cxn>
                      <a:cxn ang="0">
                        <a:pos x="409" y="1350"/>
                      </a:cxn>
                      <a:cxn ang="0">
                        <a:pos x="471" y="1350"/>
                      </a:cxn>
                      <a:cxn ang="0">
                        <a:pos x="530" y="1345"/>
                      </a:cxn>
                      <a:cxn ang="0">
                        <a:pos x="586" y="1335"/>
                      </a:cxn>
                      <a:cxn ang="0">
                        <a:pos x="637" y="1322"/>
                      </a:cxn>
                      <a:cxn ang="0">
                        <a:pos x="683" y="1305"/>
                      </a:cxn>
                      <a:cxn ang="0">
                        <a:pos x="723" y="1286"/>
                      </a:cxn>
                      <a:cxn ang="0">
                        <a:pos x="757" y="1263"/>
                      </a:cxn>
                      <a:cxn ang="0">
                        <a:pos x="783" y="1238"/>
                      </a:cxn>
                      <a:cxn ang="0">
                        <a:pos x="806" y="1210"/>
                      </a:cxn>
                      <a:cxn ang="0">
                        <a:pos x="821" y="1177"/>
                      </a:cxn>
                      <a:cxn ang="0">
                        <a:pos x="831" y="1147"/>
                      </a:cxn>
                      <a:cxn ang="0">
                        <a:pos x="833" y="236"/>
                      </a:cxn>
                      <a:cxn ang="0">
                        <a:pos x="823" y="192"/>
                      </a:cxn>
                      <a:cxn ang="0">
                        <a:pos x="804" y="154"/>
                      </a:cxn>
                      <a:cxn ang="0">
                        <a:pos x="776" y="122"/>
                      </a:cxn>
                      <a:cxn ang="0">
                        <a:pos x="742" y="97"/>
                      </a:cxn>
                      <a:cxn ang="0">
                        <a:pos x="702" y="84"/>
                      </a:cxn>
                    </a:cxnLst>
                    <a:rect l="0" t="0" r="r" b="b"/>
                    <a:pathLst>
                      <a:path w="833" h="1350">
                        <a:moveTo>
                          <a:pt x="694" y="82"/>
                        </a:moveTo>
                        <a:lnTo>
                          <a:pt x="694" y="0"/>
                        </a:lnTo>
                        <a:lnTo>
                          <a:pt x="627" y="0"/>
                        </a:lnTo>
                        <a:lnTo>
                          <a:pt x="627" y="147"/>
                        </a:lnTo>
                        <a:lnTo>
                          <a:pt x="662" y="147"/>
                        </a:lnTo>
                        <a:lnTo>
                          <a:pt x="665" y="147"/>
                        </a:lnTo>
                        <a:lnTo>
                          <a:pt x="671" y="147"/>
                        </a:lnTo>
                        <a:lnTo>
                          <a:pt x="675" y="147"/>
                        </a:lnTo>
                        <a:lnTo>
                          <a:pt x="681" y="149"/>
                        </a:lnTo>
                        <a:lnTo>
                          <a:pt x="686" y="149"/>
                        </a:lnTo>
                        <a:lnTo>
                          <a:pt x="692" y="151"/>
                        </a:lnTo>
                        <a:lnTo>
                          <a:pt x="696" y="153"/>
                        </a:lnTo>
                        <a:lnTo>
                          <a:pt x="702" y="154"/>
                        </a:lnTo>
                        <a:lnTo>
                          <a:pt x="709" y="158"/>
                        </a:lnTo>
                        <a:lnTo>
                          <a:pt x="719" y="162"/>
                        </a:lnTo>
                        <a:lnTo>
                          <a:pt x="726" y="168"/>
                        </a:lnTo>
                        <a:lnTo>
                          <a:pt x="734" y="175"/>
                        </a:lnTo>
                        <a:lnTo>
                          <a:pt x="740" y="181"/>
                        </a:lnTo>
                        <a:lnTo>
                          <a:pt x="747" y="189"/>
                        </a:lnTo>
                        <a:lnTo>
                          <a:pt x="753" y="198"/>
                        </a:lnTo>
                        <a:lnTo>
                          <a:pt x="757" y="206"/>
                        </a:lnTo>
                        <a:lnTo>
                          <a:pt x="759" y="213"/>
                        </a:lnTo>
                        <a:lnTo>
                          <a:pt x="762" y="223"/>
                        </a:lnTo>
                        <a:lnTo>
                          <a:pt x="764" y="229"/>
                        </a:lnTo>
                        <a:lnTo>
                          <a:pt x="764" y="232"/>
                        </a:lnTo>
                        <a:lnTo>
                          <a:pt x="764" y="238"/>
                        </a:lnTo>
                        <a:lnTo>
                          <a:pt x="766" y="244"/>
                        </a:lnTo>
                        <a:lnTo>
                          <a:pt x="766" y="1124"/>
                        </a:lnTo>
                        <a:lnTo>
                          <a:pt x="764" y="1134"/>
                        </a:lnTo>
                        <a:lnTo>
                          <a:pt x="762" y="1141"/>
                        </a:lnTo>
                        <a:lnTo>
                          <a:pt x="761" y="1149"/>
                        </a:lnTo>
                        <a:lnTo>
                          <a:pt x="759" y="1158"/>
                        </a:lnTo>
                        <a:lnTo>
                          <a:pt x="755" y="1166"/>
                        </a:lnTo>
                        <a:lnTo>
                          <a:pt x="749" y="1173"/>
                        </a:lnTo>
                        <a:lnTo>
                          <a:pt x="743" y="1181"/>
                        </a:lnTo>
                        <a:lnTo>
                          <a:pt x="738" y="1189"/>
                        </a:lnTo>
                        <a:lnTo>
                          <a:pt x="732" y="1194"/>
                        </a:lnTo>
                        <a:lnTo>
                          <a:pt x="724" y="1200"/>
                        </a:lnTo>
                        <a:lnTo>
                          <a:pt x="717" y="1208"/>
                        </a:lnTo>
                        <a:lnTo>
                          <a:pt x="709" y="1213"/>
                        </a:lnTo>
                        <a:lnTo>
                          <a:pt x="703" y="1217"/>
                        </a:lnTo>
                        <a:lnTo>
                          <a:pt x="698" y="1219"/>
                        </a:lnTo>
                        <a:lnTo>
                          <a:pt x="694" y="1221"/>
                        </a:lnTo>
                        <a:lnTo>
                          <a:pt x="690" y="1225"/>
                        </a:lnTo>
                        <a:lnTo>
                          <a:pt x="684" y="1227"/>
                        </a:lnTo>
                        <a:lnTo>
                          <a:pt x="679" y="1230"/>
                        </a:lnTo>
                        <a:lnTo>
                          <a:pt x="675" y="1232"/>
                        </a:lnTo>
                        <a:lnTo>
                          <a:pt x="671" y="1236"/>
                        </a:lnTo>
                        <a:lnTo>
                          <a:pt x="664" y="1238"/>
                        </a:lnTo>
                        <a:lnTo>
                          <a:pt x="658" y="1242"/>
                        </a:lnTo>
                        <a:lnTo>
                          <a:pt x="652" y="1242"/>
                        </a:lnTo>
                        <a:lnTo>
                          <a:pt x="648" y="1246"/>
                        </a:lnTo>
                        <a:lnTo>
                          <a:pt x="641" y="1248"/>
                        </a:lnTo>
                        <a:lnTo>
                          <a:pt x="635" y="1249"/>
                        </a:lnTo>
                        <a:lnTo>
                          <a:pt x="631" y="1251"/>
                        </a:lnTo>
                        <a:lnTo>
                          <a:pt x="626" y="1253"/>
                        </a:lnTo>
                        <a:lnTo>
                          <a:pt x="618" y="1255"/>
                        </a:lnTo>
                        <a:lnTo>
                          <a:pt x="612" y="1257"/>
                        </a:lnTo>
                        <a:lnTo>
                          <a:pt x="607" y="1259"/>
                        </a:lnTo>
                        <a:lnTo>
                          <a:pt x="599" y="1261"/>
                        </a:lnTo>
                        <a:lnTo>
                          <a:pt x="593" y="1263"/>
                        </a:lnTo>
                        <a:lnTo>
                          <a:pt x="587" y="1265"/>
                        </a:lnTo>
                        <a:lnTo>
                          <a:pt x="580" y="1265"/>
                        </a:lnTo>
                        <a:lnTo>
                          <a:pt x="574" y="1269"/>
                        </a:lnTo>
                        <a:lnTo>
                          <a:pt x="568" y="1269"/>
                        </a:lnTo>
                        <a:lnTo>
                          <a:pt x="561" y="1270"/>
                        </a:lnTo>
                        <a:lnTo>
                          <a:pt x="553" y="1270"/>
                        </a:lnTo>
                        <a:lnTo>
                          <a:pt x="548" y="1272"/>
                        </a:lnTo>
                        <a:lnTo>
                          <a:pt x="540" y="1274"/>
                        </a:lnTo>
                        <a:lnTo>
                          <a:pt x="534" y="1274"/>
                        </a:lnTo>
                        <a:lnTo>
                          <a:pt x="529" y="1276"/>
                        </a:lnTo>
                        <a:lnTo>
                          <a:pt x="521" y="1278"/>
                        </a:lnTo>
                        <a:lnTo>
                          <a:pt x="513" y="1278"/>
                        </a:lnTo>
                        <a:lnTo>
                          <a:pt x="508" y="1278"/>
                        </a:lnTo>
                        <a:lnTo>
                          <a:pt x="500" y="1280"/>
                        </a:lnTo>
                        <a:lnTo>
                          <a:pt x="494" y="1280"/>
                        </a:lnTo>
                        <a:lnTo>
                          <a:pt x="489" y="1282"/>
                        </a:lnTo>
                        <a:lnTo>
                          <a:pt x="481" y="1282"/>
                        </a:lnTo>
                        <a:lnTo>
                          <a:pt x="473" y="1282"/>
                        </a:lnTo>
                        <a:lnTo>
                          <a:pt x="468" y="1284"/>
                        </a:lnTo>
                        <a:lnTo>
                          <a:pt x="460" y="1284"/>
                        </a:lnTo>
                        <a:lnTo>
                          <a:pt x="451" y="1284"/>
                        </a:lnTo>
                        <a:lnTo>
                          <a:pt x="441" y="1284"/>
                        </a:lnTo>
                        <a:lnTo>
                          <a:pt x="433" y="1284"/>
                        </a:lnTo>
                        <a:lnTo>
                          <a:pt x="424" y="1284"/>
                        </a:lnTo>
                        <a:lnTo>
                          <a:pt x="414" y="1284"/>
                        </a:lnTo>
                        <a:lnTo>
                          <a:pt x="407" y="1284"/>
                        </a:lnTo>
                        <a:lnTo>
                          <a:pt x="397" y="1284"/>
                        </a:lnTo>
                        <a:lnTo>
                          <a:pt x="390" y="1282"/>
                        </a:lnTo>
                        <a:lnTo>
                          <a:pt x="380" y="1282"/>
                        </a:lnTo>
                        <a:lnTo>
                          <a:pt x="371" y="1282"/>
                        </a:lnTo>
                        <a:lnTo>
                          <a:pt x="363" y="1282"/>
                        </a:lnTo>
                        <a:lnTo>
                          <a:pt x="354" y="1280"/>
                        </a:lnTo>
                        <a:lnTo>
                          <a:pt x="346" y="1280"/>
                        </a:lnTo>
                        <a:lnTo>
                          <a:pt x="336" y="1278"/>
                        </a:lnTo>
                        <a:lnTo>
                          <a:pt x="329" y="1278"/>
                        </a:lnTo>
                        <a:lnTo>
                          <a:pt x="319" y="1276"/>
                        </a:lnTo>
                        <a:lnTo>
                          <a:pt x="312" y="1276"/>
                        </a:lnTo>
                        <a:lnTo>
                          <a:pt x="302" y="1274"/>
                        </a:lnTo>
                        <a:lnTo>
                          <a:pt x="295" y="1272"/>
                        </a:lnTo>
                        <a:lnTo>
                          <a:pt x="287" y="1270"/>
                        </a:lnTo>
                        <a:lnTo>
                          <a:pt x="278" y="1269"/>
                        </a:lnTo>
                        <a:lnTo>
                          <a:pt x="270" y="1267"/>
                        </a:lnTo>
                        <a:lnTo>
                          <a:pt x="262" y="1267"/>
                        </a:lnTo>
                        <a:lnTo>
                          <a:pt x="255" y="1263"/>
                        </a:lnTo>
                        <a:lnTo>
                          <a:pt x="247" y="1263"/>
                        </a:lnTo>
                        <a:lnTo>
                          <a:pt x="240" y="1261"/>
                        </a:lnTo>
                        <a:lnTo>
                          <a:pt x="232" y="1259"/>
                        </a:lnTo>
                        <a:lnTo>
                          <a:pt x="224" y="1255"/>
                        </a:lnTo>
                        <a:lnTo>
                          <a:pt x="217" y="1253"/>
                        </a:lnTo>
                        <a:lnTo>
                          <a:pt x="209" y="1251"/>
                        </a:lnTo>
                        <a:lnTo>
                          <a:pt x="203" y="1249"/>
                        </a:lnTo>
                        <a:lnTo>
                          <a:pt x="196" y="1246"/>
                        </a:lnTo>
                        <a:lnTo>
                          <a:pt x="188" y="1242"/>
                        </a:lnTo>
                        <a:lnTo>
                          <a:pt x="182" y="1240"/>
                        </a:lnTo>
                        <a:lnTo>
                          <a:pt x="175" y="1238"/>
                        </a:lnTo>
                        <a:lnTo>
                          <a:pt x="167" y="1234"/>
                        </a:lnTo>
                        <a:lnTo>
                          <a:pt x="162" y="1230"/>
                        </a:lnTo>
                        <a:lnTo>
                          <a:pt x="156" y="1229"/>
                        </a:lnTo>
                        <a:lnTo>
                          <a:pt x="150" y="1225"/>
                        </a:lnTo>
                        <a:lnTo>
                          <a:pt x="144" y="1221"/>
                        </a:lnTo>
                        <a:lnTo>
                          <a:pt x="139" y="1219"/>
                        </a:lnTo>
                        <a:lnTo>
                          <a:pt x="133" y="1213"/>
                        </a:lnTo>
                        <a:lnTo>
                          <a:pt x="127" y="1211"/>
                        </a:lnTo>
                        <a:lnTo>
                          <a:pt x="124" y="1206"/>
                        </a:lnTo>
                        <a:lnTo>
                          <a:pt x="118" y="1204"/>
                        </a:lnTo>
                        <a:lnTo>
                          <a:pt x="112" y="1200"/>
                        </a:lnTo>
                        <a:lnTo>
                          <a:pt x="108" y="1196"/>
                        </a:lnTo>
                        <a:lnTo>
                          <a:pt x="104" y="1192"/>
                        </a:lnTo>
                        <a:lnTo>
                          <a:pt x="101" y="1187"/>
                        </a:lnTo>
                        <a:lnTo>
                          <a:pt x="95" y="1183"/>
                        </a:lnTo>
                        <a:lnTo>
                          <a:pt x="93" y="1179"/>
                        </a:lnTo>
                        <a:lnTo>
                          <a:pt x="87" y="1175"/>
                        </a:lnTo>
                        <a:lnTo>
                          <a:pt x="85" y="1170"/>
                        </a:lnTo>
                        <a:lnTo>
                          <a:pt x="84" y="1166"/>
                        </a:lnTo>
                        <a:lnTo>
                          <a:pt x="80" y="1162"/>
                        </a:lnTo>
                        <a:lnTo>
                          <a:pt x="78" y="1156"/>
                        </a:lnTo>
                        <a:lnTo>
                          <a:pt x="74" y="1153"/>
                        </a:lnTo>
                        <a:lnTo>
                          <a:pt x="72" y="1147"/>
                        </a:lnTo>
                        <a:lnTo>
                          <a:pt x="72" y="1141"/>
                        </a:lnTo>
                        <a:lnTo>
                          <a:pt x="68" y="1137"/>
                        </a:lnTo>
                        <a:lnTo>
                          <a:pt x="68" y="1132"/>
                        </a:lnTo>
                        <a:lnTo>
                          <a:pt x="66" y="1126"/>
                        </a:lnTo>
                        <a:lnTo>
                          <a:pt x="66" y="1122"/>
                        </a:lnTo>
                        <a:lnTo>
                          <a:pt x="66" y="244"/>
                        </a:lnTo>
                        <a:lnTo>
                          <a:pt x="66" y="238"/>
                        </a:lnTo>
                        <a:lnTo>
                          <a:pt x="66" y="232"/>
                        </a:lnTo>
                        <a:lnTo>
                          <a:pt x="66" y="229"/>
                        </a:lnTo>
                        <a:lnTo>
                          <a:pt x="68" y="223"/>
                        </a:lnTo>
                        <a:lnTo>
                          <a:pt x="70" y="213"/>
                        </a:lnTo>
                        <a:lnTo>
                          <a:pt x="74" y="206"/>
                        </a:lnTo>
                        <a:lnTo>
                          <a:pt x="78" y="198"/>
                        </a:lnTo>
                        <a:lnTo>
                          <a:pt x="84" y="189"/>
                        </a:lnTo>
                        <a:lnTo>
                          <a:pt x="89" y="181"/>
                        </a:lnTo>
                        <a:lnTo>
                          <a:pt x="97" y="175"/>
                        </a:lnTo>
                        <a:lnTo>
                          <a:pt x="104" y="168"/>
                        </a:lnTo>
                        <a:lnTo>
                          <a:pt x="112" y="162"/>
                        </a:lnTo>
                        <a:lnTo>
                          <a:pt x="116" y="160"/>
                        </a:lnTo>
                        <a:lnTo>
                          <a:pt x="122" y="158"/>
                        </a:lnTo>
                        <a:lnTo>
                          <a:pt x="125" y="156"/>
                        </a:lnTo>
                        <a:lnTo>
                          <a:pt x="129" y="154"/>
                        </a:lnTo>
                        <a:lnTo>
                          <a:pt x="135" y="153"/>
                        </a:lnTo>
                        <a:lnTo>
                          <a:pt x="139" y="151"/>
                        </a:lnTo>
                        <a:lnTo>
                          <a:pt x="144" y="149"/>
                        </a:lnTo>
                        <a:lnTo>
                          <a:pt x="150" y="149"/>
                        </a:lnTo>
                        <a:lnTo>
                          <a:pt x="156" y="147"/>
                        </a:lnTo>
                        <a:lnTo>
                          <a:pt x="162" y="147"/>
                        </a:lnTo>
                        <a:lnTo>
                          <a:pt x="165" y="147"/>
                        </a:lnTo>
                        <a:lnTo>
                          <a:pt x="171" y="147"/>
                        </a:lnTo>
                        <a:lnTo>
                          <a:pt x="205" y="147"/>
                        </a:lnTo>
                        <a:lnTo>
                          <a:pt x="205" y="8"/>
                        </a:lnTo>
                        <a:lnTo>
                          <a:pt x="137" y="8"/>
                        </a:lnTo>
                        <a:lnTo>
                          <a:pt x="137" y="82"/>
                        </a:lnTo>
                        <a:lnTo>
                          <a:pt x="129" y="84"/>
                        </a:lnTo>
                        <a:lnTo>
                          <a:pt x="122" y="86"/>
                        </a:lnTo>
                        <a:lnTo>
                          <a:pt x="114" y="88"/>
                        </a:lnTo>
                        <a:lnTo>
                          <a:pt x="108" y="90"/>
                        </a:lnTo>
                        <a:lnTo>
                          <a:pt x="101" y="92"/>
                        </a:lnTo>
                        <a:lnTo>
                          <a:pt x="95" y="95"/>
                        </a:lnTo>
                        <a:lnTo>
                          <a:pt x="87" y="97"/>
                        </a:lnTo>
                        <a:lnTo>
                          <a:pt x="82" y="101"/>
                        </a:lnTo>
                        <a:lnTo>
                          <a:pt x="76" y="105"/>
                        </a:lnTo>
                        <a:lnTo>
                          <a:pt x="68" y="109"/>
                        </a:lnTo>
                        <a:lnTo>
                          <a:pt x="65" y="113"/>
                        </a:lnTo>
                        <a:lnTo>
                          <a:pt x="59" y="118"/>
                        </a:lnTo>
                        <a:lnTo>
                          <a:pt x="53" y="122"/>
                        </a:lnTo>
                        <a:lnTo>
                          <a:pt x="47" y="128"/>
                        </a:lnTo>
                        <a:lnTo>
                          <a:pt x="44" y="134"/>
                        </a:lnTo>
                        <a:lnTo>
                          <a:pt x="38" y="137"/>
                        </a:lnTo>
                        <a:lnTo>
                          <a:pt x="32" y="143"/>
                        </a:lnTo>
                        <a:lnTo>
                          <a:pt x="28" y="149"/>
                        </a:lnTo>
                        <a:lnTo>
                          <a:pt x="25" y="154"/>
                        </a:lnTo>
                        <a:lnTo>
                          <a:pt x="21" y="160"/>
                        </a:lnTo>
                        <a:lnTo>
                          <a:pt x="17" y="166"/>
                        </a:lnTo>
                        <a:lnTo>
                          <a:pt x="13" y="173"/>
                        </a:lnTo>
                        <a:lnTo>
                          <a:pt x="11" y="179"/>
                        </a:lnTo>
                        <a:lnTo>
                          <a:pt x="9" y="187"/>
                        </a:lnTo>
                        <a:lnTo>
                          <a:pt x="6" y="192"/>
                        </a:lnTo>
                        <a:lnTo>
                          <a:pt x="4" y="200"/>
                        </a:lnTo>
                        <a:lnTo>
                          <a:pt x="2" y="206"/>
                        </a:lnTo>
                        <a:lnTo>
                          <a:pt x="2" y="213"/>
                        </a:lnTo>
                        <a:lnTo>
                          <a:pt x="0" y="221"/>
                        </a:lnTo>
                        <a:lnTo>
                          <a:pt x="0" y="229"/>
                        </a:lnTo>
                        <a:lnTo>
                          <a:pt x="0" y="236"/>
                        </a:lnTo>
                        <a:lnTo>
                          <a:pt x="0" y="244"/>
                        </a:lnTo>
                        <a:lnTo>
                          <a:pt x="0" y="1128"/>
                        </a:lnTo>
                        <a:lnTo>
                          <a:pt x="0" y="1135"/>
                        </a:lnTo>
                        <a:lnTo>
                          <a:pt x="2" y="1143"/>
                        </a:lnTo>
                        <a:lnTo>
                          <a:pt x="4" y="1149"/>
                        </a:lnTo>
                        <a:lnTo>
                          <a:pt x="6" y="1158"/>
                        </a:lnTo>
                        <a:lnTo>
                          <a:pt x="8" y="1164"/>
                        </a:lnTo>
                        <a:lnTo>
                          <a:pt x="9" y="1172"/>
                        </a:lnTo>
                        <a:lnTo>
                          <a:pt x="13" y="1177"/>
                        </a:lnTo>
                        <a:lnTo>
                          <a:pt x="17" y="1185"/>
                        </a:lnTo>
                        <a:lnTo>
                          <a:pt x="19" y="1191"/>
                        </a:lnTo>
                        <a:lnTo>
                          <a:pt x="23" y="1196"/>
                        </a:lnTo>
                        <a:lnTo>
                          <a:pt x="27" y="1202"/>
                        </a:lnTo>
                        <a:lnTo>
                          <a:pt x="30" y="1210"/>
                        </a:lnTo>
                        <a:lnTo>
                          <a:pt x="34" y="1215"/>
                        </a:lnTo>
                        <a:lnTo>
                          <a:pt x="40" y="1221"/>
                        </a:lnTo>
                        <a:lnTo>
                          <a:pt x="44" y="1227"/>
                        </a:lnTo>
                        <a:lnTo>
                          <a:pt x="49" y="1232"/>
                        </a:lnTo>
                        <a:lnTo>
                          <a:pt x="55" y="1238"/>
                        </a:lnTo>
                        <a:lnTo>
                          <a:pt x="61" y="1242"/>
                        </a:lnTo>
                        <a:lnTo>
                          <a:pt x="65" y="1248"/>
                        </a:lnTo>
                        <a:lnTo>
                          <a:pt x="72" y="1253"/>
                        </a:lnTo>
                        <a:lnTo>
                          <a:pt x="78" y="1259"/>
                        </a:lnTo>
                        <a:lnTo>
                          <a:pt x="84" y="1263"/>
                        </a:lnTo>
                        <a:lnTo>
                          <a:pt x="91" y="1267"/>
                        </a:lnTo>
                        <a:lnTo>
                          <a:pt x="99" y="1272"/>
                        </a:lnTo>
                        <a:lnTo>
                          <a:pt x="106" y="1276"/>
                        </a:lnTo>
                        <a:lnTo>
                          <a:pt x="112" y="1282"/>
                        </a:lnTo>
                        <a:lnTo>
                          <a:pt x="120" y="1284"/>
                        </a:lnTo>
                        <a:lnTo>
                          <a:pt x="127" y="1289"/>
                        </a:lnTo>
                        <a:lnTo>
                          <a:pt x="135" y="1293"/>
                        </a:lnTo>
                        <a:lnTo>
                          <a:pt x="144" y="1297"/>
                        </a:lnTo>
                        <a:lnTo>
                          <a:pt x="152" y="1301"/>
                        </a:lnTo>
                        <a:lnTo>
                          <a:pt x="162" y="1305"/>
                        </a:lnTo>
                        <a:lnTo>
                          <a:pt x="169" y="1308"/>
                        </a:lnTo>
                        <a:lnTo>
                          <a:pt x="177" y="1310"/>
                        </a:lnTo>
                        <a:lnTo>
                          <a:pt x="186" y="1314"/>
                        </a:lnTo>
                        <a:lnTo>
                          <a:pt x="194" y="1318"/>
                        </a:lnTo>
                        <a:lnTo>
                          <a:pt x="203" y="1320"/>
                        </a:lnTo>
                        <a:lnTo>
                          <a:pt x="211" y="1324"/>
                        </a:lnTo>
                        <a:lnTo>
                          <a:pt x="220" y="1326"/>
                        </a:lnTo>
                        <a:lnTo>
                          <a:pt x="230" y="1327"/>
                        </a:lnTo>
                        <a:lnTo>
                          <a:pt x="240" y="1329"/>
                        </a:lnTo>
                        <a:lnTo>
                          <a:pt x="249" y="1331"/>
                        </a:lnTo>
                        <a:lnTo>
                          <a:pt x="259" y="1333"/>
                        </a:lnTo>
                        <a:lnTo>
                          <a:pt x="268" y="1337"/>
                        </a:lnTo>
                        <a:lnTo>
                          <a:pt x="278" y="1339"/>
                        </a:lnTo>
                        <a:lnTo>
                          <a:pt x="287" y="1341"/>
                        </a:lnTo>
                        <a:lnTo>
                          <a:pt x="297" y="1343"/>
                        </a:lnTo>
                        <a:lnTo>
                          <a:pt x="308" y="1345"/>
                        </a:lnTo>
                        <a:lnTo>
                          <a:pt x="317" y="1345"/>
                        </a:lnTo>
                        <a:lnTo>
                          <a:pt x="327" y="1346"/>
                        </a:lnTo>
                        <a:lnTo>
                          <a:pt x="336" y="1346"/>
                        </a:lnTo>
                        <a:lnTo>
                          <a:pt x="348" y="1348"/>
                        </a:lnTo>
                        <a:lnTo>
                          <a:pt x="357" y="1348"/>
                        </a:lnTo>
                        <a:lnTo>
                          <a:pt x="369" y="1348"/>
                        </a:lnTo>
                        <a:lnTo>
                          <a:pt x="378" y="1350"/>
                        </a:lnTo>
                        <a:lnTo>
                          <a:pt x="390" y="1350"/>
                        </a:lnTo>
                        <a:lnTo>
                          <a:pt x="399" y="1350"/>
                        </a:lnTo>
                        <a:lnTo>
                          <a:pt x="409" y="1350"/>
                        </a:lnTo>
                        <a:lnTo>
                          <a:pt x="420" y="1350"/>
                        </a:lnTo>
                        <a:lnTo>
                          <a:pt x="430" y="1350"/>
                        </a:lnTo>
                        <a:lnTo>
                          <a:pt x="441" y="1350"/>
                        </a:lnTo>
                        <a:lnTo>
                          <a:pt x="451" y="1350"/>
                        </a:lnTo>
                        <a:lnTo>
                          <a:pt x="462" y="1350"/>
                        </a:lnTo>
                        <a:lnTo>
                          <a:pt x="471" y="1350"/>
                        </a:lnTo>
                        <a:lnTo>
                          <a:pt x="481" y="1348"/>
                        </a:lnTo>
                        <a:lnTo>
                          <a:pt x="491" y="1348"/>
                        </a:lnTo>
                        <a:lnTo>
                          <a:pt x="502" y="1346"/>
                        </a:lnTo>
                        <a:lnTo>
                          <a:pt x="511" y="1346"/>
                        </a:lnTo>
                        <a:lnTo>
                          <a:pt x="521" y="1345"/>
                        </a:lnTo>
                        <a:lnTo>
                          <a:pt x="530" y="1345"/>
                        </a:lnTo>
                        <a:lnTo>
                          <a:pt x="540" y="1343"/>
                        </a:lnTo>
                        <a:lnTo>
                          <a:pt x="551" y="1343"/>
                        </a:lnTo>
                        <a:lnTo>
                          <a:pt x="559" y="1341"/>
                        </a:lnTo>
                        <a:lnTo>
                          <a:pt x="568" y="1339"/>
                        </a:lnTo>
                        <a:lnTo>
                          <a:pt x="576" y="1337"/>
                        </a:lnTo>
                        <a:lnTo>
                          <a:pt x="586" y="1335"/>
                        </a:lnTo>
                        <a:lnTo>
                          <a:pt x="593" y="1333"/>
                        </a:lnTo>
                        <a:lnTo>
                          <a:pt x="603" y="1331"/>
                        </a:lnTo>
                        <a:lnTo>
                          <a:pt x="612" y="1329"/>
                        </a:lnTo>
                        <a:lnTo>
                          <a:pt x="622" y="1327"/>
                        </a:lnTo>
                        <a:lnTo>
                          <a:pt x="629" y="1324"/>
                        </a:lnTo>
                        <a:lnTo>
                          <a:pt x="637" y="1322"/>
                        </a:lnTo>
                        <a:lnTo>
                          <a:pt x="645" y="1320"/>
                        </a:lnTo>
                        <a:lnTo>
                          <a:pt x="652" y="1316"/>
                        </a:lnTo>
                        <a:lnTo>
                          <a:pt x="660" y="1314"/>
                        </a:lnTo>
                        <a:lnTo>
                          <a:pt x="667" y="1310"/>
                        </a:lnTo>
                        <a:lnTo>
                          <a:pt x="673" y="1308"/>
                        </a:lnTo>
                        <a:lnTo>
                          <a:pt x="683" y="1305"/>
                        </a:lnTo>
                        <a:lnTo>
                          <a:pt x="688" y="1303"/>
                        </a:lnTo>
                        <a:lnTo>
                          <a:pt x="696" y="1299"/>
                        </a:lnTo>
                        <a:lnTo>
                          <a:pt x="702" y="1295"/>
                        </a:lnTo>
                        <a:lnTo>
                          <a:pt x="709" y="1293"/>
                        </a:lnTo>
                        <a:lnTo>
                          <a:pt x="715" y="1289"/>
                        </a:lnTo>
                        <a:lnTo>
                          <a:pt x="723" y="1286"/>
                        </a:lnTo>
                        <a:lnTo>
                          <a:pt x="728" y="1282"/>
                        </a:lnTo>
                        <a:lnTo>
                          <a:pt x="734" y="1280"/>
                        </a:lnTo>
                        <a:lnTo>
                          <a:pt x="740" y="1274"/>
                        </a:lnTo>
                        <a:lnTo>
                          <a:pt x="745" y="1270"/>
                        </a:lnTo>
                        <a:lnTo>
                          <a:pt x="751" y="1267"/>
                        </a:lnTo>
                        <a:lnTo>
                          <a:pt x="757" y="1263"/>
                        </a:lnTo>
                        <a:lnTo>
                          <a:pt x="761" y="1259"/>
                        </a:lnTo>
                        <a:lnTo>
                          <a:pt x="766" y="1255"/>
                        </a:lnTo>
                        <a:lnTo>
                          <a:pt x="770" y="1249"/>
                        </a:lnTo>
                        <a:lnTo>
                          <a:pt x="776" y="1246"/>
                        </a:lnTo>
                        <a:lnTo>
                          <a:pt x="780" y="1242"/>
                        </a:lnTo>
                        <a:lnTo>
                          <a:pt x="783" y="1238"/>
                        </a:lnTo>
                        <a:lnTo>
                          <a:pt x="787" y="1232"/>
                        </a:lnTo>
                        <a:lnTo>
                          <a:pt x="793" y="1229"/>
                        </a:lnTo>
                        <a:lnTo>
                          <a:pt x="795" y="1223"/>
                        </a:lnTo>
                        <a:lnTo>
                          <a:pt x="799" y="1219"/>
                        </a:lnTo>
                        <a:lnTo>
                          <a:pt x="802" y="1215"/>
                        </a:lnTo>
                        <a:lnTo>
                          <a:pt x="806" y="1210"/>
                        </a:lnTo>
                        <a:lnTo>
                          <a:pt x="810" y="1204"/>
                        </a:lnTo>
                        <a:lnTo>
                          <a:pt x="812" y="1200"/>
                        </a:lnTo>
                        <a:lnTo>
                          <a:pt x="816" y="1194"/>
                        </a:lnTo>
                        <a:lnTo>
                          <a:pt x="818" y="1189"/>
                        </a:lnTo>
                        <a:lnTo>
                          <a:pt x="819" y="1183"/>
                        </a:lnTo>
                        <a:lnTo>
                          <a:pt x="821" y="1177"/>
                        </a:lnTo>
                        <a:lnTo>
                          <a:pt x="823" y="1173"/>
                        </a:lnTo>
                        <a:lnTo>
                          <a:pt x="825" y="1168"/>
                        </a:lnTo>
                        <a:lnTo>
                          <a:pt x="827" y="1162"/>
                        </a:lnTo>
                        <a:lnTo>
                          <a:pt x="827" y="1158"/>
                        </a:lnTo>
                        <a:lnTo>
                          <a:pt x="829" y="1153"/>
                        </a:lnTo>
                        <a:lnTo>
                          <a:pt x="831" y="1147"/>
                        </a:lnTo>
                        <a:lnTo>
                          <a:pt x="831" y="1141"/>
                        </a:lnTo>
                        <a:lnTo>
                          <a:pt x="833" y="1135"/>
                        </a:lnTo>
                        <a:lnTo>
                          <a:pt x="833" y="1130"/>
                        </a:lnTo>
                        <a:lnTo>
                          <a:pt x="833" y="1124"/>
                        </a:lnTo>
                        <a:lnTo>
                          <a:pt x="833" y="244"/>
                        </a:lnTo>
                        <a:lnTo>
                          <a:pt x="833" y="236"/>
                        </a:lnTo>
                        <a:lnTo>
                          <a:pt x="831" y="229"/>
                        </a:lnTo>
                        <a:lnTo>
                          <a:pt x="831" y="221"/>
                        </a:lnTo>
                        <a:lnTo>
                          <a:pt x="829" y="213"/>
                        </a:lnTo>
                        <a:lnTo>
                          <a:pt x="827" y="206"/>
                        </a:lnTo>
                        <a:lnTo>
                          <a:pt x="825" y="200"/>
                        </a:lnTo>
                        <a:lnTo>
                          <a:pt x="823" y="192"/>
                        </a:lnTo>
                        <a:lnTo>
                          <a:pt x="821" y="187"/>
                        </a:lnTo>
                        <a:lnTo>
                          <a:pt x="818" y="179"/>
                        </a:lnTo>
                        <a:lnTo>
                          <a:pt x="816" y="173"/>
                        </a:lnTo>
                        <a:lnTo>
                          <a:pt x="812" y="166"/>
                        </a:lnTo>
                        <a:lnTo>
                          <a:pt x="808" y="160"/>
                        </a:lnTo>
                        <a:lnTo>
                          <a:pt x="804" y="154"/>
                        </a:lnTo>
                        <a:lnTo>
                          <a:pt x="800" y="149"/>
                        </a:lnTo>
                        <a:lnTo>
                          <a:pt x="797" y="143"/>
                        </a:lnTo>
                        <a:lnTo>
                          <a:pt x="793" y="137"/>
                        </a:lnTo>
                        <a:lnTo>
                          <a:pt x="787" y="134"/>
                        </a:lnTo>
                        <a:lnTo>
                          <a:pt x="781" y="128"/>
                        </a:lnTo>
                        <a:lnTo>
                          <a:pt x="776" y="122"/>
                        </a:lnTo>
                        <a:lnTo>
                          <a:pt x="772" y="118"/>
                        </a:lnTo>
                        <a:lnTo>
                          <a:pt x="766" y="113"/>
                        </a:lnTo>
                        <a:lnTo>
                          <a:pt x="761" y="109"/>
                        </a:lnTo>
                        <a:lnTo>
                          <a:pt x="755" y="105"/>
                        </a:lnTo>
                        <a:lnTo>
                          <a:pt x="749" y="101"/>
                        </a:lnTo>
                        <a:lnTo>
                          <a:pt x="742" y="97"/>
                        </a:lnTo>
                        <a:lnTo>
                          <a:pt x="736" y="95"/>
                        </a:lnTo>
                        <a:lnTo>
                          <a:pt x="728" y="92"/>
                        </a:lnTo>
                        <a:lnTo>
                          <a:pt x="723" y="90"/>
                        </a:lnTo>
                        <a:lnTo>
                          <a:pt x="715" y="88"/>
                        </a:lnTo>
                        <a:lnTo>
                          <a:pt x="709" y="86"/>
                        </a:lnTo>
                        <a:lnTo>
                          <a:pt x="702" y="84"/>
                        </a:lnTo>
                        <a:lnTo>
                          <a:pt x="694" y="82"/>
                        </a:lnTo>
                        <a:lnTo>
                          <a:pt x="694" y="8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4" name="Freeform 290"/>
                  <p:cNvSpPr>
                    <a:spLocks/>
                  </p:cNvSpPr>
                  <p:nvPr/>
                </p:nvSpPr>
                <p:spPr bwMode="auto">
                  <a:xfrm>
                    <a:off x="8020050" y="3484563"/>
                    <a:ext cx="619125" cy="168275"/>
                  </a:xfrm>
                  <a:custGeom>
                    <a:avLst/>
                    <a:gdLst/>
                    <a:ahLst/>
                    <a:cxnLst>
                      <a:cxn ang="0">
                        <a:pos x="770" y="142"/>
                      </a:cxn>
                      <a:cxn ang="0">
                        <a:pos x="757" y="123"/>
                      </a:cxn>
                      <a:cxn ang="0">
                        <a:pos x="740" y="104"/>
                      </a:cxn>
                      <a:cxn ang="0">
                        <a:pos x="719" y="89"/>
                      </a:cxn>
                      <a:cxn ang="0">
                        <a:pos x="696" y="72"/>
                      </a:cxn>
                      <a:cxn ang="0">
                        <a:pos x="670" y="57"/>
                      </a:cxn>
                      <a:cxn ang="0">
                        <a:pos x="641" y="43"/>
                      </a:cxn>
                      <a:cxn ang="0">
                        <a:pos x="611" y="32"/>
                      </a:cxn>
                      <a:cxn ang="0">
                        <a:pos x="578" y="23"/>
                      </a:cxn>
                      <a:cxn ang="0">
                        <a:pos x="544" y="15"/>
                      </a:cxn>
                      <a:cxn ang="0">
                        <a:pos x="508" y="7"/>
                      </a:cxn>
                      <a:cxn ang="0">
                        <a:pos x="470" y="3"/>
                      </a:cxn>
                      <a:cxn ang="0">
                        <a:pos x="432" y="0"/>
                      </a:cxn>
                      <a:cxn ang="0">
                        <a:pos x="392" y="0"/>
                      </a:cxn>
                      <a:cxn ang="0">
                        <a:pos x="352" y="0"/>
                      </a:cxn>
                      <a:cxn ang="0">
                        <a:pos x="312" y="3"/>
                      </a:cxn>
                      <a:cxn ang="0">
                        <a:pos x="284" y="7"/>
                      </a:cxn>
                      <a:cxn ang="0">
                        <a:pos x="257" y="9"/>
                      </a:cxn>
                      <a:cxn ang="0">
                        <a:pos x="232" y="15"/>
                      </a:cxn>
                      <a:cxn ang="0">
                        <a:pos x="208" y="21"/>
                      </a:cxn>
                      <a:cxn ang="0">
                        <a:pos x="183" y="28"/>
                      </a:cxn>
                      <a:cxn ang="0">
                        <a:pos x="162" y="38"/>
                      </a:cxn>
                      <a:cxn ang="0">
                        <a:pos x="139" y="45"/>
                      </a:cxn>
                      <a:cxn ang="0">
                        <a:pos x="118" y="57"/>
                      </a:cxn>
                      <a:cxn ang="0">
                        <a:pos x="97" y="66"/>
                      </a:cxn>
                      <a:cxn ang="0">
                        <a:pos x="78" y="76"/>
                      </a:cxn>
                      <a:cxn ang="0">
                        <a:pos x="61" y="87"/>
                      </a:cxn>
                      <a:cxn ang="0">
                        <a:pos x="35" y="108"/>
                      </a:cxn>
                      <a:cxn ang="0">
                        <a:pos x="12" y="135"/>
                      </a:cxn>
                      <a:cxn ang="0">
                        <a:pos x="27" y="213"/>
                      </a:cxn>
                      <a:cxn ang="0">
                        <a:pos x="50" y="161"/>
                      </a:cxn>
                      <a:cxn ang="0">
                        <a:pos x="69" y="142"/>
                      </a:cxn>
                      <a:cxn ang="0">
                        <a:pos x="95" y="123"/>
                      </a:cxn>
                      <a:cxn ang="0">
                        <a:pos x="128" y="104"/>
                      </a:cxn>
                      <a:cxn ang="0">
                        <a:pos x="158" y="89"/>
                      </a:cxn>
                      <a:cxn ang="0">
                        <a:pos x="179" y="81"/>
                      </a:cxn>
                      <a:cxn ang="0">
                        <a:pos x="198" y="74"/>
                      </a:cxn>
                      <a:cxn ang="0">
                        <a:pos x="221" y="68"/>
                      </a:cxn>
                      <a:cxn ang="0">
                        <a:pos x="242" y="62"/>
                      </a:cxn>
                      <a:cxn ang="0">
                        <a:pos x="267" y="57"/>
                      </a:cxn>
                      <a:cxn ang="0">
                        <a:pos x="289" y="53"/>
                      </a:cxn>
                      <a:cxn ang="0">
                        <a:pos x="318" y="51"/>
                      </a:cxn>
                      <a:cxn ang="0">
                        <a:pos x="352" y="47"/>
                      </a:cxn>
                      <a:cxn ang="0">
                        <a:pos x="388" y="47"/>
                      </a:cxn>
                      <a:cxn ang="0">
                        <a:pos x="422" y="47"/>
                      </a:cxn>
                      <a:cxn ang="0">
                        <a:pos x="459" y="49"/>
                      </a:cxn>
                      <a:cxn ang="0">
                        <a:pos x="491" y="53"/>
                      </a:cxn>
                      <a:cxn ang="0">
                        <a:pos x="523" y="59"/>
                      </a:cxn>
                      <a:cxn ang="0">
                        <a:pos x="556" y="66"/>
                      </a:cxn>
                      <a:cxn ang="0">
                        <a:pos x="586" y="76"/>
                      </a:cxn>
                      <a:cxn ang="0">
                        <a:pos x="613" y="85"/>
                      </a:cxn>
                      <a:cxn ang="0">
                        <a:pos x="639" y="95"/>
                      </a:cxn>
                      <a:cxn ang="0">
                        <a:pos x="662" y="106"/>
                      </a:cxn>
                      <a:cxn ang="0">
                        <a:pos x="685" y="119"/>
                      </a:cxn>
                      <a:cxn ang="0">
                        <a:pos x="702" y="135"/>
                      </a:cxn>
                      <a:cxn ang="0">
                        <a:pos x="721" y="154"/>
                      </a:cxn>
                      <a:cxn ang="0">
                        <a:pos x="780" y="159"/>
                      </a:cxn>
                    </a:cxnLst>
                    <a:rect l="0" t="0" r="r" b="b"/>
                    <a:pathLst>
                      <a:path w="780" h="213">
                        <a:moveTo>
                          <a:pt x="780" y="159"/>
                        </a:moveTo>
                        <a:lnTo>
                          <a:pt x="776" y="154"/>
                        </a:lnTo>
                        <a:lnTo>
                          <a:pt x="774" y="148"/>
                        </a:lnTo>
                        <a:lnTo>
                          <a:pt x="770" y="142"/>
                        </a:lnTo>
                        <a:lnTo>
                          <a:pt x="769" y="138"/>
                        </a:lnTo>
                        <a:lnTo>
                          <a:pt x="765" y="133"/>
                        </a:lnTo>
                        <a:lnTo>
                          <a:pt x="761" y="129"/>
                        </a:lnTo>
                        <a:lnTo>
                          <a:pt x="757" y="123"/>
                        </a:lnTo>
                        <a:lnTo>
                          <a:pt x="753" y="119"/>
                        </a:lnTo>
                        <a:lnTo>
                          <a:pt x="750" y="114"/>
                        </a:lnTo>
                        <a:lnTo>
                          <a:pt x="744" y="110"/>
                        </a:lnTo>
                        <a:lnTo>
                          <a:pt x="740" y="104"/>
                        </a:lnTo>
                        <a:lnTo>
                          <a:pt x="736" y="100"/>
                        </a:lnTo>
                        <a:lnTo>
                          <a:pt x="731" y="97"/>
                        </a:lnTo>
                        <a:lnTo>
                          <a:pt x="725" y="93"/>
                        </a:lnTo>
                        <a:lnTo>
                          <a:pt x="719" y="89"/>
                        </a:lnTo>
                        <a:lnTo>
                          <a:pt x="715" y="85"/>
                        </a:lnTo>
                        <a:lnTo>
                          <a:pt x="708" y="80"/>
                        </a:lnTo>
                        <a:lnTo>
                          <a:pt x="702" y="76"/>
                        </a:lnTo>
                        <a:lnTo>
                          <a:pt x="696" y="72"/>
                        </a:lnTo>
                        <a:lnTo>
                          <a:pt x="691" y="68"/>
                        </a:lnTo>
                        <a:lnTo>
                          <a:pt x="683" y="64"/>
                        </a:lnTo>
                        <a:lnTo>
                          <a:pt x="677" y="61"/>
                        </a:lnTo>
                        <a:lnTo>
                          <a:pt x="670" y="57"/>
                        </a:lnTo>
                        <a:lnTo>
                          <a:pt x="664" y="55"/>
                        </a:lnTo>
                        <a:lnTo>
                          <a:pt x="656" y="51"/>
                        </a:lnTo>
                        <a:lnTo>
                          <a:pt x="649" y="47"/>
                        </a:lnTo>
                        <a:lnTo>
                          <a:pt x="641" y="43"/>
                        </a:lnTo>
                        <a:lnTo>
                          <a:pt x="634" y="42"/>
                        </a:lnTo>
                        <a:lnTo>
                          <a:pt x="626" y="38"/>
                        </a:lnTo>
                        <a:lnTo>
                          <a:pt x="618" y="36"/>
                        </a:lnTo>
                        <a:lnTo>
                          <a:pt x="611" y="32"/>
                        </a:lnTo>
                        <a:lnTo>
                          <a:pt x="603" y="30"/>
                        </a:lnTo>
                        <a:lnTo>
                          <a:pt x="596" y="28"/>
                        </a:lnTo>
                        <a:lnTo>
                          <a:pt x="586" y="26"/>
                        </a:lnTo>
                        <a:lnTo>
                          <a:pt x="578" y="23"/>
                        </a:lnTo>
                        <a:lnTo>
                          <a:pt x="571" y="21"/>
                        </a:lnTo>
                        <a:lnTo>
                          <a:pt x="561" y="19"/>
                        </a:lnTo>
                        <a:lnTo>
                          <a:pt x="554" y="17"/>
                        </a:lnTo>
                        <a:lnTo>
                          <a:pt x="544" y="15"/>
                        </a:lnTo>
                        <a:lnTo>
                          <a:pt x="537" y="13"/>
                        </a:lnTo>
                        <a:lnTo>
                          <a:pt x="525" y="9"/>
                        </a:lnTo>
                        <a:lnTo>
                          <a:pt x="518" y="9"/>
                        </a:lnTo>
                        <a:lnTo>
                          <a:pt x="508" y="7"/>
                        </a:lnTo>
                        <a:lnTo>
                          <a:pt x="499" y="7"/>
                        </a:lnTo>
                        <a:lnTo>
                          <a:pt x="489" y="5"/>
                        </a:lnTo>
                        <a:lnTo>
                          <a:pt x="480" y="3"/>
                        </a:lnTo>
                        <a:lnTo>
                          <a:pt x="470" y="3"/>
                        </a:lnTo>
                        <a:lnTo>
                          <a:pt x="461" y="3"/>
                        </a:lnTo>
                        <a:lnTo>
                          <a:pt x="451" y="2"/>
                        </a:lnTo>
                        <a:lnTo>
                          <a:pt x="441" y="0"/>
                        </a:lnTo>
                        <a:lnTo>
                          <a:pt x="432" y="0"/>
                        </a:lnTo>
                        <a:lnTo>
                          <a:pt x="422" y="0"/>
                        </a:lnTo>
                        <a:lnTo>
                          <a:pt x="413" y="0"/>
                        </a:lnTo>
                        <a:lnTo>
                          <a:pt x="402" y="0"/>
                        </a:lnTo>
                        <a:lnTo>
                          <a:pt x="392" y="0"/>
                        </a:lnTo>
                        <a:lnTo>
                          <a:pt x="383" y="0"/>
                        </a:lnTo>
                        <a:lnTo>
                          <a:pt x="373" y="0"/>
                        </a:lnTo>
                        <a:lnTo>
                          <a:pt x="362" y="0"/>
                        </a:lnTo>
                        <a:lnTo>
                          <a:pt x="352" y="0"/>
                        </a:lnTo>
                        <a:lnTo>
                          <a:pt x="343" y="0"/>
                        </a:lnTo>
                        <a:lnTo>
                          <a:pt x="333" y="0"/>
                        </a:lnTo>
                        <a:lnTo>
                          <a:pt x="322" y="2"/>
                        </a:lnTo>
                        <a:lnTo>
                          <a:pt x="312" y="3"/>
                        </a:lnTo>
                        <a:lnTo>
                          <a:pt x="303" y="5"/>
                        </a:lnTo>
                        <a:lnTo>
                          <a:pt x="297" y="5"/>
                        </a:lnTo>
                        <a:lnTo>
                          <a:pt x="289" y="5"/>
                        </a:lnTo>
                        <a:lnTo>
                          <a:pt x="284" y="7"/>
                        </a:lnTo>
                        <a:lnTo>
                          <a:pt x="278" y="7"/>
                        </a:lnTo>
                        <a:lnTo>
                          <a:pt x="270" y="7"/>
                        </a:lnTo>
                        <a:lnTo>
                          <a:pt x="265" y="9"/>
                        </a:lnTo>
                        <a:lnTo>
                          <a:pt x="257" y="9"/>
                        </a:lnTo>
                        <a:lnTo>
                          <a:pt x="251" y="11"/>
                        </a:lnTo>
                        <a:lnTo>
                          <a:pt x="246" y="11"/>
                        </a:lnTo>
                        <a:lnTo>
                          <a:pt x="238" y="13"/>
                        </a:lnTo>
                        <a:lnTo>
                          <a:pt x="232" y="15"/>
                        </a:lnTo>
                        <a:lnTo>
                          <a:pt x="227" y="17"/>
                        </a:lnTo>
                        <a:lnTo>
                          <a:pt x="221" y="17"/>
                        </a:lnTo>
                        <a:lnTo>
                          <a:pt x="215" y="21"/>
                        </a:lnTo>
                        <a:lnTo>
                          <a:pt x="208" y="21"/>
                        </a:lnTo>
                        <a:lnTo>
                          <a:pt x="202" y="24"/>
                        </a:lnTo>
                        <a:lnTo>
                          <a:pt x="196" y="24"/>
                        </a:lnTo>
                        <a:lnTo>
                          <a:pt x="190" y="26"/>
                        </a:lnTo>
                        <a:lnTo>
                          <a:pt x="183" y="28"/>
                        </a:lnTo>
                        <a:lnTo>
                          <a:pt x="179" y="30"/>
                        </a:lnTo>
                        <a:lnTo>
                          <a:pt x="173" y="32"/>
                        </a:lnTo>
                        <a:lnTo>
                          <a:pt x="168" y="34"/>
                        </a:lnTo>
                        <a:lnTo>
                          <a:pt x="162" y="38"/>
                        </a:lnTo>
                        <a:lnTo>
                          <a:pt x="156" y="40"/>
                        </a:lnTo>
                        <a:lnTo>
                          <a:pt x="151" y="42"/>
                        </a:lnTo>
                        <a:lnTo>
                          <a:pt x="145" y="43"/>
                        </a:lnTo>
                        <a:lnTo>
                          <a:pt x="139" y="45"/>
                        </a:lnTo>
                        <a:lnTo>
                          <a:pt x="133" y="49"/>
                        </a:lnTo>
                        <a:lnTo>
                          <a:pt x="128" y="51"/>
                        </a:lnTo>
                        <a:lnTo>
                          <a:pt x="124" y="53"/>
                        </a:lnTo>
                        <a:lnTo>
                          <a:pt x="118" y="57"/>
                        </a:lnTo>
                        <a:lnTo>
                          <a:pt x="114" y="59"/>
                        </a:lnTo>
                        <a:lnTo>
                          <a:pt x="109" y="61"/>
                        </a:lnTo>
                        <a:lnTo>
                          <a:pt x="103" y="64"/>
                        </a:lnTo>
                        <a:lnTo>
                          <a:pt x="97" y="66"/>
                        </a:lnTo>
                        <a:lnTo>
                          <a:pt x="94" y="68"/>
                        </a:lnTo>
                        <a:lnTo>
                          <a:pt x="88" y="72"/>
                        </a:lnTo>
                        <a:lnTo>
                          <a:pt x="82" y="74"/>
                        </a:lnTo>
                        <a:lnTo>
                          <a:pt x="78" y="76"/>
                        </a:lnTo>
                        <a:lnTo>
                          <a:pt x="74" y="80"/>
                        </a:lnTo>
                        <a:lnTo>
                          <a:pt x="69" y="81"/>
                        </a:lnTo>
                        <a:lnTo>
                          <a:pt x="65" y="85"/>
                        </a:lnTo>
                        <a:lnTo>
                          <a:pt x="61" y="87"/>
                        </a:lnTo>
                        <a:lnTo>
                          <a:pt x="57" y="91"/>
                        </a:lnTo>
                        <a:lnTo>
                          <a:pt x="50" y="97"/>
                        </a:lnTo>
                        <a:lnTo>
                          <a:pt x="42" y="102"/>
                        </a:lnTo>
                        <a:lnTo>
                          <a:pt x="35" y="108"/>
                        </a:lnTo>
                        <a:lnTo>
                          <a:pt x="29" y="114"/>
                        </a:lnTo>
                        <a:lnTo>
                          <a:pt x="21" y="121"/>
                        </a:lnTo>
                        <a:lnTo>
                          <a:pt x="16" y="127"/>
                        </a:lnTo>
                        <a:lnTo>
                          <a:pt x="12" y="135"/>
                        </a:lnTo>
                        <a:lnTo>
                          <a:pt x="6" y="140"/>
                        </a:lnTo>
                        <a:lnTo>
                          <a:pt x="2" y="146"/>
                        </a:lnTo>
                        <a:lnTo>
                          <a:pt x="0" y="154"/>
                        </a:lnTo>
                        <a:lnTo>
                          <a:pt x="27" y="213"/>
                        </a:lnTo>
                        <a:lnTo>
                          <a:pt x="42" y="177"/>
                        </a:lnTo>
                        <a:lnTo>
                          <a:pt x="44" y="171"/>
                        </a:lnTo>
                        <a:lnTo>
                          <a:pt x="46" y="165"/>
                        </a:lnTo>
                        <a:lnTo>
                          <a:pt x="50" y="161"/>
                        </a:lnTo>
                        <a:lnTo>
                          <a:pt x="54" y="157"/>
                        </a:lnTo>
                        <a:lnTo>
                          <a:pt x="59" y="152"/>
                        </a:lnTo>
                        <a:lnTo>
                          <a:pt x="63" y="146"/>
                        </a:lnTo>
                        <a:lnTo>
                          <a:pt x="69" y="142"/>
                        </a:lnTo>
                        <a:lnTo>
                          <a:pt x="76" y="137"/>
                        </a:lnTo>
                        <a:lnTo>
                          <a:pt x="80" y="133"/>
                        </a:lnTo>
                        <a:lnTo>
                          <a:pt x="88" y="127"/>
                        </a:lnTo>
                        <a:lnTo>
                          <a:pt x="95" y="123"/>
                        </a:lnTo>
                        <a:lnTo>
                          <a:pt x="103" y="118"/>
                        </a:lnTo>
                        <a:lnTo>
                          <a:pt x="111" y="114"/>
                        </a:lnTo>
                        <a:lnTo>
                          <a:pt x="118" y="110"/>
                        </a:lnTo>
                        <a:lnTo>
                          <a:pt x="128" y="104"/>
                        </a:lnTo>
                        <a:lnTo>
                          <a:pt x="135" y="100"/>
                        </a:lnTo>
                        <a:lnTo>
                          <a:pt x="145" y="95"/>
                        </a:lnTo>
                        <a:lnTo>
                          <a:pt x="154" y="91"/>
                        </a:lnTo>
                        <a:lnTo>
                          <a:pt x="158" y="89"/>
                        </a:lnTo>
                        <a:lnTo>
                          <a:pt x="162" y="87"/>
                        </a:lnTo>
                        <a:lnTo>
                          <a:pt x="168" y="85"/>
                        </a:lnTo>
                        <a:lnTo>
                          <a:pt x="173" y="83"/>
                        </a:lnTo>
                        <a:lnTo>
                          <a:pt x="179" y="81"/>
                        </a:lnTo>
                        <a:lnTo>
                          <a:pt x="183" y="80"/>
                        </a:lnTo>
                        <a:lnTo>
                          <a:pt x="189" y="78"/>
                        </a:lnTo>
                        <a:lnTo>
                          <a:pt x="194" y="76"/>
                        </a:lnTo>
                        <a:lnTo>
                          <a:pt x="198" y="74"/>
                        </a:lnTo>
                        <a:lnTo>
                          <a:pt x="204" y="72"/>
                        </a:lnTo>
                        <a:lnTo>
                          <a:pt x="210" y="72"/>
                        </a:lnTo>
                        <a:lnTo>
                          <a:pt x="215" y="70"/>
                        </a:lnTo>
                        <a:lnTo>
                          <a:pt x="221" y="68"/>
                        </a:lnTo>
                        <a:lnTo>
                          <a:pt x="227" y="66"/>
                        </a:lnTo>
                        <a:lnTo>
                          <a:pt x="232" y="64"/>
                        </a:lnTo>
                        <a:lnTo>
                          <a:pt x="238" y="64"/>
                        </a:lnTo>
                        <a:lnTo>
                          <a:pt x="242" y="62"/>
                        </a:lnTo>
                        <a:lnTo>
                          <a:pt x="249" y="61"/>
                        </a:lnTo>
                        <a:lnTo>
                          <a:pt x="255" y="59"/>
                        </a:lnTo>
                        <a:lnTo>
                          <a:pt x="261" y="59"/>
                        </a:lnTo>
                        <a:lnTo>
                          <a:pt x="267" y="57"/>
                        </a:lnTo>
                        <a:lnTo>
                          <a:pt x="272" y="57"/>
                        </a:lnTo>
                        <a:lnTo>
                          <a:pt x="278" y="55"/>
                        </a:lnTo>
                        <a:lnTo>
                          <a:pt x="284" y="55"/>
                        </a:lnTo>
                        <a:lnTo>
                          <a:pt x="289" y="53"/>
                        </a:lnTo>
                        <a:lnTo>
                          <a:pt x="297" y="53"/>
                        </a:lnTo>
                        <a:lnTo>
                          <a:pt x="303" y="53"/>
                        </a:lnTo>
                        <a:lnTo>
                          <a:pt x="308" y="53"/>
                        </a:lnTo>
                        <a:lnTo>
                          <a:pt x="318" y="51"/>
                        </a:lnTo>
                        <a:lnTo>
                          <a:pt x="325" y="49"/>
                        </a:lnTo>
                        <a:lnTo>
                          <a:pt x="335" y="49"/>
                        </a:lnTo>
                        <a:lnTo>
                          <a:pt x="345" y="49"/>
                        </a:lnTo>
                        <a:lnTo>
                          <a:pt x="352" y="47"/>
                        </a:lnTo>
                        <a:lnTo>
                          <a:pt x="362" y="47"/>
                        </a:lnTo>
                        <a:lnTo>
                          <a:pt x="371" y="47"/>
                        </a:lnTo>
                        <a:lnTo>
                          <a:pt x="379" y="47"/>
                        </a:lnTo>
                        <a:lnTo>
                          <a:pt x="388" y="47"/>
                        </a:lnTo>
                        <a:lnTo>
                          <a:pt x="398" y="47"/>
                        </a:lnTo>
                        <a:lnTo>
                          <a:pt x="405" y="47"/>
                        </a:lnTo>
                        <a:lnTo>
                          <a:pt x="415" y="47"/>
                        </a:lnTo>
                        <a:lnTo>
                          <a:pt x="422" y="47"/>
                        </a:lnTo>
                        <a:lnTo>
                          <a:pt x="432" y="47"/>
                        </a:lnTo>
                        <a:lnTo>
                          <a:pt x="441" y="49"/>
                        </a:lnTo>
                        <a:lnTo>
                          <a:pt x="451" y="49"/>
                        </a:lnTo>
                        <a:lnTo>
                          <a:pt x="459" y="49"/>
                        </a:lnTo>
                        <a:lnTo>
                          <a:pt x="466" y="51"/>
                        </a:lnTo>
                        <a:lnTo>
                          <a:pt x="476" y="51"/>
                        </a:lnTo>
                        <a:lnTo>
                          <a:pt x="483" y="53"/>
                        </a:lnTo>
                        <a:lnTo>
                          <a:pt x="491" y="53"/>
                        </a:lnTo>
                        <a:lnTo>
                          <a:pt x="500" y="55"/>
                        </a:lnTo>
                        <a:lnTo>
                          <a:pt x="508" y="57"/>
                        </a:lnTo>
                        <a:lnTo>
                          <a:pt x="518" y="59"/>
                        </a:lnTo>
                        <a:lnTo>
                          <a:pt x="523" y="59"/>
                        </a:lnTo>
                        <a:lnTo>
                          <a:pt x="533" y="61"/>
                        </a:lnTo>
                        <a:lnTo>
                          <a:pt x="540" y="62"/>
                        </a:lnTo>
                        <a:lnTo>
                          <a:pt x="548" y="64"/>
                        </a:lnTo>
                        <a:lnTo>
                          <a:pt x="556" y="66"/>
                        </a:lnTo>
                        <a:lnTo>
                          <a:pt x="563" y="68"/>
                        </a:lnTo>
                        <a:lnTo>
                          <a:pt x="571" y="72"/>
                        </a:lnTo>
                        <a:lnTo>
                          <a:pt x="580" y="74"/>
                        </a:lnTo>
                        <a:lnTo>
                          <a:pt x="586" y="76"/>
                        </a:lnTo>
                        <a:lnTo>
                          <a:pt x="594" y="78"/>
                        </a:lnTo>
                        <a:lnTo>
                          <a:pt x="599" y="80"/>
                        </a:lnTo>
                        <a:lnTo>
                          <a:pt x="607" y="81"/>
                        </a:lnTo>
                        <a:lnTo>
                          <a:pt x="613" y="85"/>
                        </a:lnTo>
                        <a:lnTo>
                          <a:pt x="620" y="87"/>
                        </a:lnTo>
                        <a:lnTo>
                          <a:pt x="626" y="91"/>
                        </a:lnTo>
                        <a:lnTo>
                          <a:pt x="634" y="93"/>
                        </a:lnTo>
                        <a:lnTo>
                          <a:pt x="639" y="95"/>
                        </a:lnTo>
                        <a:lnTo>
                          <a:pt x="645" y="99"/>
                        </a:lnTo>
                        <a:lnTo>
                          <a:pt x="651" y="100"/>
                        </a:lnTo>
                        <a:lnTo>
                          <a:pt x="658" y="104"/>
                        </a:lnTo>
                        <a:lnTo>
                          <a:pt x="662" y="106"/>
                        </a:lnTo>
                        <a:lnTo>
                          <a:pt x="668" y="110"/>
                        </a:lnTo>
                        <a:lnTo>
                          <a:pt x="673" y="114"/>
                        </a:lnTo>
                        <a:lnTo>
                          <a:pt x="679" y="118"/>
                        </a:lnTo>
                        <a:lnTo>
                          <a:pt x="685" y="119"/>
                        </a:lnTo>
                        <a:lnTo>
                          <a:pt x="689" y="123"/>
                        </a:lnTo>
                        <a:lnTo>
                          <a:pt x="693" y="127"/>
                        </a:lnTo>
                        <a:lnTo>
                          <a:pt x="698" y="131"/>
                        </a:lnTo>
                        <a:lnTo>
                          <a:pt x="702" y="135"/>
                        </a:lnTo>
                        <a:lnTo>
                          <a:pt x="706" y="138"/>
                        </a:lnTo>
                        <a:lnTo>
                          <a:pt x="710" y="142"/>
                        </a:lnTo>
                        <a:lnTo>
                          <a:pt x="713" y="146"/>
                        </a:lnTo>
                        <a:lnTo>
                          <a:pt x="721" y="154"/>
                        </a:lnTo>
                        <a:lnTo>
                          <a:pt x="727" y="161"/>
                        </a:lnTo>
                        <a:lnTo>
                          <a:pt x="732" y="171"/>
                        </a:lnTo>
                        <a:lnTo>
                          <a:pt x="738" y="178"/>
                        </a:lnTo>
                        <a:lnTo>
                          <a:pt x="780" y="159"/>
                        </a:lnTo>
                        <a:lnTo>
                          <a:pt x="780" y="15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5" name="Freeform 291"/>
                  <p:cNvSpPr>
                    <a:spLocks/>
                  </p:cNvSpPr>
                  <p:nvPr/>
                </p:nvSpPr>
                <p:spPr bwMode="auto">
                  <a:xfrm>
                    <a:off x="8150225" y="2670175"/>
                    <a:ext cx="77788" cy="57150"/>
                  </a:xfrm>
                  <a:custGeom>
                    <a:avLst/>
                    <a:gdLst/>
                    <a:ahLst/>
                    <a:cxnLst>
                      <a:cxn ang="0">
                        <a:pos x="0" y="42"/>
                      </a:cxn>
                      <a:cxn ang="0">
                        <a:pos x="2" y="42"/>
                      </a:cxn>
                      <a:cxn ang="0">
                        <a:pos x="7" y="44"/>
                      </a:cxn>
                      <a:cxn ang="0">
                        <a:pos x="9" y="46"/>
                      </a:cxn>
                      <a:cxn ang="0">
                        <a:pos x="15" y="47"/>
                      </a:cxn>
                      <a:cxn ang="0">
                        <a:pos x="19" y="49"/>
                      </a:cxn>
                      <a:cxn ang="0">
                        <a:pos x="25" y="51"/>
                      </a:cxn>
                      <a:cxn ang="0">
                        <a:pos x="30" y="53"/>
                      </a:cxn>
                      <a:cxn ang="0">
                        <a:pos x="36" y="55"/>
                      </a:cxn>
                      <a:cxn ang="0">
                        <a:pos x="44" y="57"/>
                      </a:cxn>
                      <a:cxn ang="0">
                        <a:pos x="51" y="61"/>
                      </a:cxn>
                      <a:cxn ang="0">
                        <a:pos x="59" y="63"/>
                      </a:cxn>
                      <a:cxn ang="0">
                        <a:pos x="68" y="65"/>
                      </a:cxn>
                      <a:cxn ang="0">
                        <a:pos x="72" y="66"/>
                      </a:cxn>
                      <a:cxn ang="0">
                        <a:pos x="76" y="68"/>
                      </a:cxn>
                      <a:cxn ang="0">
                        <a:pos x="82" y="68"/>
                      </a:cxn>
                      <a:cxn ang="0">
                        <a:pos x="87" y="70"/>
                      </a:cxn>
                      <a:cxn ang="0">
                        <a:pos x="99" y="25"/>
                      </a:cxn>
                      <a:cxn ang="0">
                        <a:pos x="89" y="21"/>
                      </a:cxn>
                      <a:cxn ang="0">
                        <a:pos x="80" y="19"/>
                      </a:cxn>
                      <a:cxn ang="0">
                        <a:pos x="72" y="15"/>
                      </a:cxn>
                      <a:cxn ang="0">
                        <a:pos x="65" y="15"/>
                      </a:cxn>
                      <a:cxn ang="0">
                        <a:pos x="57" y="11"/>
                      </a:cxn>
                      <a:cxn ang="0">
                        <a:pos x="51" y="9"/>
                      </a:cxn>
                      <a:cxn ang="0">
                        <a:pos x="46" y="8"/>
                      </a:cxn>
                      <a:cxn ang="0">
                        <a:pos x="40" y="8"/>
                      </a:cxn>
                      <a:cxn ang="0">
                        <a:pos x="32" y="4"/>
                      </a:cxn>
                      <a:cxn ang="0">
                        <a:pos x="25" y="2"/>
                      </a:cxn>
                      <a:cxn ang="0">
                        <a:pos x="21" y="0"/>
                      </a:cxn>
                      <a:cxn ang="0">
                        <a:pos x="21" y="0"/>
                      </a:cxn>
                      <a:cxn ang="0">
                        <a:pos x="0" y="42"/>
                      </a:cxn>
                      <a:cxn ang="0">
                        <a:pos x="0" y="42"/>
                      </a:cxn>
                    </a:cxnLst>
                    <a:rect l="0" t="0" r="r" b="b"/>
                    <a:pathLst>
                      <a:path w="99" h="70">
                        <a:moveTo>
                          <a:pt x="0" y="42"/>
                        </a:moveTo>
                        <a:lnTo>
                          <a:pt x="2" y="42"/>
                        </a:lnTo>
                        <a:lnTo>
                          <a:pt x="7" y="44"/>
                        </a:lnTo>
                        <a:lnTo>
                          <a:pt x="9" y="46"/>
                        </a:lnTo>
                        <a:lnTo>
                          <a:pt x="15" y="47"/>
                        </a:lnTo>
                        <a:lnTo>
                          <a:pt x="19" y="49"/>
                        </a:lnTo>
                        <a:lnTo>
                          <a:pt x="25" y="51"/>
                        </a:lnTo>
                        <a:lnTo>
                          <a:pt x="30" y="53"/>
                        </a:lnTo>
                        <a:lnTo>
                          <a:pt x="36" y="55"/>
                        </a:lnTo>
                        <a:lnTo>
                          <a:pt x="44" y="57"/>
                        </a:lnTo>
                        <a:lnTo>
                          <a:pt x="51" y="61"/>
                        </a:lnTo>
                        <a:lnTo>
                          <a:pt x="59" y="63"/>
                        </a:lnTo>
                        <a:lnTo>
                          <a:pt x="68" y="65"/>
                        </a:lnTo>
                        <a:lnTo>
                          <a:pt x="72" y="66"/>
                        </a:lnTo>
                        <a:lnTo>
                          <a:pt x="76" y="68"/>
                        </a:lnTo>
                        <a:lnTo>
                          <a:pt x="82" y="68"/>
                        </a:lnTo>
                        <a:lnTo>
                          <a:pt x="87" y="70"/>
                        </a:lnTo>
                        <a:lnTo>
                          <a:pt x="99" y="25"/>
                        </a:lnTo>
                        <a:lnTo>
                          <a:pt x="89" y="21"/>
                        </a:lnTo>
                        <a:lnTo>
                          <a:pt x="80" y="19"/>
                        </a:lnTo>
                        <a:lnTo>
                          <a:pt x="72" y="15"/>
                        </a:lnTo>
                        <a:lnTo>
                          <a:pt x="65" y="15"/>
                        </a:lnTo>
                        <a:lnTo>
                          <a:pt x="57" y="11"/>
                        </a:lnTo>
                        <a:lnTo>
                          <a:pt x="51" y="9"/>
                        </a:lnTo>
                        <a:lnTo>
                          <a:pt x="46" y="8"/>
                        </a:lnTo>
                        <a:lnTo>
                          <a:pt x="40" y="8"/>
                        </a:lnTo>
                        <a:lnTo>
                          <a:pt x="32" y="4"/>
                        </a:lnTo>
                        <a:lnTo>
                          <a:pt x="25" y="2"/>
                        </a:lnTo>
                        <a:lnTo>
                          <a:pt x="21" y="0"/>
                        </a:lnTo>
                        <a:lnTo>
                          <a:pt x="21" y="0"/>
                        </a:lnTo>
                        <a:lnTo>
                          <a:pt x="0" y="42"/>
                        </a:lnTo>
                        <a:lnTo>
                          <a:pt x="0" y="42"/>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6" name="Freeform 292"/>
                  <p:cNvSpPr>
                    <a:spLocks/>
                  </p:cNvSpPr>
                  <p:nvPr/>
                </p:nvSpPr>
                <p:spPr bwMode="auto">
                  <a:xfrm>
                    <a:off x="8281988" y="2617788"/>
                    <a:ext cx="325438" cy="120650"/>
                  </a:xfrm>
                  <a:custGeom>
                    <a:avLst/>
                    <a:gdLst/>
                    <a:ahLst/>
                    <a:cxnLst>
                      <a:cxn ang="0">
                        <a:pos x="10" y="151"/>
                      </a:cxn>
                      <a:cxn ang="0">
                        <a:pos x="25" y="151"/>
                      </a:cxn>
                      <a:cxn ang="0">
                        <a:pos x="35" y="153"/>
                      </a:cxn>
                      <a:cxn ang="0">
                        <a:pos x="46" y="153"/>
                      </a:cxn>
                      <a:cxn ang="0">
                        <a:pos x="57" y="153"/>
                      </a:cxn>
                      <a:cxn ang="0">
                        <a:pos x="69" y="153"/>
                      </a:cxn>
                      <a:cxn ang="0">
                        <a:pos x="80" y="153"/>
                      </a:cxn>
                      <a:cxn ang="0">
                        <a:pos x="92" y="153"/>
                      </a:cxn>
                      <a:cxn ang="0">
                        <a:pos x="105" y="151"/>
                      </a:cxn>
                      <a:cxn ang="0">
                        <a:pos x="116" y="149"/>
                      </a:cxn>
                      <a:cxn ang="0">
                        <a:pos x="130" y="149"/>
                      </a:cxn>
                      <a:cxn ang="0">
                        <a:pos x="141" y="147"/>
                      </a:cxn>
                      <a:cxn ang="0">
                        <a:pos x="154" y="145"/>
                      </a:cxn>
                      <a:cxn ang="0">
                        <a:pos x="168" y="143"/>
                      </a:cxn>
                      <a:cxn ang="0">
                        <a:pos x="181" y="141"/>
                      </a:cxn>
                      <a:cxn ang="0">
                        <a:pos x="194" y="137"/>
                      </a:cxn>
                      <a:cxn ang="0">
                        <a:pos x="208" y="133"/>
                      </a:cxn>
                      <a:cxn ang="0">
                        <a:pos x="221" y="130"/>
                      </a:cxn>
                      <a:cxn ang="0">
                        <a:pos x="234" y="126"/>
                      </a:cxn>
                      <a:cxn ang="0">
                        <a:pos x="249" y="122"/>
                      </a:cxn>
                      <a:cxn ang="0">
                        <a:pos x="263" y="116"/>
                      </a:cxn>
                      <a:cxn ang="0">
                        <a:pos x="276" y="113"/>
                      </a:cxn>
                      <a:cxn ang="0">
                        <a:pos x="289" y="107"/>
                      </a:cxn>
                      <a:cxn ang="0">
                        <a:pos x="305" y="101"/>
                      </a:cxn>
                      <a:cxn ang="0">
                        <a:pos x="318" y="94"/>
                      </a:cxn>
                      <a:cxn ang="0">
                        <a:pos x="331" y="86"/>
                      </a:cxn>
                      <a:cxn ang="0">
                        <a:pos x="346" y="78"/>
                      </a:cxn>
                      <a:cxn ang="0">
                        <a:pos x="360" y="71"/>
                      </a:cxn>
                      <a:cxn ang="0">
                        <a:pos x="375" y="61"/>
                      </a:cxn>
                      <a:cxn ang="0">
                        <a:pos x="388" y="52"/>
                      </a:cxn>
                      <a:cxn ang="0">
                        <a:pos x="402" y="42"/>
                      </a:cxn>
                      <a:cxn ang="0">
                        <a:pos x="383" y="0"/>
                      </a:cxn>
                      <a:cxn ang="0">
                        <a:pos x="369" y="10"/>
                      </a:cxn>
                      <a:cxn ang="0">
                        <a:pos x="356" y="18"/>
                      </a:cxn>
                      <a:cxn ang="0">
                        <a:pos x="343" y="27"/>
                      </a:cxn>
                      <a:cxn ang="0">
                        <a:pos x="329" y="35"/>
                      </a:cxn>
                      <a:cxn ang="0">
                        <a:pos x="316" y="40"/>
                      </a:cxn>
                      <a:cxn ang="0">
                        <a:pos x="303" y="48"/>
                      </a:cxn>
                      <a:cxn ang="0">
                        <a:pos x="291" y="56"/>
                      </a:cxn>
                      <a:cxn ang="0">
                        <a:pos x="278" y="61"/>
                      </a:cxn>
                      <a:cxn ang="0">
                        <a:pos x="265" y="65"/>
                      </a:cxn>
                      <a:cxn ang="0">
                        <a:pos x="253" y="71"/>
                      </a:cxn>
                      <a:cxn ang="0">
                        <a:pos x="240" y="76"/>
                      </a:cxn>
                      <a:cxn ang="0">
                        <a:pos x="227" y="80"/>
                      </a:cxn>
                      <a:cxn ang="0">
                        <a:pos x="213" y="84"/>
                      </a:cxn>
                      <a:cxn ang="0">
                        <a:pos x="202" y="88"/>
                      </a:cxn>
                      <a:cxn ang="0">
                        <a:pos x="190" y="90"/>
                      </a:cxn>
                      <a:cxn ang="0">
                        <a:pos x="177" y="94"/>
                      </a:cxn>
                      <a:cxn ang="0">
                        <a:pos x="166" y="95"/>
                      </a:cxn>
                      <a:cxn ang="0">
                        <a:pos x="152" y="97"/>
                      </a:cxn>
                      <a:cxn ang="0">
                        <a:pos x="141" y="99"/>
                      </a:cxn>
                      <a:cxn ang="0">
                        <a:pos x="130" y="101"/>
                      </a:cxn>
                      <a:cxn ang="0">
                        <a:pos x="118" y="101"/>
                      </a:cxn>
                      <a:cxn ang="0">
                        <a:pos x="107" y="103"/>
                      </a:cxn>
                      <a:cxn ang="0">
                        <a:pos x="95" y="103"/>
                      </a:cxn>
                      <a:cxn ang="0">
                        <a:pos x="86" y="105"/>
                      </a:cxn>
                      <a:cxn ang="0">
                        <a:pos x="74" y="105"/>
                      </a:cxn>
                      <a:cxn ang="0">
                        <a:pos x="63" y="105"/>
                      </a:cxn>
                      <a:cxn ang="0">
                        <a:pos x="52" y="105"/>
                      </a:cxn>
                      <a:cxn ang="0">
                        <a:pos x="42" y="105"/>
                      </a:cxn>
                      <a:cxn ang="0">
                        <a:pos x="23" y="103"/>
                      </a:cxn>
                      <a:cxn ang="0">
                        <a:pos x="6" y="103"/>
                      </a:cxn>
                      <a:cxn ang="0">
                        <a:pos x="0" y="151"/>
                      </a:cxn>
                    </a:cxnLst>
                    <a:rect l="0" t="0" r="r" b="b"/>
                    <a:pathLst>
                      <a:path w="411" h="153">
                        <a:moveTo>
                          <a:pt x="0" y="151"/>
                        </a:moveTo>
                        <a:lnTo>
                          <a:pt x="10" y="151"/>
                        </a:lnTo>
                        <a:lnTo>
                          <a:pt x="19" y="151"/>
                        </a:lnTo>
                        <a:lnTo>
                          <a:pt x="25" y="151"/>
                        </a:lnTo>
                        <a:lnTo>
                          <a:pt x="31" y="153"/>
                        </a:lnTo>
                        <a:lnTo>
                          <a:pt x="35" y="153"/>
                        </a:lnTo>
                        <a:lnTo>
                          <a:pt x="40" y="153"/>
                        </a:lnTo>
                        <a:lnTo>
                          <a:pt x="46" y="153"/>
                        </a:lnTo>
                        <a:lnTo>
                          <a:pt x="52" y="153"/>
                        </a:lnTo>
                        <a:lnTo>
                          <a:pt x="57" y="153"/>
                        </a:lnTo>
                        <a:lnTo>
                          <a:pt x="63" y="153"/>
                        </a:lnTo>
                        <a:lnTo>
                          <a:pt x="69" y="153"/>
                        </a:lnTo>
                        <a:lnTo>
                          <a:pt x="74" y="153"/>
                        </a:lnTo>
                        <a:lnTo>
                          <a:pt x="80" y="153"/>
                        </a:lnTo>
                        <a:lnTo>
                          <a:pt x="88" y="153"/>
                        </a:lnTo>
                        <a:lnTo>
                          <a:pt x="92" y="153"/>
                        </a:lnTo>
                        <a:lnTo>
                          <a:pt x="97" y="151"/>
                        </a:lnTo>
                        <a:lnTo>
                          <a:pt x="105" y="151"/>
                        </a:lnTo>
                        <a:lnTo>
                          <a:pt x="111" y="151"/>
                        </a:lnTo>
                        <a:lnTo>
                          <a:pt x="116" y="149"/>
                        </a:lnTo>
                        <a:lnTo>
                          <a:pt x="122" y="149"/>
                        </a:lnTo>
                        <a:lnTo>
                          <a:pt x="130" y="149"/>
                        </a:lnTo>
                        <a:lnTo>
                          <a:pt x="135" y="149"/>
                        </a:lnTo>
                        <a:lnTo>
                          <a:pt x="141" y="147"/>
                        </a:lnTo>
                        <a:lnTo>
                          <a:pt x="149" y="147"/>
                        </a:lnTo>
                        <a:lnTo>
                          <a:pt x="154" y="145"/>
                        </a:lnTo>
                        <a:lnTo>
                          <a:pt x="162" y="145"/>
                        </a:lnTo>
                        <a:lnTo>
                          <a:pt x="168" y="143"/>
                        </a:lnTo>
                        <a:lnTo>
                          <a:pt x="175" y="143"/>
                        </a:lnTo>
                        <a:lnTo>
                          <a:pt x="181" y="141"/>
                        </a:lnTo>
                        <a:lnTo>
                          <a:pt x="189" y="141"/>
                        </a:lnTo>
                        <a:lnTo>
                          <a:pt x="194" y="137"/>
                        </a:lnTo>
                        <a:lnTo>
                          <a:pt x="202" y="137"/>
                        </a:lnTo>
                        <a:lnTo>
                          <a:pt x="208" y="133"/>
                        </a:lnTo>
                        <a:lnTo>
                          <a:pt x="215" y="133"/>
                        </a:lnTo>
                        <a:lnTo>
                          <a:pt x="221" y="130"/>
                        </a:lnTo>
                        <a:lnTo>
                          <a:pt x="228" y="128"/>
                        </a:lnTo>
                        <a:lnTo>
                          <a:pt x="234" y="126"/>
                        </a:lnTo>
                        <a:lnTo>
                          <a:pt x="242" y="124"/>
                        </a:lnTo>
                        <a:lnTo>
                          <a:pt x="249" y="122"/>
                        </a:lnTo>
                        <a:lnTo>
                          <a:pt x="255" y="120"/>
                        </a:lnTo>
                        <a:lnTo>
                          <a:pt x="263" y="116"/>
                        </a:lnTo>
                        <a:lnTo>
                          <a:pt x="270" y="114"/>
                        </a:lnTo>
                        <a:lnTo>
                          <a:pt x="276" y="113"/>
                        </a:lnTo>
                        <a:lnTo>
                          <a:pt x="284" y="109"/>
                        </a:lnTo>
                        <a:lnTo>
                          <a:pt x="289" y="107"/>
                        </a:lnTo>
                        <a:lnTo>
                          <a:pt x="297" y="103"/>
                        </a:lnTo>
                        <a:lnTo>
                          <a:pt x="305" y="101"/>
                        </a:lnTo>
                        <a:lnTo>
                          <a:pt x="312" y="97"/>
                        </a:lnTo>
                        <a:lnTo>
                          <a:pt x="318" y="94"/>
                        </a:lnTo>
                        <a:lnTo>
                          <a:pt x="325" y="90"/>
                        </a:lnTo>
                        <a:lnTo>
                          <a:pt x="331" y="86"/>
                        </a:lnTo>
                        <a:lnTo>
                          <a:pt x="339" y="82"/>
                        </a:lnTo>
                        <a:lnTo>
                          <a:pt x="346" y="78"/>
                        </a:lnTo>
                        <a:lnTo>
                          <a:pt x="354" y="75"/>
                        </a:lnTo>
                        <a:lnTo>
                          <a:pt x="360" y="71"/>
                        </a:lnTo>
                        <a:lnTo>
                          <a:pt x="367" y="65"/>
                        </a:lnTo>
                        <a:lnTo>
                          <a:pt x="375" y="61"/>
                        </a:lnTo>
                        <a:lnTo>
                          <a:pt x="381" y="57"/>
                        </a:lnTo>
                        <a:lnTo>
                          <a:pt x="388" y="52"/>
                        </a:lnTo>
                        <a:lnTo>
                          <a:pt x="396" y="48"/>
                        </a:lnTo>
                        <a:lnTo>
                          <a:pt x="402" y="42"/>
                        </a:lnTo>
                        <a:lnTo>
                          <a:pt x="411" y="38"/>
                        </a:lnTo>
                        <a:lnTo>
                          <a:pt x="383" y="0"/>
                        </a:lnTo>
                        <a:lnTo>
                          <a:pt x="375" y="4"/>
                        </a:lnTo>
                        <a:lnTo>
                          <a:pt x="369" y="10"/>
                        </a:lnTo>
                        <a:lnTo>
                          <a:pt x="362" y="14"/>
                        </a:lnTo>
                        <a:lnTo>
                          <a:pt x="356" y="18"/>
                        </a:lnTo>
                        <a:lnTo>
                          <a:pt x="348" y="21"/>
                        </a:lnTo>
                        <a:lnTo>
                          <a:pt x="343" y="27"/>
                        </a:lnTo>
                        <a:lnTo>
                          <a:pt x="335" y="31"/>
                        </a:lnTo>
                        <a:lnTo>
                          <a:pt x="329" y="35"/>
                        </a:lnTo>
                        <a:lnTo>
                          <a:pt x="322" y="38"/>
                        </a:lnTo>
                        <a:lnTo>
                          <a:pt x="316" y="40"/>
                        </a:lnTo>
                        <a:lnTo>
                          <a:pt x="310" y="44"/>
                        </a:lnTo>
                        <a:lnTo>
                          <a:pt x="303" y="48"/>
                        </a:lnTo>
                        <a:lnTo>
                          <a:pt x="297" y="52"/>
                        </a:lnTo>
                        <a:lnTo>
                          <a:pt x="291" y="56"/>
                        </a:lnTo>
                        <a:lnTo>
                          <a:pt x="284" y="57"/>
                        </a:lnTo>
                        <a:lnTo>
                          <a:pt x="278" y="61"/>
                        </a:lnTo>
                        <a:lnTo>
                          <a:pt x="272" y="63"/>
                        </a:lnTo>
                        <a:lnTo>
                          <a:pt x="265" y="65"/>
                        </a:lnTo>
                        <a:lnTo>
                          <a:pt x="259" y="69"/>
                        </a:lnTo>
                        <a:lnTo>
                          <a:pt x="253" y="71"/>
                        </a:lnTo>
                        <a:lnTo>
                          <a:pt x="246" y="73"/>
                        </a:lnTo>
                        <a:lnTo>
                          <a:pt x="240" y="76"/>
                        </a:lnTo>
                        <a:lnTo>
                          <a:pt x="232" y="78"/>
                        </a:lnTo>
                        <a:lnTo>
                          <a:pt x="227" y="80"/>
                        </a:lnTo>
                        <a:lnTo>
                          <a:pt x="221" y="82"/>
                        </a:lnTo>
                        <a:lnTo>
                          <a:pt x="213" y="84"/>
                        </a:lnTo>
                        <a:lnTo>
                          <a:pt x="208" y="84"/>
                        </a:lnTo>
                        <a:lnTo>
                          <a:pt x="202" y="88"/>
                        </a:lnTo>
                        <a:lnTo>
                          <a:pt x="196" y="88"/>
                        </a:lnTo>
                        <a:lnTo>
                          <a:pt x="190" y="90"/>
                        </a:lnTo>
                        <a:lnTo>
                          <a:pt x="183" y="92"/>
                        </a:lnTo>
                        <a:lnTo>
                          <a:pt x="177" y="94"/>
                        </a:lnTo>
                        <a:lnTo>
                          <a:pt x="171" y="94"/>
                        </a:lnTo>
                        <a:lnTo>
                          <a:pt x="166" y="95"/>
                        </a:lnTo>
                        <a:lnTo>
                          <a:pt x="158" y="95"/>
                        </a:lnTo>
                        <a:lnTo>
                          <a:pt x="152" y="97"/>
                        </a:lnTo>
                        <a:lnTo>
                          <a:pt x="147" y="97"/>
                        </a:lnTo>
                        <a:lnTo>
                          <a:pt x="141" y="99"/>
                        </a:lnTo>
                        <a:lnTo>
                          <a:pt x="135" y="99"/>
                        </a:lnTo>
                        <a:lnTo>
                          <a:pt x="130" y="101"/>
                        </a:lnTo>
                        <a:lnTo>
                          <a:pt x="124" y="101"/>
                        </a:lnTo>
                        <a:lnTo>
                          <a:pt x="118" y="101"/>
                        </a:lnTo>
                        <a:lnTo>
                          <a:pt x="112" y="101"/>
                        </a:lnTo>
                        <a:lnTo>
                          <a:pt x="107" y="103"/>
                        </a:lnTo>
                        <a:lnTo>
                          <a:pt x="101" y="103"/>
                        </a:lnTo>
                        <a:lnTo>
                          <a:pt x="95" y="103"/>
                        </a:lnTo>
                        <a:lnTo>
                          <a:pt x="90" y="103"/>
                        </a:lnTo>
                        <a:lnTo>
                          <a:pt x="86" y="105"/>
                        </a:lnTo>
                        <a:lnTo>
                          <a:pt x="80" y="105"/>
                        </a:lnTo>
                        <a:lnTo>
                          <a:pt x="74" y="105"/>
                        </a:lnTo>
                        <a:lnTo>
                          <a:pt x="69" y="105"/>
                        </a:lnTo>
                        <a:lnTo>
                          <a:pt x="63" y="105"/>
                        </a:lnTo>
                        <a:lnTo>
                          <a:pt x="57" y="105"/>
                        </a:lnTo>
                        <a:lnTo>
                          <a:pt x="52" y="105"/>
                        </a:lnTo>
                        <a:lnTo>
                          <a:pt x="48" y="105"/>
                        </a:lnTo>
                        <a:lnTo>
                          <a:pt x="42" y="105"/>
                        </a:lnTo>
                        <a:lnTo>
                          <a:pt x="33" y="103"/>
                        </a:lnTo>
                        <a:lnTo>
                          <a:pt x="23" y="103"/>
                        </a:lnTo>
                        <a:lnTo>
                          <a:pt x="14" y="103"/>
                        </a:lnTo>
                        <a:lnTo>
                          <a:pt x="6" y="103"/>
                        </a:lnTo>
                        <a:lnTo>
                          <a:pt x="0" y="151"/>
                        </a:lnTo>
                        <a:lnTo>
                          <a:pt x="0" y="151"/>
                        </a:lnTo>
                        <a:close/>
                      </a:path>
                    </a:pathLst>
                  </a:custGeom>
                  <a:solidFill>
                    <a:srgbClr val="FFF5BA"/>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7" name="Freeform 293"/>
                  <p:cNvSpPr>
                    <a:spLocks/>
                  </p:cNvSpPr>
                  <p:nvPr/>
                </p:nvSpPr>
                <p:spPr bwMode="auto">
                  <a:xfrm>
                    <a:off x="8070850" y="3219450"/>
                    <a:ext cx="36513" cy="133350"/>
                  </a:xfrm>
                  <a:custGeom>
                    <a:avLst/>
                    <a:gdLst/>
                    <a:ahLst/>
                    <a:cxnLst>
                      <a:cxn ang="0">
                        <a:pos x="0" y="0"/>
                      </a:cxn>
                      <a:cxn ang="0">
                        <a:pos x="0" y="167"/>
                      </a:cxn>
                      <a:cxn ang="0">
                        <a:pos x="48" y="167"/>
                      </a:cxn>
                      <a:cxn ang="0">
                        <a:pos x="48" y="11"/>
                      </a:cxn>
                      <a:cxn ang="0">
                        <a:pos x="0" y="0"/>
                      </a:cxn>
                      <a:cxn ang="0">
                        <a:pos x="0" y="0"/>
                      </a:cxn>
                    </a:cxnLst>
                    <a:rect l="0" t="0" r="r" b="b"/>
                    <a:pathLst>
                      <a:path w="48" h="167">
                        <a:moveTo>
                          <a:pt x="0" y="0"/>
                        </a:moveTo>
                        <a:lnTo>
                          <a:pt x="0" y="167"/>
                        </a:lnTo>
                        <a:lnTo>
                          <a:pt x="48" y="167"/>
                        </a:lnTo>
                        <a:lnTo>
                          <a:pt x="48" y="11"/>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8" name="Freeform 294"/>
                  <p:cNvSpPr>
                    <a:spLocks/>
                  </p:cNvSpPr>
                  <p:nvPr/>
                </p:nvSpPr>
                <p:spPr bwMode="auto">
                  <a:xfrm>
                    <a:off x="8070850" y="3408363"/>
                    <a:ext cx="36513" cy="68263"/>
                  </a:xfrm>
                  <a:custGeom>
                    <a:avLst/>
                    <a:gdLst/>
                    <a:ahLst/>
                    <a:cxnLst>
                      <a:cxn ang="0">
                        <a:pos x="0" y="0"/>
                      </a:cxn>
                      <a:cxn ang="0">
                        <a:pos x="0" y="85"/>
                      </a:cxn>
                      <a:cxn ang="0">
                        <a:pos x="48" y="85"/>
                      </a:cxn>
                      <a:cxn ang="0">
                        <a:pos x="48" y="0"/>
                      </a:cxn>
                      <a:cxn ang="0">
                        <a:pos x="0" y="0"/>
                      </a:cxn>
                      <a:cxn ang="0">
                        <a:pos x="0" y="0"/>
                      </a:cxn>
                    </a:cxnLst>
                    <a:rect l="0" t="0" r="r" b="b"/>
                    <a:pathLst>
                      <a:path w="48" h="85">
                        <a:moveTo>
                          <a:pt x="0" y="0"/>
                        </a:moveTo>
                        <a:lnTo>
                          <a:pt x="0" y="85"/>
                        </a:lnTo>
                        <a:lnTo>
                          <a:pt x="48" y="85"/>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79" name="Freeform 295"/>
                  <p:cNvSpPr>
                    <a:spLocks/>
                  </p:cNvSpPr>
                  <p:nvPr/>
                </p:nvSpPr>
                <p:spPr bwMode="auto">
                  <a:xfrm>
                    <a:off x="8185150" y="3698875"/>
                    <a:ext cx="55563" cy="47625"/>
                  </a:xfrm>
                  <a:custGeom>
                    <a:avLst/>
                    <a:gdLst/>
                    <a:ahLst/>
                    <a:cxnLst>
                      <a:cxn ang="0">
                        <a:pos x="0" y="45"/>
                      </a:cxn>
                      <a:cxn ang="0">
                        <a:pos x="7" y="47"/>
                      </a:cxn>
                      <a:cxn ang="0">
                        <a:pos x="13" y="49"/>
                      </a:cxn>
                      <a:cxn ang="0">
                        <a:pos x="22" y="51"/>
                      </a:cxn>
                      <a:cxn ang="0">
                        <a:pos x="30" y="53"/>
                      </a:cxn>
                      <a:cxn ang="0">
                        <a:pos x="38" y="55"/>
                      </a:cxn>
                      <a:cxn ang="0">
                        <a:pos x="47" y="57"/>
                      </a:cxn>
                      <a:cxn ang="0">
                        <a:pos x="55" y="59"/>
                      </a:cxn>
                      <a:cxn ang="0">
                        <a:pos x="62" y="60"/>
                      </a:cxn>
                      <a:cxn ang="0">
                        <a:pos x="70" y="13"/>
                      </a:cxn>
                      <a:cxn ang="0">
                        <a:pos x="62" y="11"/>
                      </a:cxn>
                      <a:cxn ang="0">
                        <a:pos x="55" y="11"/>
                      </a:cxn>
                      <a:cxn ang="0">
                        <a:pos x="49" y="9"/>
                      </a:cxn>
                      <a:cxn ang="0">
                        <a:pos x="41" y="7"/>
                      </a:cxn>
                      <a:cxn ang="0">
                        <a:pos x="32" y="5"/>
                      </a:cxn>
                      <a:cxn ang="0">
                        <a:pos x="26" y="3"/>
                      </a:cxn>
                      <a:cxn ang="0">
                        <a:pos x="19" y="2"/>
                      </a:cxn>
                      <a:cxn ang="0">
                        <a:pos x="13" y="0"/>
                      </a:cxn>
                      <a:cxn ang="0">
                        <a:pos x="0" y="45"/>
                      </a:cxn>
                      <a:cxn ang="0">
                        <a:pos x="0" y="45"/>
                      </a:cxn>
                    </a:cxnLst>
                    <a:rect l="0" t="0" r="r" b="b"/>
                    <a:pathLst>
                      <a:path w="70" h="60">
                        <a:moveTo>
                          <a:pt x="0" y="45"/>
                        </a:moveTo>
                        <a:lnTo>
                          <a:pt x="7" y="47"/>
                        </a:lnTo>
                        <a:lnTo>
                          <a:pt x="13" y="49"/>
                        </a:lnTo>
                        <a:lnTo>
                          <a:pt x="22" y="51"/>
                        </a:lnTo>
                        <a:lnTo>
                          <a:pt x="30" y="53"/>
                        </a:lnTo>
                        <a:lnTo>
                          <a:pt x="38" y="55"/>
                        </a:lnTo>
                        <a:lnTo>
                          <a:pt x="47" y="57"/>
                        </a:lnTo>
                        <a:lnTo>
                          <a:pt x="55" y="59"/>
                        </a:lnTo>
                        <a:lnTo>
                          <a:pt x="62" y="60"/>
                        </a:lnTo>
                        <a:lnTo>
                          <a:pt x="70" y="13"/>
                        </a:lnTo>
                        <a:lnTo>
                          <a:pt x="62" y="11"/>
                        </a:lnTo>
                        <a:lnTo>
                          <a:pt x="55" y="11"/>
                        </a:lnTo>
                        <a:lnTo>
                          <a:pt x="49" y="9"/>
                        </a:lnTo>
                        <a:lnTo>
                          <a:pt x="41" y="7"/>
                        </a:lnTo>
                        <a:lnTo>
                          <a:pt x="32" y="5"/>
                        </a:lnTo>
                        <a:lnTo>
                          <a:pt x="26" y="3"/>
                        </a:lnTo>
                        <a:lnTo>
                          <a:pt x="19" y="2"/>
                        </a:lnTo>
                        <a:lnTo>
                          <a:pt x="13" y="0"/>
                        </a:lnTo>
                        <a:lnTo>
                          <a:pt x="0" y="45"/>
                        </a:lnTo>
                        <a:lnTo>
                          <a:pt x="0" y="45"/>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0" name="Freeform 296"/>
                  <p:cNvSpPr>
                    <a:spLocks/>
                  </p:cNvSpPr>
                  <p:nvPr/>
                </p:nvSpPr>
                <p:spPr bwMode="auto">
                  <a:xfrm>
                    <a:off x="8283575" y="3679825"/>
                    <a:ext cx="238125" cy="74613"/>
                  </a:xfrm>
                  <a:custGeom>
                    <a:avLst/>
                    <a:gdLst/>
                    <a:ahLst/>
                    <a:cxnLst>
                      <a:cxn ang="0">
                        <a:pos x="6" y="91"/>
                      </a:cxn>
                      <a:cxn ang="0">
                        <a:pos x="15" y="91"/>
                      </a:cxn>
                      <a:cxn ang="0">
                        <a:pos x="27" y="91"/>
                      </a:cxn>
                      <a:cxn ang="0">
                        <a:pos x="36" y="91"/>
                      </a:cxn>
                      <a:cxn ang="0">
                        <a:pos x="48" y="93"/>
                      </a:cxn>
                      <a:cxn ang="0">
                        <a:pos x="57" y="93"/>
                      </a:cxn>
                      <a:cxn ang="0">
                        <a:pos x="69" y="93"/>
                      </a:cxn>
                      <a:cxn ang="0">
                        <a:pos x="80" y="93"/>
                      </a:cxn>
                      <a:cxn ang="0">
                        <a:pos x="90" y="91"/>
                      </a:cxn>
                      <a:cxn ang="0">
                        <a:pos x="99" y="91"/>
                      </a:cxn>
                      <a:cxn ang="0">
                        <a:pos x="110" y="89"/>
                      </a:cxn>
                      <a:cxn ang="0">
                        <a:pos x="120" y="89"/>
                      </a:cxn>
                      <a:cxn ang="0">
                        <a:pos x="130" y="89"/>
                      </a:cxn>
                      <a:cxn ang="0">
                        <a:pos x="141" y="87"/>
                      </a:cxn>
                      <a:cxn ang="0">
                        <a:pos x="150" y="85"/>
                      </a:cxn>
                      <a:cxn ang="0">
                        <a:pos x="162" y="83"/>
                      </a:cxn>
                      <a:cxn ang="0">
                        <a:pos x="175" y="82"/>
                      </a:cxn>
                      <a:cxn ang="0">
                        <a:pos x="194" y="78"/>
                      </a:cxn>
                      <a:cxn ang="0">
                        <a:pos x="211" y="74"/>
                      </a:cxn>
                      <a:cxn ang="0">
                        <a:pos x="230" y="68"/>
                      </a:cxn>
                      <a:cxn ang="0">
                        <a:pos x="247" y="63"/>
                      </a:cxn>
                      <a:cxn ang="0">
                        <a:pos x="263" y="57"/>
                      </a:cxn>
                      <a:cxn ang="0">
                        <a:pos x="278" y="51"/>
                      </a:cxn>
                      <a:cxn ang="0">
                        <a:pos x="293" y="45"/>
                      </a:cxn>
                      <a:cxn ang="0">
                        <a:pos x="276" y="0"/>
                      </a:cxn>
                      <a:cxn ang="0">
                        <a:pos x="265" y="6"/>
                      </a:cxn>
                      <a:cxn ang="0">
                        <a:pos x="251" y="11"/>
                      </a:cxn>
                      <a:cxn ang="0">
                        <a:pos x="236" y="17"/>
                      </a:cxn>
                      <a:cxn ang="0">
                        <a:pos x="223" y="23"/>
                      </a:cxn>
                      <a:cxn ang="0">
                        <a:pos x="206" y="26"/>
                      </a:cxn>
                      <a:cxn ang="0">
                        <a:pos x="190" y="30"/>
                      </a:cxn>
                      <a:cxn ang="0">
                        <a:pos x="173" y="34"/>
                      </a:cxn>
                      <a:cxn ang="0">
                        <a:pos x="156" y="38"/>
                      </a:cxn>
                      <a:cxn ang="0">
                        <a:pos x="137" y="40"/>
                      </a:cxn>
                      <a:cxn ang="0">
                        <a:pos x="120" y="42"/>
                      </a:cxn>
                      <a:cxn ang="0">
                        <a:pos x="101" y="44"/>
                      </a:cxn>
                      <a:cxn ang="0">
                        <a:pos x="82" y="45"/>
                      </a:cxn>
                      <a:cxn ang="0">
                        <a:pos x="72" y="45"/>
                      </a:cxn>
                      <a:cxn ang="0">
                        <a:pos x="63" y="45"/>
                      </a:cxn>
                      <a:cxn ang="0">
                        <a:pos x="44" y="45"/>
                      </a:cxn>
                      <a:cxn ang="0">
                        <a:pos x="25" y="44"/>
                      </a:cxn>
                      <a:cxn ang="0">
                        <a:pos x="6" y="44"/>
                      </a:cxn>
                      <a:cxn ang="0">
                        <a:pos x="0" y="91"/>
                      </a:cxn>
                    </a:cxnLst>
                    <a:rect l="0" t="0" r="r" b="b"/>
                    <a:pathLst>
                      <a:path w="301" h="93">
                        <a:moveTo>
                          <a:pt x="0" y="91"/>
                        </a:moveTo>
                        <a:lnTo>
                          <a:pt x="6" y="91"/>
                        </a:lnTo>
                        <a:lnTo>
                          <a:pt x="10" y="91"/>
                        </a:lnTo>
                        <a:lnTo>
                          <a:pt x="15" y="91"/>
                        </a:lnTo>
                        <a:lnTo>
                          <a:pt x="21" y="91"/>
                        </a:lnTo>
                        <a:lnTo>
                          <a:pt x="27" y="91"/>
                        </a:lnTo>
                        <a:lnTo>
                          <a:pt x="31" y="91"/>
                        </a:lnTo>
                        <a:lnTo>
                          <a:pt x="36" y="91"/>
                        </a:lnTo>
                        <a:lnTo>
                          <a:pt x="42" y="93"/>
                        </a:lnTo>
                        <a:lnTo>
                          <a:pt x="48" y="93"/>
                        </a:lnTo>
                        <a:lnTo>
                          <a:pt x="52" y="93"/>
                        </a:lnTo>
                        <a:lnTo>
                          <a:pt x="57" y="93"/>
                        </a:lnTo>
                        <a:lnTo>
                          <a:pt x="63" y="93"/>
                        </a:lnTo>
                        <a:lnTo>
                          <a:pt x="69" y="93"/>
                        </a:lnTo>
                        <a:lnTo>
                          <a:pt x="74" y="93"/>
                        </a:lnTo>
                        <a:lnTo>
                          <a:pt x="80" y="93"/>
                        </a:lnTo>
                        <a:lnTo>
                          <a:pt x="86" y="93"/>
                        </a:lnTo>
                        <a:lnTo>
                          <a:pt x="90" y="91"/>
                        </a:lnTo>
                        <a:lnTo>
                          <a:pt x="95" y="91"/>
                        </a:lnTo>
                        <a:lnTo>
                          <a:pt x="99" y="91"/>
                        </a:lnTo>
                        <a:lnTo>
                          <a:pt x="105" y="91"/>
                        </a:lnTo>
                        <a:lnTo>
                          <a:pt x="110" y="89"/>
                        </a:lnTo>
                        <a:lnTo>
                          <a:pt x="114" y="89"/>
                        </a:lnTo>
                        <a:lnTo>
                          <a:pt x="120" y="89"/>
                        </a:lnTo>
                        <a:lnTo>
                          <a:pt x="126" y="89"/>
                        </a:lnTo>
                        <a:lnTo>
                          <a:pt x="130" y="89"/>
                        </a:lnTo>
                        <a:lnTo>
                          <a:pt x="135" y="87"/>
                        </a:lnTo>
                        <a:lnTo>
                          <a:pt x="141" y="87"/>
                        </a:lnTo>
                        <a:lnTo>
                          <a:pt x="147" y="87"/>
                        </a:lnTo>
                        <a:lnTo>
                          <a:pt x="150" y="85"/>
                        </a:lnTo>
                        <a:lnTo>
                          <a:pt x="156" y="85"/>
                        </a:lnTo>
                        <a:lnTo>
                          <a:pt x="162" y="83"/>
                        </a:lnTo>
                        <a:lnTo>
                          <a:pt x="168" y="83"/>
                        </a:lnTo>
                        <a:lnTo>
                          <a:pt x="175" y="82"/>
                        </a:lnTo>
                        <a:lnTo>
                          <a:pt x="185" y="80"/>
                        </a:lnTo>
                        <a:lnTo>
                          <a:pt x="194" y="78"/>
                        </a:lnTo>
                        <a:lnTo>
                          <a:pt x="204" y="76"/>
                        </a:lnTo>
                        <a:lnTo>
                          <a:pt x="211" y="74"/>
                        </a:lnTo>
                        <a:lnTo>
                          <a:pt x="221" y="72"/>
                        </a:lnTo>
                        <a:lnTo>
                          <a:pt x="230" y="68"/>
                        </a:lnTo>
                        <a:lnTo>
                          <a:pt x="240" y="66"/>
                        </a:lnTo>
                        <a:lnTo>
                          <a:pt x="247" y="63"/>
                        </a:lnTo>
                        <a:lnTo>
                          <a:pt x="255" y="61"/>
                        </a:lnTo>
                        <a:lnTo>
                          <a:pt x="263" y="57"/>
                        </a:lnTo>
                        <a:lnTo>
                          <a:pt x="272" y="55"/>
                        </a:lnTo>
                        <a:lnTo>
                          <a:pt x="278" y="51"/>
                        </a:lnTo>
                        <a:lnTo>
                          <a:pt x="285" y="49"/>
                        </a:lnTo>
                        <a:lnTo>
                          <a:pt x="293" y="45"/>
                        </a:lnTo>
                        <a:lnTo>
                          <a:pt x="301" y="42"/>
                        </a:lnTo>
                        <a:lnTo>
                          <a:pt x="276" y="0"/>
                        </a:lnTo>
                        <a:lnTo>
                          <a:pt x="270" y="4"/>
                        </a:lnTo>
                        <a:lnTo>
                          <a:pt x="265" y="6"/>
                        </a:lnTo>
                        <a:lnTo>
                          <a:pt x="257" y="9"/>
                        </a:lnTo>
                        <a:lnTo>
                          <a:pt x="251" y="11"/>
                        </a:lnTo>
                        <a:lnTo>
                          <a:pt x="244" y="13"/>
                        </a:lnTo>
                        <a:lnTo>
                          <a:pt x="236" y="17"/>
                        </a:lnTo>
                        <a:lnTo>
                          <a:pt x="228" y="19"/>
                        </a:lnTo>
                        <a:lnTo>
                          <a:pt x="223" y="23"/>
                        </a:lnTo>
                        <a:lnTo>
                          <a:pt x="213" y="25"/>
                        </a:lnTo>
                        <a:lnTo>
                          <a:pt x="206" y="26"/>
                        </a:lnTo>
                        <a:lnTo>
                          <a:pt x="198" y="28"/>
                        </a:lnTo>
                        <a:lnTo>
                          <a:pt x="190" y="30"/>
                        </a:lnTo>
                        <a:lnTo>
                          <a:pt x="181" y="32"/>
                        </a:lnTo>
                        <a:lnTo>
                          <a:pt x="173" y="34"/>
                        </a:lnTo>
                        <a:lnTo>
                          <a:pt x="166" y="36"/>
                        </a:lnTo>
                        <a:lnTo>
                          <a:pt x="156" y="38"/>
                        </a:lnTo>
                        <a:lnTo>
                          <a:pt x="147" y="40"/>
                        </a:lnTo>
                        <a:lnTo>
                          <a:pt x="137" y="40"/>
                        </a:lnTo>
                        <a:lnTo>
                          <a:pt x="130" y="42"/>
                        </a:lnTo>
                        <a:lnTo>
                          <a:pt x="120" y="42"/>
                        </a:lnTo>
                        <a:lnTo>
                          <a:pt x="110" y="42"/>
                        </a:lnTo>
                        <a:lnTo>
                          <a:pt x="101" y="44"/>
                        </a:lnTo>
                        <a:lnTo>
                          <a:pt x="91" y="44"/>
                        </a:lnTo>
                        <a:lnTo>
                          <a:pt x="82" y="45"/>
                        </a:lnTo>
                        <a:lnTo>
                          <a:pt x="76" y="45"/>
                        </a:lnTo>
                        <a:lnTo>
                          <a:pt x="72" y="45"/>
                        </a:lnTo>
                        <a:lnTo>
                          <a:pt x="67" y="45"/>
                        </a:lnTo>
                        <a:lnTo>
                          <a:pt x="63" y="45"/>
                        </a:lnTo>
                        <a:lnTo>
                          <a:pt x="52" y="45"/>
                        </a:lnTo>
                        <a:lnTo>
                          <a:pt x="44" y="45"/>
                        </a:lnTo>
                        <a:lnTo>
                          <a:pt x="33" y="44"/>
                        </a:lnTo>
                        <a:lnTo>
                          <a:pt x="25" y="44"/>
                        </a:lnTo>
                        <a:lnTo>
                          <a:pt x="14" y="44"/>
                        </a:lnTo>
                        <a:lnTo>
                          <a:pt x="6" y="44"/>
                        </a:lnTo>
                        <a:lnTo>
                          <a:pt x="0" y="91"/>
                        </a:lnTo>
                        <a:lnTo>
                          <a:pt x="0" y="91"/>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1" name="Freeform 297"/>
                  <p:cNvSpPr>
                    <a:spLocks/>
                  </p:cNvSpPr>
                  <p:nvPr/>
                </p:nvSpPr>
                <p:spPr bwMode="auto">
                  <a:xfrm>
                    <a:off x="8534400" y="3367088"/>
                    <a:ext cx="50800" cy="309563"/>
                  </a:xfrm>
                  <a:custGeom>
                    <a:avLst/>
                    <a:gdLst/>
                    <a:ahLst/>
                    <a:cxnLst>
                      <a:cxn ang="0">
                        <a:pos x="38" y="390"/>
                      </a:cxn>
                      <a:cxn ang="0">
                        <a:pos x="40" y="386"/>
                      </a:cxn>
                      <a:cxn ang="0">
                        <a:pos x="44" y="383"/>
                      </a:cxn>
                      <a:cxn ang="0">
                        <a:pos x="45" y="377"/>
                      </a:cxn>
                      <a:cxn ang="0">
                        <a:pos x="49" y="373"/>
                      </a:cxn>
                      <a:cxn ang="0">
                        <a:pos x="51" y="367"/>
                      </a:cxn>
                      <a:cxn ang="0">
                        <a:pos x="53" y="364"/>
                      </a:cxn>
                      <a:cxn ang="0">
                        <a:pos x="55" y="358"/>
                      </a:cxn>
                      <a:cxn ang="0">
                        <a:pos x="57" y="354"/>
                      </a:cxn>
                      <a:cxn ang="0">
                        <a:pos x="57" y="348"/>
                      </a:cxn>
                      <a:cxn ang="0">
                        <a:pos x="59" y="345"/>
                      </a:cxn>
                      <a:cxn ang="0">
                        <a:pos x="59" y="339"/>
                      </a:cxn>
                      <a:cxn ang="0">
                        <a:pos x="61" y="333"/>
                      </a:cxn>
                      <a:cxn ang="0">
                        <a:pos x="61" y="327"/>
                      </a:cxn>
                      <a:cxn ang="0">
                        <a:pos x="63" y="324"/>
                      </a:cxn>
                      <a:cxn ang="0">
                        <a:pos x="63" y="318"/>
                      </a:cxn>
                      <a:cxn ang="0">
                        <a:pos x="63" y="312"/>
                      </a:cxn>
                      <a:cxn ang="0">
                        <a:pos x="63" y="0"/>
                      </a:cxn>
                      <a:cxn ang="0">
                        <a:pos x="15" y="0"/>
                      </a:cxn>
                      <a:cxn ang="0">
                        <a:pos x="15" y="316"/>
                      </a:cxn>
                      <a:cxn ang="0">
                        <a:pos x="15" y="322"/>
                      </a:cxn>
                      <a:cxn ang="0">
                        <a:pos x="13" y="327"/>
                      </a:cxn>
                      <a:cxn ang="0">
                        <a:pos x="13" y="333"/>
                      </a:cxn>
                      <a:cxn ang="0">
                        <a:pos x="13" y="341"/>
                      </a:cxn>
                      <a:cxn ang="0">
                        <a:pos x="9" y="345"/>
                      </a:cxn>
                      <a:cxn ang="0">
                        <a:pos x="7" y="350"/>
                      </a:cxn>
                      <a:cxn ang="0">
                        <a:pos x="4" y="356"/>
                      </a:cxn>
                      <a:cxn ang="0">
                        <a:pos x="0" y="362"/>
                      </a:cxn>
                      <a:cxn ang="0">
                        <a:pos x="38" y="390"/>
                      </a:cxn>
                      <a:cxn ang="0">
                        <a:pos x="38" y="390"/>
                      </a:cxn>
                    </a:cxnLst>
                    <a:rect l="0" t="0" r="r" b="b"/>
                    <a:pathLst>
                      <a:path w="63" h="390">
                        <a:moveTo>
                          <a:pt x="38" y="390"/>
                        </a:moveTo>
                        <a:lnTo>
                          <a:pt x="40" y="386"/>
                        </a:lnTo>
                        <a:lnTo>
                          <a:pt x="44" y="383"/>
                        </a:lnTo>
                        <a:lnTo>
                          <a:pt x="45" y="377"/>
                        </a:lnTo>
                        <a:lnTo>
                          <a:pt x="49" y="373"/>
                        </a:lnTo>
                        <a:lnTo>
                          <a:pt x="51" y="367"/>
                        </a:lnTo>
                        <a:lnTo>
                          <a:pt x="53" y="364"/>
                        </a:lnTo>
                        <a:lnTo>
                          <a:pt x="55" y="358"/>
                        </a:lnTo>
                        <a:lnTo>
                          <a:pt x="57" y="354"/>
                        </a:lnTo>
                        <a:lnTo>
                          <a:pt x="57" y="348"/>
                        </a:lnTo>
                        <a:lnTo>
                          <a:pt x="59" y="345"/>
                        </a:lnTo>
                        <a:lnTo>
                          <a:pt x="59" y="339"/>
                        </a:lnTo>
                        <a:lnTo>
                          <a:pt x="61" y="333"/>
                        </a:lnTo>
                        <a:lnTo>
                          <a:pt x="61" y="327"/>
                        </a:lnTo>
                        <a:lnTo>
                          <a:pt x="63" y="324"/>
                        </a:lnTo>
                        <a:lnTo>
                          <a:pt x="63" y="318"/>
                        </a:lnTo>
                        <a:lnTo>
                          <a:pt x="63" y="312"/>
                        </a:lnTo>
                        <a:lnTo>
                          <a:pt x="63" y="0"/>
                        </a:lnTo>
                        <a:lnTo>
                          <a:pt x="15" y="0"/>
                        </a:lnTo>
                        <a:lnTo>
                          <a:pt x="15" y="316"/>
                        </a:lnTo>
                        <a:lnTo>
                          <a:pt x="15" y="322"/>
                        </a:lnTo>
                        <a:lnTo>
                          <a:pt x="13" y="327"/>
                        </a:lnTo>
                        <a:lnTo>
                          <a:pt x="13" y="333"/>
                        </a:lnTo>
                        <a:lnTo>
                          <a:pt x="13" y="341"/>
                        </a:lnTo>
                        <a:lnTo>
                          <a:pt x="9" y="345"/>
                        </a:lnTo>
                        <a:lnTo>
                          <a:pt x="7" y="350"/>
                        </a:lnTo>
                        <a:lnTo>
                          <a:pt x="4" y="356"/>
                        </a:lnTo>
                        <a:lnTo>
                          <a:pt x="0" y="362"/>
                        </a:lnTo>
                        <a:lnTo>
                          <a:pt x="38" y="390"/>
                        </a:lnTo>
                        <a:lnTo>
                          <a:pt x="38" y="39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2" name="Freeform 298"/>
                  <p:cNvSpPr>
                    <a:spLocks/>
                  </p:cNvSpPr>
                  <p:nvPr/>
                </p:nvSpPr>
                <p:spPr bwMode="auto">
                  <a:xfrm>
                    <a:off x="8129588" y="3236913"/>
                    <a:ext cx="36513" cy="188913"/>
                  </a:xfrm>
                  <a:custGeom>
                    <a:avLst/>
                    <a:gdLst/>
                    <a:ahLst/>
                    <a:cxnLst>
                      <a:cxn ang="0">
                        <a:pos x="0" y="0"/>
                      </a:cxn>
                      <a:cxn ang="0">
                        <a:pos x="0" y="238"/>
                      </a:cxn>
                      <a:cxn ang="0">
                        <a:pos x="48" y="238"/>
                      </a:cxn>
                      <a:cxn ang="0">
                        <a:pos x="48" y="0"/>
                      </a:cxn>
                      <a:cxn ang="0">
                        <a:pos x="0" y="0"/>
                      </a:cxn>
                      <a:cxn ang="0">
                        <a:pos x="0" y="0"/>
                      </a:cxn>
                    </a:cxnLst>
                    <a:rect l="0" t="0" r="r" b="b"/>
                    <a:pathLst>
                      <a:path w="48" h="238">
                        <a:moveTo>
                          <a:pt x="0" y="0"/>
                        </a:moveTo>
                        <a:lnTo>
                          <a:pt x="0" y="238"/>
                        </a:lnTo>
                        <a:lnTo>
                          <a:pt x="48" y="238"/>
                        </a:lnTo>
                        <a:lnTo>
                          <a:pt x="48" y="0"/>
                        </a:lnTo>
                        <a:lnTo>
                          <a:pt x="0" y="0"/>
                        </a:lnTo>
                        <a:lnTo>
                          <a:pt x="0" y="0"/>
                        </a:lnTo>
                        <a:close/>
                      </a:path>
                    </a:pathLst>
                  </a:custGeom>
                  <a:solidFill>
                    <a:srgbClr val="8CD9D9"/>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3" name="Freeform 299"/>
                  <p:cNvSpPr>
                    <a:spLocks/>
                  </p:cNvSpPr>
                  <p:nvPr/>
                </p:nvSpPr>
                <p:spPr bwMode="auto">
                  <a:xfrm>
                    <a:off x="8480425" y="2895600"/>
                    <a:ext cx="106363" cy="77788"/>
                  </a:xfrm>
                  <a:custGeom>
                    <a:avLst/>
                    <a:gdLst/>
                    <a:ahLst/>
                    <a:cxnLst>
                      <a:cxn ang="0">
                        <a:pos x="10" y="50"/>
                      </a:cxn>
                      <a:cxn ang="0">
                        <a:pos x="14" y="48"/>
                      </a:cxn>
                      <a:cxn ang="0">
                        <a:pos x="21" y="46"/>
                      </a:cxn>
                      <a:cxn ang="0">
                        <a:pos x="29" y="46"/>
                      </a:cxn>
                      <a:cxn ang="0">
                        <a:pos x="38" y="46"/>
                      </a:cxn>
                      <a:cxn ang="0">
                        <a:pos x="48" y="46"/>
                      </a:cxn>
                      <a:cxn ang="0">
                        <a:pos x="57" y="50"/>
                      </a:cxn>
                      <a:cxn ang="0">
                        <a:pos x="65" y="53"/>
                      </a:cxn>
                      <a:cxn ang="0">
                        <a:pos x="73" y="59"/>
                      </a:cxn>
                      <a:cxn ang="0">
                        <a:pos x="78" y="65"/>
                      </a:cxn>
                      <a:cxn ang="0">
                        <a:pos x="82" y="72"/>
                      </a:cxn>
                      <a:cxn ang="0">
                        <a:pos x="82" y="76"/>
                      </a:cxn>
                      <a:cxn ang="0">
                        <a:pos x="84" y="82"/>
                      </a:cxn>
                      <a:cxn ang="0">
                        <a:pos x="84" y="88"/>
                      </a:cxn>
                      <a:cxn ang="0">
                        <a:pos x="86" y="95"/>
                      </a:cxn>
                      <a:cxn ang="0">
                        <a:pos x="133" y="97"/>
                      </a:cxn>
                      <a:cxn ang="0">
                        <a:pos x="132" y="88"/>
                      </a:cxn>
                      <a:cxn ang="0">
                        <a:pos x="132" y="82"/>
                      </a:cxn>
                      <a:cxn ang="0">
                        <a:pos x="132" y="74"/>
                      </a:cxn>
                      <a:cxn ang="0">
                        <a:pos x="130" y="69"/>
                      </a:cxn>
                      <a:cxn ang="0">
                        <a:pos x="128" y="63"/>
                      </a:cxn>
                      <a:cxn ang="0">
                        <a:pos x="126" y="57"/>
                      </a:cxn>
                      <a:cxn ang="0">
                        <a:pos x="124" y="52"/>
                      </a:cxn>
                      <a:cxn ang="0">
                        <a:pos x="124" y="48"/>
                      </a:cxn>
                      <a:cxn ang="0">
                        <a:pos x="118" y="38"/>
                      </a:cxn>
                      <a:cxn ang="0">
                        <a:pos x="113" y="31"/>
                      </a:cxn>
                      <a:cxn ang="0">
                        <a:pos x="107" y="25"/>
                      </a:cxn>
                      <a:cxn ang="0">
                        <a:pos x="103" y="21"/>
                      </a:cxn>
                      <a:cxn ang="0">
                        <a:pos x="95" y="15"/>
                      </a:cxn>
                      <a:cxn ang="0">
                        <a:pos x="86" y="10"/>
                      </a:cxn>
                      <a:cxn ang="0">
                        <a:pos x="78" y="6"/>
                      </a:cxn>
                      <a:cxn ang="0">
                        <a:pos x="71" y="4"/>
                      </a:cxn>
                      <a:cxn ang="0">
                        <a:pos x="61" y="0"/>
                      </a:cxn>
                      <a:cxn ang="0">
                        <a:pos x="54" y="0"/>
                      </a:cxn>
                      <a:cxn ang="0">
                        <a:pos x="46" y="0"/>
                      </a:cxn>
                      <a:cxn ang="0">
                        <a:pos x="38" y="0"/>
                      </a:cxn>
                      <a:cxn ang="0">
                        <a:pos x="31" y="0"/>
                      </a:cxn>
                      <a:cxn ang="0">
                        <a:pos x="23" y="0"/>
                      </a:cxn>
                      <a:cxn ang="0">
                        <a:pos x="17" y="0"/>
                      </a:cxn>
                      <a:cxn ang="0">
                        <a:pos x="12" y="0"/>
                      </a:cxn>
                      <a:cxn ang="0">
                        <a:pos x="6" y="0"/>
                      </a:cxn>
                      <a:cxn ang="0">
                        <a:pos x="2" y="2"/>
                      </a:cxn>
                      <a:cxn ang="0">
                        <a:pos x="0" y="4"/>
                      </a:cxn>
                      <a:cxn ang="0">
                        <a:pos x="0" y="4"/>
                      </a:cxn>
                      <a:cxn ang="0">
                        <a:pos x="10" y="50"/>
                      </a:cxn>
                      <a:cxn ang="0">
                        <a:pos x="10" y="50"/>
                      </a:cxn>
                    </a:cxnLst>
                    <a:rect l="0" t="0" r="r" b="b"/>
                    <a:pathLst>
                      <a:path w="133" h="97">
                        <a:moveTo>
                          <a:pt x="10" y="50"/>
                        </a:moveTo>
                        <a:lnTo>
                          <a:pt x="14" y="48"/>
                        </a:lnTo>
                        <a:lnTo>
                          <a:pt x="21" y="46"/>
                        </a:lnTo>
                        <a:lnTo>
                          <a:pt x="29" y="46"/>
                        </a:lnTo>
                        <a:lnTo>
                          <a:pt x="38" y="46"/>
                        </a:lnTo>
                        <a:lnTo>
                          <a:pt x="48" y="46"/>
                        </a:lnTo>
                        <a:lnTo>
                          <a:pt x="57" y="50"/>
                        </a:lnTo>
                        <a:lnTo>
                          <a:pt x="65" y="53"/>
                        </a:lnTo>
                        <a:lnTo>
                          <a:pt x="73" y="59"/>
                        </a:lnTo>
                        <a:lnTo>
                          <a:pt x="78" y="65"/>
                        </a:lnTo>
                        <a:lnTo>
                          <a:pt x="82" y="72"/>
                        </a:lnTo>
                        <a:lnTo>
                          <a:pt x="82" y="76"/>
                        </a:lnTo>
                        <a:lnTo>
                          <a:pt x="84" y="82"/>
                        </a:lnTo>
                        <a:lnTo>
                          <a:pt x="84" y="88"/>
                        </a:lnTo>
                        <a:lnTo>
                          <a:pt x="86" y="95"/>
                        </a:lnTo>
                        <a:lnTo>
                          <a:pt x="133" y="97"/>
                        </a:lnTo>
                        <a:lnTo>
                          <a:pt x="132" y="88"/>
                        </a:lnTo>
                        <a:lnTo>
                          <a:pt x="132" y="82"/>
                        </a:lnTo>
                        <a:lnTo>
                          <a:pt x="132" y="74"/>
                        </a:lnTo>
                        <a:lnTo>
                          <a:pt x="130" y="69"/>
                        </a:lnTo>
                        <a:lnTo>
                          <a:pt x="128" y="63"/>
                        </a:lnTo>
                        <a:lnTo>
                          <a:pt x="126" y="57"/>
                        </a:lnTo>
                        <a:lnTo>
                          <a:pt x="124" y="52"/>
                        </a:lnTo>
                        <a:lnTo>
                          <a:pt x="124" y="48"/>
                        </a:lnTo>
                        <a:lnTo>
                          <a:pt x="118" y="38"/>
                        </a:lnTo>
                        <a:lnTo>
                          <a:pt x="113" y="31"/>
                        </a:lnTo>
                        <a:lnTo>
                          <a:pt x="107" y="25"/>
                        </a:lnTo>
                        <a:lnTo>
                          <a:pt x="103" y="21"/>
                        </a:lnTo>
                        <a:lnTo>
                          <a:pt x="95" y="15"/>
                        </a:lnTo>
                        <a:lnTo>
                          <a:pt x="86" y="10"/>
                        </a:lnTo>
                        <a:lnTo>
                          <a:pt x="78" y="6"/>
                        </a:lnTo>
                        <a:lnTo>
                          <a:pt x="71" y="4"/>
                        </a:lnTo>
                        <a:lnTo>
                          <a:pt x="61" y="0"/>
                        </a:lnTo>
                        <a:lnTo>
                          <a:pt x="54" y="0"/>
                        </a:lnTo>
                        <a:lnTo>
                          <a:pt x="46" y="0"/>
                        </a:lnTo>
                        <a:lnTo>
                          <a:pt x="38" y="0"/>
                        </a:lnTo>
                        <a:lnTo>
                          <a:pt x="31" y="0"/>
                        </a:lnTo>
                        <a:lnTo>
                          <a:pt x="23" y="0"/>
                        </a:lnTo>
                        <a:lnTo>
                          <a:pt x="17" y="0"/>
                        </a:lnTo>
                        <a:lnTo>
                          <a:pt x="12" y="0"/>
                        </a:lnTo>
                        <a:lnTo>
                          <a:pt x="6" y="0"/>
                        </a:lnTo>
                        <a:lnTo>
                          <a:pt x="2" y="2"/>
                        </a:lnTo>
                        <a:lnTo>
                          <a:pt x="0" y="4"/>
                        </a:lnTo>
                        <a:lnTo>
                          <a:pt x="0" y="4"/>
                        </a:lnTo>
                        <a:lnTo>
                          <a:pt x="10" y="50"/>
                        </a:lnTo>
                        <a:lnTo>
                          <a:pt x="10" y="5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4" name="Freeform 300"/>
                  <p:cNvSpPr>
                    <a:spLocks/>
                  </p:cNvSpPr>
                  <p:nvPr/>
                </p:nvSpPr>
                <p:spPr bwMode="auto">
                  <a:xfrm>
                    <a:off x="8296275" y="3062288"/>
                    <a:ext cx="84138" cy="41275"/>
                  </a:xfrm>
                  <a:custGeom>
                    <a:avLst/>
                    <a:gdLst/>
                    <a:ahLst/>
                    <a:cxnLst>
                      <a:cxn ang="0">
                        <a:pos x="0" y="48"/>
                      </a:cxn>
                      <a:cxn ang="0">
                        <a:pos x="6" y="48"/>
                      </a:cxn>
                      <a:cxn ang="0">
                        <a:pos x="12" y="48"/>
                      </a:cxn>
                      <a:cxn ang="0">
                        <a:pos x="19" y="48"/>
                      </a:cxn>
                      <a:cxn ang="0">
                        <a:pos x="25" y="50"/>
                      </a:cxn>
                      <a:cxn ang="0">
                        <a:pos x="31" y="50"/>
                      </a:cxn>
                      <a:cxn ang="0">
                        <a:pos x="38" y="50"/>
                      </a:cxn>
                      <a:cxn ang="0">
                        <a:pos x="44" y="50"/>
                      </a:cxn>
                      <a:cxn ang="0">
                        <a:pos x="52" y="52"/>
                      </a:cxn>
                      <a:cxn ang="0">
                        <a:pos x="57" y="52"/>
                      </a:cxn>
                      <a:cxn ang="0">
                        <a:pos x="65" y="52"/>
                      </a:cxn>
                      <a:cxn ang="0">
                        <a:pos x="71" y="52"/>
                      </a:cxn>
                      <a:cxn ang="0">
                        <a:pos x="78" y="52"/>
                      </a:cxn>
                      <a:cxn ang="0">
                        <a:pos x="86" y="52"/>
                      </a:cxn>
                      <a:cxn ang="0">
                        <a:pos x="93" y="52"/>
                      </a:cxn>
                      <a:cxn ang="0">
                        <a:pos x="99" y="52"/>
                      </a:cxn>
                      <a:cxn ang="0">
                        <a:pos x="107" y="54"/>
                      </a:cxn>
                      <a:cxn ang="0">
                        <a:pos x="107" y="6"/>
                      </a:cxn>
                      <a:cxn ang="0">
                        <a:pos x="99" y="4"/>
                      </a:cxn>
                      <a:cxn ang="0">
                        <a:pos x="93" y="4"/>
                      </a:cxn>
                      <a:cxn ang="0">
                        <a:pos x="86" y="4"/>
                      </a:cxn>
                      <a:cxn ang="0">
                        <a:pos x="80" y="4"/>
                      </a:cxn>
                      <a:cxn ang="0">
                        <a:pos x="73" y="4"/>
                      </a:cxn>
                      <a:cxn ang="0">
                        <a:pos x="67" y="4"/>
                      </a:cxn>
                      <a:cxn ang="0">
                        <a:pos x="59" y="4"/>
                      </a:cxn>
                      <a:cxn ang="0">
                        <a:pos x="54" y="4"/>
                      </a:cxn>
                      <a:cxn ang="0">
                        <a:pos x="48" y="2"/>
                      </a:cxn>
                      <a:cxn ang="0">
                        <a:pos x="42" y="2"/>
                      </a:cxn>
                      <a:cxn ang="0">
                        <a:pos x="35" y="2"/>
                      </a:cxn>
                      <a:cxn ang="0">
                        <a:pos x="31" y="2"/>
                      </a:cxn>
                      <a:cxn ang="0">
                        <a:pos x="23" y="0"/>
                      </a:cxn>
                      <a:cxn ang="0">
                        <a:pos x="17" y="0"/>
                      </a:cxn>
                      <a:cxn ang="0">
                        <a:pos x="12" y="0"/>
                      </a:cxn>
                      <a:cxn ang="0">
                        <a:pos x="6" y="0"/>
                      </a:cxn>
                      <a:cxn ang="0">
                        <a:pos x="0" y="48"/>
                      </a:cxn>
                      <a:cxn ang="0">
                        <a:pos x="0" y="48"/>
                      </a:cxn>
                    </a:cxnLst>
                    <a:rect l="0" t="0" r="r" b="b"/>
                    <a:pathLst>
                      <a:path w="107" h="54">
                        <a:moveTo>
                          <a:pt x="0" y="48"/>
                        </a:moveTo>
                        <a:lnTo>
                          <a:pt x="6" y="48"/>
                        </a:lnTo>
                        <a:lnTo>
                          <a:pt x="12" y="48"/>
                        </a:lnTo>
                        <a:lnTo>
                          <a:pt x="19" y="48"/>
                        </a:lnTo>
                        <a:lnTo>
                          <a:pt x="25" y="50"/>
                        </a:lnTo>
                        <a:lnTo>
                          <a:pt x="31" y="50"/>
                        </a:lnTo>
                        <a:lnTo>
                          <a:pt x="38" y="50"/>
                        </a:lnTo>
                        <a:lnTo>
                          <a:pt x="44" y="50"/>
                        </a:lnTo>
                        <a:lnTo>
                          <a:pt x="52" y="52"/>
                        </a:lnTo>
                        <a:lnTo>
                          <a:pt x="57" y="52"/>
                        </a:lnTo>
                        <a:lnTo>
                          <a:pt x="65" y="52"/>
                        </a:lnTo>
                        <a:lnTo>
                          <a:pt x="71" y="52"/>
                        </a:lnTo>
                        <a:lnTo>
                          <a:pt x="78" y="52"/>
                        </a:lnTo>
                        <a:lnTo>
                          <a:pt x="86" y="52"/>
                        </a:lnTo>
                        <a:lnTo>
                          <a:pt x="93" y="52"/>
                        </a:lnTo>
                        <a:lnTo>
                          <a:pt x="99" y="52"/>
                        </a:lnTo>
                        <a:lnTo>
                          <a:pt x="107" y="54"/>
                        </a:lnTo>
                        <a:lnTo>
                          <a:pt x="107" y="6"/>
                        </a:lnTo>
                        <a:lnTo>
                          <a:pt x="99" y="4"/>
                        </a:lnTo>
                        <a:lnTo>
                          <a:pt x="93" y="4"/>
                        </a:lnTo>
                        <a:lnTo>
                          <a:pt x="86" y="4"/>
                        </a:lnTo>
                        <a:lnTo>
                          <a:pt x="80" y="4"/>
                        </a:lnTo>
                        <a:lnTo>
                          <a:pt x="73" y="4"/>
                        </a:lnTo>
                        <a:lnTo>
                          <a:pt x="67" y="4"/>
                        </a:lnTo>
                        <a:lnTo>
                          <a:pt x="59" y="4"/>
                        </a:lnTo>
                        <a:lnTo>
                          <a:pt x="54" y="4"/>
                        </a:lnTo>
                        <a:lnTo>
                          <a:pt x="48" y="2"/>
                        </a:lnTo>
                        <a:lnTo>
                          <a:pt x="42" y="2"/>
                        </a:lnTo>
                        <a:lnTo>
                          <a:pt x="35" y="2"/>
                        </a:lnTo>
                        <a:lnTo>
                          <a:pt x="31" y="2"/>
                        </a:lnTo>
                        <a:lnTo>
                          <a:pt x="23" y="0"/>
                        </a:lnTo>
                        <a:lnTo>
                          <a:pt x="17" y="0"/>
                        </a:lnTo>
                        <a:lnTo>
                          <a:pt x="12" y="0"/>
                        </a:lnTo>
                        <a:lnTo>
                          <a:pt x="6" y="0"/>
                        </a:lnTo>
                        <a:lnTo>
                          <a:pt x="0" y="48"/>
                        </a:lnTo>
                        <a:lnTo>
                          <a:pt x="0" y="4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5" name="Freeform 301"/>
                  <p:cNvSpPr>
                    <a:spLocks/>
                  </p:cNvSpPr>
                  <p:nvPr/>
                </p:nvSpPr>
                <p:spPr bwMode="auto">
                  <a:xfrm>
                    <a:off x="8439150" y="3009900"/>
                    <a:ext cx="192088" cy="88900"/>
                  </a:xfrm>
                  <a:custGeom>
                    <a:avLst/>
                    <a:gdLst/>
                    <a:ahLst/>
                    <a:cxnLst>
                      <a:cxn ang="0">
                        <a:pos x="13" y="110"/>
                      </a:cxn>
                      <a:cxn ang="0">
                        <a:pos x="30" y="106"/>
                      </a:cxn>
                      <a:cxn ang="0">
                        <a:pos x="48" y="104"/>
                      </a:cxn>
                      <a:cxn ang="0">
                        <a:pos x="63" y="102"/>
                      </a:cxn>
                      <a:cxn ang="0">
                        <a:pos x="80" y="99"/>
                      </a:cxn>
                      <a:cxn ang="0">
                        <a:pos x="97" y="95"/>
                      </a:cxn>
                      <a:cxn ang="0">
                        <a:pos x="112" y="91"/>
                      </a:cxn>
                      <a:cxn ang="0">
                        <a:pos x="129" y="87"/>
                      </a:cxn>
                      <a:cxn ang="0">
                        <a:pos x="143" y="83"/>
                      </a:cxn>
                      <a:cxn ang="0">
                        <a:pos x="158" y="78"/>
                      </a:cxn>
                      <a:cxn ang="0">
                        <a:pos x="173" y="72"/>
                      </a:cxn>
                      <a:cxn ang="0">
                        <a:pos x="186" y="66"/>
                      </a:cxn>
                      <a:cxn ang="0">
                        <a:pos x="200" y="61"/>
                      </a:cxn>
                      <a:cxn ang="0">
                        <a:pos x="213" y="55"/>
                      </a:cxn>
                      <a:cxn ang="0">
                        <a:pos x="224" y="49"/>
                      </a:cxn>
                      <a:cxn ang="0">
                        <a:pos x="238" y="43"/>
                      </a:cxn>
                      <a:cxn ang="0">
                        <a:pos x="219" y="0"/>
                      </a:cxn>
                      <a:cxn ang="0">
                        <a:pos x="209" y="5"/>
                      </a:cxn>
                      <a:cxn ang="0">
                        <a:pos x="198" y="11"/>
                      </a:cxn>
                      <a:cxn ang="0">
                        <a:pos x="186" y="17"/>
                      </a:cxn>
                      <a:cxn ang="0">
                        <a:pos x="175" y="23"/>
                      </a:cxn>
                      <a:cxn ang="0">
                        <a:pos x="160" y="26"/>
                      </a:cxn>
                      <a:cxn ang="0">
                        <a:pos x="148" y="32"/>
                      </a:cxn>
                      <a:cxn ang="0">
                        <a:pos x="135" y="36"/>
                      </a:cxn>
                      <a:cxn ang="0">
                        <a:pos x="122" y="42"/>
                      </a:cxn>
                      <a:cxn ang="0">
                        <a:pos x="107" y="45"/>
                      </a:cxn>
                      <a:cxn ang="0">
                        <a:pos x="93" y="47"/>
                      </a:cxn>
                      <a:cxn ang="0">
                        <a:pos x="76" y="51"/>
                      </a:cxn>
                      <a:cxn ang="0">
                        <a:pos x="63" y="55"/>
                      </a:cxn>
                      <a:cxn ang="0">
                        <a:pos x="48" y="57"/>
                      </a:cxn>
                      <a:cxn ang="0">
                        <a:pos x="32" y="61"/>
                      </a:cxn>
                      <a:cxn ang="0">
                        <a:pos x="15" y="62"/>
                      </a:cxn>
                      <a:cxn ang="0">
                        <a:pos x="0" y="64"/>
                      </a:cxn>
                      <a:cxn ang="0">
                        <a:pos x="4" y="112"/>
                      </a:cxn>
                    </a:cxnLst>
                    <a:rect l="0" t="0" r="r" b="b"/>
                    <a:pathLst>
                      <a:path w="243" h="112">
                        <a:moveTo>
                          <a:pt x="4" y="112"/>
                        </a:moveTo>
                        <a:lnTo>
                          <a:pt x="13" y="110"/>
                        </a:lnTo>
                        <a:lnTo>
                          <a:pt x="21" y="108"/>
                        </a:lnTo>
                        <a:lnTo>
                          <a:pt x="30" y="106"/>
                        </a:lnTo>
                        <a:lnTo>
                          <a:pt x="38" y="106"/>
                        </a:lnTo>
                        <a:lnTo>
                          <a:pt x="48" y="104"/>
                        </a:lnTo>
                        <a:lnTo>
                          <a:pt x="55" y="104"/>
                        </a:lnTo>
                        <a:lnTo>
                          <a:pt x="63" y="102"/>
                        </a:lnTo>
                        <a:lnTo>
                          <a:pt x="72" y="100"/>
                        </a:lnTo>
                        <a:lnTo>
                          <a:pt x="80" y="99"/>
                        </a:lnTo>
                        <a:lnTo>
                          <a:pt x="89" y="97"/>
                        </a:lnTo>
                        <a:lnTo>
                          <a:pt x="97" y="95"/>
                        </a:lnTo>
                        <a:lnTo>
                          <a:pt x="105" y="93"/>
                        </a:lnTo>
                        <a:lnTo>
                          <a:pt x="112" y="91"/>
                        </a:lnTo>
                        <a:lnTo>
                          <a:pt x="120" y="89"/>
                        </a:lnTo>
                        <a:lnTo>
                          <a:pt x="129" y="87"/>
                        </a:lnTo>
                        <a:lnTo>
                          <a:pt x="137" y="85"/>
                        </a:lnTo>
                        <a:lnTo>
                          <a:pt x="143" y="83"/>
                        </a:lnTo>
                        <a:lnTo>
                          <a:pt x="152" y="80"/>
                        </a:lnTo>
                        <a:lnTo>
                          <a:pt x="158" y="78"/>
                        </a:lnTo>
                        <a:lnTo>
                          <a:pt x="166" y="76"/>
                        </a:lnTo>
                        <a:lnTo>
                          <a:pt x="173" y="72"/>
                        </a:lnTo>
                        <a:lnTo>
                          <a:pt x="179" y="70"/>
                        </a:lnTo>
                        <a:lnTo>
                          <a:pt x="186" y="66"/>
                        </a:lnTo>
                        <a:lnTo>
                          <a:pt x="194" y="64"/>
                        </a:lnTo>
                        <a:lnTo>
                          <a:pt x="200" y="61"/>
                        </a:lnTo>
                        <a:lnTo>
                          <a:pt x="207" y="59"/>
                        </a:lnTo>
                        <a:lnTo>
                          <a:pt x="213" y="55"/>
                        </a:lnTo>
                        <a:lnTo>
                          <a:pt x="219" y="53"/>
                        </a:lnTo>
                        <a:lnTo>
                          <a:pt x="224" y="49"/>
                        </a:lnTo>
                        <a:lnTo>
                          <a:pt x="232" y="45"/>
                        </a:lnTo>
                        <a:lnTo>
                          <a:pt x="238" y="43"/>
                        </a:lnTo>
                        <a:lnTo>
                          <a:pt x="243" y="40"/>
                        </a:lnTo>
                        <a:lnTo>
                          <a:pt x="219" y="0"/>
                        </a:lnTo>
                        <a:lnTo>
                          <a:pt x="215" y="2"/>
                        </a:lnTo>
                        <a:lnTo>
                          <a:pt x="209" y="5"/>
                        </a:lnTo>
                        <a:lnTo>
                          <a:pt x="204" y="7"/>
                        </a:lnTo>
                        <a:lnTo>
                          <a:pt x="198" y="11"/>
                        </a:lnTo>
                        <a:lnTo>
                          <a:pt x="192" y="13"/>
                        </a:lnTo>
                        <a:lnTo>
                          <a:pt x="186" y="17"/>
                        </a:lnTo>
                        <a:lnTo>
                          <a:pt x="179" y="19"/>
                        </a:lnTo>
                        <a:lnTo>
                          <a:pt x="175" y="23"/>
                        </a:lnTo>
                        <a:lnTo>
                          <a:pt x="167" y="24"/>
                        </a:lnTo>
                        <a:lnTo>
                          <a:pt x="160" y="26"/>
                        </a:lnTo>
                        <a:lnTo>
                          <a:pt x="154" y="28"/>
                        </a:lnTo>
                        <a:lnTo>
                          <a:pt x="148" y="32"/>
                        </a:lnTo>
                        <a:lnTo>
                          <a:pt x="141" y="34"/>
                        </a:lnTo>
                        <a:lnTo>
                          <a:pt x="135" y="36"/>
                        </a:lnTo>
                        <a:lnTo>
                          <a:pt x="127" y="38"/>
                        </a:lnTo>
                        <a:lnTo>
                          <a:pt x="122" y="42"/>
                        </a:lnTo>
                        <a:lnTo>
                          <a:pt x="114" y="42"/>
                        </a:lnTo>
                        <a:lnTo>
                          <a:pt x="107" y="45"/>
                        </a:lnTo>
                        <a:lnTo>
                          <a:pt x="99" y="45"/>
                        </a:lnTo>
                        <a:lnTo>
                          <a:pt x="93" y="47"/>
                        </a:lnTo>
                        <a:lnTo>
                          <a:pt x="84" y="49"/>
                        </a:lnTo>
                        <a:lnTo>
                          <a:pt x="76" y="51"/>
                        </a:lnTo>
                        <a:lnTo>
                          <a:pt x="70" y="53"/>
                        </a:lnTo>
                        <a:lnTo>
                          <a:pt x="63" y="55"/>
                        </a:lnTo>
                        <a:lnTo>
                          <a:pt x="55" y="55"/>
                        </a:lnTo>
                        <a:lnTo>
                          <a:pt x="48" y="57"/>
                        </a:lnTo>
                        <a:lnTo>
                          <a:pt x="38" y="59"/>
                        </a:lnTo>
                        <a:lnTo>
                          <a:pt x="32" y="61"/>
                        </a:lnTo>
                        <a:lnTo>
                          <a:pt x="23" y="61"/>
                        </a:lnTo>
                        <a:lnTo>
                          <a:pt x="15" y="62"/>
                        </a:lnTo>
                        <a:lnTo>
                          <a:pt x="8" y="64"/>
                        </a:lnTo>
                        <a:lnTo>
                          <a:pt x="0" y="64"/>
                        </a:lnTo>
                        <a:lnTo>
                          <a:pt x="4" y="112"/>
                        </a:lnTo>
                        <a:lnTo>
                          <a:pt x="4" y="11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6" name="Freeform 302"/>
                  <p:cNvSpPr>
                    <a:spLocks/>
                  </p:cNvSpPr>
                  <p:nvPr/>
                </p:nvSpPr>
                <p:spPr bwMode="auto">
                  <a:xfrm>
                    <a:off x="8342313" y="3108325"/>
                    <a:ext cx="201613" cy="58738"/>
                  </a:xfrm>
                  <a:custGeom>
                    <a:avLst/>
                    <a:gdLst/>
                    <a:ahLst/>
                    <a:cxnLst>
                      <a:cxn ang="0">
                        <a:pos x="8" y="74"/>
                      </a:cxn>
                      <a:cxn ang="0">
                        <a:pos x="25" y="74"/>
                      </a:cxn>
                      <a:cxn ang="0">
                        <a:pos x="40" y="74"/>
                      </a:cxn>
                      <a:cxn ang="0">
                        <a:pos x="57" y="74"/>
                      </a:cxn>
                      <a:cxn ang="0">
                        <a:pos x="75" y="73"/>
                      </a:cxn>
                      <a:cxn ang="0">
                        <a:pos x="90" y="71"/>
                      </a:cxn>
                      <a:cxn ang="0">
                        <a:pos x="107" y="71"/>
                      </a:cxn>
                      <a:cxn ang="0">
                        <a:pos x="122" y="69"/>
                      </a:cxn>
                      <a:cxn ang="0">
                        <a:pos x="137" y="69"/>
                      </a:cxn>
                      <a:cxn ang="0">
                        <a:pos x="154" y="65"/>
                      </a:cxn>
                      <a:cxn ang="0">
                        <a:pos x="170" y="63"/>
                      </a:cxn>
                      <a:cxn ang="0">
                        <a:pos x="187" y="61"/>
                      </a:cxn>
                      <a:cxn ang="0">
                        <a:pos x="202" y="57"/>
                      </a:cxn>
                      <a:cxn ang="0">
                        <a:pos x="217" y="54"/>
                      </a:cxn>
                      <a:cxn ang="0">
                        <a:pos x="232" y="50"/>
                      </a:cxn>
                      <a:cxn ang="0">
                        <a:pos x="246" y="46"/>
                      </a:cxn>
                      <a:cxn ang="0">
                        <a:pos x="242" y="0"/>
                      </a:cxn>
                      <a:cxn ang="0">
                        <a:pos x="227" y="4"/>
                      </a:cxn>
                      <a:cxn ang="0">
                        <a:pos x="213" y="6"/>
                      </a:cxn>
                      <a:cxn ang="0">
                        <a:pos x="198" y="10"/>
                      </a:cxn>
                      <a:cxn ang="0">
                        <a:pos x="185" y="14"/>
                      </a:cxn>
                      <a:cxn ang="0">
                        <a:pos x="170" y="16"/>
                      </a:cxn>
                      <a:cxn ang="0">
                        <a:pos x="154" y="17"/>
                      </a:cxn>
                      <a:cxn ang="0">
                        <a:pos x="141" y="19"/>
                      </a:cxn>
                      <a:cxn ang="0">
                        <a:pos x="126" y="23"/>
                      </a:cxn>
                      <a:cxn ang="0">
                        <a:pos x="111" y="23"/>
                      </a:cxn>
                      <a:cxn ang="0">
                        <a:pos x="95" y="25"/>
                      </a:cxn>
                      <a:cxn ang="0">
                        <a:pos x="78" y="25"/>
                      </a:cxn>
                      <a:cxn ang="0">
                        <a:pos x="65" y="27"/>
                      </a:cxn>
                      <a:cxn ang="0">
                        <a:pos x="48" y="27"/>
                      </a:cxn>
                      <a:cxn ang="0">
                        <a:pos x="33" y="27"/>
                      </a:cxn>
                      <a:cxn ang="0">
                        <a:pos x="17" y="27"/>
                      </a:cxn>
                      <a:cxn ang="0">
                        <a:pos x="2" y="27"/>
                      </a:cxn>
                      <a:cxn ang="0">
                        <a:pos x="0" y="74"/>
                      </a:cxn>
                    </a:cxnLst>
                    <a:rect l="0" t="0" r="r" b="b"/>
                    <a:pathLst>
                      <a:path w="255" h="74">
                        <a:moveTo>
                          <a:pt x="0" y="74"/>
                        </a:moveTo>
                        <a:lnTo>
                          <a:pt x="8" y="74"/>
                        </a:lnTo>
                        <a:lnTo>
                          <a:pt x="16" y="74"/>
                        </a:lnTo>
                        <a:lnTo>
                          <a:pt x="25" y="74"/>
                        </a:lnTo>
                        <a:lnTo>
                          <a:pt x="33" y="74"/>
                        </a:lnTo>
                        <a:lnTo>
                          <a:pt x="40" y="74"/>
                        </a:lnTo>
                        <a:lnTo>
                          <a:pt x="50" y="74"/>
                        </a:lnTo>
                        <a:lnTo>
                          <a:pt x="57" y="74"/>
                        </a:lnTo>
                        <a:lnTo>
                          <a:pt x="65" y="74"/>
                        </a:lnTo>
                        <a:lnTo>
                          <a:pt x="75" y="73"/>
                        </a:lnTo>
                        <a:lnTo>
                          <a:pt x="82" y="73"/>
                        </a:lnTo>
                        <a:lnTo>
                          <a:pt x="90" y="71"/>
                        </a:lnTo>
                        <a:lnTo>
                          <a:pt x="97" y="71"/>
                        </a:lnTo>
                        <a:lnTo>
                          <a:pt x="107" y="71"/>
                        </a:lnTo>
                        <a:lnTo>
                          <a:pt x="114" y="71"/>
                        </a:lnTo>
                        <a:lnTo>
                          <a:pt x="122" y="69"/>
                        </a:lnTo>
                        <a:lnTo>
                          <a:pt x="132" y="69"/>
                        </a:lnTo>
                        <a:lnTo>
                          <a:pt x="137" y="69"/>
                        </a:lnTo>
                        <a:lnTo>
                          <a:pt x="147" y="67"/>
                        </a:lnTo>
                        <a:lnTo>
                          <a:pt x="154" y="65"/>
                        </a:lnTo>
                        <a:lnTo>
                          <a:pt x="162" y="65"/>
                        </a:lnTo>
                        <a:lnTo>
                          <a:pt x="170" y="63"/>
                        </a:lnTo>
                        <a:lnTo>
                          <a:pt x="177" y="61"/>
                        </a:lnTo>
                        <a:lnTo>
                          <a:pt x="187" y="61"/>
                        </a:lnTo>
                        <a:lnTo>
                          <a:pt x="194" y="59"/>
                        </a:lnTo>
                        <a:lnTo>
                          <a:pt x="202" y="57"/>
                        </a:lnTo>
                        <a:lnTo>
                          <a:pt x="210" y="55"/>
                        </a:lnTo>
                        <a:lnTo>
                          <a:pt x="217" y="54"/>
                        </a:lnTo>
                        <a:lnTo>
                          <a:pt x="225" y="54"/>
                        </a:lnTo>
                        <a:lnTo>
                          <a:pt x="232" y="50"/>
                        </a:lnTo>
                        <a:lnTo>
                          <a:pt x="238" y="50"/>
                        </a:lnTo>
                        <a:lnTo>
                          <a:pt x="246" y="46"/>
                        </a:lnTo>
                        <a:lnTo>
                          <a:pt x="255" y="46"/>
                        </a:lnTo>
                        <a:lnTo>
                          <a:pt x="242" y="0"/>
                        </a:lnTo>
                        <a:lnTo>
                          <a:pt x="234" y="2"/>
                        </a:lnTo>
                        <a:lnTo>
                          <a:pt x="227" y="4"/>
                        </a:lnTo>
                        <a:lnTo>
                          <a:pt x="219" y="4"/>
                        </a:lnTo>
                        <a:lnTo>
                          <a:pt x="213" y="6"/>
                        </a:lnTo>
                        <a:lnTo>
                          <a:pt x="206" y="8"/>
                        </a:lnTo>
                        <a:lnTo>
                          <a:pt x="198" y="10"/>
                        </a:lnTo>
                        <a:lnTo>
                          <a:pt x="192" y="12"/>
                        </a:lnTo>
                        <a:lnTo>
                          <a:pt x="185" y="14"/>
                        </a:lnTo>
                        <a:lnTo>
                          <a:pt x="177" y="14"/>
                        </a:lnTo>
                        <a:lnTo>
                          <a:pt x="170" y="16"/>
                        </a:lnTo>
                        <a:lnTo>
                          <a:pt x="162" y="16"/>
                        </a:lnTo>
                        <a:lnTo>
                          <a:pt x="154" y="17"/>
                        </a:lnTo>
                        <a:lnTo>
                          <a:pt x="147" y="19"/>
                        </a:lnTo>
                        <a:lnTo>
                          <a:pt x="141" y="19"/>
                        </a:lnTo>
                        <a:lnTo>
                          <a:pt x="133" y="21"/>
                        </a:lnTo>
                        <a:lnTo>
                          <a:pt x="126" y="23"/>
                        </a:lnTo>
                        <a:lnTo>
                          <a:pt x="118" y="23"/>
                        </a:lnTo>
                        <a:lnTo>
                          <a:pt x="111" y="23"/>
                        </a:lnTo>
                        <a:lnTo>
                          <a:pt x="101" y="23"/>
                        </a:lnTo>
                        <a:lnTo>
                          <a:pt x="95" y="25"/>
                        </a:lnTo>
                        <a:lnTo>
                          <a:pt x="86" y="25"/>
                        </a:lnTo>
                        <a:lnTo>
                          <a:pt x="78" y="25"/>
                        </a:lnTo>
                        <a:lnTo>
                          <a:pt x="73" y="27"/>
                        </a:lnTo>
                        <a:lnTo>
                          <a:pt x="65" y="27"/>
                        </a:lnTo>
                        <a:lnTo>
                          <a:pt x="56" y="27"/>
                        </a:lnTo>
                        <a:lnTo>
                          <a:pt x="48" y="27"/>
                        </a:lnTo>
                        <a:lnTo>
                          <a:pt x="40" y="27"/>
                        </a:lnTo>
                        <a:lnTo>
                          <a:pt x="33" y="27"/>
                        </a:lnTo>
                        <a:lnTo>
                          <a:pt x="25" y="27"/>
                        </a:lnTo>
                        <a:lnTo>
                          <a:pt x="17" y="27"/>
                        </a:lnTo>
                        <a:lnTo>
                          <a:pt x="10" y="27"/>
                        </a:lnTo>
                        <a:lnTo>
                          <a:pt x="2" y="27"/>
                        </a:lnTo>
                        <a:lnTo>
                          <a:pt x="0" y="74"/>
                        </a:lnTo>
                        <a:lnTo>
                          <a:pt x="0" y="7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7" name="Freeform 303"/>
                  <p:cNvSpPr>
                    <a:spLocks/>
                  </p:cNvSpPr>
                  <p:nvPr/>
                </p:nvSpPr>
                <p:spPr bwMode="auto">
                  <a:xfrm>
                    <a:off x="8575675" y="3076575"/>
                    <a:ext cx="52388" cy="52388"/>
                  </a:xfrm>
                  <a:custGeom>
                    <a:avLst/>
                    <a:gdLst/>
                    <a:ahLst/>
                    <a:cxnLst>
                      <a:cxn ang="0">
                        <a:pos x="19" y="67"/>
                      </a:cxn>
                      <a:cxn ang="0">
                        <a:pos x="25" y="63"/>
                      </a:cxn>
                      <a:cxn ang="0">
                        <a:pos x="31" y="59"/>
                      </a:cxn>
                      <a:cxn ang="0">
                        <a:pos x="36" y="57"/>
                      </a:cxn>
                      <a:cxn ang="0">
                        <a:pos x="44" y="54"/>
                      </a:cxn>
                      <a:cxn ang="0">
                        <a:pos x="48" y="50"/>
                      </a:cxn>
                      <a:cxn ang="0">
                        <a:pos x="55" y="48"/>
                      </a:cxn>
                      <a:cxn ang="0">
                        <a:pos x="61" y="44"/>
                      </a:cxn>
                      <a:cxn ang="0">
                        <a:pos x="67" y="42"/>
                      </a:cxn>
                      <a:cxn ang="0">
                        <a:pos x="44" y="0"/>
                      </a:cxn>
                      <a:cxn ang="0">
                        <a:pos x="38" y="4"/>
                      </a:cxn>
                      <a:cxn ang="0">
                        <a:pos x="32" y="6"/>
                      </a:cxn>
                      <a:cxn ang="0">
                        <a:pos x="27" y="8"/>
                      </a:cxn>
                      <a:cxn ang="0">
                        <a:pos x="23" y="12"/>
                      </a:cxn>
                      <a:cxn ang="0">
                        <a:pos x="17" y="14"/>
                      </a:cxn>
                      <a:cxn ang="0">
                        <a:pos x="12" y="17"/>
                      </a:cxn>
                      <a:cxn ang="0">
                        <a:pos x="6" y="19"/>
                      </a:cxn>
                      <a:cxn ang="0">
                        <a:pos x="0" y="23"/>
                      </a:cxn>
                      <a:cxn ang="0">
                        <a:pos x="19" y="67"/>
                      </a:cxn>
                      <a:cxn ang="0">
                        <a:pos x="19" y="67"/>
                      </a:cxn>
                    </a:cxnLst>
                    <a:rect l="0" t="0" r="r" b="b"/>
                    <a:pathLst>
                      <a:path w="67" h="67">
                        <a:moveTo>
                          <a:pt x="19" y="67"/>
                        </a:moveTo>
                        <a:lnTo>
                          <a:pt x="25" y="63"/>
                        </a:lnTo>
                        <a:lnTo>
                          <a:pt x="31" y="59"/>
                        </a:lnTo>
                        <a:lnTo>
                          <a:pt x="36" y="57"/>
                        </a:lnTo>
                        <a:lnTo>
                          <a:pt x="44" y="54"/>
                        </a:lnTo>
                        <a:lnTo>
                          <a:pt x="48" y="50"/>
                        </a:lnTo>
                        <a:lnTo>
                          <a:pt x="55" y="48"/>
                        </a:lnTo>
                        <a:lnTo>
                          <a:pt x="61" y="44"/>
                        </a:lnTo>
                        <a:lnTo>
                          <a:pt x="67" y="42"/>
                        </a:lnTo>
                        <a:lnTo>
                          <a:pt x="44" y="0"/>
                        </a:lnTo>
                        <a:lnTo>
                          <a:pt x="38" y="4"/>
                        </a:lnTo>
                        <a:lnTo>
                          <a:pt x="32" y="6"/>
                        </a:lnTo>
                        <a:lnTo>
                          <a:pt x="27" y="8"/>
                        </a:lnTo>
                        <a:lnTo>
                          <a:pt x="23" y="12"/>
                        </a:lnTo>
                        <a:lnTo>
                          <a:pt x="17" y="14"/>
                        </a:lnTo>
                        <a:lnTo>
                          <a:pt x="12" y="17"/>
                        </a:lnTo>
                        <a:lnTo>
                          <a:pt x="6" y="19"/>
                        </a:lnTo>
                        <a:lnTo>
                          <a:pt x="0" y="23"/>
                        </a:lnTo>
                        <a:lnTo>
                          <a:pt x="19" y="67"/>
                        </a:lnTo>
                        <a:lnTo>
                          <a:pt x="19" y="6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8" name="Freeform 304"/>
                  <p:cNvSpPr>
                    <a:spLocks/>
                  </p:cNvSpPr>
                  <p:nvPr/>
                </p:nvSpPr>
                <p:spPr bwMode="auto">
                  <a:xfrm>
                    <a:off x="8383588" y="3194050"/>
                    <a:ext cx="85725" cy="41275"/>
                  </a:xfrm>
                  <a:custGeom>
                    <a:avLst/>
                    <a:gdLst/>
                    <a:ahLst/>
                    <a:cxnLst>
                      <a:cxn ang="0">
                        <a:pos x="0" y="51"/>
                      </a:cxn>
                      <a:cxn ang="0">
                        <a:pos x="15" y="51"/>
                      </a:cxn>
                      <a:cxn ang="0">
                        <a:pos x="21" y="51"/>
                      </a:cxn>
                      <a:cxn ang="0">
                        <a:pos x="24" y="51"/>
                      </a:cxn>
                      <a:cxn ang="0">
                        <a:pos x="30" y="51"/>
                      </a:cxn>
                      <a:cxn ang="0">
                        <a:pos x="36" y="51"/>
                      </a:cxn>
                      <a:cxn ang="0">
                        <a:pos x="41" y="49"/>
                      </a:cxn>
                      <a:cxn ang="0">
                        <a:pos x="47" y="49"/>
                      </a:cxn>
                      <a:cxn ang="0">
                        <a:pos x="53" y="49"/>
                      </a:cxn>
                      <a:cxn ang="0">
                        <a:pos x="60" y="49"/>
                      </a:cxn>
                      <a:cxn ang="0">
                        <a:pos x="64" y="49"/>
                      </a:cxn>
                      <a:cxn ang="0">
                        <a:pos x="72" y="49"/>
                      </a:cxn>
                      <a:cxn ang="0">
                        <a:pos x="78" y="47"/>
                      </a:cxn>
                      <a:cxn ang="0">
                        <a:pos x="83" y="47"/>
                      </a:cxn>
                      <a:cxn ang="0">
                        <a:pos x="89" y="47"/>
                      </a:cxn>
                      <a:cxn ang="0">
                        <a:pos x="97" y="47"/>
                      </a:cxn>
                      <a:cxn ang="0">
                        <a:pos x="102" y="45"/>
                      </a:cxn>
                      <a:cxn ang="0">
                        <a:pos x="108" y="45"/>
                      </a:cxn>
                      <a:cxn ang="0">
                        <a:pos x="100" y="0"/>
                      </a:cxn>
                      <a:cxn ang="0">
                        <a:pos x="95" y="0"/>
                      </a:cxn>
                      <a:cxn ang="0">
                        <a:pos x="89" y="0"/>
                      </a:cxn>
                      <a:cxn ang="0">
                        <a:pos x="83" y="0"/>
                      </a:cxn>
                      <a:cxn ang="0">
                        <a:pos x="79" y="0"/>
                      </a:cxn>
                      <a:cxn ang="0">
                        <a:pos x="74" y="0"/>
                      </a:cxn>
                      <a:cxn ang="0">
                        <a:pos x="68" y="2"/>
                      </a:cxn>
                      <a:cxn ang="0">
                        <a:pos x="62" y="2"/>
                      </a:cxn>
                      <a:cxn ang="0">
                        <a:pos x="57" y="2"/>
                      </a:cxn>
                      <a:cxn ang="0">
                        <a:pos x="51" y="2"/>
                      </a:cxn>
                      <a:cxn ang="0">
                        <a:pos x="45" y="2"/>
                      </a:cxn>
                      <a:cxn ang="0">
                        <a:pos x="41" y="2"/>
                      </a:cxn>
                      <a:cxn ang="0">
                        <a:pos x="36" y="3"/>
                      </a:cxn>
                      <a:cxn ang="0">
                        <a:pos x="30" y="3"/>
                      </a:cxn>
                      <a:cxn ang="0">
                        <a:pos x="24" y="3"/>
                      </a:cxn>
                      <a:cxn ang="0">
                        <a:pos x="19" y="3"/>
                      </a:cxn>
                      <a:cxn ang="0">
                        <a:pos x="15" y="3"/>
                      </a:cxn>
                      <a:cxn ang="0">
                        <a:pos x="0" y="3"/>
                      </a:cxn>
                      <a:cxn ang="0">
                        <a:pos x="0" y="51"/>
                      </a:cxn>
                      <a:cxn ang="0">
                        <a:pos x="0" y="51"/>
                      </a:cxn>
                    </a:cxnLst>
                    <a:rect l="0" t="0" r="r" b="b"/>
                    <a:pathLst>
                      <a:path w="108" h="51">
                        <a:moveTo>
                          <a:pt x="0" y="51"/>
                        </a:moveTo>
                        <a:lnTo>
                          <a:pt x="15" y="51"/>
                        </a:lnTo>
                        <a:lnTo>
                          <a:pt x="21" y="51"/>
                        </a:lnTo>
                        <a:lnTo>
                          <a:pt x="24" y="51"/>
                        </a:lnTo>
                        <a:lnTo>
                          <a:pt x="30" y="51"/>
                        </a:lnTo>
                        <a:lnTo>
                          <a:pt x="36" y="51"/>
                        </a:lnTo>
                        <a:lnTo>
                          <a:pt x="41" y="49"/>
                        </a:lnTo>
                        <a:lnTo>
                          <a:pt x="47" y="49"/>
                        </a:lnTo>
                        <a:lnTo>
                          <a:pt x="53" y="49"/>
                        </a:lnTo>
                        <a:lnTo>
                          <a:pt x="60" y="49"/>
                        </a:lnTo>
                        <a:lnTo>
                          <a:pt x="64" y="49"/>
                        </a:lnTo>
                        <a:lnTo>
                          <a:pt x="72" y="49"/>
                        </a:lnTo>
                        <a:lnTo>
                          <a:pt x="78" y="47"/>
                        </a:lnTo>
                        <a:lnTo>
                          <a:pt x="83" y="47"/>
                        </a:lnTo>
                        <a:lnTo>
                          <a:pt x="89" y="47"/>
                        </a:lnTo>
                        <a:lnTo>
                          <a:pt x="97" y="47"/>
                        </a:lnTo>
                        <a:lnTo>
                          <a:pt x="102" y="45"/>
                        </a:lnTo>
                        <a:lnTo>
                          <a:pt x="108" y="45"/>
                        </a:lnTo>
                        <a:lnTo>
                          <a:pt x="100" y="0"/>
                        </a:lnTo>
                        <a:lnTo>
                          <a:pt x="95" y="0"/>
                        </a:lnTo>
                        <a:lnTo>
                          <a:pt x="89" y="0"/>
                        </a:lnTo>
                        <a:lnTo>
                          <a:pt x="83" y="0"/>
                        </a:lnTo>
                        <a:lnTo>
                          <a:pt x="79" y="0"/>
                        </a:lnTo>
                        <a:lnTo>
                          <a:pt x="74" y="0"/>
                        </a:lnTo>
                        <a:lnTo>
                          <a:pt x="68" y="2"/>
                        </a:lnTo>
                        <a:lnTo>
                          <a:pt x="62" y="2"/>
                        </a:lnTo>
                        <a:lnTo>
                          <a:pt x="57" y="2"/>
                        </a:lnTo>
                        <a:lnTo>
                          <a:pt x="51" y="2"/>
                        </a:lnTo>
                        <a:lnTo>
                          <a:pt x="45" y="2"/>
                        </a:lnTo>
                        <a:lnTo>
                          <a:pt x="41" y="2"/>
                        </a:lnTo>
                        <a:lnTo>
                          <a:pt x="36" y="3"/>
                        </a:lnTo>
                        <a:lnTo>
                          <a:pt x="30" y="3"/>
                        </a:lnTo>
                        <a:lnTo>
                          <a:pt x="24" y="3"/>
                        </a:lnTo>
                        <a:lnTo>
                          <a:pt x="19" y="3"/>
                        </a:lnTo>
                        <a:lnTo>
                          <a:pt x="15" y="3"/>
                        </a:lnTo>
                        <a:lnTo>
                          <a:pt x="0" y="3"/>
                        </a:lnTo>
                        <a:lnTo>
                          <a:pt x="0" y="51"/>
                        </a:lnTo>
                        <a:lnTo>
                          <a:pt x="0" y="5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89" name="Freeform 305"/>
                  <p:cNvSpPr>
                    <a:spLocks/>
                  </p:cNvSpPr>
                  <p:nvPr/>
                </p:nvSpPr>
                <p:spPr bwMode="auto">
                  <a:xfrm>
                    <a:off x="8497888" y="3144838"/>
                    <a:ext cx="133350" cy="77788"/>
                  </a:xfrm>
                  <a:custGeom>
                    <a:avLst/>
                    <a:gdLst/>
                    <a:ahLst/>
                    <a:cxnLst>
                      <a:cxn ang="0">
                        <a:pos x="10" y="99"/>
                      </a:cxn>
                      <a:cxn ang="0">
                        <a:pos x="15" y="97"/>
                      </a:cxn>
                      <a:cxn ang="0">
                        <a:pos x="21" y="97"/>
                      </a:cxn>
                      <a:cxn ang="0">
                        <a:pos x="25" y="95"/>
                      </a:cxn>
                      <a:cxn ang="0">
                        <a:pos x="31" y="93"/>
                      </a:cxn>
                      <a:cxn ang="0">
                        <a:pos x="36" y="91"/>
                      </a:cxn>
                      <a:cxn ang="0">
                        <a:pos x="42" y="91"/>
                      </a:cxn>
                      <a:cxn ang="0">
                        <a:pos x="48" y="89"/>
                      </a:cxn>
                      <a:cxn ang="0">
                        <a:pos x="53" y="87"/>
                      </a:cxn>
                      <a:cxn ang="0">
                        <a:pos x="59" y="85"/>
                      </a:cxn>
                      <a:cxn ang="0">
                        <a:pos x="63" y="85"/>
                      </a:cxn>
                      <a:cxn ang="0">
                        <a:pos x="69" y="82"/>
                      </a:cxn>
                      <a:cxn ang="0">
                        <a:pos x="74" y="82"/>
                      </a:cxn>
                      <a:cxn ang="0">
                        <a:pos x="80" y="80"/>
                      </a:cxn>
                      <a:cxn ang="0">
                        <a:pos x="84" y="78"/>
                      </a:cxn>
                      <a:cxn ang="0">
                        <a:pos x="90" y="76"/>
                      </a:cxn>
                      <a:cxn ang="0">
                        <a:pos x="95" y="74"/>
                      </a:cxn>
                      <a:cxn ang="0">
                        <a:pos x="105" y="70"/>
                      </a:cxn>
                      <a:cxn ang="0">
                        <a:pos x="114" y="66"/>
                      </a:cxn>
                      <a:cxn ang="0">
                        <a:pos x="124" y="63"/>
                      </a:cxn>
                      <a:cxn ang="0">
                        <a:pos x="133" y="59"/>
                      </a:cxn>
                      <a:cxn ang="0">
                        <a:pos x="143" y="55"/>
                      </a:cxn>
                      <a:cxn ang="0">
                        <a:pos x="152" y="51"/>
                      </a:cxn>
                      <a:cxn ang="0">
                        <a:pos x="160" y="46"/>
                      </a:cxn>
                      <a:cxn ang="0">
                        <a:pos x="169" y="42"/>
                      </a:cxn>
                      <a:cxn ang="0">
                        <a:pos x="145" y="0"/>
                      </a:cxn>
                      <a:cxn ang="0">
                        <a:pos x="137" y="4"/>
                      </a:cxn>
                      <a:cxn ang="0">
                        <a:pos x="130" y="8"/>
                      </a:cxn>
                      <a:cxn ang="0">
                        <a:pos x="122" y="11"/>
                      </a:cxn>
                      <a:cxn ang="0">
                        <a:pos x="114" y="17"/>
                      </a:cxn>
                      <a:cxn ang="0">
                        <a:pos x="105" y="19"/>
                      </a:cxn>
                      <a:cxn ang="0">
                        <a:pos x="97" y="23"/>
                      </a:cxn>
                      <a:cxn ang="0">
                        <a:pos x="88" y="27"/>
                      </a:cxn>
                      <a:cxn ang="0">
                        <a:pos x="80" y="30"/>
                      </a:cxn>
                      <a:cxn ang="0">
                        <a:pos x="69" y="32"/>
                      </a:cxn>
                      <a:cxn ang="0">
                        <a:pos x="61" y="36"/>
                      </a:cxn>
                      <a:cxn ang="0">
                        <a:pos x="50" y="38"/>
                      </a:cxn>
                      <a:cxn ang="0">
                        <a:pos x="40" y="42"/>
                      </a:cxn>
                      <a:cxn ang="0">
                        <a:pos x="36" y="42"/>
                      </a:cxn>
                      <a:cxn ang="0">
                        <a:pos x="31" y="44"/>
                      </a:cxn>
                      <a:cxn ang="0">
                        <a:pos x="25" y="44"/>
                      </a:cxn>
                      <a:cxn ang="0">
                        <a:pos x="21" y="46"/>
                      </a:cxn>
                      <a:cxn ang="0">
                        <a:pos x="15" y="47"/>
                      </a:cxn>
                      <a:cxn ang="0">
                        <a:pos x="10" y="49"/>
                      </a:cxn>
                      <a:cxn ang="0">
                        <a:pos x="4" y="49"/>
                      </a:cxn>
                      <a:cxn ang="0">
                        <a:pos x="0" y="51"/>
                      </a:cxn>
                      <a:cxn ang="0">
                        <a:pos x="10" y="99"/>
                      </a:cxn>
                      <a:cxn ang="0">
                        <a:pos x="10" y="99"/>
                      </a:cxn>
                    </a:cxnLst>
                    <a:rect l="0" t="0" r="r" b="b"/>
                    <a:pathLst>
                      <a:path w="169" h="99">
                        <a:moveTo>
                          <a:pt x="10" y="99"/>
                        </a:moveTo>
                        <a:lnTo>
                          <a:pt x="15" y="97"/>
                        </a:lnTo>
                        <a:lnTo>
                          <a:pt x="21" y="97"/>
                        </a:lnTo>
                        <a:lnTo>
                          <a:pt x="25" y="95"/>
                        </a:lnTo>
                        <a:lnTo>
                          <a:pt x="31" y="93"/>
                        </a:lnTo>
                        <a:lnTo>
                          <a:pt x="36" y="91"/>
                        </a:lnTo>
                        <a:lnTo>
                          <a:pt x="42" y="91"/>
                        </a:lnTo>
                        <a:lnTo>
                          <a:pt x="48" y="89"/>
                        </a:lnTo>
                        <a:lnTo>
                          <a:pt x="53" y="87"/>
                        </a:lnTo>
                        <a:lnTo>
                          <a:pt x="59" y="85"/>
                        </a:lnTo>
                        <a:lnTo>
                          <a:pt x="63" y="85"/>
                        </a:lnTo>
                        <a:lnTo>
                          <a:pt x="69" y="82"/>
                        </a:lnTo>
                        <a:lnTo>
                          <a:pt x="74" y="82"/>
                        </a:lnTo>
                        <a:lnTo>
                          <a:pt x="80" y="80"/>
                        </a:lnTo>
                        <a:lnTo>
                          <a:pt x="84" y="78"/>
                        </a:lnTo>
                        <a:lnTo>
                          <a:pt x="90" y="76"/>
                        </a:lnTo>
                        <a:lnTo>
                          <a:pt x="95" y="74"/>
                        </a:lnTo>
                        <a:lnTo>
                          <a:pt x="105" y="70"/>
                        </a:lnTo>
                        <a:lnTo>
                          <a:pt x="114" y="66"/>
                        </a:lnTo>
                        <a:lnTo>
                          <a:pt x="124" y="63"/>
                        </a:lnTo>
                        <a:lnTo>
                          <a:pt x="133" y="59"/>
                        </a:lnTo>
                        <a:lnTo>
                          <a:pt x="143" y="55"/>
                        </a:lnTo>
                        <a:lnTo>
                          <a:pt x="152" y="51"/>
                        </a:lnTo>
                        <a:lnTo>
                          <a:pt x="160" y="46"/>
                        </a:lnTo>
                        <a:lnTo>
                          <a:pt x="169" y="42"/>
                        </a:lnTo>
                        <a:lnTo>
                          <a:pt x="145" y="0"/>
                        </a:lnTo>
                        <a:lnTo>
                          <a:pt x="137" y="4"/>
                        </a:lnTo>
                        <a:lnTo>
                          <a:pt x="130" y="8"/>
                        </a:lnTo>
                        <a:lnTo>
                          <a:pt x="122" y="11"/>
                        </a:lnTo>
                        <a:lnTo>
                          <a:pt x="114" y="17"/>
                        </a:lnTo>
                        <a:lnTo>
                          <a:pt x="105" y="19"/>
                        </a:lnTo>
                        <a:lnTo>
                          <a:pt x="97" y="23"/>
                        </a:lnTo>
                        <a:lnTo>
                          <a:pt x="88" y="27"/>
                        </a:lnTo>
                        <a:lnTo>
                          <a:pt x="80" y="30"/>
                        </a:lnTo>
                        <a:lnTo>
                          <a:pt x="69" y="32"/>
                        </a:lnTo>
                        <a:lnTo>
                          <a:pt x="61" y="36"/>
                        </a:lnTo>
                        <a:lnTo>
                          <a:pt x="50" y="38"/>
                        </a:lnTo>
                        <a:lnTo>
                          <a:pt x="40" y="42"/>
                        </a:lnTo>
                        <a:lnTo>
                          <a:pt x="36" y="42"/>
                        </a:lnTo>
                        <a:lnTo>
                          <a:pt x="31" y="44"/>
                        </a:lnTo>
                        <a:lnTo>
                          <a:pt x="25" y="44"/>
                        </a:lnTo>
                        <a:lnTo>
                          <a:pt x="21" y="46"/>
                        </a:lnTo>
                        <a:lnTo>
                          <a:pt x="15" y="47"/>
                        </a:lnTo>
                        <a:lnTo>
                          <a:pt x="10" y="49"/>
                        </a:lnTo>
                        <a:lnTo>
                          <a:pt x="4" y="49"/>
                        </a:lnTo>
                        <a:lnTo>
                          <a:pt x="0" y="51"/>
                        </a:lnTo>
                        <a:lnTo>
                          <a:pt x="10" y="99"/>
                        </a:lnTo>
                        <a:lnTo>
                          <a:pt x="10" y="9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0" name="Freeform 306"/>
                  <p:cNvSpPr>
                    <a:spLocks/>
                  </p:cNvSpPr>
                  <p:nvPr/>
                </p:nvSpPr>
                <p:spPr bwMode="auto">
                  <a:xfrm>
                    <a:off x="8447088" y="3216275"/>
                    <a:ext cx="193675" cy="87313"/>
                  </a:xfrm>
                  <a:custGeom>
                    <a:avLst/>
                    <a:gdLst/>
                    <a:ahLst/>
                    <a:cxnLst>
                      <a:cxn ang="0">
                        <a:pos x="14" y="109"/>
                      </a:cxn>
                      <a:cxn ang="0">
                        <a:pos x="31" y="107"/>
                      </a:cxn>
                      <a:cxn ang="0">
                        <a:pos x="48" y="103"/>
                      </a:cxn>
                      <a:cxn ang="0">
                        <a:pos x="65" y="101"/>
                      </a:cxn>
                      <a:cxn ang="0">
                        <a:pos x="82" y="97"/>
                      </a:cxn>
                      <a:cxn ang="0">
                        <a:pos x="99" y="93"/>
                      </a:cxn>
                      <a:cxn ang="0">
                        <a:pos x="115" y="90"/>
                      </a:cxn>
                      <a:cxn ang="0">
                        <a:pos x="130" y="86"/>
                      </a:cxn>
                      <a:cxn ang="0">
                        <a:pos x="145" y="82"/>
                      </a:cxn>
                      <a:cxn ang="0">
                        <a:pos x="158" y="76"/>
                      </a:cxn>
                      <a:cxn ang="0">
                        <a:pos x="172" y="73"/>
                      </a:cxn>
                      <a:cxn ang="0">
                        <a:pos x="187" y="67"/>
                      </a:cxn>
                      <a:cxn ang="0">
                        <a:pos x="200" y="61"/>
                      </a:cxn>
                      <a:cxn ang="0">
                        <a:pos x="212" y="55"/>
                      </a:cxn>
                      <a:cxn ang="0">
                        <a:pos x="225" y="50"/>
                      </a:cxn>
                      <a:cxn ang="0">
                        <a:pos x="236" y="44"/>
                      </a:cxn>
                      <a:cxn ang="0">
                        <a:pos x="219" y="0"/>
                      </a:cxn>
                      <a:cxn ang="0">
                        <a:pos x="208" y="4"/>
                      </a:cxn>
                      <a:cxn ang="0">
                        <a:pos x="198" y="10"/>
                      </a:cxn>
                      <a:cxn ang="0">
                        <a:pos x="187" y="15"/>
                      </a:cxn>
                      <a:cxn ang="0">
                        <a:pos x="175" y="21"/>
                      </a:cxn>
                      <a:cxn ang="0">
                        <a:pos x="162" y="25"/>
                      </a:cxn>
                      <a:cxn ang="0">
                        <a:pos x="149" y="31"/>
                      </a:cxn>
                      <a:cxn ang="0">
                        <a:pos x="135" y="35"/>
                      </a:cxn>
                      <a:cxn ang="0">
                        <a:pos x="124" y="40"/>
                      </a:cxn>
                      <a:cxn ang="0">
                        <a:pos x="109" y="42"/>
                      </a:cxn>
                      <a:cxn ang="0">
                        <a:pos x="94" y="46"/>
                      </a:cxn>
                      <a:cxn ang="0">
                        <a:pos x="78" y="50"/>
                      </a:cxn>
                      <a:cxn ang="0">
                        <a:pos x="65" y="54"/>
                      </a:cxn>
                      <a:cxn ang="0">
                        <a:pos x="48" y="55"/>
                      </a:cxn>
                      <a:cxn ang="0">
                        <a:pos x="33" y="57"/>
                      </a:cxn>
                      <a:cxn ang="0">
                        <a:pos x="16" y="61"/>
                      </a:cxn>
                      <a:cxn ang="0">
                        <a:pos x="0" y="63"/>
                      </a:cxn>
                      <a:cxn ang="0">
                        <a:pos x="6" y="111"/>
                      </a:cxn>
                    </a:cxnLst>
                    <a:rect l="0" t="0" r="r" b="b"/>
                    <a:pathLst>
                      <a:path w="244" h="111">
                        <a:moveTo>
                          <a:pt x="6" y="111"/>
                        </a:moveTo>
                        <a:lnTo>
                          <a:pt x="14" y="109"/>
                        </a:lnTo>
                        <a:lnTo>
                          <a:pt x="23" y="109"/>
                        </a:lnTo>
                        <a:lnTo>
                          <a:pt x="31" y="107"/>
                        </a:lnTo>
                        <a:lnTo>
                          <a:pt x="40" y="105"/>
                        </a:lnTo>
                        <a:lnTo>
                          <a:pt x="48" y="103"/>
                        </a:lnTo>
                        <a:lnTo>
                          <a:pt x="58" y="103"/>
                        </a:lnTo>
                        <a:lnTo>
                          <a:pt x="65" y="101"/>
                        </a:lnTo>
                        <a:lnTo>
                          <a:pt x="75" y="101"/>
                        </a:lnTo>
                        <a:lnTo>
                          <a:pt x="82" y="97"/>
                        </a:lnTo>
                        <a:lnTo>
                          <a:pt x="90" y="95"/>
                        </a:lnTo>
                        <a:lnTo>
                          <a:pt x="99" y="93"/>
                        </a:lnTo>
                        <a:lnTo>
                          <a:pt x="107" y="92"/>
                        </a:lnTo>
                        <a:lnTo>
                          <a:pt x="115" y="90"/>
                        </a:lnTo>
                        <a:lnTo>
                          <a:pt x="122" y="88"/>
                        </a:lnTo>
                        <a:lnTo>
                          <a:pt x="130" y="86"/>
                        </a:lnTo>
                        <a:lnTo>
                          <a:pt x="137" y="84"/>
                        </a:lnTo>
                        <a:lnTo>
                          <a:pt x="145" y="82"/>
                        </a:lnTo>
                        <a:lnTo>
                          <a:pt x="151" y="78"/>
                        </a:lnTo>
                        <a:lnTo>
                          <a:pt x="158" y="76"/>
                        </a:lnTo>
                        <a:lnTo>
                          <a:pt x="166" y="74"/>
                        </a:lnTo>
                        <a:lnTo>
                          <a:pt x="172" y="73"/>
                        </a:lnTo>
                        <a:lnTo>
                          <a:pt x="179" y="69"/>
                        </a:lnTo>
                        <a:lnTo>
                          <a:pt x="187" y="67"/>
                        </a:lnTo>
                        <a:lnTo>
                          <a:pt x="194" y="65"/>
                        </a:lnTo>
                        <a:lnTo>
                          <a:pt x="200" y="61"/>
                        </a:lnTo>
                        <a:lnTo>
                          <a:pt x="206" y="57"/>
                        </a:lnTo>
                        <a:lnTo>
                          <a:pt x="212" y="55"/>
                        </a:lnTo>
                        <a:lnTo>
                          <a:pt x="219" y="54"/>
                        </a:lnTo>
                        <a:lnTo>
                          <a:pt x="225" y="50"/>
                        </a:lnTo>
                        <a:lnTo>
                          <a:pt x="231" y="46"/>
                        </a:lnTo>
                        <a:lnTo>
                          <a:pt x="236" y="44"/>
                        </a:lnTo>
                        <a:lnTo>
                          <a:pt x="244" y="40"/>
                        </a:lnTo>
                        <a:lnTo>
                          <a:pt x="219" y="0"/>
                        </a:lnTo>
                        <a:lnTo>
                          <a:pt x="213" y="2"/>
                        </a:lnTo>
                        <a:lnTo>
                          <a:pt x="208" y="4"/>
                        </a:lnTo>
                        <a:lnTo>
                          <a:pt x="204" y="8"/>
                        </a:lnTo>
                        <a:lnTo>
                          <a:pt x="198" y="10"/>
                        </a:lnTo>
                        <a:lnTo>
                          <a:pt x="191" y="14"/>
                        </a:lnTo>
                        <a:lnTo>
                          <a:pt x="187" y="15"/>
                        </a:lnTo>
                        <a:lnTo>
                          <a:pt x="181" y="17"/>
                        </a:lnTo>
                        <a:lnTo>
                          <a:pt x="175" y="21"/>
                        </a:lnTo>
                        <a:lnTo>
                          <a:pt x="168" y="23"/>
                        </a:lnTo>
                        <a:lnTo>
                          <a:pt x="162" y="25"/>
                        </a:lnTo>
                        <a:lnTo>
                          <a:pt x="155" y="29"/>
                        </a:lnTo>
                        <a:lnTo>
                          <a:pt x="149" y="31"/>
                        </a:lnTo>
                        <a:lnTo>
                          <a:pt x="143" y="33"/>
                        </a:lnTo>
                        <a:lnTo>
                          <a:pt x="135" y="35"/>
                        </a:lnTo>
                        <a:lnTo>
                          <a:pt x="130" y="38"/>
                        </a:lnTo>
                        <a:lnTo>
                          <a:pt x="124" y="40"/>
                        </a:lnTo>
                        <a:lnTo>
                          <a:pt x="116" y="40"/>
                        </a:lnTo>
                        <a:lnTo>
                          <a:pt x="109" y="42"/>
                        </a:lnTo>
                        <a:lnTo>
                          <a:pt x="101" y="44"/>
                        </a:lnTo>
                        <a:lnTo>
                          <a:pt x="94" y="46"/>
                        </a:lnTo>
                        <a:lnTo>
                          <a:pt x="86" y="48"/>
                        </a:lnTo>
                        <a:lnTo>
                          <a:pt x="78" y="50"/>
                        </a:lnTo>
                        <a:lnTo>
                          <a:pt x="71" y="52"/>
                        </a:lnTo>
                        <a:lnTo>
                          <a:pt x="65" y="54"/>
                        </a:lnTo>
                        <a:lnTo>
                          <a:pt x="56" y="54"/>
                        </a:lnTo>
                        <a:lnTo>
                          <a:pt x="48" y="55"/>
                        </a:lnTo>
                        <a:lnTo>
                          <a:pt x="40" y="57"/>
                        </a:lnTo>
                        <a:lnTo>
                          <a:pt x="33" y="57"/>
                        </a:lnTo>
                        <a:lnTo>
                          <a:pt x="25" y="59"/>
                        </a:lnTo>
                        <a:lnTo>
                          <a:pt x="16" y="61"/>
                        </a:lnTo>
                        <a:lnTo>
                          <a:pt x="8" y="61"/>
                        </a:lnTo>
                        <a:lnTo>
                          <a:pt x="0" y="63"/>
                        </a:lnTo>
                        <a:lnTo>
                          <a:pt x="6" y="111"/>
                        </a:lnTo>
                        <a:lnTo>
                          <a:pt x="6" y="111"/>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1" name="Freeform 308"/>
                  <p:cNvSpPr>
                    <a:spLocks/>
                  </p:cNvSpPr>
                  <p:nvPr/>
                </p:nvSpPr>
                <p:spPr bwMode="auto">
                  <a:xfrm>
                    <a:off x="8070850" y="3070225"/>
                    <a:ext cx="36513" cy="134938"/>
                  </a:xfrm>
                  <a:custGeom>
                    <a:avLst/>
                    <a:gdLst/>
                    <a:ahLst/>
                    <a:cxnLst>
                      <a:cxn ang="0">
                        <a:pos x="0" y="21"/>
                      </a:cxn>
                      <a:cxn ang="0">
                        <a:pos x="0" y="146"/>
                      </a:cxn>
                      <a:cxn ang="0">
                        <a:pos x="13" y="156"/>
                      </a:cxn>
                      <a:cxn ang="0">
                        <a:pos x="48" y="169"/>
                      </a:cxn>
                      <a:cxn ang="0">
                        <a:pos x="48" y="0"/>
                      </a:cxn>
                      <a:cxn ang="0">
                        <a:pos x="21" y="11"/>
                      </a:cxn>
                      <a:cxn ang="0">
                        <a:pos x="0" y="21"/>
                      </a:cxn>
                      <a:cxn ang="0">
                        <a:pos x="0" y="21"/>
                      </a:cxn>
                    </a:cxnLst>
                    <a:rect l="0" t="0" r="r" b="b"/>
                    <a:pathLst>
                      <a:path w="48" h="169">
                        <a:moveTo>
                          <a:pt x="0" y="21"/>
                        </a:moveTo>
                        <a:lnTo>
                          <a:pt x="0" y="146"/>
                        </a:lnTo>
                        <a:lnTo>
                          <a:pt x="13" y="156"/>
                        </a:lnTo>
                        <a:lnTo>
                          <a:pt x="48" y="169"/>
                        </a:lnTo>
                        <a:lnTo>
                          <a:pt x="48" y="0"/>
                        </a:lnTo>
                        <a:lnTo>
                          <a:pt x="21" y="11"/>
                        </a:lnTo>
                        <a:lnTo>
                          <a:pt x="0" y="21"/>
                        </a:lnTo>
                        <a:lnTo>
                          <a:pt x="0" y="2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2" name="Freeform 309"/>
                  <p:cNvSpPr>
                    <a:spLocks/>
                  </p:cNvSpPr>
                  <p:nvPr/>
                </p:nvSpPr>
                <p:spPr bwMode="auto">
                  <a:xfrm>
                    <a:off x="8069263" y="2887663"/>
                    <a:ext cx="90488" cy="200025"/>
                  </a:xfrm>
                  <a:custGeom>
                    <a:avLst/>
                    <a:gdLst/>
                    <a:ahLst/>
                    <a:cxnLst>
                      <a:cxn ang="0">
                        <a:pos x="50" y="230"/>
                      </a:cxn>
                      <a:cxn ang="0">
                        <a:pos x="50" y="89"/>
                      </a:cxn>
                      <a:cxn ang="0">
                        <a:pos x="48" y="85"/>
                      </a:cxn>
                      <a:cxn ang="0">
                        <a:pos x="50" y="76"/>
                      </a:cxn>
                      <a:cxn ang="0">
                        <a:pos x="50" y="72"/>
                      </a:cxn>
                      <a:cxn ang="0">
                        <a:pos x="52" y="66"/>
                      </a:cxn>
                      <a:cxn ang="0">
                        <a:pos x="53" y="61"/>
                      </a:cxn>
                      <a:cxn ang="0">
                        <a:pos x="57" y="57"/>
                      </a:cxn>
                      <a:cxn ang="0">
                        <a:pos x="61" y="53"/>
                      </a:cxn>
                      <a:cxn ang="0">
                        <a:pos x="69" y="51"/>
                      </a:cxn>
                      <a:cxn ang="0">
                        <a:pos x="74" y="47"/>
                      </a:cxn>
                      <a:cxn ang="0">
                        <a:pos x="80" y="47"/>
                      </a:cxn>
                      <a:cxn ang="0">
                        <a:pos x="88" y="47"/>
                      </a:cxn>
                      <a:cxn ang="0">
                        <a:pos x="95" y="47"/>
                      </a:cxn>
                      <a:cxn ang="0">
                        <a:pos x="101" y="47"/>
                      </a:cxn>
                      <a:cxn ang="0">
                        <a:pos x="109" y="49"/>
                      </a:cxn>
                      <a:cxn ang="0">
                        <a:pos x="114" y="2"/>
                      </a:cxn>
                      <a:cxn ang="0">
                        <a:pos x="107" y="0"/>
                      </a:cxn>
                      <a:cxn ang="0">
                        <a:pos x="99" y="0"/>
                      </a:cxn>
                      <a:cxn ang="0">
                        <a:pos x="93" y="0"/>
                      </a:cxn>
                      <a:cxn ang="0">
                        <a:pos x="86" y="0"/>
                      </a:cxn>
                      <a:cxn ang="0">
                        <a:pos x="78" y="0"/>
                      </a:cxn>
                      <a:cxn ang="0">
                        <a:pos x="72" y="0"/>
                      </a:cxn>
                      <a:cxn ang="0">
                        <a:pos x="67" y="2"/>
                      </a:cxn>
                      <a:cxn ang="0">
                        <a:pos x="61" y="4"/>
                      </a:cxn>
                      <a:cxn ang="0">
                        <a:pos x="55" y="4"/>
                      </a:cxn>
                      <a:cxn ang="0">
                        <a:pos x="52" y="5"/>
                      </a:cxn>
                      <a:cxn ang="0">
                        <a:pos x="46" y="7"/>
                      </a:cxn>
                      <a:cxn ang="0">
                        <a:pos x="40" y="9"/>
                      </a:cxn>
                      <a:cxn ang="0">
                        <a:pos x="36" y="13"/>
                      </a:cxn>
                      <a:cxn ang="0">
                        <a:pos x="33" y="15"/>
                      </a:cxn>
                      <a:cxn ang="0">
                        <a:pos x="27" y="19"/>
                      </a:cxn>
                      <a:cxn ang="0">
                        <a:pos x="25" y="24"/>
                      </a:cxn>
                      <a:cxn ang="0">
                        <a:pos x="19" y="28"/>
                      </a:cxn>
                      <a:cxn ang="0">
                        <a:pos x="15" y="32"/>
                      </a:cxn>
                      <a:cxn ang="0">
                        <a:pos x="12" y="38"/>
                      </a:cxn>
                      <a:cxn ang="0">
                        <a:pos x="10" y="43"/>
                      </a:cxn>
                      <a:cxn ang="0">
                        <a:pos x="6" y="49"/>
                      </a:cxn>
                      <a:cxn ang="0">
                        <a:pos x="4" y="53"/>
                      </a:cxn>
                      <a:cxn ang="0">
                        <a:pos x="2" y="59"/>
                      </a:cxn>
                      <a:cxn ang="0">
                        <a:pos x="2" y="64"/>
                      </a:cxn>
                      <a:cxn ang="0">
                        <a:pos x="0" y="74"/>
                      </a:cxn>
                      <a:cxn ang="0">
                        <a:pos x="0" y="81"/>
                      </a:cxn>
                      <a:cxn ang="0">
                        <a:pos x="0" y="87"/>
                      </a:cxn>
                      <a:cxn ang="0">
                        <a:pos x="2" y="93"/>
                      </a:cxn>
                      <a:cxn ang="0">
                        <a:pos x="2" y="251"/>
                      </a:cxn>
                      <a:cxn ang="0">
                        <a:pos x="50" y="230"/>
                      </a:cxn>
                      <a:cxn ang="0">
                        <a:pos x="50" y="230"/>
                      </a:cxn>
                    </a:cxnLst>
                    <a:rect l="0" t="0" r="r" b="b"/>
                    <a:pathLst>
                      <a:path w="114" h="251">
                        <a:moveTo>
                          <a:pt x="50" y="230"/>
                        </a:moveTo>
                        <a:lnTo>
                          <a:pt x="50" y="89"/>
                        </a:lnTo>
                        <a:lnTo>
                          <a:pt x="48" y="85"/>
                        </a:lnTo>
                        <a:lnTo>
                          <a:pt x="50" y="76"/>
                        </a:lnTo>
                        <a:lnTo>
                          <a:pt x="50" y="72"/>
                        </a:lnTo>
                        <a:lnTo>
                          <a:pt x="52" y="66"/>
                        </a:lnTo>
                        <a:lnTo>
                          <a:pt x="53" y="61"/>
                        </a:lnTo>
                        <a:lnTo>
                          <a:pt x="57" y="57"/>
                        </a:lnTo>
                        <a:lnTo>
                          <a:pt x="61" y="53"/>
                        </a:lnTo>
                        <a:lnTo>
                          <a:pt x="69" y="51"/>
                        </a:lnTo>
                        <a:lnTo>
                          <a:pt x="74" y="47"/>
                        </a:lnTo>
                        <a:lnTo>
                          <a:pt x="80" y="47"/>
                        </a:lnTo>
                        <a:lnTo>
                          <a:pt x="88" y="47"/>
                        </a:lnTo>
                        <a:lnTo>
                          <a:pt x="95" y="47"/>
                        </a:lnTo>
                        <a:lnTo>
                          <a:pt x="101" y="47"/>
                        </a:lnTo>
                        <a:lnTo>
                          <a:pt x="109" y="49"/>
                        </a:lnTo>
                        <a:lnTo>
                          <a:pt x="114" y="2"/>
                        </a:lnTo>
                        <a:lnTo>
                          <a:pt x="107" y="0"/>
                        </a:lnTo>
                        <a:lnTo>
                          <a:pt x="99" y="0"/>
                        </a:lnTo>
                        <a:lnTo>
                          <a:pt x="93" y="0"/>
                        </a:lnTo>
                        <a:lnTo>
                          <a:pt x="86" y="0"/>
                        </a:lnTo>
                        <a:lnTo>
                          <a:pt x="78" y="0"/>
                        </a:lnTo>
                        <a:lnTo>
                          <a:pt x="72" y="0"/>
                        </a:lnTo>
                        <a:lnTo>
                          <a:pt x="67" y="2"/>
                        </a:lnTo>
                        <a:lnTo>
                          <a:pt x="61" y="4"/>
                        </a:lnTo>
                        <a:lnTo>
                          <a:pt x="55" y="4"/>
                        </a:lnTo>
                        <a:lnTo>
                          <a:pt x="52" y="5"/>
                        </a:lnTo>
                        <a:lnTo>
                          <a:pt x="46" y="7"/>
                        </a:lnTo>
                        <a:lnTo>
                          <a:pt x="40" y="9"/>
                        </a:lnTo>
                        <a:lnTo>
                          <a:pt x="36" y="13"/>
                        </a:lnTo>
                        <a:lnTo>
                          <a:pt x="33" y="15"/>
                        </a:lnTo>
                        <a:lnTo>
                          <a:pt x="27" y="19"/>
                        </a:lnTo>
                        <a:lnTo>
                          <a:pt x="25" y="24"/>
                        </a:lnTo>
                        <a:lnTo>
                          <a:pt x="19" y="28"/>
                        </a:lnTo>
                        <a:lnTo>
                          <a:pt x="15" y="32"/>
                        </a:lnTo>
                        <a:lnTo>
                          <a:pt x="12" y="38"/>
                        </a:lnTo>
                        <a:lnTo>
                          <a:pt x="10" y="43"/>
                        </a:lnTo>
                        <a:lnTo>
                          <a:pt x="6" y="49"/>
                        </a:lnTo>
                        <a:lnTo>
                          <a:pt x="4" y="53"/>
                        </a:lnTo>
                        <a:lnTo>
                          <a:pt x="2" y="59"/>
                        </a:lnTo>
                        <a:lnTo>
                          <a:pt x="2" y="64"/>
                        </a:lnTo>
                        <a:lnTo>
                          <a:pt x="0" y="74"/>
                        </a:lnTo>
                        <a:lnTo>
                          <a:pt x="0" y="81"/>
                        </a:lnTo>
                        <a:lnTo>
                          <a:pt x="0" y="87"/>
                        </a:lnTo>
                        <a:lnTo>
                          <a:pt x="2" y="93"/>
                        </a:lnTo>
                        <a:lnTo>
                          <a:pt x="2" y="251"/>
                        </a:lnTo>
                        <a:lnTo>
                          <a:pt x="50" y="230"/>
                        </a:lnTo>
                        <a:lnTo>
                          <a:pt x="50" y="230"/>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3" name="Freeform 310"/>
                  <p:cNvSpPr>
                    <a:spLocks/>
                  </p:cNvSpPr>
                  <p:nvPr/>
                </p:nvSpPr>
                <p:spPr bwMode="auto">
                  <a:xfrm>
                    <a:off x="8128000" y="3017838"/>
                    <a:ext cx="36513" cy="52388"/>
                  </a:xfrm>
                  <a:custGeom>
                    <a:avLst/>
                    <a:gdLst/>
                    <a:ahLst/>
                    <a:cxnLst>
                      <a:cxn ang="0">
                        <a:pos x="48" y="57"/>
                      </a:cxn>
                      <a:cxn ang="0">
                        <a:pos x="48" y="0"/>
                      </a:cxn>
                      <a:cxn ang="0">
                        <a:pos x="0" y="0"/>
                      </a:cxn>
                      <a:cxn ang="0">
                        <a:pos x="0" y="67"/>
                      </a:cxn>
                      <a:cxn ang="0">
                        <a:pos x="48" y="57"/>
                      </a:cxn>
                      <a:cxn ang="0">
                        <a:pos x="48" y="57"/>
                      </a:cxn>
                    </a:cxnLst>
                    <a:rect l="0" t="0" r="r" b="b"/>
                    <a:pathLst>
                      <a:path w="48" h="67">
                        <a:moveTo>
                          <a:pt x="48" y="57"/>
                        </a:moveTo>
                        <a:lnTo>
                          <a:pt x="48" y="0"/>
                        </a:lnTo>
                        <a:lnTo>
                          <a:pt x="0" y="0"/>
                        </a:lnTo>
                        <a:lnTo>
                          <a:pt x="0" y="67"/>
                        </a:lnTo>
                        <a:lnTo>
                          <a:pt x="48" y="57"/>
                        </a:lnTo>
                        <a:lnTo>
                          <a:pt x="48" y="57"/>
                        </a:lnTo>
                        <a:close/>
                      </a:path>
                    </a:pathLst>
                  </a:custGeom>
                  <a:solidFill>
                    <a:srgbClr val="EBE3FF"/>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4" name="Freeform 311"/>
                  <p:cNvSpPr>
                    <a:spLocks/>
                  </p:cNvSpPr>
                  <p:nvPr/>
                </p:nvSpPr>
                <p:spPr bwMode="auto">
                  <a:xfrm>
                    <a:off x="8181975" y="2916238"/>
                    <a:ext cx="458788" cy="523875"/>
                  </a:xfrm>
                  <a:custGeom>
                    <a:avLst/>
                    <a:gdLst/>
                    <a:ahLst/>
                    <a:cxnLst>
                      <a:cxn ang="0">
                        <a:pos x="517" y="526"/>
                      </a:cxn>
                      <a:cxn ang="0">
                        <a:pos x="489" y="540"/>
                      </a:cxn>
                      <a:cxn ang="0">
                        <a:pos x="458" y="553"/>
                      </a:cxn>
                      <a:cxn ang="0">
                        <a:pos x="424" y="564"/>
                      </a:cxn>
                      <a:cxn ang="0">
                        <a:pos x="390" y="574"/>
                      </a:cxn>
                      <a:cxn ang="0">
                        <a:pos x="352" y="582"/>
                      </a:cxn>
                      <a:cxn ang="0">
                        <a:pos x="312" y="585"/>
                      </a:cxn>
                      <a:cxn ang="0">
                        <a:pos x="272" y="589"/>
                      </a:cxn>
                      <a:cxn ang="0">
                        <a:pos x="230" y="589"/>
                      </a:cxn>
                      <a:cxn ang="0">
                        <a:pos x="188" y="587"/>
                      </a:cxn>
                      <a:cxn ang="0">
                        <a:pos x="148" y="584"/>
                      </a:cxn>
                      <a:cxn ang="0">
                        <a:pos x="106" y="578"/>
                      </a:cxn>
                      <a:cxn ang="0">
                        <a:pos x="68" y="572"/>
                      </a:cxn>
                      <a:cxn ang="0">
                        <a:pos x="101" y="139"/>
                      </a:cxn>
                      <a:cxn ang="0">
                        <a:pos x="142" y="142"/>
                      </a:cxn>
                      <a:cxn ang="0">
                        <a:pos x="184" y="144"/>
                      </a:cxn>
                      <a:cxn ang="0">
                        <a:pos x="228" y="144"/>
                      </a:cxn>
                      <a:cxn ang="0">
                        <a:pos x="274" y="144"/>
                      </a:cxn>
                      <a:cxn ang="0">
                        <a:pos x="317" y="141"/>
                      </a:cxn>
                      <a:cxn ang="0">
                        <a:pos x="359" y="135"/>
                      </a:cxn>
                      <a:cxn ang="0">
                        <a:pos x="401" y="127"/>
                      </a:cxn>
                      <a:cxn ang="0">
                        <a:pos x="441" y="118"/>
                      </a:cxn>
                      <a:cxn ang="0">
                        <a:pos x="479" y="104"/>
                      </a:cxn>
                      <a:cxn ang="0">
                        <a:pos x="515" y="89"/>
                      </a:cxn>
                      <a:cxn ang="0">
                        <a:pos x="546" y="72"/>
                      </a:cxn>
                      <a:cxn ang="0">
                        <a:pos x="576" y="53"/>
                      </a:cxn>
                      <a:cxn ang="0">
                        <a:pos x="511" y="15"/>
                      </a:cxn>
                      <a:cxn ang="0">
                        <a:pos x="481" y="30"/>
                      </a:cxn>
                      <a:cxn ang="0">
                        <a:pos x="449" y="42"/>
                      </a:cxn>
                      <a:cxn ang="0">
                        <a:pos x="412" y="53"/>
                      </a:cxn>
                      <a:cxn ang="0">
                        <a:pos x="374" y="63"/>
                      </a:cxn>
                      <a:cxn ang="0">
                        <a:pos x="333" y="70"/>
                      </a:cxn>
                      <a:cxn ang="0">
                        <a:pos x="291" y="74"/>
                      </a:cxn>
                      <a:cxn ang="0">
                        <a:pos x="247" y="76"/>
                      </a:cxn>
                      <a:cxn ang="0">
                        <a:pos x="203" y="78"/>
                      </a:cxn>
                      <a:cxn ang="0">
                        <a:pos x="161" y="76"/>
                      </a:cxn>
                      <a:cxn ang="0">
                        <a:pos x="120" y="70"/>
                      </a:cxn>
                      <a:cxn ang="0">
                        <a:pos x="78" y="64"/>
                      </a:cxn>
                      <a:cxn ang="0">
                        <a:pos x="42" y="59"/>
                      </a:cxn>
                      <a:cxn ang="0">
                        <a:pos x="25" y="629"/>
                      </a:cxn>
                      <a:cxn ang="0">
                        <a:pos x="70" y="641"/>
                      </a:cxn>
                      <a:cxn ang="0">
                        <a:pos x="116" y="648"/>
                      </a:cxn>
                      <a:cxn ang="0">
                        <a:pos x="163" y="654"/>
                      </a:cxn>
                      <a:cxn ang="0">
                        <a:pos x="213" y="658"/>
                      </a:cxn>
                      <a:cxn ang="0">
                        <a:pos x="260" y="658"/>
                      </a:cxn>
                      <a:cxn ang="0">
                        <a:pos x="310" y="656"/>
                      </a:cxn>
                      <a:cxn ang="0">
                        <a:pos x="355" y="648"/>
                      </a:cxn>
                      <a:cxn ang="0">
                        <a:pos x="401" y="642"/>
                      </a:cxn>
                      <a:cxn ang="0">
                        <a:pos x="443" y="629"/>
                      </a:cxn>
                      <a:cxn ang="0">
                        <a:pos x="483" y="616"/>
                      </a:cxn>
                      <a:cxn ang="0">
                        <a:pos x="521" y="601"/>
                      </a:cxn>
                      <a:cxn ang="0">
                        <a:pos x="553" y="582"/>
                      </a:cxn>
                      <a:cxn ang="0">
                        <a:pos x="536" y="515"/>
                      </a:cxn>
                    </a:cxnLst>
                    <a:rect l="0" t="0" r="r" b="b"/>
                    <a:pathLst>
                      <a:path w="578" h="660">
                        <a:moveTo>
                          <a:pt x="536" y="515"/>
                        </a:moveTo>
                        <a:lnTo>
                          <a:pt x="530" y="517"/>
                        </a:lnTo>
                        <a:lnTo>
                          <a:pt x="525" y="521"/>
                        </a:lnTo>
                        <a:lnTo>
                          <a:pt x="521" y="523"/>
                        </a:lnTo>
                        <a:lnTo>
                          <a:pt x="517" y="526"/>
                        </a:lnTo>
                        <a:lnTo>
                          <a:pt x="511" y="530"/>
                        </a:lnTo>
                        <a:lnTo>
                          <a:pt x="506" y="532"/>
                        </a:lnTo>
                        <a:lnTo>
                          <a:pt x="500" y="536"/>
                        </a:lnTo>
                        <a:lnTo>
                          <a:pt x="494" y="538"/>
                        </a:lnTo>
                        <a:lnTo>
                          <a:pt x="489" y="540"/>
                        </a:lnTo>
                        <a:lnTo>
                          <a:pt x="483" y="544"/>
                        </a:lnTo>
                        <a:lnTo>
                          <a:pt x="477" y="545"/>
                        </a:lnTo>
                        <a:lnTo>
                          <a:pt x="471" y="549"/>
                        </a:lnTo>
                        <a:lnTo>
                          <a:pt x="464" y="551"/>
                        </a:lnTo>
                        <a:lnTo>
                          <a:pt x="458" y="553"/>
                        </a:lnTo>
                        <a:lnTo>
                          <a:pt x="452" y="557"/>
                        </a:lnTo>
                        <a:lnTo>
                          <a:pt x="447" y="559"/>
                        </a:lnTo>
                        <a:lnTo>
                          <a:pt x="439" y="561"/>
                        </a:lnTo>
                        <a:lnTo>
                          <a:pt x="431" y="563"/>
                        </a:lnTo>
                        <a:lnTo>
                          <a:pt x="424" y="564"/>
                        </a:lnTo>
                        <a:lnTo>
                          <a:pt x="418" y="566"/>
                        </a:lnTo>
                        <a:lnTo>
                          <a:pt x="411" y="568"/>
                        </a:lnTo>
                        <a:lnTo>
                          <a:pt x="403" y="570"/>
                        </a:lnTo>
                        <a:lnTo>
                          <a:pt x="397" y="572"/>
                        </a:lnTo>
                        <a:lnTo>
                          <a:pt x="390" y="574"/>
                        </a:lnTo>
                        <a:lnTo>
                          <a:pt x="382" y="576"/>
                        </a:lnTo>
                        <a:lnTo>
                          <a:pt x="374" y="578"/>
                        </a:lnTo>
                        <a:lnTo>
                          <a:pt x="367" y="578"/>
                        </a:lnTo>
                        <a:lnTo>
                          <a:pt x="359" y="580"/>
                        </a:lnTo>
                        <a:lnTo>
                          <a:pt x="352" y="582"/>
                        </a:lnTo>
                        <a:lnTo>
                          <a:pt x="344" y="582"/>
                        </a:lnTo>
                        <a:lnTo>
                          <a:pt x="336" y="584"/>
                        </a:lnTo>
                        <a:lnTo>
                          <a:pt x="329" y="585"/>
                        </a:lnTo>
                        <a:lnTo>
                          <a:pt x="319" y="585"/>
                        </a:lnTo>
                        <a:lnTo>
                          <a:pt x="312" y="585"/>
                        </a:lnTo>
                        <a:lnTo>
                          <a:pt x="304" y="585"/>
                        </a:lnTo>
                        <a:lnTo>
                          <a:pt x="296" y="587"/>
                        </a:lnTo>
                        <a:lnTo>
                          <a:pt x="287" y="587"/>
                        </a:lnTo>
                        <a:lnTo>
                          <a:pt x="279" y="587"/>
                        </a:lnTo>
                        <a:lnTo>
                          <a:pt x="272" y="589"/>
                        </a:lnTo>
                        <a:lnTo>
                          <a:pt x="262" y="589"/>
                        </a:lnTo>
                        <a:lnTo>
                          <a:pt x="255" y="589"/>
                        </a:lnTo>
                        <a:lnTo>
                          <a:pt x="245" y="589"/>
                        </a:lnTo>
                        <a:lnTo>
                          <a:pt x="237" y="589"/>
                        </a:lnTo>
                        <a:lnTo>
                          <a:pt x="230" y="589"/>
                        </a:lnTo>
                        <a:lnTo>
                          <a:pt x="220" y="589"/>
                        </a:lnTo>
                        <a:lnTo>
                          <a:pt x="213" y="589"/>
                        </a:lnTo>
                        <a:lnTo>
                          <a:pt x="205" y="589"/>
                        </a:lnTo>
                        <a:lnTo>
                          <a:pt x="196" y="589"/>
                        </a:lnTo>
                        <a:lnTo>
                          <a:pt x="188" y="587"/>
                        </a:lnTo>
                        <a:lnTo>
                          <a:pt x="180" y="587"/>
                        </a:lnTo>
                        <a:lnTo>
                          <a:pt x="173" y="585"/>
                        </a:lnTo>
                        <a:lnTo>
                          <a:pt x="163" y="585"/>
                        </a:lnTo>
                        <a:lnTo>
                          <a:pt x="156" y="585"/>
                        </a:lnTo>
                        <a:lnTo>
                          <a:pt x="148" y="584"/>
                        </a:lnTo>
                        <a:lnTo>
                          <a:pt x="139" y="584"/>
                        </a:lnTo>
                        <a:lnTo>
                          <a:pt x="131" y="582"/>
                        </a:lnTo>
                        <a:lnTo>
                          <a:pt x="123" y="582"/>
                        </a:lnTo>
                        <a:lnTo>
                          <a:pt x="116" y="580"/>
                        </a:lnTo>
                        <a:lnTo>
                          <a:pt x="106" y="578"/>
                        </a:lnTo>
                        <a:lnTo>
                          <a:pt x="99" y="578"/>
                        </a:lnTo>
                        <a:lnTo>
                          <a:pt x="91" y="576"/>
                        </a:lnTo>
                        <a:lnTo>
                          <a:pt x="83" y="574"/>
                        </a:lnTo>
                        <a:lnTo>
                          <a:pt x="76" y="572"/>
                        </a:lnTo>
                        <a:lnTo>
                          <a:pt x="68" y="572"/>
                        </a:lnTo>
                        <a:lnTo>
                          <a:pt x="68" y="133"/>
                        </a:lnTo>
                        <a:lnTo>
                          <a:pt x="76" y="135"/>
                        </a:lnTo>
                        <a:lnTo>
                          <a:pt x="83" y="135"/>
                        </a:lnTo>
                        <a:lnTo>
                          <a:pt x="93" y="137"/>
                        </a:lnTo>
                        <a:lnTo>
                          <a:pt x="101" y="139"/>
                        </a:lnTo>
                        <a:lnTo>
                          <a:pt x="108" y="139"/>
                        </a:lnTo>
                        <a:lnTo>
                          <a:pt x="116" y="141"/>
                        </a:lnTo>
                        <a:lnTo>
                          <a:pt x="125" y="141"/>
                        </a:lnTo>
                        <a:lnTo>
                          <a:pt x="135" y="142"/>
                        </a:lnTo>
                        <a:lnTo>
                          <a:pt x="142" y="142"/>
                        </a:lnTo>
                        <a:lnTo>
                          <a:pt x="150" y="142"/>
                        </a:lnTo>
                        <a:lnTo>
                          <a:pt x="158" y="142"/>
                        </a:lnTo>
                        <a:lnTo>
                          <a:pt x="167" y="144"/>
                        </a:lnTo>
                        <a:lnTo>
                          <a:pt x="175" y="144"/>
                        </a:lnTo>
                        <a:lnTo>
                          <a:pt x="184" y="144"/>
                        </a:lnTo>
                        <a:lnTo>
                          <a:pt x="194" y="144"/>
                        </a:lnTo>
                        <a:lnTo>
                          <a:pt x="203" y="146"/>
                        </a:lnTo>
                        <a:lnTo>
                          <a:pt x="211" y="144"/>
                        </a:lnTo>
                        <a:lnTo>
                          <a:pt x="220" y="144"/>
                        </a:lnTo>
                        <a:lnTo>
                          <a:pt x="228" y="144"/>
                        </a:lnTo>
                        <a:lnTo>
                          <a:pt x="237" y="144"/>
                        </a:lnTo>
                        <a:lnTo>
                          <a:pt x="245" y="144"/>
                        </a:lnTo>
                        <a:lnTo>
                          <a:pt x="255" y="144"/>
                        </a:lnTo>
                        <a:lnTo>
                          <a:pt x="264" y="144"/>
                        </a:lnTo>
                        <a:lnTo>
                          <a:pt x="274" y="144"/>
                        </a:lnTo>
                        <a:lnTo>
                          <a:pt x="281" y="144"/>
                        </a:lnTo>
                        <a:lnTo>
                          <a:pt x="291" y="142"/>
                        </a:lnTo>
                        <a:lnTo>
                          <a:pt x="298" y="142"/>
                        </a:lnTo>
                        <a:lnTo>
                          <a:pt x="308" y="142"/>
                        </a:lnTo>
                        <a:lnTo>
                          <a:pt x="317" y="141"/>
                        </a:lnTo>
                        <a:lnTo>
                          <a:pt x="325" y="141"/>
                        </a:lnTo>
                        <a:lnTo>
                          <a:pt x="334" y="139"/>
                        </a:lnTo>
                        <a:lnTo>
                          <a:pt x="344" y="139"/>
                        </a:lnTo>
                        <a:lnTo>
                          <a:pt x="352" y="137"/>
                        </a:lnTo>
                        <a:lnTo>
                          <a:pt x="359" y="135"/>
                        </a:lnTo>
                        <a:lnTo>
                          <a:pt x="369" y="133"/>
                        </a:lnTo>
                        <a:lnTo>
                          <a:pt x="376" y="133"/>
                        </a:lnTo>
                        <a:lnTo>
                          <a:pt x="384" y="131"/>
                        </a:lnTo>
                        <a:lnTo>
                          <a:pt x="393" y="129"/>
                        </a:lnTo>
                        <a:lnTo>
                          <a:pt x="401" y="127"/>
                        </a:lnTo>
                        <a:lnTo>
                          <a:pt x="411" y="125"/>
                        </a:lnTo>
                        <a:lnTo>
                          <a:pt x="418" y="123"/>
                        </a:lnTo>
                        <a:lnTo>
                          <a:pt x="426" y="122"/>
                        </a:lnTo>
                        <a:lnTo>
                          <a:pt x="433" y="120"/>
                        </a:lnTo>
                        <a:lnTo>
                          <a:pt x="441" y="118"/>
                        </a:lnTo>
                        <a:lnTo>
                          <a:pt x="449" y="114"/>
                        </a:lnTo>
                        <a:lnTo>
                          <a:pt x="458" y="112"/>
                        </a:lnTo>
                        <a:lnTo>
                          <a:pt x="464" y="110"/>
                        </a:lnTo>
                        <a:lnTo>
                          <a:pt x="473" y="108"/>
                        </a:lnTo>
                        <a:lnTo>
                          <a:pt x="479" y="104"/>
                        </a:lnTo>
                        <a:lnTo>
                          <a:pt x="487" y="101"/>
                        </a:lnTo>
                        <a:lnTo>
                          <a:pt x="494" y="99"/>
                        </a:lnTo>
                        <a:lnTo>
                          <a:pt x="500" y="97"/>
                        </a:lnTo>
                        <a:lnTo>
                          <a:pt x="508" y="93"/>
                        </a:lnTo>
                        <a:lnTo>
                          <a:pt x="515" y="89"/>
                        </a:lnTo>
                        <a:lnTo>
                          <a:pt x="521" y="85"/>
                        </a:lnTo>
                        <a:lnTo>
                          <a:pt x="528" y="83"/>
                        </a:lnTo>
                        <a:lnTo>
                          <a:pt x="534" y="78"/>
                        </a:lnTo>
                        <a:lnTo>
                          <a:pt x="540" y="76"/>
                        </a:lnTo>
                        <a:lnTo>
                          <a:pt x="546" y="72"/>
                        </a:lnTo>
                        <a:lnTo>
                          <a:pt x="553" y="68"/>
                        </a:lnTo>
                        <a:lnTo>
                          <a:pt x="559" y="64"/>
                        </a:lnTo>
                        <a:lnTo>
                          <a:pt x="563" y="61"/>
                        </a:lnTo>
                        <a:lnTo>
                          <a:pt x="568" y="57"/>
                        </a:lnTo>
                        <a:lnTo>
                          <a:pt x="576" y="53"/>
                        </a:lnTo>
                        <a:lnTo>
                          <a:pt x="532" y="0"/>
                        </a:lnTo>
                        <a:lnTo>
                          <a:pt x="527" y="4"/>
                        </a:lnTo>
                        <a:lnTo>
                          <a:pt x="521" y="7"/>
                        </a:lnTo>
                        <a:lnTo>
                          <a:pt x="517" y="11"/>
                        </a:lnTo>
                        <a:lnTo>
                          <a:pt x="511" y="15"/>
                        </a:lnTo>
                        <a:lnTo>
                          <a:pt x="506" y="17"/>
                        </a:lnTo>
                        <a:lnTo>
                          <a:pt x="500" y="21"/>
                        </a:lnTo>
                        <a:lnTo>
                          <a:pt x="494" y="23"/>
                        </a:lnTo>
                        <a:lnTo>
                          <a:pt x="489" y="26"/>
                        </a:lnTo>
                        <a:lnTo>
                          <a:pt x="481" y="30"/>
                        </a:lnTo>
                        <a:lnTo>
                          <a:pt x="475" y="32"/>
                        </a:lnTo>
                        <a:lnTo>
                          <a:pt x="468" y="36"/>
                        </a:lnTo>
                        <a:lnTo>
                          <a:pt x="462" y="38"/>
                        </a:lnTo>
                        <a:lnTo>
                          <a:pt x="456" y="40"/>
                        </a:lnTo>
                        <a:lnTo>
                          <a:pt x="449" y="42"/>
                        </a:lnTo>
                        <a:lnTo>
                          <a:pt x="441" y="45"/>
                        </a:lnTo>
                        <a:lnTo>
                          <a:pt x="435" y="47"/>
                        </a:lnTo>
                        <a:lnTo>
                          <a:pt x="428" y="49"/>
                        </a:lnTo>
                        <a:lnTo>
                          <a:pt x="420" y="51"/>
                        </a:lnTo>
                        <a:lnTo>
                          <a:pt x="412" y="53"/>
                        </a:lnTo>
                        <a:lnTo>
                          <a:pt x="405" y="57"/>
                        </a:lnTo>
                        <a:lnTo>
                          <a:pt x="397" y="57"/>
                        </a:lnTo>
                        <a:lnTo>
                          <a:pt x="390" y="59"/>
                        </a:lnTo>
                        <a:lnTo>
                          <a:pt x="382" y="61"/>
                        </a:lnTo>
                        <a:lnTo>
                          <a:pt x="374" y="63"/>
                        </a:lnTo>
                        <a:lnTo>
                          <a:pt x="365" y="64"/>
                        </a:lnTo>
                        <a:lnTo>
                          <a:pt x="357" y="66"/>
                        </a:lnTo>
                        <a:lnTo>
                          <a:pt x="350" y="66"/>
                        </a:lnTo>
                        <a:lnTo>
                          <a:pt x="340" y="68"/>
                        </a:lnTo>
                        <a:lnTo>
                          <a:pt x="333" y="70"/>
                        </a:lnTo>
                        <a:lnTo>
                          <a:pt x="325" y="70"/>
                        </a:lnTo>
                        <a:lnTo>
                          <a:pt x="317" y="72"/>
                        </a:lnTo>
                        <a:lnTo>
                          <a:pt x="308" y="74"/>
                        </a:lnTo>
                        <a:lnTo>
                          <a:pt x="298" y="74"/>
                        </a:lnTo>
                        <a:lnTo>
                          <a:pt x="291" y="74"/>
                        </a:lnTo>
                        <a:lnTo>
                          <a:pt x="281" y="74"/>
                        </a:lnTo>
                        <a:lnTo>
                          <a:pt x="274" y="76"/>
                        </a:lnTo>
                        <a:lnTo>
                          <a:pt x="264" y="76"/>
                        </a:lnTo>
                        <a:lnTo>
                          <a:pt x="257" y="76"/>
                        </a:lnTo>
                        <a:lnTo>
                          <a:pt x="247" y="76"/>
                        </a:lnTo>
                        <a:lnTo>
                          <a:pt x="239" y="78"/>
                        </a:lnTo>
                        <a:lnTo>
                          <a:pt x="230" y="78"/>
                        </a:lnTo>
                        <a:lnTo>
                          <a:pt x="220" y="78"/>
                        </a:lnTo>
                        <a:lnTo>
                          <a:pt x="213" y="78"/>
                        </a:lnTo>
                        <a:lnTo>
                          <a:pt x="203" y="78"/>
                        </a:lnTo>
                        <a:lnTo>
                          <a:pt x="196" y="76"/>
                        </a:lnTo>
                        <a:lnTo>
                          <a:pt x="186" y="76"/>
                        </a:lnTo>
                        <a:lnTo>
                          <a:pt x="179" y="76"/>
                        </a:lnTo>
                        <a:lnTo>
                          <a:pt x="171" y="76"/>
                        </a:lnTo>
                        <a:lnTo>
                          <a:pt x="161" y="76"/>
                        </a:lnTo>
                        <a:lnTo>
                          <a:pt x="154" y="74"/>
                        </a:lnTo>
                        <a:lnTo>
                          <a:pt x="144" y="74"/>
                        </a:lnTo>
                        <a:lnTo>
                          <a:pt x="135" y="72"/>
                        </a:lnTo>
                        <a:lnTo>
                          <a:pt x="127" y="72"/>
                        </a:lnTo>
                        <a:lnTo>
                          <a:pt x="120" y="70"/>
                        </a:lnTo>
                        <a:lnTo>
                          <a:pt x="112" y="70"/>
                        </a:lnTo>
                        <a:lnTo>
                          <a:pt x="102" y="70"/>
                        </a:lnTo>
                        <a:lnTo>
                          <a:pt x="95" y="68"/>
                        </a:lnTo>
                        <a:lnTo>
                          <a:pt x="87" y="66"/>
                        </a:lnTo>
                        <a:lnTo>
                          <a:pt x="78" y="64"/>
                        </a:lnTo>
                        <a:lnTo>
                          <a:pt x="72" y="64"/>
                        </a:lnTo>
                        <a:lnTo>
                          <a:pt x="63" y="63"/>
                        </a:lnTo>
                        <a:lnTo>
                          <a:pt x="55" y="61"/>
                        </a:lnTo>
                        <a:lnTo>
                          <a:pt x="49" y="59"/>
                        </a:lnTo>
                        <a:lnTo>
                          <a:pt x="42" y="59"/>
                        </a:lnTo>
                        <a:lnTo>
                          <a:pt x="0" y="49"/>
                        </a:lnTo>
                        <a:lnTo>
                          <a:pt x="0" y="91"/>
                        </a:lnTo>
                        <a:lnTo>
                          <a:pt x="2" y="599"/>
                        </a:lnTo>
                        <a:lnTo>
                          <a:pt x="2" y="622"/>
                        </a:lnTo>
                        <a:lnTo>
                          <a:pt x="25" y="629"/>
                        </a:lnTo>
                        <a:lnTo>
                          <a:pt x="34" y="631"/>
                        </a:lnTo>
                        <a:lnTo>
                          <a:pt x="42" y="633"/>
                        </a:lnTo>
                        <a:lnTo>
                          <a:pt x="51" y="635"/>
                        </a:lnTo>
                        <a:lnTo>
                          <a:pt x="61" y="639"/>
                        </a:lnTo>
                        <a:lnTo>
                          <a:pt x="70" y="641"/>
                        </a:lnTo>
                        <a:lnTo>
                          <a:pt x="78" y="642"/>
                        </a:lnTo>
                        <a:lnTo>
                          <a:pt x="87" y="642"/>
                        </a:lnTo>
                        <a:lnTo>
                          <a:pt x="97" y="646"/>
                        </a:lnTo>
                        <a:lnTo>
                          <a:pt x="106" y="646"/>
                        </a:lnTo>
                        <a:lnTo>
                          <a:pt x="116" y="648"/>
                        </a:lnTo>
                        <a:lnTo>
                          <a:pt x="125" y="650"/>
                        </a:lnTo>
                        <a:lnTo>
                          <a:pt x="135" y="652"/>
                        </a:lnTo>
                        <a:lnTo>
                          <a:pt x="144" y="652"/>
                        </a:lnTo>
                        <a:lnTo>
                          <a:pt x="156" y="654"/>
                        </a:lnTo>
                        <a:lnTo>
                          <a:pt x="163" y="654"/>
                        </a:lnTo>
                        <a:lnTo>
                          <a:pt x="175" y="656"/>
                        </a:lnTo>
                        <a:lnTo>
                          <a:pt x="184" y="656"/>
                        </a:lnTo>
                        <a:lnTo>
                          <a:pt x="194" y="658"/>
                        </a:lnTo>
                        <a:lnTo>
                          <a:pt x="203" y="658"/>
                        </a:lnTo>
                        <a:lnTo>
                          <a:pt x="213" y="658"/>
                        </a:lnTo>
                        <a:lnTo>
                          <a:pt x="222" y="658"/>
                        </a:lnTo>
                        <a:lnTo>
                          <a:pt x="232" y="658"/>
                        </a:lnTo>
                        <a:lnTo>
                          <a:pt x="241" y="658"/>
                        </a:lnTo>
                        <a:lnTo>
                          <a:pt x="253" y="660"/>
                        </a:lnTo>
                        <a:lnTo>
                          <a:pt x="260" y="658"/>
                        </a:lnTo>
                        <a:lnTo>
                          <a:pt x="272" y="658"/>
                        </a:lnTo>
                        <a:lnTo>
                          <a:pt x="279" y="658"/>
                        </a:lnTo>
                        <a:lnTo>
                          <a:pt x="291" y="658"/>
                        </a:lnTo>
                        <a:lnTo>
                          <a:pt x="298" y="656"/>
                        </a:lnTo>
                        <a:lnTo>
                          <a:pt x="310" y="656"/>
                        </a:lnTo>
                        <a:lnTo>
                          <a:pt x="319" y="654"/>
                        </a:lnTo>
                        <a:lnTo>
                          <a:pt x="329" y="654"/>
                        </a:lnTo>
                        <a:lnTo>
                          <a:pt x="336" y="652"/>
                        </a:lnTo>
                        <a:lnTo>
                          <a:pt x="348" y="650"/>
                        </a:lnTo>
                        <a:lnTo>
                          <a:pt x="355" y="648"/>
                        </a:lnTo>
                        <a:lnTo>
                          <a:pt x="365" y="648"/>
                        </a:lnTo>
                        <a:lnTo>
                          <a:pt x="374" y="646"/>
                        </a:lnTo>
                        <a:lnTo>
                          <a:pt x="384" y="644"/>
                        </a:lnTo>
                        <a:lnTo>
                          <a:pt x="392" y="642"/>
                        </a:lnTo>
                        <a:lnTo>
                          <a:pt x="401" y="642"/>
                        </a:lnTo>
                        <a:lnTo>
                          <a:pt x="411" y="639"/>
                        </a:lnTo>
                        <a:lnTo>
                          <a:pt x="418" y="637"/>
                        </a:lnTo>
                        <a:lnTo>
                          <a:pt x="426" y="635"/>
                        </a:lnTo>
                        <a:lnTo>
                          <a:pt x="435" y="633"/>
                        </a:lnTo>
                        <a:lnTo>
                          <a:pt x="443" y="629"/>
                        </a:lnTo>
                        <a:lnTo>
                          <a:pt x="452" y="627"/>
                        </a:lnTo>
                        <a:lnTo>
                          <a:pt x="460" y="623"/>
                        </a:lnTo>
                        <a:lnTo>
                          <a:pt x="469" y="622"/>
                        </a:lnTo>
                        <a:lnTo>
                          <a:pt x="477" y="620"/>
                        </a:lnTo>
                        <a:lnTo>
                          <a:pt x="483" y="616"/>
                        </a:lnTo>
                        <a:lnTo>
                          <a:pt x="490" y="614"/>
                        </a:lnTo>
                        <a:lnTo>
                          <a:pt x="500" y="610"/>
                        </a:lnTo>
                        <a:lnTo>
                          <a:pt x="506" y="606"/>
                        </a:lnTo>
                        <a:lnTo>
                          <a:pt x="513" y="603"/>
                        </a:lnTo>
                        <a:lnTo>
                          <a:pt x="521" y="601"/>
                        </a:lnTo>
                        <a:lnTo>
                          <a:pt x="527" y="597"/>
                        </a:lnTo>
                        <a:lnTo>
                          <a:pt x="534" y="593"/>
                        </a:lnTo>
                        <a:lnTo>
                          <a:pt x="540" y="589"/>
                        </a:lnTo>
                        <a:lnTo>
                          <a:pt x="546" y="585"/>
                        </a:lnTo>
                        <a:lnTo>
                          <a:pt x="553" y="582"/>
                        </a:lnTo>
                        <a:lnTo>
                          <a:pt x="559" y="578"/>
                        </a:lnTo>
                        <a:lnTo>
                          <a:pt x="565" y="574"/>
                        </a:lnTo>
                        <a:lnTo>
                          <a:pt x="570" y="570"/>
                        </a:lnTo>
                        <a:lnTo>
                          <a:pt x="578" y="566"/>
                        </a:lnTo>
                        <a:lnTo>
                          <a:pt x="536" y="515"/>
                        </a:lnTo>
                        <a:lnTo>
                          <a:pt x="536" y="515"/>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5" name="Freeform 312"/>
                  <p:cNvSpPr>
                    <a:spLocks/>
                  </p:cNvSpPr>
                  <p:nvPr/>
                </p:nvSpPr>
                <p:spPr bwMode="auto">
                  <a:xfrm>
                    <a:off x="8128000" y="3055938"/>
                    <a:ext cx="36513" cy="112713"/>
                  </a:xfrm>
                  <a:custGeom>
                    <a:avLst/>
                    <a:gdLst/>
                    <a:ahLst/>
                    <a:cxnLst>
                      <a:cxn ang="0">
                        <a:pos x="0" y="11"/>
                      </a:cxn>
                      <a:cxn ang="0">
                        <a:pos x="0" y="142"/>
                      </a:cxn>
                      <a:cxn ang="0">
                        <a:pos x="48" y="142"/>
                      </a:cxn>
                      <a:cxn ang="0">
                        <a:pos x="48" y="0"/>
                      </a:cxn>
                      <a:cxn ang="0">
                        <a:pos x="0" y="11"/>
                      </a:cxn>
                      <a:cxn ang="0">
                        <a:pos x="0" y="11"/>
                      </a:cxn>
                    </a:cxnLst>
                    <a:rect l="0" t="0" r="r" b="b"/>
                    <a:pathLst>
                      <a:path w="48" h="142">
                        <a:moveTo>
                          <a:pt x="0" y="11"/>
                        </a:moveTo>
                        <a:lnTo>
                          <a:pt x="0" y="142"/>
                        </a:lnTo>
                        <a:lnTo>
                          <a:pt x="48" y="142"/>
                        </a:lnTo>
                        <a:lnTo>
                          <a:pt x="48" y="0"/>
                        </a:lnTo>
                        <a:lnTo>
                          <a:pt x="0" y="11"/>
                        </a:lnTo>
                        <a:lnTo>
                          <a:pt x="0" y="11"/>
                        </a:lnTo>
                        <a:close/>
                      </a:path>
                    </a:pathLst>
                  </a:custGeom>
                  <a:solidFill>
                    <a:srgbClr val="19829C"/>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6" name="Freeform 313"/>
                  <p:cNvSpPr>
                    <a:spLocks/>
                  </p:cNvSpPr>
                  <p:nvPr/>
                </p:nvSpPr>
                <p:spPr bwMode="auto">
                  <a:xfrm>
                    <a:off x="8010525" y="3046413"/>
                    <a:ext cx="207963" cy="225425"/>
                  </a:xfrm>
                  <a:custGeom>
                    <a:avLst/>
                    <a:gdLst/>
                    <a:ahLst/>
                    <a:cxnLst>
                      <a:cxn ang="0">
                        <a:pos x="238" y="0"/>
                      </a:cxn>
                      <a:cxn ang="0">
                        <a:pos x="219" y="4"/>
                      </a:cxn>
                      <a:cxn ang="0">
                        <a:pos x="200" y="8"/>
                      </a:cxn>
                      <a:cxn ang="0">
                        <a:pos x="182" y="12"/>
                      </a:cxn>
                      <a:cxn ang="0">
                        <a:pos x="165" y="16"/>
                      </a:cxn>
                      <a:cxn ang="0">
                        <a:pos x="148" y="19"/>
                      </a:cxn>
                      <a:cxn ang="0">
                        <a:pos x="133" y="25"/>
                      </a:cxn>
                      <a:cxn ang="0">
                        <a:pos x="105" y="36"/>
                      </a:cxn>
                      <a:cxn ang="0">
                        <a:pos x="80" y="48"/>
                      </a:cxn>
                      <a:cxn ang="0">
                        <a:pos x="57" y="59"/>
                      </a:cxn>
                      <a:cxn ang="0">
                        <a:pos x="38" y="73"/>
                      </a:cxn>
                      <a:cxn ang="0">
                        <a:pos x="23" y="88"/>
                      </a:cxn>
                      <a:cxn ang="0">
                        <a:pos x="11" y="103"/>
                      </a:cxn>
                      <a:cxn ang="0">
                        <a:pos x="6" y="120"/>
                      </a:cxn>
                      <a:cxn ang="0">
                        <a:pos x="2" y="141"/>
                      </a:cxn>
                      <a:cxn ang="0">
                        <a:pos x="2" y="154"/>
                      </a:cxn>
                      <a:cxn ang="0">
                        <a:pos x="8" y="171"/>
                      </a:cxn>
                      <a:cxn ang="0">
                        <a:pos x="21" y="190"/>
                      </a:cxn>
                      <a:cxn ang="0">
                        <a:pos x="42" y="211"/>
                      </a:cxn>
                      <a:cxn ang="0">
                        <a:pos x="61" y="225"/>
                      </a:cxn>
                      <a:cxn ang="0">
                        <a:pos x="78" y="232"/>
                      </a:cxn>
                      <a:cxn ang="0">
                        <a:pos x="95" y="240"/>
                      </a:cxn>
                      <a:cxn ang="0">
                        <a:pos x="116" y="248"/>
                      </a:cxn>
                      <a:cxn ang="0">
                        <a:pos x="137" y="255"/>
                      </a:cxn>
                      <a:cxn ang="0">
                        <a:pos x="160" y="263"/>
                      </a:cxn>
                      <a:cxn ang="0">
                        <a:pos x="182" y="268"/>
                      </a:cxn>
                      <a:cxn ang="0">
                        <a:pos x="207" y="274"/>
                      </a:cxn>
                      <a:cxn ang="0">
                        <a:pos x="230" y="278"/>
                      </a:cxn>
                      <a:cxn ang="0">
                        <a:pos x="255" y="284"/>
                      </a:cxn>
                      <a:cxn ang="0">
                        <a:pos x="245" y="234"/>
                      </a:cxn>
                      <a:cxn ang="0">
                        <a:pos x="222" y="228"/>
                      </a:cxn>
                      <a:cxn ang="0">
                        <a:pos x="200" y="225"/>
                      </a:cxn>
                      <a:cxn ang="0">
                        <a:pos x="177" y="219"/>
                      </a:cxn>
                      <a:cxn ang="0">
                        <a:pos x="158" y="211"/>
                      </a:cxn>
                      <a:cxn ang="0">
                        <a:pos x="137" y="206"/>
                      </a:cxn>
                      <a:cxn ang="0">
                        <a:pos x="120" y="198"/>
                      </a:cxn>
                      <a:cxn ang="0">
                        <a:pos x="105" y="192"/>
                      </a:cxn>
                      <a:cxn ang="0">
                        <a:pos x="89" y="185"/>
                      </a:cxn>
                      <a:cxn ang="0">
                        <a:pos x="74" y="177"/>
                      </a:cxn>
                      <a:cxn ang="0">
                        <a:pos x="59" y="164"/>
                      </a:cxn>
                      <a:cxn ang="0">
                        <a:pos x="47" y="145"/>
                      </a:cxn>
                      <a:cxn ang="0">
                        <a:pos x="55" y="124"/>
                      </a:cxn>
                      <a:cxn ang="0">
                        <a:pos x="68" y="109"/>
                      </a:cxn>
                      <a:cxn ang="0">
                        <a:pos x="84" y="99"/>
                      </a:cxn>
                      <a:cxn ang="0">
                        <a:pos x="101" y="90"/>
                      </a:cxn>
                      <a:cxn ang="0">
                        <a:pos x="120" y="82"/>
                      </a:cxn>
                      <a:cxn ang="0">
                        <a:pos x="144" y="73"/>
                      </a:cxn>
                      <a:cxn ang="0">
                        <a:pos x="171" y="65"/>
                      </a:cxn>
                      <a:cxn ang="0">
                        <a:pos x="196" y="57"/>
                      </a:cxn>
                      <a:cxn ang="0">
                        <a:pos x="211" y="55"/>
                      </a:cxn>
                      <a:cxn ang="0">
                        <a:pos x="228" y="52"/>
                      </a:cxn>
                      <a:cxn ang="0">
                        <a:pos x="245" y="48"/>
                      </a:cxn>
                      <a:cxn ang="0">
                        <a:pos x="251" y="0"/>
                      </a:cxn>
                    </a:cxnLst>
                    <a:rect l="0" t="0" r="r" b="b"/>
                    <a:pathLst>
                      <a:path w="260" h="284">
                        <a:moveTo>
                          <a:pt x="251" y="0"/>
                        </a:moveTo>
                        <a:lnTo>
                          <a:pt x="245" y="0"/>
                        </a:lnTo>
                        <a:lnTo>
                          <a:pt x="238" y="0"/>
                        </a:lnTo>
                        <a:lnTo>
                          <a:pt x="230" y="2"/>
                        </a:lnTo>
                        <a:lnTo>
                          <a:pt x="224" y="2"/>
                        </a:lnTo>
                        <a:lnTo>
                          <a:pt x="219" y="4"/>
                        </a:lnTo>
                        <a:lnTo>
                          <a:pt x="211" y="6"/>
                        </a:lnTo>
                        <a:lnTo>
                          <a:pt x="205" y="6"/>
                        </a:lnTo>
                        <a:lnTo>
                          <a:pt x="200" y="8"/>
                        </a:lnTo>
                        <a:lnTo>
                          <a:pt x="194" y="8"/>
                        </a:lnTo>
                        <a:lnTo>
                          <a:pt x="188" y="10"/>
                        </a:lnTo>
                        <a:lnTo>
                          <a:pt x="182" y="12"/>
                        </a:lnTo>
                        <a:lnTo>
                          <a:pt x="177" y="14"/>
                        </a:lnTo>
                        <a:lnTo>
                          <a:pt x="171" y="14"/>
                        </a:lnTo>
                        <a:lnTo>
                          <a:pt x="165" y="16"/>
                        </a:lnTo>
                        <a:lnTo>
                          <a:pt x="160" y="17"/>
                        </a:lnTo>
                        <a:lnTo>
                          <a:pt x="154" y="19"/>
                        </a:lnTo>
                        <a:lnTo>
                          <a:pt x="148" y="19"/>
                        </a:lnTo>
                        <a:lnTo>
                          <a:pt x="144" y="21"/>
                        </a:lnTo>
                        <a:lnTo>
                          <a:pt x="139" y="23"/>
                        </a:lnTo>
                        <a:lnTo>
                          <a:pt x="133" y="25"/>
                        </a:lnTo>
                        <a:lnTo>
                          <a:pt x="124" y="29"/>
                        </a:lnTo>
                        <a:lnTo>
                          <a:pt x="114" y="33"/>
                        </a:lnTo>
                        <a:lnTo>
                          <a:pt x="105" y="36"/>
                        </a:lnTo>
                        <a:lnTo>
                          <a:pt x="95" y="40"/>
                        </a:lnTo>
                        <a:lnTo>
                          <a:pt x="87" y="44"/>
                        </a:lnTo>
                        <a:lnTo>
                          <a:pt x="80" y="48"/>
                        </a:lnTo>
                        <a:lnTo>
                          <a:pt x="72" y="52"/>
                        </a:lnTo>
                        <a:lnTo>
                          <a:pt x="65" y="55"/>
                        </a:lnTo>
                        <a:lnTo>
                          <a:pt x="57" y="59"/>
                        </a:lnTo>
                        <a:lnTo>
                          <a:pt x="49" y="63"/>
                        </a:lnTo>
                        <a:lnTo>
                          <a:pt x="44" y="69"/>
                        </a:lnTo>
                        <a:lnTo>
                          <a:pt x="38" y="73"/>
                        </a:lnTo>
                        <a:lnTo>
                          <a:pt x="32" y="78"/>
                        </a:lnTo>
                        <a:lnTo>
                          <a:pt x="28" y="82"/>
                        </a:lnTo>
                        <a:lnTo>
                          <a:pt x="23" y="88"/>
                        </a:lnTo>
                        <a:lnTo>
                          <a:pt x="19" y="92"/>
                        </a:lnTo>
                        <a:lnTo>
                          <a:pt x="15" y="97"/>
                        </a:lnTo>
                        <a:lnTo>
                          <a:pt x="11" y="103"/>
                        </a:lnTo>
                        <a:lnTo>
                          <a:pt x="9" y="109"/>
                        </a:lnTo>
                        <a:lnTo>
                          <a:pt x="6" y="114"/>
                        </a:lnTo>
                        <a:lnTo>
                          <a:pt x="6" y="120"/>
                        </a:lnTo>
                        <a:lnTo>
                          <a:pt x="4" y="124"/>
                        </a:lnTo>
                        <a:lnTo>
                          <a:pt x="2" y="132"/>
                        </a:lnTo>
                        <a:lnTo>
                          <a:pt x="2" y="141"/>
                        </a:lnTo>
                        <a:lnTo>
                          <a:pt x="0" y="143"/>
                        </a:lnTo>
                        <a:lnTo>
                          <a:pt x="2" y="149"/>
                        </a:lnTo>
                        <a:lnTo>
                          <a:pt x="2" y="154"/>
                        </a:lnTo>
                        <a:lnTo>
                          <a:pt x="4" y="162"/>
                        </a:lnTo>
                        <a:lnTo>
                          <a:pt x="6" y="166"/>
                        </a:lnTo>
                        <a:lnTo>
                          <a:pt x="8" y="171"/>
                        </a:lnTo>
                        <a:lnTo>
                          <a:pt x="9" y="179"/>
                        </a:lnTo>
                        <a:lnTo>
                          <a:pt x="15" y="185"/>
                        </a:lnTo>
                        <a:lnTo>
                          <a:pt x="21" y="190"/>
                        </a:lnTo>
                        <a:lnTo>
                          <a:pt x="27" y="198"/>
                        </a:lnTo>
                        <a:lnTo>
                          <a:pt x="32" y="204"/>
                        </a:lnTo>
                        <a:lnTo>
                          <a:pt x="42" y="211"/>
                        </a:lnTo>
                        <a:lnTo>
                          <a:pt x="47" y="215"/>
                        </a:lnTo>
                        <a:lnTo>
                          <a:pt x="57" y="221"/>
                        </a:lnTo>
                        <a:lnTo>
                          <a:pt x="61" y="225"/>
                        </a:lnTo>
                        <a:lnTo>
                          <a:pt x="66" y="227"/>
                        </a:lnTo>
                        <a:lnTo>
                          <a:pt x="72" y="228"/>
                        </a:lnTo>
                        <a:lnTo>
                          <a:pt x="78" y="232"/>
                        </a:lnTo>
                        <a:lnTo>
                          <a:pt x="84" y="234"/>
                        </a:lnTo>
                        <a:lnTo>
                          <a:pt x="87" y="238"/>
                        </a:lnTo>
                        <a:lnTo>
                          <a:pt x="95" y="240"/>
                        </a:lnTo>
                        <a:lnTo>
                          <a:pt x="103" y="244"/>
                        </a:lnTo>
                        <a:lnTo>
                          <a:pt x="108" y="246"/>
                        </a:lnTo>
                        <a:lnTo>
                          <a:pt x="116" y="248"/>
                        </a:lnTo>
                        <a:lnTo>
                          <a:pt x="122" y="251"/>
                        </a:lnTo>
                        <a:lnTo>
                          <a:pt x="129" y="253"/>
                        </a:lnTo>
                        <a:lnTo>
                          <a:pt x="137" y="255"/>
                        </a:lnTo>
                        <a:lnTo>
                          <a:pt x="144" y="257"/>
                        </a:lnTo>
                        <a:lnTo>
                          <a:pt x="150" y="259"/>
                        </a:lnTo>
                        <a:lnTo>
                          <a:pt x="160" y="263"/>
                        </a:lnTo>
                        <a:lnTo>
                          <a:pt x="167" y="265"/>
                        </a:lnTo>
                        <a:lnTo>
                          <a:pt x="175" y="267"/>
                        </a:lnTo>
                        <a:lnTo>
                          <a:pt x="182" y="268"/>
                        </a:lnTo>
                        <a:lnTo>
                          <a:pt x="190" y="270"/>
                        </a:lnTo>
                        <a:lnTo>
                          <a:pt x="198" y="272"/>
                        </a:lnTo>
                        <a:lnTo>
                          <a:pt x="207" y="274"/>
                        </a:lnTo>
                        <a:lnTo>
                          <a:pt x="215" y="276"/>
                        </a:lnTo>
                        <a:lnTo>
                          <a:pt x="222" y="278"/>
                        </a:lnTo>
                        <a:lnTo>
                          <a:pt x="230" y="278"/>
                        </a:lnTo>
                        <a:lnTo>
                          <a:pt x="238" y="280"/>
                        </a:lnTo>
                        <a:lnTo>
                          <a:pt x="247" y="282"/>
                        </a:lnTo>
                        <a:lnTo>
                          <a:pt x="255" y="284"/>
                        </a:lnTo>
                        <a:lnTo>
                          <a:pt x="260" y="236"/>
                        </a:lnTo>
                        <a:lnTo>
                          <a:pt x="253" y="234"/>
                        </a:lnTo>
                        <a:lnTo>
                          <a:pt x="245" y="234"/>
                        </a:lnTo>
                        <a:lnTo>
                          <a:pt x="238" y="232"/>
                        </a:lnTo>
                        <a:lnTo>
                          <a:pt x="230" y="230"/>
                        </a:lnTo>
                        <a:lnTo>
                          <a:pt x="222" y="228"/>
                        </a:lnTo>
                        <a:lnTo>
                          <a:pt x="215" y="228"/>
                        </a:lnTo>
                        <a:lnTo>
                          <a:pt x="207" y="227"/>
                        </a:lnTo>
                        <a:lnTo>
                          <a:pt x="200" y="225"/>
                        </a:lnTo>
                        <a:lnTo>
                          <a:pt x="192" y="223"/>
                        </a:lnTo>
                        <a:lnTo>
                          <a:pt x="184" y="221"/>
                        </a:lnTo>
                        <a:lnTo>
                          <a:pt x="177" y="219"/>
                        </a:lnTo>
                        <a:lnTo>
                          <a:pt x="171" y="217"/>
                        </a:lnTo>
                        <a:lnTo>
                          <a:pt x="163" y="213"/>
                        </a:lnTo>
                        <a:lnTo>
                          <a:pt x="158" y="211"/>
                        </a:lnTo>
                        <a:lnTo>
                          <a:pt x="150" y="209"/>
                        </a:lnTo>
                        <a:lnTo>
                          <a:pt x="144" y="209"/>
                        </a:lnTo>
                        <a:lnTo>
                          <a:pt x="137" y="206"/>
                        </a:lnTo>
                        <a:lnTo>
                          <a:pt x="131" y="204"/>
                        </a:lnTo>
                        <a:lnTo>
                          <a:pt x="125" y="200"/>
                        </a:lnTo>
                        <a:lnTo>
                          <a:pt x="120" y="198"/>
                        </a:lnTo>
                        <a:lnTo>
                          <a:pt x="114" y="196"/>
                        </a:lnTo>
                        <a:lnTo>
                          <a:pt x="108" y="194"/>
                        </a:lnTo>
                        <a:lnTo>
                          <a:pt x="105" y="192"/>
                        </a:lnTo>
                        <a:lnTo>
                          <a:pt x="99" y="190"/>
                        </a:lnTo>
                        <a:lnTo>
                          <a:pt x="93" y="187"/>
                        </a:lnTo>
                        <a:lnTo>
                          <a:pt x="89" y="185"/>
                        </a:lnTo>
                        <a:lnTo>
                          <a:pt x="85" y="183"/>
                        </a:lnTo>
                        <a:lnTo>
                          <a:pt x="82" y="181"/>
                        </a:lnTo>
                        <a:lnTo>
                          <a:pt x="74" y="177"/>
                        </a:lnTo>
                        <a:lnTo>
                          <a:pt x="70" y="173"/>
                        </a:lnTo>
                        <a:lnTo>
                          <a:pt x="65" y="168"/>
                        </a:lnTo>
                        <a:lnTo>
                          <a:pt x="59" y="164"/>
                        </a:lnTo>
                        <a:lnTo>
                          <a:pt x="55" y="158"/>
                        </a:lnTo>
                        <a:lnTo>
                          <a:pt x="51" y="154"/>
                        </a:lnTo>
                        <a:lnTo>
                          <a:pt x="47" y="145"/>
                        </a:lnTo>
                        <a:lnTo>
                          <a:pt x="49" y="137"/>
                        </a:lnTo>
                        <a:lnTo>
                          <a:pt x="51" y="130"/>
                        </a:lnTo>
                        <a:lnTo>
                          <a:pt x="55" y="124"/>
                        </a:lnTo>
                        <a:lnTo>
                          <a:pt x="59" y="118"/>
                        </a:lnTo>
                        <a:lnTo>
                          <a:pt x="65" y="113"/>
                        </a:lnTo>
                        <a:lnTo>
                          <a:pt x="68" y="109"/>
                        </a:lnTo>
                        <a:lnTo>
                          <a:pt x="72" y="105"/>
                        </a:lnTo>
                        <a:lnTo>
                          <a:pt x="78" y="103"/>
                        </a:lnTo>
                        <a:lnTo>
                          <a:pt x="84" y="99"/>
                        </a:lnTo>
                        <a:lnTo>
                          <a:pt x="87" y="95"/>
                        </a:lnTo>
                        <a:lnTo>
                          <a:pt x="93" y="94"/>
                        </a:lnTo>
                        <a:lnTo>
                          <a:pt x="101" y="90"/>
                        </a:lnTo>
                        <a:lnTo>
                          <a:pt x="108" y="88"/>
                        </a:lnTo>
                        <a:lnTo>
                          <a:pt x="112" y="84"/>
                        </a:lnTo>
                        <a:lnTo>
                          <a:pt x="120" y="82"/>
                        </a:lnTo>
                        <a:lnTo>
                          <a:pt x="127" y="78"/>
                        </a:lnTo>
                        <a:lnTo>
                          <a:pt x="135" y="76"/>
                        </a:lnTo>
                        <a:lnTo>
                          <a:pt x="144" y="73"/>
                        </a:lnTo>
                        <a:lnTo>
                          <a:pt x="152" y="71"/>
                        </a:lnTo>
                        <a:lnTo>
                          <a:pt x="162" y="67"/>
                        </a:lnTo>
                        <a:lnTo>
                          <a:pt x="171" y="65"/>
                        </a:lnTo>
                        <a:lnTo>
                          <a:pt x="181" y="61"/>
                        </a:lnTo>
                        <a:lnTo>
                          <a:pt x="190" y="59"/>
                        </a:lnTo>
                        <a:lnTo>
                          <a:pt x="196" y="57"/>
                        </a:lnTo>
                        <a:lnTo>
                          <a:pt x="201" y="57"/>
                        </a:lnTo>
                        <a:lnTo>
                          <a:pt x="207" y="55"/>
                        </a:lnTo>
                        <a:lnTo>
                          <a:pt x="211" y="55"/>
                        </a:lnTo>
                        <a:lnTo>
                          <a:pt x="217" y="54"/>
                        </a:lnTo>
                        <a:lnTo>
                          <a:pt x="222" y="52"/>
                        </a:lnTo>
                        <a:lnTo>
                          <a:pt x="228" y="52"/>
                        </a:lnTo>
                        <a:lnTo>
                          <a:pt x="234" y="50"/>
                        </a:lnTo>
                        <a:lnTo>
                          <a:pt x="240" y="50"/>
                        </a:lnTo>
                        <a:lnTo>
                          <a:pt x="245" y="48"/>
                        </a:lnTo>
                        <a:lnTo>
                          <a:pt x="251" y="48"/>
                        </a:lnTo>
                        <a:lnTo>
                          <a:pt x="259" y="48"/>
                        </a:lnTo>
                        <a:lnTo>
                          <a:pt x="251" y="0"/>
                        </a:lnTo>
                        <a:lnTo>
                          <a:pt x="251"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197" name="Freeform 314"/>
                  <p:cNvSpPr>
                    <a:spLocks/>
                  </p:cNvSpPr>
                  <p:nvPr/>
                </p:nvSpPr>
                <p:spPr bwMode="auto">
                  <a:xfrm>
                    <a:off x="8029575" y="2466975"/>
                    <a:ext cx="598488" cy="363538"/>
                  </a:xfrm>
                  <a:custGeom>
                    <a:avLst/>
                    <a:gdLst/>
                    <a:ahLst/>
                    <a:cxnLst>
                      <a:cxn ang="0">
                        <a:pos x="671" y="308"/>
                      </a:cxn>
                      <a:cxn ang="0">
                        <a:pos x="644" y="325"/>
                      </a:cxn>
                      <a:cxn ang="0">
                        <a:pos x="625" y="335"/>
                      </a:cxn>
                      <a:cxn ang="0">
                        <a:pos x="606" y="344"/>
                      </a:cxn>
                      <a:cxn ang="0">
                        <a:pos x="585" y="354"/>
                      </a:cxn>
                      <a:cxn ang="0">
                        <a:pos x="563" y="362"/>
                      </a:cxn>
                      <a:cxn ang="0">
                        <a:pos x="540" y="369"/>
                      </a:cxn>
                      <a:cxn ang="0">
                        <a:pos x="515" y="375"/>
                      </a:cxn>
                      <a:cxn ang="0">
                        <a:pos x="488" y="381"/>
                      </a:cxn>
                      <a:cxn ang="0">
                        <a:pos x="464" y="384"/>
                      </a:cxn>
                      <a:cxn ang="0">
                        <a:pos x="437" y="388"/>
                      </a:cxn>
                      <a:cxn ang="0">
                        <a:pos x="409" y="390"/>
                      </a:cxn>
                      <a:cxn ang="0">
                        <a:pos x="382" y="390"/>
                      </a:cxn>
                      <a:cxn ang="0">
                        <a:pos x="353" y="390"/>
                      </a:cxn>
                      <a:cxn ang="0">
                        <a:pos x="327" y="390"/>
                      </a:cxn>
                      <a:cxn ang="0">
                        <a:pos x="302" y="388"/>
                      </a:cxn>
                      <a:cxn ang="0">
                        <a:pos x="281" y="384"/>
                      </a:cxn>
                      <a:cxn ang="0">
                        <a:pos x="260" y="382"/>
                      </a:cxn>
                      <a:cxn ang="0">
                        <a:pos x="232" y="377"/>
                      </a:cxn>
                      <a:cxn ang="0">
                        <a:pos x="194" y="369"/>
                      </a:cxn>
                      <a:cxn ang="0">
                        <a:pos x="161" y="358"/>
                      </a:cxn>
                      <a:cxn ang="0">
                        <a:pos x="131" y="344"/>
                      </a:cxn>
                      <a:cxn ang="0">
                        <a:pos x="104" y="331"/>
                      </a:cxn>
                      <a:cxn ang="0">
                        <a:pos x="83" y="314"/>
                      </a:cxn>
                      <a:cxn ang="0">
                        <a:pos x="66" y="299"/>
                      </a:cxn>
                      <a:cxn ang="0">
                        <a:pos x="5" y="331"/>
                      </a:cxn>
                      <a:cxn ang="0">
                        <a:pos x="26" y="354"/>
                      </a:cxn>
                      <a:cxn ang="0">
                        <a:pos x="53" y="377"/>
                      </a:cxn>
                      <a:cxn ang="0">
                        <a:pos x="76" y="392"/>
                      </a:cxn>
                      <a:cxn ang="0">
                        <a:pos x="93" y="401"/>
                      </a:cxn>
                      <a:cxn ang="0">
                        <a:pos x="110" y="411"/>
                      </a:cxn>
                      <a:cxn ang="0">
                        <a:pos x="140" y="422"/>
                      </a:cxn>
                      <a:cxn ang="0">
                        <a:pos x="161" y="430"/>
                      </a:cxn>
                      <a:cxn ang="0">
                        <a:pos x="184" y="436"/>
                      </a:cxn>
                      <a:cxn ang="0">
                        <a:pos x="207" y="441"/>
                      </a:cxn>
                      <a:cxn ang="0">
                        <a:pos x="230" y="447"/>
                      </a:cxn>
                      <a:cxn ang="0">
                        <a:pos x="255" y="451"/>
                      </a:cxn>
                      <a:cxn ang="0">
                        <a:pos x="279" y="455"/>
                      </a:cxn>
                      <a:cxn ang="0">
                        <a:pos x="308" y="458"/>
                      </a:cxn>
                      <a:cxn ang="0">
                        <a:pos x="333" y="458"/>
                      </a:cxn>
                      <a:cxn ang="0">
                        <a:pos x="361" y="458"/>
                      </a:cxn>
                      <a:cxn ang="0">
                        <a:pos x="390" y="458"/>
                      </a:cxn>
                      <a:cxn ang="0">
                        <a:pos x="420" y="458"/>
                      </a:cxn>
                      <a:cxn ang="0">
                        <a:pos x="449" y="455"/>
                      </a:cxn>
                      <a:cxn ang="0">
                        <a:pos x="479" y="451"/>
                      </a:cxn>
                      <a:cxn ang="0">
                        <a:pos x="509" y="445"/>
                      </a:cxn>
                      <a:cxn ang="0">
                        <a:pos x="538" y="439"/>
                      </a:cxn>
                      <a:cxn ang="0">
                        <a:pos x="566" y="432"/>
                      </a:cxn>
                      <a:cxn ang="0">
                        <a:pos x="595" y="422"/>
                      </a:cxn>
                      <a:cxn ang="0">
                        <a:pos x="623" y="411"/>
                      </a:cxn>
                      <a:cxn ang="0">
                        <a:pos x="650" y="400"/>
                      </a:cxn>
                      <a:cxn ang="0">
                        <a:pos x="677" y="386"/>
                      </a:cxn>
                      <a:cxn ang="0">
                        <a:pos x="701" y="371"/>
                      </a:cxn>
                      <a:cxn ang="0">
                        <a:pos x="724" y="354"/>
                      </a:cxn>
                      <a:cxn ang="0">
                        <a:pos x="745" y="335"/>
                      </a:cxn>
                      <a:cxn ang="0">
                        <a:pos x="686" y="0"/>
                      </a:cxn>
                    </a:cxnLst>
                    <a:rect l="0" t="0" r="r" b="b"/>
                    <a:pathLst>
                      <a:path w="755" h="458">
                        <a:moveTo>
                          <a:pt x="686" y="0"/>
                        </a:moveTo>
                        <a:lnTo>
                          <a:pt x="688" y="295"/>
                        </a:lnTo>
                        <a:lnTo>
                          <a:pt x="679" y="301"/>
                        </a:lnTo>
                        <a:lnTo>
                          <a:pt x="671" y="308"/>
                        </a:lnTo>
                        <a:lnTo>
                          <a:pt x="663" y="312"/>
                        </a:lnTo>
                        <a:lnTo>
                          <a:pt x="654" y="320"/>
                        </a:lnTo>
                        <a:lnTo>
                          <a:pt x="650" y="322"/>
                        </a:lnTo>
                        <a:lnTo>
                          <a:pt x="644" y="325"/>
                        </a:lnTo>
                        <a:lnTo>
                          <a:pt x="641" y="327"/>
                        </a:lnTo>
                        <a:lnTo>
                          <a:pt x="635" y="331"/>
                        </a:lnTo>
                        <a:lnTo>
                          <a:pt x="629" y="333"/>
                        </a:lnTo>
                        <a:lnTo>
                          <a:pt x="625" y="335"/>
                        </a:lnTo>
                        <a:lnTo>
                          <a:pt x="622" y="339"/>
                        </a:lnTo>
                        <a:lnTo>
                          <a:pt x="616" y="341"/>
                        </a:lnTo>
                        <a:lnTo>
                          <a:pt x="610" y="343"/>
                        </a:lnTo>
                        <a:lnTo>
                          <a:pt x="606" y="344"/>
                        </a:lnTo>
                        <a:lnTo>
                          <a:pt x="601" y="346"/>
                        </a:lnTo>
                        <a:lnTo>
                          <a:pt x="595" y="350"/>
                        </a:lnTo>
                        <a:lnTo>
                          <a:pt x="591" y="352"/>
                        </a:lnTo>
                        <a:lnTo>
                          <a:pt x="585" y="354"/>
                        </a:lnTo>
                        <a:lnTo>
                          <a:pt x="580" y="356"/>
                        </a:lnTo>
                        <a:lnTo>
                          <a:pt x="574" y="358"/>
                        </a:lnTo>
                        <a:lnTo>
                          <a:pt x="568" y="360"/>
                        </a:lnTo>
                        <a:lnTo>
                          <a:pt x="563" y="362"/>
                        </a:lnTo>
                        <a:lnTo>
                          <a:pt x="557" y="363"/>
                        </a:lnTo>
                        <a:lnTo>
                          <a:pt x="551" y="365"/>
                        </a:lnTo>
                        <a:lnTo>
                          <a:pt x="545" y="367"/>
                        </a:lnTo>
                        <a:lnTo>
                          <a:pt x="540" y="369"/>
                        </a:lnTo>
                        <a:lnTo>
                          <a:pt x="532" y="371"/>
                        </a:lnTo>
                        <a:lnTo>
                          <a:pt x="528" y="373"/>
                        </a:lnTo>
                        <a:lnTo>
                          <a:pt x="521" y="375"/>
                        </a:lnTo>
                        <a:lnTo>
                          <a:pt x="515" y="375"/>
                        </a:lnTo>
                        <a:lnTo>
                          <a:pt x="507" y="377"/>
                        </a:lnTo>
                        <a:lnTo>
                          <a:pt x="502" y="377"/>
                        </a:lnTo>
                        <a:lnTo>
                          <a:pt x="494" y="379"/>
                        </a:lnTo>
                        <a:lnTo>
                          <a:pt x="488" y="381"/>
                        </a:lnTo>
                        <a:lnTo>
                          <a:pt x="483" y="381"/>
                        </a:lnTo>
                        <a:lnTo>
                          <a:pt x="477" y="382"/>
                        </a:lnTo>
                        <a:lnTo>
                          <a:pt x="469" y="382"/>
                        </a:lnTo>
                        <a:lnTo>
                          <a:pt x="464" y="384"/>
                        </a:lnTo>
                        <a:lnTo>
                          <a:pt x="456" y="384"/>
                        </a:lnTo>
                        <a:lnTo>
                          <a:pt x="450" y="386"/>
                        </a:lnTo>
                        <a:lnTo>
                          <a:pt x="443" y="386"/>
                        </a:lnTo>
                        <a:lnTo>
                          <a:pt x="437" y="388"/>
                        </a:lnTo>
                        <a:lnTo>
                          <a:pt x="429" y="388"/>
                        </a:lnTo>
                        <a:lnTo>
                          <a:pt x="424" y="390"/>
                        </a:lnTo>
                        <a:lnTo>
                          <a:pt x="416" y="390"/>
                        </a:lnTo>
                        <a:lnTo>
                          <a:pt x="409" y="390"/>
                        </a:lnTo>
                        <a:lnTo>
                          <a:pt x="403" y="390"/>
                        </a:lnTo>
                        <a:lnTo>
                          <a:pt x="395" y="390"/>
                        </a:lnTo>
                        <a:lnTo>
                          <a:pt x="388" y="390"/>
                        </a:lnTo>
                        <a:lnTo>
                          <a:pt x="382" y="390"/>
                        </a:lnTo>
                        <a:lnTo>
                          <a:pt x="374" y="390"/>
                        </a:lnTo>
                        <a:lnTo>
                          <a:pt x="369" y="392"/>
                        </a:lnTo>
                        <a:lnTo>
                          <a:pt x="361" y="390"/>
                        </a:lnTo>
                        <a:lnTo>
                          <a:pt x="353" y="390"/>
                        </a:lnTo>
                        <a:lnTo>
                          <a:pt x="348" y="390"/>
                        </a:lnTo>
                        <a:lnTo>
                          <a:pt x="340" y="390"/>
                        </a:lnTo>
                        <a:lnTo>
                          <a:pt x="333" y="390"/>
                        </a:lnTo>
                        <a:lnTo>
                          <a:pt x="327" y="390"/>
                        </a:lnTo>
                        <a:lnTo>
                          <a:pt x="319" y="390"/>
                        </a:lnTo>
                        <a:lnTo>
                          <a:pt x="312" y="390"/>
                        </a:lnTo>
                        <a:lnTo>
                          <a:pt x="308" y="388"/>
                        </a:lnTo>
                        <a:lnTo>
                          <a:pt x="302" y="388"/>
                        </a:lnTo>
                        <a:lnTo>
                          <a:pt x="296" y="386"/>
                        </a:lnTo>
                        <a:lnTo>
                          <a:pt x="291" y="386"/>
                        </a:lnTo>
                        <a:lnTo>
                          <a:pt x="285" y="386"/>
                        </a:lnTo>
                        <a:lnTo>
                          <a:pt x="281" y="384"/>
                        </a:lnTo>
                        <a:lnTo>
                          <a:pt x="275" y="384"/>
                        </a:lnTo>
                        <a:lnTo>
                          <a:pt x="270" y="384"/>
                        </a:lnTo>
                        <a:lnTo>
                          <a:pt x="266" y="382"/>
                        </a:lnTo>
                        <a:lnTo>
                          <a:pt x="260" y="382"/>
                        </a:lnTo>
                        <a:lnTo>
                          <a:pt x="255" y="381"/>
                        </a:lnTo>
                        <a:lnTo>
                          <a:pt x="251" y="381"/>
                        </a:lnTo>
                        <a:lnTo>
                          <a:pt x="241" y="379"/>
                        </a:lnTo>
                        <a:lnTo>
                          <a:pt x="232" y="377"/>
                        </a:lnTo>
                        <a:lnTo>
                          <a:pt x="222" y="375"/>
                        </a:lnTo>
                        <a:lnTo>
                          <a:pt x="213" y="373"/>
                        </a:lnTo>
                        <a:lnTo>
                          <a:pt x="203" y="371"/>
                        </a:lnTo>
                        <a:lnTo>
                          <a:pt x="194" y="369"/>
                        </a:lnTo>
                        <a:lnTo>
                          <a:pt x="186" y="365"/>
                        </a:lnTo>
                        <a:lnTo>
                          <a:pt x="177" y="363"/>
                        </a:lnTo>
                        <a:lnTo>
                          <a:pt x="169" y="360"/>
                        </a:lnTo>
                        <a:lnTo>
                          <a:pt x="161" y="358"/>
                        </a:lnTo>
                        <a:lnTo>
                          <a:pt x="154" y="354"/>
                        </a:lnTo>
                        <a:lnTo>
                          <a:pt x="144" y="352"/>
                        </a:lnTo>
                        <a:lnTo>
                          <a:pt x="139" y="348"/>
                        </a:lnTo>
                        <a:lnTo>
                          <a:pt x="131" y="344"/>
                        </a:lnTo>
                        <a:lnTo>
                          <a:pt x="123" y="341"/>
                        </a:lnTo>
                        <a:lnTo>
                          <a:pt x="118" y="337"/>
                        </a:lnTo>
                        <a:lnTo>
                          <a:pt x="110" y="335"/>
                        </a:lnTo>
                        <a:lnTo>
                          <a:pt x="104" y="331"/>
                        </a:lnTo>
                        <a:lnTo>
                          <a:pt x="99" y="327"/>
                        </a:lnTo>
                        <a:lnTo>
                          <a:pt x="93" y="323"/>
                        </a:lnTo>
                        <a:lnTo>
                          <a:pt x="87" y="318"/>
                        </a:lnTo>
                        <a:lnTo>
                          <a:pt x="83" y="314"/>
                        </a:lnTo>
                        <a:lnTo>
                          <a:pt x="78" y="310"/>
                        </a:lnTo>
                        <a:lnTo>
                          <a:pt x="74" y="306"/>
                        </a:lnTo>
                        <a:lnTo>
                          <a:pt x="68" y="303"/>
                        </a:lnTo>
                        <a:lnTo>
                          <a:pt x="66" y="299"/>
                        </a:lnTo>
                        <a:lnTo>
                          <a:pt x="66" y="33"/>
                        </a:lnTo>
                        <a:lnTo>
                          <a:pt x="0" y="33"/>
                        </a:lnTo>
                        <a:lnTo>
                          <a:pt x="0" y="322"/>
                        </a:lnTo>
                        <a:lnTo>
                          <a:pt x="5" y="331"/>
                        </a:lnTo>
                        <a:lnTo>
                          <a:pt x="9" y="335"/>
                        </a:lnTo>
                        <a:lnTo>
                          <a:pt x="15" y="343"/>
                        </a:lnTo>
                        <a:lnTo>
                          <a:pt x="21" y="348"/>
                        </a:lnTo>
                        <a:lnTo>
                          <a:pt x="26" y="354"/>
                        </a:lnTo>
                        <a:lnTo>
                          <a:pt x="32" y="360"/>
                        </a:lnTo>
                        <a:lnTo>
                          <a:pt x="38" y="365"/>
                        </a:lnTo>
                        <a:lnTo>
                          <a:pt x="45" y="371"/>
                        </a:lnTo>
                        <a:lnTo>
                          <a:pt x="53" y="377"/>
                        </a:lnTo>
                        <a:lnTo>
                          <a:pt x="61" y="381"/>
                        </a:lnTo>
                        <a:lnTo>
                          <a:pt x="66" y="386"/>
                        </a:lnTo>
                        <a:lnTo>
                          <a:pt x="70" y="388"/>
                        </a:lnTo>
                        <a:lnTo>
                          <a:pt x="76" y="392"/>
                        </a:lnTo>
                        <a:lnTo>
                          <a:pt x="80" y="394"/>
                        </a:lnTo>
                        <a:lnTo>
                          <a:pt x="85" y="396"/>
                        </a:lnTo>
                        <a:lnTo>
                          <a:pt x="87" y="398"/>
                        </a:lnTo>
                        <a:lnTo>
                          <a:pt x="93" y="401"/>
                        </a:lnTo>
                        <a:lnTo>
                          <a:pt x="97" y="403"/>
                        </a:lnTo>
                        <a:lnTo>
                          <a:pt x="102" y="405"/>
                        </a:lnTo>
                        <a:lnTo>
                          <a:pt x="106" y="407"/>
                        </a:lnTo>
                        <a:lnTo>
                          <a:pt x="110" y="411"/>
                        </a:lnTo>
                        <a:lnTo>
                          <a:pt x="116" y="413"/>
                        </a:lnTo>
                        <a:lnTo>
                          <a:pt x="121" y="415"/>
                        </a:lnTo>
                        <a:lnTo>
                          <a:pt x="131" y="419"/>
                        </a:lnTo>
                        <a:lnTo>
                          <a:pt x="140" y="422"/>
                        </a:lnTo>
                        <a:lnTo>
                          <a:pt x="144" y="422"/>
                        </a:lnTo>
                        <a:lnTo>
                          <a:pt x="150" y="426"/>
                        </a:lnTo>
                        <a:lnTo>
                          <a:pt x="156" y="426"/>
                        </a:lnTo>
                        <a:lnTo>
                          <a:pt x="161" y="430"/>
                        </a:lnTo>
                        <a:lnTo>
                          <a:pt x="167" y="430"/>
                        </a:lnTo>
                        <a:lnTo>
                          <a:pt x="173" y="432"/>
                        </a:lnTo>
                        <a:lnTo>
                          <a:pt x="178" y="434"/>
                        </a:lnTo>
                        <a:lnTo>
                          <a:pt x="184" y="436"/>
                        </a:lnTo>
                        <a:lnTo>
                          <a:pt x="188" y="438"/>
                        </a:lnTo>
                        <a:lnTo>
                          <a:pt x="196" y="439"/>
                        </a:lnTo>
                        <a:lnTo>
                          <a:pt x="201" y="439"/>
                        </a:lnTo>
                        <a:lnTo>
                          <a:pt x="207" y="441"/>
                        </a:lnTo>
                        <a:lnTo>
                          <a:pt x="213" y="443"/>
                        </a:lnTo>
                        <a:lnTo>
                          <a:pt x="218" y="443"/>
                        </a:lnTo>
                        <a:lnTo>
                          <a:pt x="224" y="445"/>
                        </a:lnTo>
                        <a:lnTo>
                          <a:pt x="230" y="447"/>
                        </a:lnTo>
                        <a:lnTo>
                          <a:pt x="236" y="447"/>
                        </a:lnTo>
                        <a:lnTo>
                          <a:pt x="241" y="449"/>
                        </a:lnTo>
                        <a:lnTo>
                          <a:pt x="247" y="449"/>
                        </a:lnTo>
                        <a:lnTo>
                          <a:pt x="255" y="451"/>
                        </a:lnTo>
                        <a:lnTo>
                          <a:pt x="260" y="451"/>
                        </a:lnTo>
                        <a:lnTo>
                          <a:pt x="266" y="453"/>
                        </a:lnTo>
                        <a:lnTo>
                          <a:pt x="274" y="453"/>
                        </a:lnTo>
                        <a:lnTo>
                          <a:pt x="279" y="455"/>
                        </a:lnTo>
                        <a:lnTo>
                          <a:pt x="285" y="455"/>
                        </a:lnTo>
                        <a:lnTo>
                          <a:pt x="293" y="457"/>
                        </a:lnTo>
                        <a:lnTo>
                          <a:pt x="300" y="457"/>
                        </a:lnTo>
                        <a:lnTo>
                          <a:pt x="308" y="458"/>
                        </a:lnTo>
                        <a:lnTo>
                          <a:pt x="312" y="458"/>
                        </a:lnTo>
                        <a:lnTo>
                          <a:pt x="319" y="458"/>
                        </a:lnTo>
                        <a:lnTo>
                          <a:pt x="327" y="458"/>
                        </a:lnTo>
                        <a:lnTo>
                          <a:pt x="333" y="458"/>
                        </a:lnTo>
                        <a:lnTo>
                          <a:pt x="340" y="458"/>
                        </a:lnTo>
                        <a:lnTo>
                          <a:pt x="348" y="458"/>
                        </a:lnTo>
                        <a:lnTo>
                          <a:pt x="353" y="458"/>
                        </a:lnTo>
                        <a:lnTo>
                          <a:pt x="361" y="458"/>
                        </a:lnTo>
                        <a:lnTo>
                          <a:pt x="367" y="458"/>
                        </a:lnTo>
                        <a:lnTo>
                          <a:pt x="374" y="458"/>
                        </a:lnTo>
                        <a:lnTo>
                          <a:pt x="382" y="458"/>
                        </a:lnTo>
                        <a:lnTo>
                          <a:pt x="390" y="458"/>
                        </a:lnTo>
                        <a:lnTo>
                          <a:pt x="397" y="458"/>
                        </a:lnTo>
                        <a:lnTo>
                          <a:pt x="405" y="458"/>
                        </a:lnTo>
                        <a:lnTo>
                          <a:pt x="410" y="458"/>
                        </a:lnTo>
                        <a:lnTo>
                          <a:pt x="420" y="458"/>
                        </a:lnTo>
                        <a:lnTo>
                          <a:pt x="426" y="457"/>
                        </a:lnTo>
                        <a:lnTo>
                          <a:pt x="433" y="457"/>
                        </a:lnTo>
                        <a:lnTo>
                          <a:pt x="441" y="455"/>
                        </a:lnTo>
                        <a:lnTo>
                          <a:pt x="449" y="455"/>
                        </a:lnTo>
                        <a:lnTo>
                          <a:pt x="456" y="453"/>
                        </a:lnTo>
                        <a:lnTo>
                          <a:pt x="464" y="453"/>
                        </a:lnTo>
                        <a:lnTo>
                          <a:pt x="469" y="451"/>
                        </a:lnTo>
                        <a:lnTo>
                          <a:pt x="479" y="451"/>
                        </a:lnTo>
                        <a:lnTo>
                          <a:pt x="487" y="449"/>
                        </a:lnTo>
                        <a:lnTo>
                          <a:pt x="492" y="449"/>
                        </a:lnTo>
                        <a:lnTo>
                          <a:pt x="500" y="447"/>
                        </a:lnTo>
                        <a:lnTo>
                          <a:pt x="509" y="445"/>
                        </a:lnTo>
                        <a:lnTo>
                          <a:pt x="515" y="443"/>
                        </a:lnTo>
                        <a:lnTo>
                          <a:pt x="523" y="443"/>
                        </a:lnTo>
                        <a:lnTo>
                          <a:pt x="530" y="441"/>
                        </a:lnTo>
                        <a:lnTo>
                          <a:pt x="538" y="439"/>
                        </a:lnTo>
                        <a:lnTo>
                          <a:pt x="545" y="438"/>
                        </a:lnTo>
                        <a:lnTo>
                          <a:pt x="551" y="436"/>
                        </a:lnTo>
                        <a:lnTo>
                          <a:pt x="559" y="434"/>
                        </a:lnTo>
                        <a:lnTo>
                          <a:pt x="566" y="432"/>
                        </a:lnTo>
                        <a:lnTo>
                          <a:pt x="572" y="428"/>
                        </a:lnTo>
                        <a:lnTo>
                          <a:pt x="582" y="426"/>
                        </a:lnTo>
                        <a:lnTo>
                          <a:pt x="587" y="424"/>
                        </a:lnTo>
                        <a:lnTo>
                          <a:pt x="595" y="422"/>
                        </a:lnTo>
                        <a:lnTo>
                          <a:pt x="603" y="419"/>
                        </a:lnTo>
                        <a:lnTo>
                          <a:pt x="610" y="417"/>
                        </a:lnTo>
                        <a:lnTo>
                          <a:pt x="616" y="415"/>
                        </a:lnTo>
                        <a:lnTo>
                          <a:pt x="623" y="411"/>
                        </a:lnTo>
                        <a:lnTo>
                          <a:pt x="629" y="409"/>
                        </a:lnTo>
                        <a:lnTo>
                          <a:pt x="637" y="405"/>
                        </a:lnTo>
                        <a:lnTo>
                          <a:pt x="644" y="403"/>
                        </a:lnTo>
                        <a:lnTo>
                          <a:pt x="650" y="400"/>
                        </a:lnTo>
                        <a:lnTo>
                          <a:pt x="656" y="396"/>
                        </a:lnTo>
                        <a:lnTo>
                          <a:pt x="663" y="394"/>
                        </a:lnTo>
                        <a:lnTo>
                          <a:pt x="669" y="388"/>
                        </a:lnTo>
                        <a:lnTo>
                          <a:pt x="677" y="386"/>
                        </a:lnTo>
                        <a:lnTo>
                          <a:pt x="682" y="381"/>
                        </a:lnTo>
                        <a:lnTo>
                          <a:pt x="688" y="377"/>
                        </a:lnTo>
                        <a:lnTo>
                          <a:pt x="694" y="375"/>
                        </a:lnTo>
                        <a:lnTo>
                          <a:pt x="701" y="371"/>
                        </a:lnTo>
                        <a:lnTo>
                          <a:pt x="707" y="365"/>
                        </a:lnTo>
                        <a:lnTo>
                          <a:pt x="713" y="362"/>
                        </a:lnTo>
                        <a:lnTo>
                          <a:pt x="717" y="356"/>
                        </a:lnTo>
                        <a:lnTo>
                          <a:pt x="724" y="354"/>
                        </a:lnTo>
                        <a:lnTo>
                          <a:pt x="730" y="348"/>
                        </a:lnTo>
                        <a:lnTo>
                          <a:pt x="734" y="344"/>
                        </a:lnTo>
                        <a:lnTo>
                          <a:pt x="739" y="339"/>
                        </a:lnTo>
                        <a:lnTo>
                          <a:pt x="745" y="335"/>
                        </a:lnTo>
                        <a:lnTo>
                          <a:pt x="755" y="325"/>
                        </a:lnTo>
                        <a:lnTo>
                          <a:pt x="753" y="0"/>
                        </a:lnTo>
                        <a:lnTo>
                          <a:pt x="686" y="0"/>
                        </a:lnTo>
                        <a:lnTo>
                          <a:pt x="686"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grpSp>
          <p:sp>
            <p:nvSpPr>
              <p:cNvPr id="1161" name="TextBox 1160"/>
              <p:cNvSpPr txBox="1"/>
              <p:nvPr/>
            </p:nvSpPr>
            <p:spPr>
              <a:xfrm>
                <a:off x="7986745" y="1860451"/>
                <a:ext cx="430180" cy="492369"/>
              </a:xfrm>
              <a:prstGeom prst="rect">
                <a:avLst/>
              </a:prstGeom>
              <a:noFill/>
            </p:spPr>
            <p:txBody>
              <a:bodyPr wrap="none" rtlCol="0" anchor="ctr" anchorCtr="0">
                <a:noAutofit/>
              </a:bodyPr>
              <a:lstStyle/>
              <a:p>
                <a:pPr algn="ctr"/>
                <a:r>
                  <a:rPr lang="en-US" sz="3200" dirty="0" smtClean="0"/>
                  <a:t>$Z</a:t>
                </a:r>
              </a:p>
            </p:txBody>
          </p:sp>
        </p:grpSp>
      </p:grpSp>
      <p:grpSp>
        <p:nvGrpSpPr>
          <p:cNvPr id="19" name="Group 884"/>
          <p:cNvGrpSpPr/>
          <p:nvPr/>
        </p:nvGrpSpPr>
        <p:grpSpPr>
          <a:xfrm>
            <a:off x="137463" y="3169962"/>
            <a:ext cx="1919937" cy="1790518"/>
            <a:chOff x="137463" y="3169962"/>
            <a:chExt cx="1919937" cy="1790518"/>
          </a:xfrm>
        </p:grpSpPr>
        <p:sp>
          <p:nvSpPr>
            <p:cNvPr id="816" name="TextBox 815"/>
            <p:cNvSpPr txBox="1"/>
            <p:nvPr/>
          </p:nvSpPr>
          <p:spPr>
            <a:xfrm>
              <a:off x="1695719" y="4761395"/>
              <a:ext cx="237446" cy="199085"/>
            </a:xfrm>
            <a:prstGeom prst="rect">
              <a:avLst/>
            </a:prstGeom>
            <a:noFill/>
          </p:spPr>
          <p:txBody>
            <a:bodyPr wrap="none" rtlCol="0" anchor="ctr" anchorCtr="0">
              <a:noAutofit/>
            </a:bodyPr>
            <a:lstStyle/>
            <a:p>
              <a:pPr algn="ctr"/>
              <a:r>
                <a:rPr lang="en-US" sz="1600" dirty="0" smtClean="0"/>
                <a:t>$X</a:t>
              </a:r>
            </a:p>
          </p:txBody>
        </p:sp>
        <p:sp>
          <p:nvSpPr>
            <p:cNvPr id="817" name="TextBox 816"/>
            <p:cNvSpPr txBox="1"/>
            <p:nvPr/>
          </p:nvSpPr>
          <p:spPr>
            <a:xfrm>
              <a:off x="137463" y="3222316"/>
              <a:ext cx="238690" cy="167729"/>
            </a:xfrm>
            <a:prstGeom prst="rect">
              <a:avLst/>
            </a:prstGeom>
            <a:noFill/>
          </p:spPr>
          <p:txBody>
            <a:bodyPr wrap="none" rtlCol="0" anchor="ctr" anchorCtr="0">
              <a:noAutofit/>
            </a:bodyPr>
            <a:lstStyle/>
            <a:p>
              <a:pPr algn="ctr"/>
              <a:r>
                <a:rPr lang="en-US" sz="1600" dirty="0" smtClean="0"/>
                <a:t>$Y</a:t>
              </a:r>
            </a:p>
          </p:txBody>
        </p:sp>
        <p:cxnSp>
          <p:nvCxnSpPr>
            <p:cNvPr id="818" name="Straight Arrow Connector 817"/>
            <p:cNvCxnSpPr>
              <a:cxnSpLocks noChangeAspect="1"/>
            </p:cNvCxnSpPr>
            <p:nvPr/>
          </p:nvCxnSpPr>
          <p:spPr>
            <a:xfrm rot="16200000" flipV="1">
              <a:off x="1174904" y="4471887"/>
              <a:ext cx="519418" cy="559"/>
            </a:xfrm>
            <a:prstGeom prst="straightConnector1">
              <a:avLst/>
            </a:prstGeom>
            <a:ln w="38100">
              <a:solidFill>
                <a:schemeClr val="accent5"/>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819" name="Straight Arrow Connector 818"/>
            <p:cNvCxnSpPr/>
            <p:nvPr/>
          </p:nvCxnSpPr>
          <p:spPr>
            <a:xfrm>
              <a:off x="397172" y="3693039"/>
              <a:ext cx="519419" cy="2327"/>
            </a:xfrm>
            <a:prstGeom prst="straightConnector1">
              <a:avLst/>
            </a:prstGeom>
            <a:ln w="38100">
              <a:solidFill>
                <a:schemeClr val="accent6"/>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820" name="Rectangle 819"/>
            <p:cNvSpPr/>
            <p:nvPr/>
          </p:nvSpPr>
          <p:spPr>
            <a:xfrm>
              <a:off x="1436009" y="4212458"/>
              <a:ext cx="519419" cy="5194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D</a:t>
              </a:r>
              <a:r>
                <a:rPr lang="en-US" sz="1600" b="1" dirty="0" smtClean="0">
                  <a:solidFill>
                    <a:schemeClr val="tx1"/>
                  </a:solidFill>
                </a:rPr>
                <a:t>,</a:t>
              </a:r>
              <a:r>
                <a:rPr lang="en-US" sz="1600" b="1" dirty="0" smtClean="0">
                  <a:solidFill>
                    <a:schemeClr val="accent6"/>
                  </a:solidFill>
                </a:rPr>
                <a:t>D</a:t>
              </a:r>
              <a:endParaRPr lang="en-US" sz="1600" b="1" dirty="0">
                <a:solidFill>
                  <a:schemeClr val="accent6"/>
                </a:solidFill>
              </a:endParaRPr>
            </a:p>
          </p:txBody>
        </p:sp>
        <p:sp>
          <p:nvSpPr>
            <p:cNvPr id="821" name="Rectangle 820"/>
            <p:cNvSpPr/>
            <p:nvPr/>
          </p:nvSpPr>
          <p:spPr>
            <a:xfrm>
              <a:off x="916591" y="4212458"/>
              <a:ext cx="519419" cy="5194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B</a:t>
              </a:r>
              <a:r>
                <a:rPr lang="en-US" sz="1600" b="1" dirty="0" smtClean="0">
                  <a:solidFill>
                    <a:schemeClr val="tx1"/>
                  </a:solidFill>
                </a:rPr>
                <a:t>,</a:t>
              </a:r>
              <a:r>
                <a:rPr lang="en-US" sz="1600" b="1" dirty="0" smtClean="0">
                  <a:solidFill>
                    <a:schemeClr val="accent6"/>
                  </a:solidFill>
                </a:rPr>
                <a:t>D</a:t>
              </a:r>
              <a:endParaRPr lang="en-US" sz="1600" b="1" dirty="0">
                <a:solidFill>
                  <a:schemeClr val="accent6"/>
                </a:solidFill>
              </a:endParaRPr>
            </a:p>
          </p:txBody>
        </p:sp>
        <p:sp>
          <p:nvSpPr>
            <p:cNvPr id="822" name="Rectangle 821"/>
            <p:cNvSpPr/>
            <p:nvPr/>
          </p:nvSpPr>
          <p:spPr>
            <a:xfrm>
              <a:off x="397172" y="3693039"/>
              <a:ext cx="519419" cy="5194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A</a:t>
              </a:r>
              <a:r>
                <a:rPr lang="en-US" sz="1600" b="1" dirty="0" smtClean="0">
                  <a:solidFill>
                    <a:schemeClr val="tx1"/>
                  </a:solidFill>
                </a:rPr>
                <a:t>,</a:t>
              </a:r>
              <a:r>
                <a:rPr lang="en-US" sz="1600" b="1" dirty="0" smtClean="0">
                  <a:solidFill>
                    <a:schemeClr val="accent6"/>
                  </a:solidFill>
                </a:rPr>
                <a:t>B</a:t>
              </a:r>
              <a:endParaRPr lang="en-US" sz="1600" b="1" dirty="0">
                <a:solidFill>
                  <a:schemeClr val="accent6"/>
                </a:solidFill>
              </a:endParaRPr>
            </a:p>
          </p:txBody>
        </p:sp>
        <p:sp>
          <p:nvSpPr>
            <p:cNvPr id="825" name="Rectangle 824"/>
            <p:cNvSpPr>
              <a:spLocks noChangeAspect="1"/>
            </p:cNvSpPr>
            <p:nvPr/>
          </p:nvSpPr>
          <p:spPr>
            <a:xfrm>
              <a:off x="397172" y="4212458"/>
              <a:ext cx="519419" cy="519418"/>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B</a:t>
              </a:r>
              <a:r>
                <a:rPr lang="en-US" sz="1600" b="1" dirty="0" smtClean="0">
                  <a:solidFill>
                    <a:schemeClr val="tx1"/>
                  </a:solidFill>
                </a:rPr>
                <a:t>,</a:t>
              </a:r>
              <a:r>
                <a:rPr lang="en-US" sz="1600" b="1" dirty="0" smtClean="0">
                  <a:solidFill>
                    <a:schemeClr val="accent6"/>
                  </a:solidFill>
                </a:rPr>
                <a:t>B</a:t>
              </a:r>
              <a:endParaRPr lang="en-US" sz="1600" b="1" dirty="0">
                <a:solidFill>
                  <a:schemeClr val="accent6"/>
                </a:solidFill>
              </a:endParaRPr>
            </a:p>
          </p:txBody>
        </p:sp>
        <p:sp>
          <p:nvSpPr>
            <p:cNvPr id="826" name="Rectangle 825"/>
            <p:cNvSpPr/>
            <p:nvPr/>
          </p:nvSpPr>
          <p:spPr>
            <a:xfrm>
              <a:off x="916591" y="3693039"/>
              <a:ext cx="519419" cy="519418"/>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B</a:t>
              </a:r>
              <a:r>
                <a:rPr lang="en-US" sz="1600" b="1" dirty="0" smtClean="0">
                  <a:solidFill>
                    <a:schemeClr val="tx1"/>
                  </a:solidFill>
                </a:rPr>
                <a:t>,</a:t>
              </a:r>
              <a:r>
                <a:rPr lang="en-US" sz="1600" b="1" dirty="0" smtClean="0">
                  <a:solidFill>
                    <a:schemeClr val="accent6"/>
                  </a:solidFill>
                </a:rPr>
                <a:t>C</a:t>
              </a:r>
              <a:endParaRPr lang="en-US" sz="1600" b="1" dirty="0">
                <a:solidFill>
                  <a:schemeClr val="accent6"/>
                </a:solidFill>
              </a:endParaRPr>
            </a:p>
          </p:txBody>
        </p:sp>
        <p:sp>
          <p:nvSpPr>
            <p:cNvPr id="827" name="Rectangle 826"/>
            <p:cNvSpPr/>
            <p:nvPr/>
          </p:nvSpPr>
          <p:spPr>
            <a:xfrm>
              <a:off x="1436009" y="3683007"/>
              <a:ext cx="519419" cy="519418"/>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accent6"/>
                </a:solidFill>
              </a:endParaRPr>
            </a:p>
          </p:txBody>
        </p:sp>
        <p:cxnSp>
          <p:nvCxnSpPr>
            <p:cNvPr id="828" name="Straight Arrow Connector 827"/>
            <p:cNvCxnSpPr>
              <a:cxnSpLocks noChangeAspect="1"/>
            </p:cNvCxnSpPr>
            <p:nvPr/>
          </p:nvCxnSpPr>
          <p:spPr>
            <a:xfrm rot="18900000" flipV="1">
              <a:off x="1330214" y="3951610"/>
              <a:ext cx="727186" cy="784"/>
            </a:xfrm>
            <a:prstGeom prst="straightConnector1">
              <a:avLst/>
            </a:prstGeom>
            <a:ln w="38100">
              <a:solidFill>
                <a:schemeClr val="accent5"/>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829" name="Rectangle 828"/>
            <p:cNvSpPr/>
            <p:nvPr/>
          </p:nvSpPr>
          <p:spPr>
            <a:xfrm>
              <a:off x="397172" y="3173621"/>
              <a:ext cx="519419" cy="5194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A</a:t>
              </a:r>
              <a:r>
                <a:rPr lang="en-US" sz="1600" b="1" dirty="0" smtClean="0">
                  <a:solidFill>
                    <a:schemeClr val="tx1"/>
                  </a:solidFill>
                </a:rPr>
                <a:t>,</a:t>
              </a:r>
              <a:r>
                <a:rPr lang="en-US" sz="1600" b="1" dirty="0" smtClean="0">
                  <a:solidFill>
                    <a:schemeClr val="accent6"/>
                  </a:solidFill>
                </a:rPr>
                <a:t>A</a:t>
              </a:r>
              <a:endParaRPr lang="en-US" sz="1200" b="1" dirty="0">
                <a:solidFill>
                  <a:schemeClr val="accent6"/>
                </a:solidFill>
              </a:endParaRPr>
            </a:p>
          </p:txBody>
        </p:sp>
        <p:cxnSp>
          <p:nvCxnSpPr>
            <p:cNvPr id="830" name="Straight Arrow Connector 829"/>
            <p:cNvCxnSpPr>
              <a:cxnSpLocks noChangeAspect="1"/>
            </p:cNvCxnSpPr>
            <p:nvPr/>
          </p:nvCxnSpPr>
          <p:spPr>
            <a:xfrm rot="16200000" flipV="1">
              <a:off x="-381115" y="3951908"/>
              <a:ext cx="1558255" cy="1679"/>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31" name="Straight Arrow Connector 830"/>
            <p:cNvCxnSpPr/>
            <p:nvPr/>
          </p:nvCxnSpPr>
          <p:spPr>
            <a:xfrm>
              <a:off x="397172" y="4729548"/>
              <a:ext cx="1558256" cy="232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32" name="Straight Arrow Connector 831"/>
            <p:cNvCxnSpPr>
              <a:cxnSpLocks noChangeAspect="1"/>
            </p:cNvCxnSpPr>
            <p:nvPr/>
          </p:nvCxnSpPr>
          <p:spPr>
            <a:xfrm rot="16200000" flipV="1">
              <a:off x="397734" y="4211898"/>
              <a:ext cx="1038837" cy="1119"/>
            </a:xfrm>
            <a:prstGeom prst="straightConnector1">
              <a:avLst/>
            </a:prstGeom>
            <a:ln w="38100">
              <a:solidFill>
                <a:schemeClr val="accent6"/>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833" name="Straight Arrow Connector 832"/>
            <p:cNvCxnSpPr/>
            <p:nvPr/>
          </p:nvCxnSpPr>
          <p:spPr>
            <a:xfrm>
              <a:off x="397172" y="4211282"/>
              <a:ext cx="1038837" cy="2327"/>
            </a:xfrm>
            <a:prstGeom prst="straightConnector1">
              <a:avLst/>
            </a:prstGeom>
            <a:ln w="38100">
              <a:solidFill>
                <a:schemeClr val="accent5"/>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834" name="Rectangle 833"/>
            <p:cNvSpPr/>
            <p:nvPr/>
          </p:nvSpPr>
          <p:spPr>
            <a:xfrm>
              <a:off x="916591" y="3169962"/>
              <a:ext cx="519419" cy="519418"/>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accent6"/>
                </a:solidFill>
              </a:endParaRPr>
            </a:p>
          </p:txBody>
        </p:sp>
        <p:cxnSp>
          <p:nvCxnSpPr>
            <p:cNvPr id="835" name="Straight Arrow Connector 834"/>
            <p:cNvCxnSpPr>
              <a:cxnSpLocks noChangeAspect="1"/>
            </p:cNvCxnSpPr>
            <p:nvPr/>
          </p:nvCxnSpPr>
          <p:spPr>
            <a:xfrm rot="18900000" flipV="1">
              <a:off x="810374" y="3435557"/>
              <a:ext cx="727186" cy="784"/>
            </a:xfrm>
            <a:prstGeom prst="straightConnector1">
              <a:avLst/>
            </a:prstGeom>
            <a:ln w="38100">
              <a:solidFill>
                <a:schemeClr val="accent6"/>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836" name="Rectangle 835"/>
            <p:cNvSpPr/>
            <p:nvPr/>
          </p:nvSpPr>
          <p:spPr>
            <a:xfrm>
              <a:off x="1207409" y="3206261"/>
              <a:ext cx="849991" cy="5194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i="1" dirty="0" smtClean="0">
                  <a:solidFill>
                    <a:schemeClr val="tx1"/>
                  </a:solidFill>
                </a:rPr>
                <a:t>Extra</a:t>
              </a:r>
            </a:p>
            <a:p>
              <a:pPr algn="ctr"/>
              <a:r>
                <a:rPr lang="en-US" sz="1400" i="1" dirty="0" smtClean="0">
                  <a:solidFill>
                    <a:schemeClr val="tx1"/>
                  </a:solidFill>
                </a:rPr>
                <a:t>Region</a:t>
              </a:r>
              <a:endParaRPr lang="en-US" sz="1400" i="1" dirty="0">
                <a:solidFill>
                  <a:schemeClr val="tx1"/>
                </a:solidFill>
              </a:endParaRPr>
            </a:p>
          </p:txBody>
        </p:sp>
      </p:grpSp>
      <p:grpSp>
        <p:nvGrpSpPr>
          <p:cNvPr id="20" name="Group 880"/>
          <p:cNvGrpSpPr/>
          <p:nvPr/>
        </p:nvGrpSpPr>
        <p:grpSpPr>
          <a:xfrm>
            <a:off x="2452777" y="1029726"/>
            <a:ext cx="1814423" cy="1783379"/>
            <a:chOff x="2452777" y="1029726"/>
            <a:chExt cx="1814423" cy="1783379"/>
          </a:xfrm>
        </p:grpSpPr>
        <p:cxnSp>
          <p:nvCxnSpPr>
            <p:cNvPr id="837" name="Straight Arrow Connector 836"/>
            <p:cNvCxnSpPr/>
            <p:nvPr/>
          </p:nvCxnSpPr>
          <p:spPr>
            <a:xfrm>
              <a:off x="2711980" y="2582623"/>
              <a:ext cx="1555220" cy="232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38" name="Straight Arrow Connector 837"/>
            <p:cNvCxnSpPr>
              <a:cxnSpLocks noChangeAspect="1"/>
            </p:cNvCxnSpPr>
            <p:nvPr/>
          </p:nvCxnSpPr>
          <p:spPr>
            <a:xfrm rot="16200000" flipV="1">
              <a:off x="1935209" y="1806498"/>
              <a:ext cx="1555220" cy="167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9" name="TextBox 838"/>
            <p:cNvSpPr txBox="1"/>
            <p:nvPr/>
          </p:nvSpPr>
          <p:spPr>
            <a:xfrm>
              <a:off x="4007997" y="2614407"/>
              <a:ext cx="236983" cy="198698"/>
            </a:xfrm>
            <a:prstGeom prst="rect">
              <a:avLst/>
            </a:prstGeom>
            <a:noFill/>
          </p:spPr>
          <p:txBody>
            <a:bodyPr wrap="none" rtlCol="0" anchor="ctr" anchorCtr="0">
              <a:noAutofit/>
            </a:bodyPr>
            <a:lstStyle/>
            <a:p>
              <a:pPr algn="ctr"/>
              <a:r>
                <a:rPr lang="en-US" sz="1600" dirty="0" smtClean="0"/>
                <a:t>$X</a:t>
              </a:r>
            </a:p>
          </p:txBody>
        </p:sp>
        <p:sp>
          <p:nvSpPr>
            <p:cNvPr id="840" name="TextBox 839"/>
            <p:cNvSpPr txBox="1"/>
            <p:nvPr/>
          </p:nvSpPr>
          <p:spPr>
            <a:xfrm>
              <a:off x="2452777" y="1078326"/>
              <a:ext cx="238226" cy="167403"/>
            </a:xfrm>
            <a:prstGeom prst="rect">
              <a:avLst/>
            </a:prstGeom>
            <a:noFill/>
          </p:spPr>
          <p:txBody>
            <a:bodyPr wrap="none" rtlCol="0" anchor="ctr" anchorCtr="0">
              <a:noAutofit/>
            </a:bodyPr>
            <a:lstStyle/>
            <a:p>
              <a:pPr algn="ctr"/>
              <a:r>
                <a:rPr lang="en-US" sz="1600" dirty="0" smtClean="0"/>
                <a:t>$Y</a:t>
              </a:r>
            </a:p>
          </p:txBody>
        </p:sp>
        <p:cxnSp>
          <p:nvCxnSpPr>
            <p:cNvPr id="843" name="Straight Arrow Connector 842"/>
            <p:cNvCxnSpPr>
              <a:cxnSpLocks noChangeAspect="1"/>
            </p:cNvCxnSpPr>
            <p:nvPr/>
          </p:nvCxnSpPr>
          <p:spPr>
            <a:xfrm rot="16200000" flipV="1">
              <a:off x="2453615" y="1806498"/>
              <a:ext cx="1555220" cy="1676"/>
            </a:xfrm>
            <a:prstGeom prst="straightConnector1">
              <a:avLst/>
            </a:prstGeom>
            <a:ln w="38100">
              <a:solidFill>
                <a:schemeClr val="accent6"/>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44" name="Straight Arrow Connector 843"/>
            <p:cNvCxnSpPr>
              <a:cxnSpLocks noChangeAspect="1"/>
            </p:cNvCxnSpPr>
            <p:nvPr/>
          </p:nvCxnSpPr>
          <p:spPr>
            <a:xfrm rot="16200000" flipV="1">
              <a:off x="2970346" y="1806498"/>
              <a:ext cx="1555220" cy="1676"/>
            </a:xfrm>
            <a:prstGeom prst="straightConnector1">
              <a:avLst/>
            </a:prstGeom>
            <a:ln w="381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45" name="Straight Arrow Connector 844"/>
            <p:cNvCxnSpPr/>
            <p:nvPr/>
          </p:nvCxnSpPr>
          <p:spPr>
            <a:xfrm>
              <a:off x="2711980" y="2065366"/>
              <a:ext cx="1555220" cy="2323"/>
            </a:xfrm>
            <a:prstGeom prst="straightConnector1">
              <a:avLst/>
            </a:prstGeom>
            <a:ln w="381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46" name="Straight Arrow Connector 845"/>
            <p:cNvCxnSpPr/>
            <p:nvPr/>
          </p:nvCxnSpPr>
          <p:spPr>
            <a:xfrm>
              <a:off x="2711980" y="1548133"/>
              <a:ext cx="1555220" cy="2323"/>
            </a:xfrm>
            <a:prstGeom prst="straightConnector1">
              <a:avLst/>
            </a:prstGeom>
            <a:ln w="38100">
              <a:solidFill>
                <a:schemeClr val="accent6"/>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849" name="Rectangle 848"/>
            <p:cNvSpPr/>
            <p:nvPr/>
          </p:nvSpPr>
          <p:spPr>
            <a:xfrm>
              <a:off x="2711980" y="1029726"/>
              <a:ext cx="518407" cy="518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A</a:t>
              </a:r>
              <a:r>
                <a:rPr lang="en-US" sz="1600" b="1" dirty="0" smtClean="0">
                  <a:solidFill>
                    <a:schemeClr val="tx1"/>
                  </a:solidFill>
                </a:rPr>
                <a:t>,</a:t>
              </a:r>
              <a:r>
                <a:rPr lang="en-US" sz="1600" b="1" dirty="0" smtClean="0">
                  <a:solidFill>
                    <a:schemeClr val="accent6"/>
                  </a:solidFill>
                </a:rPr>
                <a:t>A</a:t>
              </a:r>
              <a:endParaRPr lang="en-US" sz="1200" b="1" dirty="0">
                <a:solidFill>
                  <a:schemeClr val="accent6"/>
                </a:solidFill>
              </a:endParaRPr>
            </a:p>
          </p:txBody>
        </p:sp>
        <p:sp>
          <p:nvSpPr>
            <p:cNvPr id="850" name="Rectangle 849"/>
            <p:cNvSpPr/>
            <p:nvPr/>
          </p:nvSpPr>
          <p:spPr>
            <a:xfrm>
              <a:off x="3230387" y="1029726"/>
              <a:ext cx="518407" cy="518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A</a:t>
              </a:r>
              <a:r>
                <a:rPr lang="en-US" sz="1600" b="1" dirty="0" smtClean="0">
                  <a:solidFill>
                    <a:schemeClr val="tx1"/>
                  </a:solidFill>
                </a:rPr>
                <a:t>,</a:t>
              </a:r>
              <a:r>
                <a:rPr lang="en-US" sz="1600" b="1" dirty="0" smtClean="0">
                  <a:solidFill>
                    <a:schemeClr val="accent6"/>
                  </a:solidFill>
                </a:rPr>
                <a:t>C</a:t>
              </a:r>
              <a:endParaRPr lang="en-US" sz="1600" b="1" dirty="0">
                <a:solidFill>
                  <a:schemeClr val="accent6"/>
                </a:solidFill>
              </a:endParaRPr>
            </a:p>
          </p:txBody>
        </p:sp>
        <p:sp>
          <p:nvSpPr>
            <p:cNvPr id="851" name="Rectangle 850"/>
            <p:cNvSpPr/>
            <p:nvPr/>
          </p:nvSpPr>
          <p:spPr>
            <a:xfrm>
              <a:off x="3748793" y="1029726"/>
              <a:ext cx="518407" cy="518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C</a:t>
              </a:r>
              <a:r>
                <a:rPr lang="en-US" sz="1600" b="1" dirty="0" smtClean="0">
                  <a:solidFill>
                    <a:schemeClr val="tx1"/>
                  </a:solidFill>
                </a:rPr>
                <a:t>,</a:t>
              </a:r>
              <a:r>
                <a:rPr lang="en-US" sz="1600" b="1" dirty="0" smtClean="0">
                  <a:solidFill>
                    <a:schemeClr val="accent6"/>
                  </a:solidFill>
                </a:rPr>
                <a:t>C</a:t>
              </a:r>
              <a:endParaRPr lang="en-US" sz="1600" b="1" dirty="0">
                <a:solidFill>
                  <a:schemeClr val="accent6"/>
                </a:solidFill>
              </a:endParaRPr>
            </a:p>
          </p:txBody>
        </p:sp>
        <p:sp>
          <p:nvSpPr>
            <p:cNvPr id="852" name="Rectangle 851"/>
            <p:cNvSpPr/>
            <p:nvPr/>
          </p:nvSpPr>
          <p:spPr>
            <a:xfrm>
              <a:off x="3748793" y="1548133"/>
              <a:ext cx="518407" cy="518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C</a:t>
              </a:r>
              <a:r>
                <a:rPr lang="en-US" sz="1600" b="1" dirty="0" smtClean="0">
                  <a:solidFill>
                    <a:schemeClr val="tx1"/>
                  </a:solidFill>
                </a:rPr>
                <a:t>,</a:t>
              </a:r>
              <a:r>
                <a:rPr lang="en-US" sz="1600" b="1" dirty="0" smtClean="0">
                  <a:solidFill>
                    <a:schemeClr val="accent6"/>
                  </a:solidFill>
                </a:rPr>
                <a:t>D</a:t>
              </a:r>
              <a:endParaRPr lang="en-US" sz="1600" b="1" dirty="0">
                <a:solidFill>
                  <a:schemeClr val="accent6"/>
                </a:solidFill>
              </a:endParaRPr>
            </a:p>
          </p:txBody>
        </p:sp>
        <p:sp>
          <p:nvSpPr>
            <p:cNvPr id="853" name="Rectangle 852"/>
            <p:cNvSpPr/>
            <p:nvPr/>
          </p:nvSpPr>
          <p:spPr>
            <a:xfrm>
              <a:off x="3748793" y="2066539"/>
              <a:ext cx="518407" cy="518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D</a:t>
              </a:r>
              <a:r>
                <a:rPr lang="en-US" sz="1600" b="1" dirty="0" smtClean="0">
                  <a:solidFill>
                    <a:schemeClr val="tx1"/>
                  </a:solidFill>
                </a:rPr>
                <a:t>,</a:t>
              </a:r>
              <a:r>
                <a:rPr lang="en-US" sz="1600" b="1" dirty="0" smtClean="0">
                  <a:solidFill>
                    <a:schemeClr val="accent6"/>
                  </a:solidFill>
                </a:rPr>
                <a:t>D</a:t>
              </a:r>
              <a:endParaRPr lang="en-US" sz="1600" b="1" dirty="0">
                <a:solidFill>
                  <a:schemeClr val="accent6"/>
                </a:solidFill>
              </a:endParaRPr>
            </a:p>
          </p:txBody>
        </p:sp>
        <p:sp>
          <p:nvSpPr>
            <p:cNvPr id="854" name="Rectangle 853"/>
            <p:cNvSpPr/>
            <p:nvPr/>
          </p:nvSpPr>
          <p:spPr>
            <a:xfrm>
              <a:off x="3230387" y="2066539"/>
              <a:ext cx="518407" cy="518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B</a:t>
              </a:r>
              <a:r>
                <a:rPr lang="en-US" sz="1600" b="1" dirty="0" smtClean="0">
                  <a:solidFill>
                    <a:schemeClr val="tx1"/>
                  </a:solidFill>
                </a:rPr>
                <a:t>,</a:t>
              </a:r>
              <a:r>
                <a:rPr lang="en-US" sz="1600" b="1" dirty="0" smtClean="0">
                  <a:solidFill>
                    <a:schemeClr val="accent6"/>
                  </a:solidFill>
                </a:rPr>
                <a:t>D</a:t>
              </a:r>
              <a:endParaRPr lang="en-US" sz="1600" b="1" dirty="0">
                <a:solidFill>
                  <a:schemeClr val="accent6"/>
                </a:solidFill>
              </a:endParaRPr>
            </a:p>
          </p:txBody>
        </p:sp>
        <p:sp>
          <p:nvSpPr>
            <p:cNvPr id="855" name="Rectangle 854"/>
            <p:cNvSpPr/>
            <p:nvPr/>
          </p:nvSpPr>
          <p:spPr>
            <a:xfrm>
              <a:off x="3230387" y="1548133"/>
              <a:ext cx="518407" cy="518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A</a:t>
              </a:r>
              <a:r>
                <a:rPr lang="en-US" sz="1600" b="1" dirty="0" smtClean="0">
                  <a:solidFill>
                    <a:schemeClr val="tx1"/>
                  </a:solidFill>
                </a:rPr>
                <a:t>,</a:t>
              </a:r>
              <a:r>
                <a:rPr lang="en-US" sz="1600" b="1" dirty="0" smtClean="0">
                  <a:solidFill>
                    <a:schemeClr val="accent6"/>
                  </a:solidFill>
                </a:rPr>
                <a:t>D</a:t>
              </a:r>
              <a:endParaRPr lang="en-US" sz="1600" b="1" dirty="0">
                <a:solidFill>
                  <a:schemeClr val="accent6"/>
                </a:solidFill>
              </a:endParaRPr>
            </a:p>
          </p:txBody>
        </p:sp>
        <p:sp>
          <p:nvSpPr>
            <p:cNvPr id="856" name="Rectangle 855"/>
            <p:cNvSpPr/>
            <p:nvPr/>
          </p:nvSpPr>
          <p:spPr>
            <a:xfrm>
              <a:off x="2711980" y="1548133"/>
              <a:ext cx="518407" cy="518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A</a:t>
              </a:r>
              <a:r>
                <a:rPr lang="en-US" sz="1600" b="1" dirty="0" smtClean="0">
                  <a:solidFill>
                    <a:schemeClr val="tx1"/>
                  </a:solidFill>
                </a:rPr>
                <a:t>,</a:t>
              </a:r>
              <a:r>
                <a:rPr lang="en-US" sz="1600" b="1" dirty="0" smtClean="0">
                  <a:solidFill>
                    <a:schemeClr val="accent6"/>
                  </a:solidFill>
                </a:rPr>
                <a:t>B</a:t>
              </a:r>
              <a:endParaRPr lang="en-US" sz="1600" b="1" dirty="0">
                <a:solidFill>
                  <a:schemeClr val="accent6"/>
                </a:solidFill>
              </a:endParaRPr>
            </a:p>
          </p:txBody>
        </p:sp>
        <p:sp>
          <p:nvSpPr>
            <p:cNvPr id="857" name="Rectangle 856"/>
            <p:cNvSpPr/>
            <p:nvPr/>
          </p:nvSpPr>
          <p:spPr>
            <a:xfrm>
              <a:off x="2711980" y="2066539"/>
              <a:ext cx="518407" cy="518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5"/>
                  </a:solidFill>
                </a:rPr>
                <a:t>B</a:t>
              </a:r>
              <a:r>
                <a:rPr lang="en-US" sz="1600" b="1" dirty="0" smtClean="0">
                  <a:solidFill>
                    <a:schemeClr val="tx1"/>
                  </a:solidFill>
                </a:rPr>
                <a:t>,</a:t>
              </a:r>
              <a:r>
                <a:rPr lang="en-US" sz="1600" b="1" dirty="0" smtClean="0">
                  <a:solidFill>
                    <a:schemeClr val="accent6"/>
                  </a:solidFill>
                </a:rPr>
                <a:t>B</a:t>
              </a:r>
              <a:endParaRPr lang="en-US" sz="1600" b="1" dirty="0">
                <a:solidFill>
                  <a:schemeClr val="accent6"/>
                </a:solidFill>
              </a:endParaRPr>
            </a:p>
          </p:txBody>
        </p:sp>
      </p:grpSp>
      <p:grpSp>
        <p:nvGrpSpPr>
          <p:cNvPr id="21" name="Group 881"/>
          <p:cNvGrpSpPr/>
          <p:nvPr/>
        </p:nvGrpSpPr>
        <p:grpSpPr>
          <a:xfrm>
            <a:off x="1752600" y="1346352"/>
            <a:ext cx="685800" cy="519418"/>
            <a:chOff x="1752600" y="1346352"/>
            <a:chExt cx="685800" cy="519418"/>
          </a:xfrm>
        </p:grpSpPr>
        <p:sp>
          <p:nvSpPr>
            <p:cNvPr id="1141" name="Rectangle 1140"/>
            <p:cNvSpPr/>
            <p:nvPr/>
          </p:nvSpPr>
          <p:spPr>
            <a:xfrm>
              <a:off x="1752600" y="1346352"/>
              <a:ext cx="519419" cy="519418"/>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0070C0"/>
                  </a:solidFill>
                </a:rPr>
                <a:t>Z=0</a:t>
              </a:r>
              <a:endParaRPr lang="en-US" sz="1600" b="1" dirty="0">
                <a:solidFill>
                  <a:srgbClr val="0070C0"/>
                </a:solidFill>
              </a:endParaRPr>
            </a:p>
          </p:txBody>
        </p:sp>
        <p:cxnSp>
          <p:nvCxnSpPr>
            <p:cNvPr id="860" name="Straight Arrow Connector 859"/>
            <p:cNvCxnSpPr/>
            <p:nvPr/>
          </p:nvCxnSpPr>
          <p:spPr>
            <a:xfrm>
              <a:off x="1752600" y="1758461"/>
              <a:ext cx="685800" cy="1588"/>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grpSp>
      <p:grpSp>
        <p:nvGrpSpPr>
          <p:cNvPr id="22" name="Group 883"/>
          <p:cNvGrpSpPr/>
          <p:nvPr/>
        </p:nvGrpSpPr>
        <p:grpSpPr>
          <a:xfrm>
            <a:off x="762000" y="2672861"/>
            <a:ext cx="762794" cy="519418"/>
            <a:chOff x="762000" y="2672861"/>
            <a:chExt cx="762794" cy="519418"/>
          </a:xfrm>
        </p:grpSpPr>
        <p:cxnSp>
          <p:nvCxnSpPr>
            <p:cNvPr id="862" name="Straight Arrow Connector 861"/>
            <p:cNvCxnSpPr/>
            <p:nvPr/>
          </p:nvCxnSpPr>
          <p:spPr>
            <a:xfrm rot="5400000">
              <a:off x="572294" y="2939561"/>
              <a:ext cx="381000" cy="1588"/>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863" name="Rectangle 862"/>
            <p:cNvSpPr/>
            <p:nvPr/>
          </p:nvSpPr>
          <p:spPr>
            <a:xfrm>
              <a:off x="762794" y="2672861"/>
              <a:ext cx="762000" cy="5194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rgbClr val="0070C0"/>
                  </a:solidFill>
                </a:rPr>
                <a:t>Some Z&gt;0</a:t>
              </a:r>
              <a:endParaRPr lang="en-US" sz="1600" b="1" dirty="0">
                <a:solidFill>
                  <a:srgbClr val="0070C0"/>
                </a:solidFill>
              </a:endParaRPr>
            </a:p>
          </p:txBody>
        </p:sp>
      </p:grpSp>
      <p:grpSp>
        <p:nvGrpSpPr>
          <p:cNvPr id="23" name="Group 882"/>
          <p:cNvGrpSpPr/>
          <p:nvPr/>
        </p:nvGrpSpPr>
        <p:grpSpPr>
          <a:xfrm>
            <a:off x="137463" y="1040020"/>
            <a:ext cx="1817965" cy="1786860"/>
            <a:chOff x="137463" y="1040020"/>
            <a:chExt cx="1817965" cy="1786860"/>
          </a:xfrm>
        </p:grpSpPr>
        <p:sp>
          <p:nvSpPr>
            <p:cNvPr id="734" name="TextBox 733"/>
            <p:cNvSpPr txBox="1"/>
            <p:nvPr/>
          </p:nvSpPr>
          <p:spPr>
            <a:xfrm>
              <a:off x="1695719" y="2627795"/>
              <a:ext cx="237446" cy="199085"/>
            </a:xfrm>
            <a:prstGeom prst="rect">
              <a:avLst/>
            </a:prstGeom>
            <a:noFill/>
          </p:spPr>
          <p:txBody>
            <a:bodyPr wrap="none" rtlCol="0" anchor="ctr" anchorCtr="0">
              <a:noAutofit/>
            </a:bodyPr>
            <a:lstStyle/>
            <a:p>
              <a:pPr algn="ctr"/>
              <a:r>
                <a:rPr lang="en-US" sz="1600" dirty="0" smtClean="0"/>
                <a:t>$X</a:t>
              </a:r>
            </a:p>
          </p:txBody>
        </p:sp>
        <p:sp>
          <p:nvSpPr>
            <p:cNvPr id="737" name="TextBox 736"/>
            <p:cNvSpPr txBox="1"/>
            <p:nvPr/>
          </p:nvSpPr>
          <p:spPr>
            <a:xfrm>
              <a:off x="137463" y="1088716"/>
              <a:ext cx="238690" cy="167729"/>
            </a:xfrm>
            <a:prstGeom prst="rect">
              <a:avLst/>
            </a:prstGeom>
            <a:noFill/>
          </p:spPr>
          <p:txBody>
            <a:bodyPr wrap="none" rtlCol="0" anchor="ctr" anchorCtr="0">
              <a:noAutofit/>
            </a:bodyPr>
            <a:lstStyle/>
            <a:p>
              <a:pPr algn="ctr"/>
              <a:r>
                <a:rPr lang="en-US" sz="1600" dirty="0" smtClean="0"/>
                <a:t>$Y</a:t>
              </a:r>
            </a:p>
          </p:txBody>
        </p:sp>
        <p:cxnSp>
          <p:nvCxnSpPr>
            <p:cNvPr id="1136" name="Straight Arrow Connector 1135"/>
            <p:cNvCxnSpPr>
              <a:cxnSpLocks noChangeAspect="1"/>
            </p:cNvCxnSpPr>
            <p:nvPr/>
          </p:nvCxnSpPr>
          <p:spPr>
            <a:xfrm rot="18900000" flipV="1">
              <a:off x="204111" y="2178550"/>
              <a:ext cx="1188720" cy="1281"/>
            </a:xfrm>
            <a:prstGeom prst="straightConnector1">
              <a:avLst/>
            </a:prstGeom>
            <a:ln w="38100">
              <a:solidFill>
                <a:srgbClr val="B07BD7"/>
              </a:solidFill>
              <a:tailEnd type="triangle"/>
            </a:ln>
          </p:spPr>
          <p:style>
            <a:lnRef idx="1">
              <a:schemeClr val="accent1"/>
            </a:lnRef>
            <a:fillRef idx="0">
              <a:schemeClr val="accent1"/>
            </a:fillRef>
            <a:effectRef idx="0">
              <a:schemeClr val="accent1"/>
            </a:effectRef>
            <a:fontRef idx="minor">
              <a:schemeClr val="tx1"/>
            </a:fontRef>
          </p:style>
        </p:cxnSp>
        <p:cxnSp>
          <p:nvCxnSpPr>
            <p:cNvPr id="1144" name="Straight Arrow Connector 1143"/>
            <p:cNvCxnSpPr>
              <a:cxnSpLocks noChangeAspect="1"/>
            </p:cNvCxnSpPr>
            <p:nvPr/>
          </p:nvCxnSpPr>
          <p:spPr>
            <a:xfrm rot="16200000" flipV="1">
              <a:off x="-381115" y="1818308"/>
              <a:ext cx="1558255" cy="1679"/>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45" name="Straight Arrow Connector 1144"/>
            <p:cNvCxnSpPr/>
            <p:nvPr/>
          </p:nvCxnSpPr>
          <p:spPr>
            <a:xfrm>
              <a:off x="397172" y="2595948"/>
              <a:ext cx="1558256" cy="232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37" name="TextBox 1136"/>
            <p:cNvSpPr txBox="1"/>
            <p:nvPr/>
          </p:nvSpPr>
          <p:spPr>
            <a:xfrm>
              <a:off x="1143000" y="1522196"/>
              <a:ext cx="238690" cy="167729"/>
            </a:xfrm>
            <a:prstGeom prst="rect">
              <a:avLst/>
            </a:prstGeom>
            <a:noFill/>
          </p:spPr>
          <p:txBody>
            <a:bodyPr wrap="none" rtlCol="0" anchor="ctr" anchorCtr="0">
              <a:noAutofit/>
            </a:bodyPr>
            <a:lstStyle/>
            <a:p>
              <a:pPr algn="ctr"/>
              <a:r>
                <a:rPr lang="en-US" sz="1600" dirty="0" smtClean="0">
                  <a:solidFill>
                    <a:srgbClr val="B07BD7"/>
                  </a:solidFill>
                </a:rPr>
                <a:t>$Z</a:t>
              </a:r>
            </a:p>
          </p:txBody>
        </p:sp>
      </p:grpSp>
      <p:sp>
        <p:nvSpPr>
          <p:cNvPr id="841" name="TextBox 840"/>
          <p:cNvSpPr txBox="1"/>
          <p:nvPr/>
        </p:nvSpPr>
        <p:spPr>
          <a:xfrm>
            <a:off x="2057400" y="3429000"/>
            <a:ext cx="2514600" cy="1752600"/>
          </a:xfrm>
          <a:prstGeom prst="rect">
            <a:avLst/>
          </a:prstGeom>
          <a:noFill/>
        </p:spPr>
        <p:txBody>
          <a:bodyPr wrap="square" rtlCol="0" anchor="ctr" anchorCtr="0">
            <a:noAutofit/>
          </a:bodyPr>
          <a:lstStyle/>
          <a:p>
            <a:pPr marL="228600" lvl="0" indent="-228600">
              <a:buFont typeface="Arial" pitchFamily="34" charset="0"/>
              <a:buChar char="•"/>
            </a:pPr>
            <a:r>
              <a:rPr lang="en-US" sz="2400" dirty="0" smtClean="0">
                <a:solidFill>
                  <a:prstClr val="black"/>
                </a:solidFill>
              </a:rPr>
              <a:t>In combinatorial auction all 10 pairs can be expressed</a:t>
            </a:r>
          </a:p>
          <a:p>
            <a:pPr algn="ctr"/>
            <a:endParaRPr lang="en-US" sz="2800" dirty="0" smtClean="0"/>
          </a:p>
        </p:txBody>
      </p:sp>
      <p:grpSp>
        <p:nvGrpSpPr>
          <p:cNvPr id="24" name="Group 846"/>
          <p:cNvGrpSpPr/>
          <p:nvPr/>
        </p:nvGrpSpPr>
        <p:grpSpPr>
          <a:xfrm>
            <a:off x="304800" y="1709665"/>
            <a:ext cx="3696076" cy="3632838"/>
            <a:chOff x="304800" y="1709665"/>
            <a:chExt cx="3696076" cy="3632838"/>
          </a:xfrm>
        </p:grpSpPr>
        <p:cxnSp>
          <p:nvCxnSpPr>
            <p:cNvPr id="848" name="Straight Arrow Connector 847"/>
            <p:cNvCxnSpPr/>
            <p:nvPr/>
          </p:nvCxnSpPr>
          <p:spPr>
            <a:xfrm>
              <a:off x="832811" y="4872999"/>
              <a:ext cx="3168065" cy="473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8" name="Straight Arrow Connector 857"/>
            <p:cNvCxnSpPr>
              <a:cxnSpLocks noChangeAspect="1"/>
            </p:cNvCxnSpPr>
            <p:nvPr/>
          </p:nvCxnSpPr>
          <p:spPr>
            <a:xfrm rot="16200000" flipV="1">
              <a:off x="-749514" y="3291991"/>
              <a:ext cx="3168065" cy="341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59" name="TextBox 858"/>
            <p:cNvSpPr txBox="1"/>
            <p:nvPr/>
          </p:nvSpPr>
          <p:spPr>
            <a:xfrm>
              <a:off x="3472865" y="4937745"/>
              <a:ext cx="482747" cy="404758"/>
            </a:xfrm>
            <a:prstGeom prst="rect">
              <a:avLst/>
            </a:prstGeom>
            <a:noFill/>
          </p:spPr>
          <p:txBody>
            <a:bodyPr wrap="none" rtlCol="0" anchor="ctr" anchorCtr="0">
              <a:noAutofit/>
            </a:bodyPr>
            <a:lstStyle/>
            <a:p>
              <a:pPr algn="ctr"/>
              <a:r>
                <a:rPr lang="en-US" sz="2800" dirty="0" smtClean="0"/>
                <a:t>$X</a:t>
              </a:r>
            </a:p>
          </p:txBody>
        </p:sp>
        <p:sp>
          <p:nvSpPr>
            <p:cNvPr id="861" name="TextBox 860"/>
            <p:cNvSpPr txBox="1"/>
            <p:nvPr/>
          </p:nvSpPr>
          <p:spPr>
            <a:xfrm>
              <a:off x="304800" y="1808666"/>
              <a:ext cx="485278" cy="341008"/>
            </a:xfrm>
            <a:prstGeom prst="rect">
              <a:avLst/>
            </a:prstGeom>
            <a:noFill/>
          </p:spPr>
          <p:txBody>
            <a:bodyPr wrap="none" rtlCol="0" anchor="ctr" anchorCtr="0">
              <a:noAutofit/>
            </a:bodyPr>
            <a:lstStyle/>
            <a:p>
              <a:pPr algn="ctr"/>
              <a:r>
                <a:rPr lang="en-US" sz="2800" dirty="0" smtClean="0"/>
                <a:t>$Y</a:t>
              </a:r>
            </a:p>
          </p:txBody>
        </p:sp>
        <p:cxnSp>
          <p:nvCxnSpPr>
            <p:cNvPr id="864" name="Straight Arrow Connector 863"/>
            <p:cNvCxnSpPr>
              <a:cxnSpLocks noChangeAspect="1"/>
            </p:cNvCxnSpPr>
            <p:nvPr/>
          </p:nvCxnSpPr>
          <p:spPr>
            <a:xfrm rot="16200000" flipV="1">
              <a:off x="306507" y="3291991"/>
              <a:ext cx="3168065" cy="3414"/>
            </a:xfrm>
            <a:prstGeom prst="straightConnector1">
              <a:avLst/>
            </a:prstGeom>
            <a:ln w="38100">
              <a:solidFill>
                <a:schemeClr val="accent6"/>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65" name="Straight Arrow Connector 864"/>
            <p:cNvCxnSpPr>
              <a:cxnSpLocks noChangeAspect="1"/>
            </p:cNvCxnSpPr>
            <p:nvPr/>
          </p:nvCxnSpPr>
          <p:spPr>
            <a:xfrm rot="16200000" flipV="1">
              <a:off x="1359115" y="3291991"/>
              <a:ext cx="3168065" cy="3414"/>
            </a:xfrm>
            <a:prstGeom prst="straightConnector1">
              <a:avLst/>
            </a:prstGeom>
            <a:ln w="381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67" name="Straight Arrow Connector 866"/>
            <p:cNvCxnSpPr/>
            <p:nvPr/>
          </p:nvCxnSpPr>
          <p:spPr>
            <a:xfrm>
              <a:off x="832811" y="3819319"/>
              <a:ext cx="3168065" cy="4732"/>
            </a:xfrm>
            <a:prstGeom prst="straightConnector1">
              <a:avLst/>
            </a:prstGeom>
            <a:ln w="38100">
              <a:solidFill>
                <a:schemeClr val="accent5"/>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68" name="Straight Arrow Connector 867"/>
            <p:cNvCxnSpPr/>
            <p:nvPr/>
          </p:nvCxnSpPr>
          <p:spPr>
            <a:xfrm>
              <a:off x="832811" y="2765687"/>
              <a:ext cx="3168065" cy="4732"/>
            </a:xfrm>
            <a:prstGeom prst="straightConnector1">
              <a:avLst/>
            </a:prstGeom>
            <a:ln w="38100">
              <a:solidFill>
                <a:schemeClr val="accent6"/>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869" name="Rectangle 868"/>
            <p:cNvSpPr/>
            <p:nvPr/>
          </p:nvSpPr>
          <p:spPr>
            <a:xfrm>
              <a:off x="832811"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tx1"/>
                  </a:solidFill>
                </a:rPr>
                <a:t>,</a:t>
              </a:r>
              <a:r>
                <a:rPr lang="en-US" sz="2800" b="1" dirty="0" smtClean="0">
                  <a:solidFill>
                    <a:schemeClr val="accent6"/>
                  </a:solidFill>
                </a:rPr>
                <a:t>A</a:t>
              </a:r>
              <a:endParaRPr lang="en-US" sz="2000" b="1" dirty="0">
                <a:solidFill>
                  <a:schemeClr val="accent6"/>
                </a:solidFill>
              </a:endParaRPr>
            </a:p>
          </p:txBody>
        </p:sp>
        <p:sp>
          <p:nvSpPr>
            <p:cNvPr id="870" name="Rectangle 869"/>
            <p:cNvSpPr/>
            <p:nvPr/>
          </p:nvSpPr>
          <p:spPr>
            <a:xfrm>
              <a:off x="1888833"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tx1"/>
                  </a:solidFill>
                </a:rPr>
                <a:t>,</a:t>
              </a:r>
              <a:r>
                <a:rPr lang="en-US" sz="2800" b="1" dirty="0" smtClean="0">
                  <a:solidFill>
                    <a:schemeClr val="accent6"/>
                  </a:solidFill>
                </a:rPr>
                <a:t>C</a:t>
              </a:r>
              <a:endParaRPr lang="en-US" sz="2800" b="1" dirty="0">
                <a:solidFill>
                  <a:schemeClr val="accent6"/>
                </a:solidFill>
              </a:endParaRPr>
            </a:p>
          </p:txBody>
        </p:sp>
        <p:sp>
          <p:nvSpPr>
            <p:cNvPr id="871" name="Rectangle 870"/>
            <p:cNvSpPr/>
            <p:nvPr/>
          </p:nvSpPr>
          <p:spPr>
            <a:xfrm>
              <a:off x="2944854" y="1709665"/>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C</a:t>
              </a:r>
              <a:r>
                <a:rPr lang="en-US" sz="2800" b="1" dirty="0" smtClean="0">
                  <a:solidFill>
                    <a:schemeClr val="tx1"/>
                  </a:solidFill>
                </a:rPr>
                <a:t>,</a:t>
              </a:r>
              <a:r>
                <a:rPr lang="en-US" sz="2800" b="1" dirty="0" smtClean="0">
                  <a:solidFill>
                    <a:schemeClr val="accent6"/>
                  </a:solidFill>
                </a:rPr>
                <a:t>C</a:t>
              </a:r>
              <a:endParaRPr lang="en-US" sz="2800" b="1" dirty="0">
                <a:solidFill>
                  <a:schemeClr val="accent6"/>
                </a:solidFill>
              </a:endParaRPr>
            </a:p>
          </p:txBody>
        </p:sp>
        <p:sp>
          <p:nvSpPr>
            <p:cNvPr id="872" name="Rectangle 871"/>
            <p:cNvSpPr/>
            <p:nvPr/>
          </p:nvSpPr>
          <p:spPr>
            <a:xfrm>
              <a:off x="2944854"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C</a:t>
              </a:r>
              <a:r>
                <a:rPr lang="en-US" sz="2800" b="1" dirty="0" smtClean="0">
                  <a:solidFill>
                    <a:schemeClr val="tx1"/>
                  </a:solidFill>
                </a:rPr>
                <a:t>,</a:t>
              </a:r>
              <a:r>
                <a:rPr lang="en-US" sz="2800" b="1" dirty="0" smtClean="0">
                  <a:solidFill>
                    <a:schemeClr val="accent6"/>
                  </a:solidFill>
                </a:rPr>
                <a:t>D</a:t>
              </a:r>
              <a:endParaRPr lang="en-US" sz="2800" b="1" dirty="0">
                <a:solidFill>
                  <a:schemeClr val="accent6"/>
                </a:solidFill>
              </a:endParaRPr>
            </a:p>
          </p:txBody>
        </p:sp>
        <p:sp>
          <p:nvSpPr>
            <p:cNvPr id="873" name="Rectangle 872"/>
            <p:cNvSpPr/>
            <p:nvPr/>
          </p:nvSpPr>
          <p:spPr>
            <a:xfrm>
              <a:off x="2944854"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D</a:t>
              </a:r>
              <a:r>
                <a:rPr lang="en-US" sz="2800" b="1" dirty="0" smtClean="0">
                  <a:solidFill>
                    <a:schemeClr val="tx1"/>
                  </a:solidFill>
                </a:rPr>
                <a:t>,</a:t>
              </a:r>
              <a:r>
                <a:rPr lang="en-US" sz="2800" b="1" dirty="0" smtClean="0">
                  <a:solidFill>
                    <a:schemeClr val="accent6"/>
                  </a:solidFill>
                </a:rPr>
                <a:t>D</a:t>
              </a:r>
              <a:endParaRPr lang="en-US" sz="2800" b="1" dirty="0">
                <a:solidFill>
                  <a:schemeClr val="accent6"/>
                </a:solidFill>
              </a:endParaRPr>
            </a:p>
          </p:txBody>
        </p:sp>
        <p:sp>
          <p:nvSpPr>
            <p:cNvPr id="874" name="Rectangle 873"/>
            <p:cNvSpPr/>
            <p:nvPr/>
          </p:nvSpPr>
          <p:spPr>
            <a:xfrm>
              <a:off x="1888833"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B</a:t>
              </a:r>
              <a:r>
                <a:rPr lang="en-US" sz="2800" b="1" dirty="0" smtClean="0">
                  <a:solidFill>
                    <a:schemeClr val="tx1"/>
                  </a:solidFill>
                </a:rPr>
                <a:t>,</a:t>
              </a:r>
              <a:r>
                <a:rPr lang="en-US" sz="2800" b="1" dirty="0" smtClean="0">
                  <a:solidFill>
                    <a:schemeClr val="accent6"/>
                  </a:solidFill>
                </a:rPr>
                <a:t>D</a:t>
              </a:r>
              <a:endParaRPr lang="en-US" sz="2800" b="1" dirty="0">
                <a:solidFill>
                  <a:schemeClr val="accent6"/>
                </a:solidFill>
              </a:endParaRPr>
            </a:p>
          </p:txBody>
        </p:sp>
        <p:sp>
          <p:nvSpPr>
            <p:cNvPr id="875" name="Rectangle 874"/>
            <p:cNvSpPr/>
            <p:nvPr/>
          </p:nvSpPr>
          <p:spPr>
            <a:xfrm>
              <a:off x="1888833"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tx1"/>
                  </a:solidFill>
                </a:rPr>
                <a:t>,</a:t>
              </a:r>
              <a:r>
                <a:rPr lang="en-US" sz="2800" b="1" dirty="0" smtClean="0">
                  <a:solidFill>
                    <a:schemeClr val="accent6"/>
                  </a:solidFill>
                </a:rPr>
                <a:t>D</a:t>
              </a:r>
              <a:endParaRPr lang="en-US" sz="2800" b="1" dirty="0">
                <a:solidFill>
                  <a:schemeClr val="accent6"/>
                </a:solidFill>
              </a:endParaRPr>
            </a:p>
          </p:txBody>
        </p:sp>
        <p:sp>
          <p:nvSpPr>
            <p:cNvPr id="876" name="Rectangle 875"/>
            <p:cNvSpPr/>
            <p:nvPr/>
          </p:nvSpPr>
          <p:spPr>
            <a:xfrm>
              <a:off x="832811" y="2765687"/>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A</a:t>
              </a:r>
              <a:r>
                <a:rPr lang="en-US" sz="2800" b="1" dirty="0" smtClean="0">
                  <a:solidFill>
                    <a:schemeClr val="tx1"/>
                  </a:solidFill>
                </a:rPr>
                <a:t>,</a:t>
              </a:r>
              <a:r>
                <a:rPr lang="en-US" sz="2800" b="1" dirty="0" smtClean="0">
                  <a:solidFill>
                    <a:schemeClr val="accent6"/>
                  </a:solidFill>
                </a:rPr>
                <a:t>B</a:t>
              </a:r>
              <a:endParaRPr lang="en-US" sz="2800" b="1" dirty="0">
                <a:solidFill>
                  <a:schemeClr val="accent6"/>
                </a:solidFill>
              </a:endParaRPr>
            </a:p>
          </p:txBody>
        </p:sp>
        <p:sp>
          <p:nvSpPr>
            <p:cNvPr id="877" name="Rectangle 876"/>
            <p:cNvSpPr/>
            <p:nvPr/>
          </p:nvSpPr>
          <p:spPr>
            <a:xfrm>
              <a:off x="832811" y="3821708"/>
              <a:ext cx="1056022" cy="105602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accent5"/>
                  </a:solidFill>
                </a:rPr>
                <a:t>B</a:t>
              </a:r>
              <a:r>
                <a:rPr lang="en-US" sz="2800" b="1" dirty="0" smtClean="0">
                  <a:solidFill>
                    <a:schemeClr val="tx1"/>
                  </a:solidFill>
                </a:rPr>
                <a:t>,</a:t>
              </a:r>
              <a:r>
                <a:rPr lang="en-US" sz="2800" b="1" dirty="0" smtClean="0">
                  <a:solidFill>
                    <a:schemeClr val="accent6"/>
                  </a:solidFill>
                </a:rPr>
                <a:t>B</a:t>
              </a:r>
              <a:endParaRPr lang="en-US" sz="2800" b="1" dirty="0">
                <a:solidFill>
                  <a:schemeClr val="accent6"/>
                </a:solidFil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afterEffect">
                                  <p:stCondLst>
                                    <p:cond delay="0"/>
                                  </p:stCondLst>
                                  <p:childTnLst>
                                    <p:animMotion origin="layout" path="M 3.33333E-6 -3.7037E-7 L 0.13125 -0.21412 " pathEditMode="relative" rAng="0" ptsTypes="AA">
                                      <p:cBhvr>
                                        <p:cTn id="6" dur="2000" fill="hold"/>
                                        <p:tgtEl>
                                          <p:spTgt spid="24"/>
                                        </p:tgtEl>
                                        <p:attrNameLst>
                                          <p:attrName>ppt_x</p:attrName>
                                          <p:attrName>ppt_y</p:attrName>
                                        </p:attrNameLst>
                                      </p:cBhvr>
                                      <p:rCtr x="66" y="-107"/>
                                    </p:animMotion>
                                  </p:childTnLst>
                                </p:cTn>
                              </p:par>
                              <p:par>
                                <p:cTn id="7" presetID="6" presetClass="emph" presetSubtype="0" accel="50000" decel="50000" fill="hold" nodeType="withEffect">
                                  <p:stCondLst>
                                    <p:cond delay="0"/>
                                  </p:stCondLst>
                                  <p:childTnLst>
                                    <p:animScale>
                                      <p:cBhvr>
                                        <p:cTn id="8" dur="2000" fill="hold"/>
                                        <p:tgtEl>
                                          <p:spTgt spid="24"/>
                                        </p:tgtEl>
                                      </p:cBhvr>
                                      <p:by x="55000" y="55000"/>
                                    </p:animScale>
                                  </p:childTnLst>
                                </p:cTn>
                              </p:par>
                            </p:childTnLst>
                          </p:cTn>
                        </p:par>
                        <p:par>
                          <p:cTn id="9" fill="hold">
                            <p:stCondLst>
                              <p:cond delay="2000"/>
                            </p:stCondLst>
                            <p:childTnLst>
                              <p:par>
                                <p:cTn id="10" presetID="1" presetClass="exit" presetSubtype="0" fill="hold" nodeType="afterEffect">
                                  <p:stCondLst>
                                    <p:cond delay="0"/>
                                  </p:stCondLst>
                                  <p:childTnLst>
                                    <p:set>
                                      <p:cBhvr>
                                        <p:cTn id="11" dur="1" fill="hold">
                                          <p:stCondLst>
                                            <p:cond delay="0"/>
                                          </p:stCondLst>
                                        </p:cTn>
                                        <p:tgtEl>
                                          <p:spTgt spid="24"/>
                                        </p:tgtEl>
                                        <p:attrNameLst>
                                          <p:attrName>style.visibility</p:attrName>
                                        </p:attrNameLst>
                                      </p:cBhvr>
                                      <p:to>
                                        <p:strVal val="hidden"/>
                                      </p:to>
                                    </p:set>
                                  </p:childTnLst>
                                </p:cTn>
                              </p:par>
                            </p:childTnLst>
                          </p:cTn>
                        </p:par>
                        <p:par>
                          <p:cTn id="12" fill="hold">
                            <p:stCondLst>
                              <p:cond delay="2000"/>
                            </p:stCondLst>
                            <p:childTnLst>
                              <p:par>
                                <p:cTn id="13" presetID="1" presetClass="entr" presetSubtype="0"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4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6" grpId="0" animBg="1"/>
      <p:bldP spid="84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74638"/>
            <a:ext cx="8991600" cy="1143000"/>
          </a:xfrm>
        </p:spPr>
        <p:txBody>
          <a:bodyPr>
            <a:noAutofit/>
          </a:bodyPr>
          <a:lstStyle/>
          <a:p>
            <a:r>
              <a:rPr lang="en-US" dirty="0" smtClean="0"/>
              <a:t>An upper bound on a mechanism’s best-case efficiency</a:t>
            </a:r>
            <a:endParaRPr lang="en-US" dirty="0"/>
          </a:p>
        </p:txBody>
      </p:sp>
      <p:grpSp>
        <p:nvGrpSpPr>
          <p:cNvPr id="3" name="Group 329"/>
          <p:cNvGrpSpPr/>
          <p:nvPr/>
        </p:nvGrpSpPr>
        <p:grpSpPr>
          <a:xfrm>
            <a:off x="5638800" y="4413498"/>
            <a:ext cx="1243188" cy="1911102"/>
            <a:chOff x="609600" y="2362200"/>
            <a:chExt cx="1189650" cy="1828800"/>
          </a:xfrm>
        </p:grpSpPr>
        <p:sp>
          <p:nvSpPr>
            <p:cNvPr id="1357" name="AutoShape 3"/>
            <p:cNvSpPr>
              <a:spLocks noChangeAspect="1" noChangeArrowheads="1" noTextEdit="1"/>
            </p:cNvSpPr>
            <p:nvPr/>
          </p:nvSpPr>
          <p:spPr bwMode="auto">
            <a:xfrm>
              <a:off x="609600" y="2362200"/>
              <a:ext cx="1189650"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8" name="Freeform 6"/>
            <p:cNvSpPr>
              <a:spLocks noEditPoints="1"/>
            </p:cNvSpPr>
            <p:nvPr/>
          </p:nvSpPr>
          <p:spPr bwMode="auto">
            <a:xfrm>
              <a:off x="613978" y="2367125"/>
              <a:ext cx="1179253" cy="1818403"/>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7"/>
            <p:cNvSpPr>
              <a:spLocks/>
            </p:cNvSpPr>
            <p:nvPr/>
          </p:nvSpPr>
          <p:spPr bwMode="auto">
            <a:xfrm>
              <a:off x="744763" y="2378617"/>
              <a:ext cx="199187" cy="253362"/>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Freeform 8"/>
            <p:cNvSpPr>
              <a:spLocks/>
            </p:cNvSpPr>
            <p:nvPr/>
          </p:nvSpPr>
          <p:spPr bwMode="auto">
            <a:xfrm>
              <a:off x="959819" y="2385730"/>
              <a:ext cx="27361" cy="30644"/>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9"/>
            <p:cNvSpPr>
              <a:spLocks/>
            </p:cNvSpPr>
            <p:nvPr/>
          </p:nvSpPr>
          <p:spPr bwMode="auto">
            <a:xfrm>
              <a:off x="1064885" y="2386278"/>
              <a:ext cx="47608" cy="25719"/>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10"/>
            <p:cNvSpPr>
              <a:spLocks/>
            </p:cNvSpPr>
            <p:nvPr/>
          </p:nvSpPr>
          <p:spPr bwMode="auto">
            <a:xfrm>
              <a:off x="1033146" y="2453038"/>
              <a:ext cx="123124" cy="143918"/>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11"/>
            <p:cNvSpPr>
              <a:spLocks/>
            </p:cNvSpPr>
            <p:nvPr/>
          </p:nvSpPr>
          <p:spPr bwMode="auto">
            <a:xfrm>
              <a:off x="905645" y="2461794"/>
              <a:ext cx="118746" cy="187696"/>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12"/>
            <p:cNvSpPr>
              <a:spLocks/>
            </p:cNvSpPr>
            <p:nvPr/>
          </p:nvSpPr>
          <p:spPr bwMode="auto">
            <a:xfrm>
              <a:off x="816448" y="2470002"/>
              <a:ext cx="6567" cy="9303"/>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13"/>
            <p:cNvSpPr>
              <a:spLocks/>
            </p:cNvSpPr>
            <p:nvPr/>
          </p:nvSpPr>
          <p:spPr bwMode="auto">
            <a:xfrm>
              <a:off x="803315" y="2490249"/>
              <a:ext cx="9303" cy="14228"/>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14"/>
            <p:cNvSpPr>
              <a:spLocks/>
            </p:cNvSpPr>
            <p:nvPr/>
          </p:nvSpPr>
          <p:spPr bwMode="auto">
            <a:xfrm>
              <a:off x="737649" y="2564123"/>
              <a:ext cx="712477" cy="626017"/>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15"/>
            <p:cNvSpPr>
              <a:spLocks/>
            </p:cNvSpPr>
            <p:nvPr/>
          </p:nvSpPr>
          <p:spPr bwMode="auto">
            <a:xfrm>
              <a:off x="1123437" y="2580540"/>
              <a:ext cx="279081" cy="157599"/>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16"/>
            <p:cNvSpPr>
              <a:spLocks/>
            </p:cNvSpPr>
            <p:nvPr/>
          </p:nvSpPr>
          <p:spPr bwMode="auto">
            <a:xfrm>
              <a:off x="1124532" y="2581087"/>
              <a:ext cx="277986" cy="156504"/>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17"/>
            <p:cNvSpPr>
              <a:spLocks/>
            </p:cNvSpPr>
            <p:nvPr/>
          </p:nvSpPr>
          <p:spPr bwMode="auto">
            <a:xfrm>
              <a:off x="1125626" y="2582181"/>
              <a:ext cx="276892" cy="155410"/>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18"/>
            <p:cNvSpPr>
              <a:spLocks noEditPoints="1"/>
            </p:cNvSpPr>
            <p:nvPr/>
          </p:nvSpPr>
          <p:spPr bwMode="auto">
            <a:xfrm>
              <a:off x="1126720" y="2581634"/>
              <a:ext cx="274703" cy="155410"/>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19"/>
            <p:cNvSpPr>
              <a:spLocks/>
            </p:cNvSpPr>
            <p:nvPr/>
          </p:nvSpPr>
          <p:spPr bwMode="auto">
            <a:xfrm>
              <a:off x="1127815" y="2582181"/>
              <a:ext cx="273609" cy="154315"/>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20"/>
            <p:cNvSpPr>
              <a:spLocks/>
            </p:cNvSpPr>
            <p:nvPr/>
          </p:nvSpPr>
          <p:spPr bwMode="auto">
            <a:xfrm>
              <a:off x="1128362" y="2582729"/>
              <a:ext cx="272514" cy="153221"/>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21"/>
            <p:cNvSpPr>
              <a:spLocks/>
            </p:cNvSpPr>
            <p:nvPr/>
          </p:nvSpPr>
          <p:spPr bwMode="auto">
            <a:xfrm>
              <a:off x="1129457" y="2582181"/>
              <a:ext cx="271420" cy="153221"/>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22"/>
            <p:cNvSpPr>
              <a:spLocks/>
            </p:cNvSpPr>
            <p:nvPr/>
          </p:nvSpPr>
          <p:spPr bwMode="auto">
            <a:xfrm>
              <a:off x="1130004" y="2582729"/>
              <a:ext cx="270325" cy="152126"/>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23"/>
            <p:cNvSpPr>
              <a:spLocks/>
            </p:cNvSpPr>
            <p:nvPr/>
          </p:nvSpPr>
          <p:spPr bwMode="auto">
            <a:xfrm>
              <a:off x="1131098" y="2583276"/>
              <a:ext cx="269231" cy="151032"/>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24"/>
            <p:cNvSpPr>
              <a:spLocks/>
            </p:cNvSpPr>
            <p:nvPr/>
          </p:nvSpPr>
          <p:spPr bwMode="auto">
            <a:xfrm>
              <a:off x="1131645" y="2582729"/>
              <a:ext cx="268136" cy="151032"/>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25"/>
            <p:cNvSpPr>
              <a:spLocks/>
            </p:cNvSpPr>
            <p:nvPr/>
          </p:nvSpPr>
          <p:spPr bwMode="auto">
            <a:xfrm>
              <a:off x="1133287" y="2583276"/>
              <a:ext cx="265948" cy="149938"/>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26"/>
            <p:cNvSpPr>
              <a:spLocks/>
            </p:cNvSpPr>
            <p:nvPr/>
          </p:nvSpPr>
          <p:spPr bwMode="auto">
            <a:xfrm>
              <a:off x="1134382" y="2583823"/>
              <a:ext cx="264853" cy="148843"/>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27"/>
            <p:cNvSpPr>
              <a:spLocks/>
            </p:cNvSpPr>
            <p:nvPr/>
          </p:nvSpPr>
          <p:spPr bwMode="auto">
            <a:xfrm>
              <a:off x="1134929" y="2583823"/>
              <a:ext cx="263759" cy="148843"/>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28"/>
            <p:cNvSpPr>
              <a:spLocks/>
            </p:cNvSpPr>
            <p:nvPr/>
          </p:nvSpPr>
          <p:spPr bwMode="auto">
            <a:xfrm>
              <a:off x="1136023" y="2584370"/>
              <a:ext cx="262664" cy="14774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29"/>
            <p:cNvSpPr>
              <a:spLocks/>
            </p:cNvSpPr>
            <p:nvPr/>
          </p:nvSpPr>
          <p:spPr bwMode="auto">
            <a:xfrm>
              <a:off x="1136570" y="2584917"/>
              <a:ext cx="261570" cy="146654"/>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30"/>
            <p:cNvSpPr>
              <a:spLocks/>
            </p:cNvSpPr>
            <p:nvPr/>
          </p:nvSpPr>
          <p:spPr bwMode="auto">
            <a:xfrm>
              <a:off x="1137665" y="2584370"/>
              <a:ext cx="260475" cy="146654"/>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31"/>
            <p:cNvSpPr>
              <a:spLocks/>
            </p:cNvSpPr>
            <p:nvPr/>
          </p:nvSpPr>
          <p:spPr bwMode="auto">
            <a:xfrm>
              <a:off x="1138759" y="2584917"/>
              <a:ext cx="258287" cy="145560"/>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32"/>
            <p:cNvSpPr>
              <a:spLocks/>
            </p:cNvSpPr>
            <p:nvPr/>
          </p:nvSpPr>
          <p:spPr bwMode="auto">
            <a:xfrm>
              <a:off x="1139854" y="2585465"/>
              <a:ext cx="257192" cy="144465"/>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33"/>
            <p:cNvSpPr>
              <a:spLocks/>
            </p:cNvSpPr>
            <p:nvPr/>
          </p:nvSpPr>
          <p:spPr bwMode="auto">
            <a:xfrm>
              <a:off x="1140401" y="2584917"/>
              <a:ext cx="256098" cy="144465"/>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34"/>
            <p:cNvSpPr>
              <a:spLocks/>
            </p:cNvSpPr>
            <p:nvPr/>
          </p:nvSpPr>
          <p:spPr bwMode="auto">
            <a:xfrm>
              <a:off x="1141495" y="2585465"/>
              <a:ext cx="255003" cy="143371"/>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35"/>
            <p:cNvSpPr>
              <a:spLocks/>
            </p:cNvSpPr>
            <p:nvPr/>
          </p:nvSpPr>
          <p:spPr bwMode="auto">
            <a:xfrm>
              <a:off x="1142590" y="2584917"/>
              <a:ext cx="253909" cy="143371"/>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36"/>
            <p:cNvSpPr>
              <a:spLocks/>
            </p:cNvSpPr>
            <p:nvPr/>
          </p:nvSpPr>
          <p:spPr bwMode="auto">
            <a:xfrm>
              <a:off x="1143137" y="2585465"/>
              <a:ext cx="252814" cy="142276"/>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37"/>
            <p:cNvSpPr>
              <a:spLocks/>
            </p:cNvSpPr>
            <p:nvPr/>
          </p:nvSpPr>
          <p:spPr bwMode="auto">
            <a:xfrm>
              <a:off x="1144779" y="2586559"/>
              <a:ext cx="250625" cy="141182"/>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38"/>
            <p:cNvSpPr>
              <a:spLocks/>
            </p:cNvSpPr>
            <p:nvPr/>
          </p:nvSpPr>
          <p:spPr bwMode="auto">
            <a:xfrm>
              <a:off x="1145326" y="2586012"/>
              <a:ext cx="249531" cy="141182"/>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39"/>
            <p:cNvSpPr>
              <a:spLocks/>
            </p:cNvSpPr>
            <p:nvPr/>
          </p:nvSpPr>
          <p:spPr bwMode="auto">
            <a:xfrm>
              <a:off x="1146420" y="2586559"/>
              <a:ext cx="248437" cy="140088"/>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40"/>
            <p:cNvSpPr>
              <a:spLocks/>
            </p:cNvSpPr>
            <p:nvPr/>
          </p:nvSpPr>
          <p:spPr bwMode="auto">
            <a:xfrm>
              <a:off x="1146968" y="2587106"/>
              <a:ext cx="247342" cy="138993"/>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41"/>
            <p:cNvSpPr>
              <a:spLocks/>
            </p:cNvSpPr>
            <p:nvPr/>
          </p:nvSpPr>
          <p:spPr bwMode="auto">
            <a:xfrm>
              <a:off x="1148062" y="2586559"/>
              <a:ext cx="246248" cy="138993"/>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42"/>
            <p:cNvSpPr>
              <a:spLocks/>
            </p:cNvSpPr>
            <p:nvPr/>
          </p:nvSpPr>
          <p:spPr bwMode="auto">
            <a:xfrm>
              <a:off x="1148609" y="2587106"/>
              <a:ext cx="244606" cy="137899"/>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43"/>
            <p:cNvSpPr>
              <a:spLocks/>
            </p:cNvSpPr>
            <p:nvPr/>
          </p:nvSpPr>
          <p:spPr bwMode="auto">
            <a:xfrm>
              <a:off x="1150798" y="2587654"/>
              <a:ext cx="241870" cy="136804"/>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44"/>
            <p:cNvSpPr>
              <a:spLocks/>
            </p:cNvSpPr>
            <p:nvPr/>
          </p:nvSpPr>
          <p:spPr bwMode="auto">
            <a:xfrm>
              <a:off x="1151345" y="2587106"/>
              <a:ext cx="240776" cy="136804"/>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45"/>
            <p:cNvSpPr>
              <a:spLocks/>
            </p:cNvSpPr>
            <p:nvPr/>
          </p:nvSpPr>
          <p:spPr bwMode="auto">
            <a:xfrm>
              <a:off x="1152440" y="2587654"/>
              <a:ext cx="239681" cy="135710"/>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46"/>
            <p:cNvSpPr>
              <a:spLocks/>
            </p:cNvSpPr>
            <p:nvPr/>
          </p:nvSpPr>
          <p:spPr bwMode="auto">
            <a:xfrm>
              <a:off x="1153534" y="2588201"/>
              <a:ext cx="238587" cy="134615"/>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47"/>
            <p:cNvSpPr>
              <a:spLocks/>
            </p:cNvSpPr>
            <p:nvPr/>
          </p:nvSpPr>
          <p:spPr bwMode="auto">
            <a:xfrm>
              <a:off x="1154081" y="2588201"/>
              <a:ext cx="237492" cy="134615"/>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Freeform 48"/>
            <p:cNvSpPr>
              <a:spLocks/>
            </p:cNvSpPr>
            <p:nvPr/>
          </p:nvSpPr>
          <p:spPr bwMode="auto">
            <a:xfrm>
              <a:off x="1155176" y="2588748"/>
              <a:ext cx="236398" cy="133521"/>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49"/>
            <p:cNvSpPr>
              <a:spLocks/>
            </p:cNvSpPr>
            <p:nvPr/>
          </p:nvSpPr>
          <p:spPr bwMode="auto">
            <a:xfrm>
              <a:off x="1156270" y="2589295"/>
              <a:ext cx="234209" cy="131879"/>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Freeform 50"/>
            <p:cNvSpPr>
              <a:spLocks/>
            </p:cNvSpPr>
            <p:nvPr/>
          </p:nvSpPr>
          <p:spPr bwMode="auto">
            <a:xfrm>
              <a:off x="1157365" y="2588748"/>
              <a:ext cx="233115" cy="131879"/>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51"/>
            <p:cNvSpPr>
              <a:spLocks/>
            </p:cNvSpPr>
            <p:nvPr/>
          </p:nvSpPr>
          <p:spPr bwMode="auto">
            <a:xfrm>
              <a:off x="1157912" y="2589295"/>
              <a:ext cx="232020" cy="130785"/>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52"/>
            <p:cNvSpPr>
              <a:spLocks/>
            </p:cNvSpPr>
            <p:nvPr/>
          </p:nvSpPr>
          <p:spPr bwMode="auto">
            <a:xfrm>
              <a:off x="1159006" y="2589842"/>
              <a:ext cx="230926" cy="129690"/>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Freeform 53"/>
            <p:cNvSpPr>
              <a:spLocks/>
            </p:cNvSpPr>
            <p:nvPr/>
          </p:nvSpPr>
          <p:spPr bwMode="auto">
            <a:xfrm>
              <a:off x="1159554" y="2589295"/>
              <a:ext cx="229831" cy="129690"/>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Freeform 54"/>
            <p:cNvSpPr>
              <a:spLocks/>
            </p:cNvSpPr>
            <p:nvPr/>
          </p:nvSpPr>
          <p:spPr bwMode="auto">
            <a:xfrm>
              <a:off x="1160648" y="2589842"/>
              <a:ext cx="228737" cy="128596"/>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55"/>
            <p:cNvSpPr>
              <a:spLocks/>
            </p:cNvSpPr>
            <p:nvPr/>
          </p:nvSpPr>
          <p:spPr bwMode="auto">
            <a:xfrm>
              <a:off x="1162290" y="2590390"/>
              <a:ext cx="226548" cy="127502"/>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56"/>
            <p:cNvSpPr>
              <a:spLocks/>
            </p:cNvSpPr>
            <p:nvPr/>
          </p:nvSpPr>
          <p:spPr bwMode="auto">
            <a:xfrm>
              <a:off x="1162837" y="2589842"/>
              <a:ext cx="225453" cy="127502"/>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57"/>
            <p:cNvSpPr>
              <a:spLocks/>
            </p:cNvSpPr>
            <p:nvPr/>
          </p:nvSpPr>
          <p:spPr bwMode="auto">
            <a:xfrm>
              <a:off x="1163931" y="2590937"/>
              <a:ext cx="224359" cy="126407"/>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58"/>
            <p:cNvSpPr>
              <a:spLocks/>
            </p:cNvSpPr>
            <p:nvPr/>
          </p:nvSpPr>
          <p:spPr bwMode="auto">
            <a:xfrm>
              <a:off x="1164478" y="2591484"/>
              <a:ext cx="223265" cy="1253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59"/>
            <p:cNvSpPr>
              <a:spLocks/>
            </p:cNvSpPr>
            <p:nvPr/>
          </p:nvSpPr>
          <p:spPr bwMode="auto">
            <a:xfrm>
              <a:off x="1165573" y="2590937"/>
              <a:ext cx="222170" cy="1253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60"/>
            <p:cNvSpPr>
              <a:spLocks/>
            </p:cNvSpPr>
            <p:nvPr/>
          </p:nvSpPr>
          <p:spPr bwMode="auto">
            <a:xfrm>
              <a:off x="1166120" y="2591484"/>
              <a:ext cx="221076" cy="124218"/>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61"/>
            <p:cNvSpPr>
              <a:spLocks/>
            </p:cNvSpPr>
            <p:nvPr/>
          </p:nvSpPr>
          <p:spPr bwMode="auto">
            <a:xfrm>
              <a:off x="1167762" y="2592031"/>
              <a:ext cx="218887" cy="123124"/>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62"/>
            <p:cNvSpPr>
              <a:spLocks/>
            </p:cNvSpPr>
            <p:nvPr/>
          </p:nvSpPr>
          <p:spPr bwMode="auto">
            <a:xfrm>
              <a:off x="1168309" y="2591484"/>
              <a:ext cx="217792" cy="123124"/>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63"/>
            <p:cNvSpPr>
              <a:spLocks/>
            </p:cNvSpPr>
            <p:nvPr/>
          </p:nvSpPr>
          <p:spPr bwMode="auto">
            <a:xfrm>
              <a:off x="1169403" y="2592031"/>
              <a:ext cx="216698" cy="122029"/>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64"/>
            <p:cNvSpPr>
              <a:spLocks/>
            </p:cNvSpPr>
            <p:nvPr/>
          </p:nvSpPr>
          <p:spPr bwMode="auto">
            <a:xfrm>
              <a:off x="1170498" y="2592579"/>
              <a:ext cx="215604" cy="12093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65"/>
            <p:cNvSpPr>
              <a:spLocks/>
            </p:cNvSpPr>
            <p:nvPr/>
          </p:nvSpPr>
          <p:spPr bwMode="auto">
            <a:xfrm>
              <a:off x="1171045" y="2592031"/>
              <a:ext cx="214509" cy="12093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66"/>
            <p:cNvSpPr>
              <a:spLocks/>
            </p:cNvSpPr>
            <p:nvPr/>
          </p:nvSpPr>
          <p:spPr bwMode="auto">
            <a:xfrm>
              <a:off x="1172140" y="2592579"/>
              <a:ext cx="213415" cy="119841"/>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67"/>
            <p:cNvSpPr>
              <a:spLocks/>
            </p:cNvSpPr>
            <p:nvPr/>
          </p:nvSpPr>
          <p:spPr bwMode="auto">
            <a:xfrm>
              <a:off x="1173234" y="2592579"/>
              <a:ext cx="211226" cy="119293"/>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68"/>
            <p:cNvSpPr>
              <a:spLocks/>
            </p:cNvSpPr>
            <p:nvPr/>
          </p:nvSpPr>
          <p:spPr bwMode="auto">
            <a:xfrm>
              <a:off x="1174328" y="2593126"/>
              <a:ext cx="210131" cy="118746"/>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Freeform 69"/>
            <p:cNvSpPr>
              <a:spLocks/>
            </p:cNvSpPr>
            <p:nvPr/>
          </p:nvSpPr>
          <p:spPr bwMode="auto">
            <a:xfrm>
              <a:off x="1174876" y="2593673"/>
              <a:ext cx="209037" cy="117652"/>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70"/>
            <p:cNvSpPr>
              <a:spLocks/>
            </p:cNvSpPr>
            <p:nvPr/>
          </p:nvSpPr>
          <p:spPr bwMode="auto">
            <a:xfrm>
              <a:off x="1175970" y="2593126"/>
              <a:ext cx="207943" cy="117652"/>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71"/>
            <p:cNvSpPr>
              <a:spLocks/>
            </p:cNvSpPr>
            <p:nvPr/>
          </p:nvSpPr>
          <p:spPr bwMode="auto">
            <a:xfrm>
              <a:off x="1176517" y="2593673"/>
              <a:ext cx="206848" cy="116557"/>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72"/>
            <p:cNvSpPr>
              <a:spLocks/>
            </p:cNvSpPr>
            <p:nvPr/>
          </p:nvSpPr>
          <p:spPr bwMode="auto">
            <a:xfrm>
              <a:off x="1177612" y="2594220"/>
              <a:ext cx="205754" cy="115463"/>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73"/>
            <p:cNvSpPr>
              <a:spLocks/>
            </p:cNvSpPr>
            <p:nvPr/>
          </p:nvSpPr>
          <p:spPr bwMode="auto">
            <a:xfrm>
              <a:off x="1178706" y="2593673"/>
              <a:ext cx="204659" cy="115463"/>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74"/>
            <p:cNvSpPr>
              <a:spLocks/>
            </p:cNvSpPr>
            <p:nvPr/>
          </p:nvSpPr>
          <p:spPr bwMode="auto">
            <a:xfrm>
              <a:off x="1179801" y="2594220"/>
              <a:ext cx="202470" cy="114368"/>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75"/>
            <p:cNvSpPr>
              <a:spLocks/>
            </p:cNvSpPr>
            <p:nvPr/>
          </p:nvSpPr>
          <p:spPr bwMode="auto">
            <a:xfrm>
              <a:off x="1180895" y="2595315"/>
              <a:ext cx="201376" cy="112727"/>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76"/>
            <p:cNvSpPr>
              <a:spLocks/>
            </p:cNvSpPr>
            <p:nvPr/>
          </p:nvSpPr>
          <p:spPr bwMode="auto">
            <a:xfrm>
              <a:off x="1181442" y="2594220"/>
              <a:ext cx="200281" cy="113274"/>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77"/>
            <p:cNvSpPr>
              <a:spLocks/>
            </p:cNvSpPr>
            <p:nvPr/>
          </p:nvSpPr>
          <p:spPr bwMode="auto">
            <a:xfrm>
              <a:off x="1182537" y="2595315"/>
              <a:ext cx="199187" cy="111632"/>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Freeform 78"/>
            <p:cNvSpPr>
              <a:spLocks/>
            </p:cNvSpPr>
            <p:nvPr/>
          </p:nvSpPr>
          <p:spPr bwMode="auto">
            <a:xfrm>
              <a:off x="1183084" y="2596409"/>
              <a:ext cx="198093" cy="110538"/>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79"/>
            <p:cNvSpPr>
              <a:spLocks/>
            </p:cNvSpPr>
            <p:nvPr/>
          </p:nvSpPr>
          <p:spPr bwMode="auto">
            <a:xfrm>
              <a:off x="1184178" y="2595862"/>
              <a:ext cx="196998" cy="110538"/>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80"/>
            <p:cNvSpPr>
              <a:spLocks/>
            </p:cNvSpPr>
            <p:nvPr/>
          </p:nvSpPr>
          <p:spPr bwMode="auto">
            <a:xfrm>
              <a:off x="1185820" y="2596409"/>
              <a:ext cx="194262" cy="109443"/>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81"/>
            <p:cNvSpPr>
              <a:spLocks/>
            </p:cNvSpPr>
            <p:nvPr/>
          </p:nvSpPr>
          <p:spPr bwMode="auto">
            <a:xfrm>
              <a:off x="1186914" y="2596956"/>
              <a:ext cx="193168" cy="108349"/>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82"/>
            <p:cNvSpPr>
              <a:spLocks/>
            </p:cNvSpPr>
            <p:nvPr/>
          </p:nvSpPr>
          <p:spPr bwMode="auto">
            <a:xfrm>
              <a:off x="1188009" y="2596409"/>
              <a:ext cx="192073" cy="108349"/>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83"/>
            <p:cNvSpPr>
              <a:spLocks/>
            </p:cNvSpPr>
            <p:nvPr/>
          </p:nvSpPr>
          <p:spPr bwMode="auto">
            <a:xfrm>
              <a:off x="1188556" y="2596956"/>
              <a:ext cx="190979" cy="107255"/>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84"/>
            <p:cNvSpPr>
              <a:spLocks/>
            </p:cNvSpPr>
            <p:nvPr/>
          </p:nvSpPr>
          <p:spPr bwMode="auto">
            <a:xfrm>
              <a:off x="1189650" y="2597503"/>
              <a:ext cx="189884" cy="106160"/>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Freeform 85"/>
            <p:cNvSpPr>
              <a:spLocks/>
            </p:cNvSpPr>
            <p:nvPr/>
          </p:nvSpPr>
          <p:spPr bwMode="auto">
            <a:xfrm>
              <a:off x="1190198" y="2596956"/>
              <a:ext cx="188790" cy="106160"/>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86"/>
            <p:cNvSpPr>
              <a:spLocks/>
            </p:cNvSpPr>
            <p:nvPr/>
          </p:nvSpPr>
          <p:spPr bwMode="auto">
            <a:xfrm>
              <a:off x="1191839" y="2597503"/>
              <a:ext cx="186601" cy="105066"/>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87"/>
            <p:cNvSpPr>
              <a:spLocks/>
            </p:cNvSpPr>
            <p:nvPr/>
          </p:nvSpPr>
          <p:spPr bwMode="auto">
            <a:xfrm>
              <a:off x="1192387" y="2598051"/>
              <a:ext cx="185507" cy="103971"/>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88"/>
            <p:cNvSpPr>
              <a:spLocks/>
            </p:cNvSpPr>
            <p:nvPr/>
          </p:nvSpPr>
          <p:spPr bwMode="auto">
            <a:xfrm>
              <a:off x="1193481" y="2598051"/>
              <a:ext cx="184412" cy="103971"/>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89"/>
            <p:cNvSpPr>
              <a:spLocks/>
            </p:cNvSpPr>
            <p:nvPr/>
          </p:nvSpPr>
          <p:spPr bwMode="auto">
            <a:xfrm>
              <a:off x="1194028" y="2598598"/>
              <a:ext cx="183318" cy="102877"/>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90"/>
            <p:cNvSpPr>
              <a:spLocks/>
            </p:cNvSpPr>
            <p:nvPr/>
          </p:nvSpPr>
          <p:spPr bwMode="auto">
            <a:xfrm>
              <a:off x="1195123" y="2599145"/>
              <a:ext cx="182223" cy="101782"/>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91"/>
            <p:cNvSpPr>
              <a:spLocks/>
            </p:cNvSpPr>
            <p:nvPr/>
          </p:nvSpPr>
          <p:spPr bwMode="auto">
            <a:xfrm>
              <a:off x="1196217" y="2598598"/>
              <a:ext cx="181129" cy="101782"/>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Freeform 92"/>
            <p:cNvSpPr>
              <a:spLocks/>
            </p:cNvSpPr>
            <p:nvPr/>
          </p:nvSpPr>
          <p:spPr bwMode="auto">
            <a:xfrm>
              <a:off x="1197312" y="2599145"/>
              <a:ext cx="178940" cy="100688"/>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Freeform 93"/>
            <p:cNvSpPr>
              <a:spLocks/>
            </p:cNvSpPr>
            <p:nvPr/>
          </p:nvSpPr>
          <p:spPr bwMode="auto">
            <a:xfrm>
              <a:off x="1198406" y="2599692"/>
              <a:ext cx="177846" cy="99594"/>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Freeform 94"/>
            <p:cNvSpPr>
              <a:spLocks/>
            </p:cNvSpPr>
            <p:nvPr/>
          </p:nvSpPr>
          <p:spPr bwMode="auto">
            <a:xfrm>
              <a:off x="1198953" y="2599145"/>
              <a:ext cx="176751" cy="99594"/>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Freeform 95"/>
            <p:cNvSpPr>
              <a:spLocks/>
            </p:cNvSpPr>
            <p:nvPr/>
          </p:nvSpPr>
          <p:spPr bwMode="auto">
            <a:xfrm>
              <a:off x="1200048" y="2599692"/>
              <a:ext cx="175657" cy="9849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96"/>
            <p:cNvSpPr>
              <a:spLocks/>
            </p:cNvSpPr>
            <p:nvPr/>
          </p:nvSpPr>
          <p:spPr bwMode="auto">
            <a:xfrm>
              <a:off x="1200595" y="2600240"/>
              <a:ext cx="174562" cy="97405"/>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97"/>
            <p:cNvSpPr>
              <a:spLocks/>
            </p:cNvSpPr>
            <p:nvPr/>
          </p:nvSpPr>
          <p:spPr bwMode="auto">
            <a:xfrm>
              <a:off x="1201689" y="2599692"/>
              <a:ext cx="173468" cy="97405"/>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Freeform 98"/>
            <p:cNvSpPr>
              <a:spLocks/>
            </p:cNvSpPr>
            <p:nvPr/>
          </p:nvSpPr>
          <p:spPr bwMode="auto">
            <a:xfrm>
              <a:off x="1202784" y="2600787"/>
              <a:ext cx="171279" cy="96310"/>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99"/>
            <p:cNvSpPr>
              <a:spLocks/>
            </p:cNvSpPr>
            <p:nvPr/>
          </p:nvSpPr>
          <p:spPr bwMode="auto">
            <a:xfrm>
              <a:off x="1203878" y="2601334"/>
              <a:ext cx="170185" cy="95216"/>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Freeform 100"/>
            <p:cNvSpPr>
              <a:spLocks/>
            </p:cNvSpPr>
            <p:nvPr/>
          </p:nvSpPr>
          <p:spPr bwMode="auto">
            <a:xfrm>
              <a:off x="1204973" y="2600787"/>
              <a:ext cx="169090" cy="95216"/>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Freeform 101"/>
            <p:cNvSpPr>
              <a:spLocks/>
            </p:cNvSpPr>
            <p:nvPr/>
          </p:nvSpPr>
          <p:spPr bwMode="auto">
            <a:xfrm>
              <a:off x="1205520" y="2601334"/>
              <a:ext cx="167996" cy="94121"/>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102"/>
            <p:cNvSpPr>
              <a:spLocks/>
            </p:cNvSpPr>
            <p:nvPr/>
          </p:nvSpPr>
          <p:spPr bwMode="auto">
            <a:xfrm>
              <a:off x="1206614" y="2600787"/>
              <a:ext cx="166901" cy="94121"/>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103"/>
            <p:cNvSpPr>
              <a:spLocks/>
            </p:cNvSpPr>
            <p:nvPr/>
          </p:nvSpPr>
          <p:spPr bwMode="auto">
            <a:xfrm>
              <a:off x="1207161" y="2601334"/>
              <a:ext cx="165807" cy="93027"/>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Freeform 104"/>
            <p:cNvSpPr>
              <a:spLocks/>
            </p:cNvSpPr>
            <p:nvPr/>
          </p:nvSpPr>
          <p:spPr bwMode="auto">
            <a:xfrm>
              <a:off x="1208803" y="2601881"/>
              <a:ext cx="163618" cy="91933"/>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105"/>
            <p:cNvSpPr>
              <a:spLocks/>
            </p:cNvSpPr>
            <p:nvPr/>
          </p:nvSpPr>
          <p:spPr bwMode="auto">
            <a:xfrm>
              <a:off x="1209350" y="2601334"/>
              <a:ext cx="162523" cy="91933"/>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Freeform 106"/>
            <p:cNvSpPr>
              <a:spLocks/>
            </p:cNvSpPr>
            <p:nvPr/>
          </p:nvSpPr>
          <p:spPr bwMode="auto">
            <a:xfrm>
              <a:off x="1210445" y="2601881"/>
              <a:ext cx="161429" cy="90838"/>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107"/>
            <p:cNvSpPr>
              <a:spLocks/>
            </p:cNvSpPr>
            <p:nvPr/>
          </p:nvSpPr>
          <p:spPr bwMode="auto">
            <a:xfrm>
              <a:off x="1210992" y="2602428"/>
              <a:ext cx="160335" cy="89744"/>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108"/>
            <p:cNvSpPr>
              <a:spLocks/>
            </p:cNvSpPr>
            <p:nvPr/>
          </p:nvSpPr>
          <p:spPr bwMode="auto">
            <a:xfrm>
              <a:off x="1212086" y="2602428"/>
              <a:ext cx="159240" cy="89744"/>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109"/>
            <p:cNvSpPr>
              <a:spLocks/>
            </p:cNvSpPr>
            <p:nvPr/>
          </p:nvSpPr>
          <p:spPr bwMode="auto">
            <a:xfrm>
              <a:off x="1213181" y="2602976"/>
              <a:ext cx="158146" cy="88649"/>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110"/>
            <p:cNvSpPr>
              <a:spLocks/>
            </p:cNvSpPr>
            <p:nvPr/>
          </p:nvSpPr>
          <p:spPr bwMode="auto">
            <a:xfrm>
              <a:off x="1214275" y="2603523"/>
              <a:ext cx="155957" cy="87555"/>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111"/>
            <p:cNvSpPr>
              <a:spLocks/>
            </p:cNvSpPr>
            <p:nvPr/>
          </p:nvSpPr>
          <p:spPr bwMode="auto">
            <a:xfrm>
              <a:off x="1215370" y="2602976"/>
              <a:ext cx="154862" cy="87555"/>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112"/>
            <p:cNvSpPr>
              <a:spLocks/>
            </p:cNvSpPr>
            <p:nvPr/>
          </p:nvSpPr>
          <p:spPr bwMode="auto">
            <a:xfrm>
              <a:off x="1215917" y="2603523"/>
              <a:ext cx="153768" cy="86460"/>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113"/>
            <p:cNvSpPr>
              <a:spLocks/>
            </p:cNvSpPr>
            <p:nvPr/>
          </p:nvSpPr>
          <p:spPr bwMode="auto">
            <a:xfrm>
              <a:off x="1217011" y="2604070"/>
              <a:ext cx="152674" cy="85366"/>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114"/>
            <p:cNvSpPr>
              <a:spLocks/>
            </p:cNvSpPr>
            <p:nvPr/>
          </p:nvSpPr>
          <p:spPr bwMode="auto">
            <a:xfrm>
              <a:off x="1217559" y="2603523"/>
              <a:ext cx="151579" cy="85366"/>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115"/>
            <p:cNvSpPr>
              <a:spLocks/>
            </p:cNvSpPr>
            <p:nvPr/>
          </p:nvSpPr>
          <p:spPr bwMode="auto">
            <a:xfrm>
              <a:off x="1218653" y="2604070"/>
              <a:ext cx="150485" cy="84271"/>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116"/>
            <p:cNvSpPr>
              <a:spLocks/>
            </p:cNvSpPr>
            <p:nvPr/>
          </p:nvSpPr>
          <p:spPr bwMode="auto">
            <a:xfrm>
              <a:off x="1220295" y="2604617"/>
              <a:ext cx="147749" cy="83177"/>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117"/>
            <p:cNvSpPr>
              <a:spLocks/>
            </p:cNvSpPr>
            <p:nvPr/>
          </p:nvSpPr>
          <p:spPr bwMode="auto">
            <a:xfrm>
              <a:off x="1221389" y="2604070"/>
              <a:ext cx="146654" cy="83177"/>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118"/>
            <p:cNvSpPr>
              <a:spLocks/>
            </p:cNvSpPr>
            <p:nvPr/>
          </p:nvSpPr>
          <p:spPr bwMode="auto">
            <a:xfrm>
              <a:off x="1221936" y="2605165"/>
              <a:ext cx="145560" cy="8208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119"/>
            <p:cNvSpPr>
              <a:spLocks/>
            </p:cNvSpPr>
            <p:nvPr/>
          </p:nvSpPr>
          <p:spPr bwMode="auto">
            <a:xfrm>
              <a:off x="1223031" y="2605712"/>
              <a:ext cx="144465" cy="80988"/>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120"/>
            <p:cNvSpPr>
              <a:spLocks/>
            </p:cNvSpPr>
            <p:nvPr/>
          </p:nvSpPr>
          <p:spPr bwMode="auto">
            <a:xfrm>
              <a:off x="1224125" y="2605165"/>
              <a:ext cx="143371" cy="80988"/>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121"/>
            <p:cNvSpPr>
              <a:spLocks/>
            </p:cNvSpPr>
            <p:nvPr/>
          </p:nvSpPr>
          <p:spPr bwMode="auto">
            <a:xfrm>
              <a:off x="1224672" y="2605712"/>
              <a:ext cx="142276" cy="79894"/>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122"/>
            <p:cNvSpPr>
              <a:spLocks/>
            </p:cNvSpPr>
            <p:nvPr/>
          </p:nvSpPr>
          <p:spPr bwMode="auto">
            <a:xfrm>
              <a:off x="1226314" y="2606259"/>
              <a:ext cx="140088" cy="78799"/>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123"/>
            <p:cNvSpPr>
              <a:spLocks/>
            </p:cNvSpPr>
            <p:nvPr/>
          </p:nvSpPr>
          <p:spPr bwMode="auto">
            <a:xfrm>
              <a:off x="1226861" y="2605712"/>
              <a:ext cx="138993" cy="78799"/>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124"/>
            <p:cNvSpPr>
              <a:spLocks/>
            </p:cNvSpPr>
            <p:nvPr/>
          </p:nvSpPr>
          <p:spPr bwMode="auto">
            <a:xfrm>
              <a:off x="1227956" y="2606259"/>
              <a:ext cx="137899" cy="77705"/>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125"/>
            <p:cNvSpPr>
              <a:spLocks/>
            </p:cNvSpPr>
            <p:nvPr/>
          </p:nvSpPr>
          <p:spPr bwMode="auto">
            <a:xfrm>
              <a:off x="1228503" y="2606806"/>
              <a:ext cx="136804" cy="76610"/>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126"/>
            <p:cNvSpPr>
              <a:spLocks/>
            </p:cNvSpPr>
            <p:nvPr/>
          </p:nvSpPr>
          <p:spPr bwMode="auto">
            <a:xfrm>
              <a:off x="1229597" y="2606259"/>
              <a:ext cx="135710" cy="76610"/>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127"/>
            <p:cNvSpPr>
              <a:spLocks/>
            </p:cNvSpPr>
            <p:nvPr/>
          </p:nvSpPr>
          <p:spPr bwMode="auto">
            <a:xfrm>
              <a:off x="1230145" y="2606806"/>
              <a:ext cx="134615" cy="75516"/>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128"/>
            <p:cNvSpPr>
              <a:spLocks/>
            </p:cNvSpPr>
            <p:nvPr/>
          </p:nvSpPr>
          <p:spPr bwMode="auto">
            <a:xfrm>
              <a:off x="1231239" y="2607901"/>
              <a:ext cx="133521" cy="74422"/>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129"/>
            <p:cNvSpPr>
              <a:spLocks/>
            </p:cNvSpPr>
            <p:nvPr/>
          </p:nvSpPr>
          <p:spPr bwMode="auto">
            <a:xfrm>
              <a:off x="1232881" y="2607353"/>
              <a:ext cx="131332" cy="74422"/>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130"/>
            <p:cNvSpPr>
              <a:spLocks/>
            </p:cNvSpPr>
            <p:nvPr/>
          </p:nvSpPr>
          <p:spPr bwMode="auto">
            <a:xfrm>
              <a:off x="1233428" y="2607901"/>
              <a:ext cx="130238" cy="73327"/>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131"/>
            <p:cNvSpPr>
              <a:spLocks/>
            </p:cNvSpPr>
            <p:nvPr/>
          </p:nvSpPr>
          <p:spPr bwMode="auto">
            <a:xfrm>
              <a:off x="1234522" y="2608448"/>
              <a:ext cx="129143" cy="72233"/>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132"/>
            <p:cNvSpPr>
              <a:spLocks/>
            </p:cNvSpPr>
            <p:nvPr/>
          </p:nvSpPr>
          <p:spPr bwMode="auto">
            <a:xfrm>
              <a:off x="1235069" y="2607901"/>
              <a:ext cx="128049" cy="72233"/>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133"/>
            <p:cNvSpPr>
              <a:spLocks/>
            </p:cNvSpPr>
            <p:nvPr/>
          </p:nvSpPr>
          <p:spPr bwMode="auto">
            <a:xfrm>
              <a:off x="1236164" y="2608448"/>
              <a:ext cx="126954" cy="70591"/>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134"/>
            <p:cNvSpPr>
              <a:spLocks/>
            </p:cNvSpPr>
            <p:nvPr/>
          </p:nvSpPr>
          <p:spPr bwMode="auto">
            <a:xfrm>
              <a:off x="1236711" y="2607901"/>
              <a:ext cx="125860" cy="70591"/>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135"/>
            <p:cNvSpPr>
              <a:spLocks/>
            </p:cNvSpPr>
            <p:nvPr/>
          </p:nvSpPr>
          <p:spPr bwMode="auto">
            <a:xfrm>
              <a:off x="1238353" y="2608448"/>
              <a:ext cx="123671" cy="69497"/>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136"/>
            <p:cNvSpPr>
              <a:spLocks/>
            </p:cNvSpPr>
            <p:nvPr/>
          </p:nvSpPr>
          <p:spPr bwMode="auto">
            <a:xfrm>
              <a:off x="1238900" y="2608995"/>
              <a:ext cx="122577" cy="68402"/>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137"/>
            <p:cNvSpPr>
              <a:spLocks/>
            </p:cNvSpPr>
            <p:nvPr/>
          </p:nvSpPr>
          <p:spPr bwMode="auto">
            <a:xfrm>
              <a:off x="1239994" y="2608448"/>
              <a:ext cx="121482" cy="68402"/>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138"/>
            <p:cNvSpPr>
              <a:spLocks/>
            </p:cNvSpPr>
            <p:nvPr/>
          </p:nvSpPr>
          <p:spPr bwMode="auto">
            <a:xfrm>
              <a:off x="1241089" y="2609542"/>
              <a:ext cx="120388" cy="67308"/>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139"/>
            <p:cNvSpPr>
              <a:spLocks/>
            </p:cNvSpPr>
            <p:nvPr/>
          </p:nvSpPr>
          <p:spPr bwMode="auto">
            <a:xfrm>
              <a:off x="1241636" y="2610089"/>
              <a:ext cx="119293" cy="66213"/>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140"/>
            <p:cNvSpPr>
              <a:spLocks/>
            </p:cNvSpPr>
            <p:nvPr/>
          </p:nvSpPr>
          <p:spPr bwMode="auto">
            <a:xfrm>
              <a:off x="1242731" y="2609542"/>
              <a:ext cx="118199" cy="66213"/>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141"/>
            <p:cNvSpPr>
              <a:spLocks/>
            </p:cNvSpPr>
            <p:nvPr/>
          </p:nvSpPr>
          <p:spPr bwMode="auto">
            <a:xfrm>
              <a:off x="1243825" y="2610089"/>
              <a:ext cx="116010" cy="65119"/>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142"/>
            <p:cNvSpPr>
              <a:spLocks/>
            </p:cNvSpPr>
            <p:nvPr/>
          </p:nvSpPr>
          <p:spPr bwMode="auto">
            <a:xfrm>
              <a:off x="1244919" y="2610637"/>
              <a:ext cx="114916" cy="64024"/>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143"/>
            <p:cNvSpPr>
              <a:spLocks/>
            </p:cNvSpPr>
            <p:nvPr/>
          </p:nvSpPr>
          <p:spPr bwMode="auto">
            <a:xfrm>
              <a:off x="1245467" y="2610089"/>
              <a:ext cx="113274" cy="64024"/>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144"/>
            <p:cNvSpPr>
              <a:spLocks/>
            </p:cNvSpPr>
            <p:nvPr/>
          </p:nvSpPr>
          <p:spPr bwMode="auto">
            <a:xfrm>
              <a:off x="1246561" y="2610637"/>
              <a:ext cx="112180" cy="62930"/>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145"/>
            <p:cNvSpPr>
              <a:spLocks/>
            </p:cNvSpPr>
            <p:nvPr/>
          </p:nvSpPr>
          <p:spPr bwMode="auto">
            <a:xfrm>
              <a:off x="1247108" y="2611184"/>
              <a:ext cx="111085" cy="61836"/>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146"/>
            <p:cNvSpPr>
              <a:spLocks/>
            </p:cNvSpPr>
            <p:nvPr/>
          </p:nvSpPr>
          <p:spPr bwMode="auto">
            <a:xfrm>
              <a:off x="1248203" y="2610637"/>
              <a:ext cx="109991" cy="61836"/>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147"/>
            <p:cNvSpPr>
              <a:spLocks/>
            </p:cNvSpPr>
            <p:nvPr/>
          </p:nvSpPr>
          <p:spPr bwMode="auto">
            <a:xfrm>
              <a:off x="1249844" y="2611184"/>
              <a:ext cx="107802" cy="60741"/>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148"/>
            <p:cNvSpPr>
              <a:spLocks/>
            </p:cNvSpPr>
            <p:nvPr/>
          </p:nvSpPr>
          <p:spPr bwMode="auto">
            <a:xfrm>
              <a:off x="1250392" y="2612278"/>
              <a:ext cx="106707" cy="5964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149"/>
            <p:cNvSpPr>
              <a:spLocks/>
            </p:cNvSpPr>
            <p:nvPr/>
          </p:nvSpPr>
          <p:spPr bwMode="auto">
            <a:xfrm>
              <a:off x="1251486" y="2611731"/>
              <a:ext cx="105613" cy="5964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150"/>
            <p:cNvSpPr>
              <a:spLocks/>
            </p:cNvSpPr>
            <p:nvPr/>
          </p:nvSpPr>
          <p:spPr bwMode="auto">
            <a:xfrm>
              <a:off x="1252033" y="2612278"/>
              <a:ext cx="104518" cy="58552"/>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151"/>
            <p:cNvSpPr>
              <a:spLocks/>
            </p:cNvSpPr>
            <p:nvPr/>
          </p:nvSpPr>
          <p:spPr bwMode="auto">
            <a:xfrm>
              <a:off x="1253128" y="2612826"/>
              <a:ext cx="103424" cy="57458"/>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152"/>
            <p:cNvSpPr>
              <a:spLocks/>
            </p:cNvSpPr>
            <p:nvPr/>
          </p:nvSpPr>
          <p:spPr bwMode="auto">
            <a:xfrm>
              <a:off x="1253675" y="2612278"/>
              <a:ext cx="102330" cy="57458"/>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153"/>
            <p:cNvSpPr>
              <a:spLocks/>
            </p:cNvSpPr>
            <p:nvPr/>
          </p:nvSpPr>
          <p:spPr bwMode="auto">
            <a:xfrm>
              <a:off x="1255864" y="2612826"/>
              <a:ext cx="99594" cy="56363"/>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154"/>
            <p:cNvSpPr>
              <a:spLocks/>
            </p:cNvSpPr>
            <p:nvPr/>
          </p:nvSpPr>
          <p:spPr bwMode="auto">
            <a:xfrm>
              <a:off x="1256411" y="2613373"/>
              <a:ext cx="98499" cy="5526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Freeform 155"/>
            <p:cNvSpPr>
              <a:spLocks/>
            </p:cNvSpPr>
            <p:nvPr/>
          </p:nvSpPr>
          <p:spPr bwMode="auto">
            <a:xfrm>
              <a:off x="1257505" y="2612826"/>
              <a:ext cx="97405" cy="5526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56"/>
            <p:cNvSpPr>
              <a:spLocks/>
            </p:cNvSpPr>
            <p:nvPr/>
          </p:nvSpPr>
          <p:spPr bwMode="auto">
            <a:xfrm>
              <a:off x="1258600" y="2613373"/>
              <a:ext cx="96310" cy="54175"/>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157"/>
            <p:cNvSpPr>
              <a:spLocks/>
            </p:cNvSpPr>
            <p:nvPr/>
          </p:nvSpPr>
          <p:spPr bwMode="auto">
            <a:xfrm>
              <a:off x="1259147" y="2613920"/>
              <a:ext cx="95216" cy="53080"/>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158"/>
            <p:cNvSpPr>
              <a:spLocks/>
            </p:cNvSpPr>
            <p:nvPr/>
          </p:nvSpPr>
          <p:spPr bwMode="auto">
            <a:xfrm>
              <a:off x="1260241" y="2613373"/>
              <a:ext cx="94121" cy="53080"/>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159"/>
            <p:cNvSpPr>
              <a:spLocks/>
            </p:cNvSpPr>
            <p:nvPr/>
          </p:nvSpPr>
          <p:spPr bwMode="auto">
            <a:xfrm>
              <a:off x="1261336" y="2614467"/>
              <a:ext cx="91932" cy="51986"/>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160"/>
            <p:cNvSpPr>
              <a:spLocks/>
            </p:cNvSpPr>
            <p:nvPr/>
          </p:nvSpPr>
          <p:spPr bwMode="auto">
            <a:xfrm>
              <a:off x="1262430" y="2615014"/>
              <a:ext cx="90838" cy="50891"/>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161"/>
            <p:cNvSpPr>
              <a:spLocks/>
            </p:cNvSpPr>
            <p:nvPr/>
          </p:nvSpPr>
          <p:spPr bwMode="auto">
            <a:xfrm>
              <a:off x="1262978" y="2614467"/>
              <a:ext cx="89744" cy="50891"/>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162"/>
            <p:cNvSpPr>
              <a:spLocks/>
            </p:cNvSpPr>
            <p:nvPr/>
          </p:nvSpPr>
          <p:spPr bwMode="auto">
            <a:xfrm>
              <a:off x="1264072" y="2615014"/>
              <a:ext cx="88649" cy="49797"/>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Freeform 163"/>
            <p:cNvSpPr>
              <a:spLocks/>
            </p:cNvSpPr>
            <p:nvPr/>
          </p:nvSpPr>
          <p:spPr bwMode="auto">
            <a:xfrm>
              <a:off x="1264619" y="2615562"/>
              <a:ext cx="87555" cy="48702"/>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Freeform 164"/>
            <p:cNvSpPr>
              <a:spLocks/>
            </p:cNvSpPr>
            <p:nvPr/>
          </p:nvSpPr>
          <p:spPr bwMode="auto">
            <a:xfrm>
              <a:off x="1265714" y="2615014"/>
              <a:ext cx="86460" cy="48702"/>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165"/>
            <p:cNvSpPr>
              <a:spLocks/>
            </p:cNvSpPr>
            <p:nvPr/>
          </p:nvSpPr>
          <p:spPr bwMode="auto">
            <a:xfrm>
              <a:off x="1267355" y="2615562"/>
              <a:ext cx="84271" cy="47608"/>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166"/>
            <p:cNvSpPr>
              <a:spLocks/>
            </p:cNvSpPr>
            <p:nvPr/>
          </p:nvSpPr>
          <p:spPr bwMode="auto">
            <a:xfrm>
              <a:off x="1267903" y="2616109"/>
              <a:ext cx="83177" cy="46513"/>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167"/>
            <p:cNvSpPr>
              <a:spLocks/>
            </p:cNvSpPr>
            <p:nvPr/>
          </p:nvSpPr>
          <p:spPr bwMode="auto">
            <a:xfrm>
              <a:off x="833412" y="2608995"/>
              <a:ext cx="39400" cy="41589"/>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168"/>
            <p:cNvSpPr>
              <a:spLocks/>
            </p:cNvSpPr>
            <p:nvPr/>
          </p:nvSpPr>
          <p:spPr bwMode="auto">
            <a:xfrm>
              <a:off x="747499" y="2653867"/>
              <a:ext cx="69497" cy="45419"/>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169"/>
            <p:cNvSpPr>
              <a:spLocks noEditPoints="1"/>
            </p:cNvSpPr>
            <p:nvPr/>
          </p:nvSpPr>
          <p:spPr bwMode="auto">
            <a:xfrm>
              <a:off x="763368" y="2665358"/>
              <a:ext cx="29550" cy="13680"/>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170"/>
            <p:cNvSpPr>
              <a:spLocks/>
            </p:cNvSpPr>
            <p:nvPr/>
          </p:nvSpPr>
          <p:spPr bwMode="auto">
            <a:xfrm>
              <a:off x="1359835" y="2680133"/>
              <a:ext cx="20794" cy="9850"/>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171"/>
            <p:cNvSpPr>
              <a:spLocks/>
            </p:cNvSpPr>
            <p:nvPr/>
          </p:nvSpPr>
          <p:spPr bwMode="auto">
            <a:xfrm>
              <a:off x="1329738" y="2697097"/>
              <a:ext cx="22436" cy="10944"/>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172"/>
            <p:cNvSpPr>
              <a:spLocks/>
            </p:cNvSpPr>
            <p:nvPr/>
          </p:nvSpPr>
          <p:spPr bwMode="auto">
            <a:xfrm>
              <a:off x="771029" y="2699833"/>
              <a:ext cx="126407" cy="119293"/>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173"/>
            <p:cNvSpPr>
              <a:spLocks/>
            </p:cNvSpPr>
            <p:nvPr/>
          </p:nvSpPr>
          <p:spPr bwMode="auto">
            <a:xfrm>
              <a:off x="1282130" y="2716797"/>
              <a:ext cx="30644" cy="9303"/>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174"/>
            <p:cNvSpPr>
              <a:spLocks/>
            </p:cNvSpPr>
            <p:nvPr/>
          </p:nvSpPr>
          <p:spPr bwMode="auto">
            <a:xfrm>
              <a:off x="1241089" y="2728288"/>
              <a:ext cx="21341" cy="9303"/>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175"/>
            <p:cNvSpPr>
              <a:spLocks/>
            </p:cNvSpPr>
            <p:nvPr/>
          </p:nvSpPr>
          <p:spPr bwMode="auto">
            <a:xfrm>
              <a:off x="1195123" y="2747988"/>
              <a:ext cx="8755" cy="601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Freeform 176"/>
            <p:cNvSpPr>
              <a:spLocks/>
            </p:cNvSpPr>
            <p:nvPr/>
          </p:nvSpPr>
          <p:spPr bwMode="auto">
            <a:xfrm>
              <a:off x="618903" y="2807088"/>
              <a:ext cx="2189" cy="4925"/>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177"/>
            <p:cNvSpPr>
              <a:spLocks/>
            </p:cNvSpPr>
            <p:nvPr/>
          </p:nvSpPr>
          <p:spPr bwMode="auto">
            <a:xfrm>
              <a:off x="618903" y="2814749"/>
              <a:ext cx="1094" cy="2189"/>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178"/>
            <p:cNvSpPr>
              <a:spLocks/>
            </p:cNvSpPr>
            <p:nvPr/>
          </p:nvSpPr>
          <p:spPr bwMode="auto">
            <a:xfrm>
              <a:off x="668152" y="2832807"/>
              <a:ext cx="2736" cy="19153"/>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179"/>
            <p:cNvSpPr>
              <a:spLocks/>
            </p:cNvSpPr>
            <p:nvPr/>
          </p:nvSpPr>
          <p:spPr bwMode="auto">
            <a:xfrm>
              <a:off x="1092793" y="3114077"/>
              <a:ext cx="201376" cy="225454"/>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180"/>
            <p:cNvSpPr>
              <a:spLocks noEditPoints="1"/>
            </p:cNvSpPr>
            <p:nvPr/>
          </p:nvSpPr>
          <p:spPr bwMode="auto">
            <a:xfrm>
              <a:off x="1672296" y="3139796"/>
              <a:ext cx="108349" cy="146107"/>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181"/>
            <p:cNvSpPr>
              <a:spLocks/>
            </p:cNvSpPr>
            <p:nvPr/>
          </p:nvSpPr>
          <p:spPr bwMode="auto">
            <a:xfrm>
              <a:off x="1156817" y="3208198"/>
              <a:ext cx="126407" cy="38305"/>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182"/>
            <p:cNvSpPr>
              <a:spLocks/>
            </p:cNvSpPr>
            <p:nvPr/>
          </p:nvSpPr>
          <p:spPr bwMode="auto">
            <a:xfrm>
              <a:off x="830129" y="3220237"/>
              <a:ext cx="690588" cy="715760"/>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183"/>
            <p:cNvSpPr>
              <a:spLocks/>
            </p:cNvSpPr>
            <p:nvPr/>
          </p:nvSpPr>
          <p:spPr bwMode="auto">
            <a:xfrm>
              <a:off x="1507036" y="3225709"/>
              <a:ext cx="210679" cy="21943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184"/>
            <p:cNvSpPr>
              <a:spLocks/>
            </p:cNvSpPr>
            <p:nvPr/>
          </p:nvSpPr>
          <p:spPr bwMode="auto">
            <a:xfrm>
              <a:off x="1156270" y="3244314"/>
              <a:ext cx="126954" cy="29003"/>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Freeform 185"/>
            <p:cNvSpPr>
              <a:spLocks/>
            </p:cNvSpPr>
            <p:nvPr/>
          </p:nvSpPr>
          <p:spPr bwMode="auto">
            <a:xfrm>
              <a:off x="1152987" y="3282619"/>
              <a:ext cx="109991" cy="25172"/>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3" name="Freeform 186"/>
            <p:cNvSpPr>
              <a:spLocks/>
            </p:cNvSpPr>
            <p:nvPr/>
          </p:nvSpPr>
          <p:spPr bwMode="auto">
            <a:xfrm>
              <a:off x="1677221" y="3285903"/>
              <a:ext cx="88649" cy="60194"/>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187"/>
            <p:cNvSpPr>
              <a:spLocks/>
            </p:cNvSpPr>
            <p:nvPr/>
          </p:nvSpPr>
          <p:spPr bwMode="auto">
            <a:xfrm>
              <a:off x="1590213" y="3326397"/>
              <a:ext cx="75516" cy="72780"/>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188"/>
            <p:cNvSpPr>
              <a:spLocks/>
            </p:cNvSpPr>
            <p:nvPr/>
          </p:nvSpPr>
          <p:spPr bwMode="auto">
            <a:xfrm>
              <a:off x="1664088" y="3337888"/>
              <a:ext cx="90291" cy="74969"/>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189"/>
            <p:cNvSpPr>
              <a:spLocks/>
            </p:cNvSpPr>
            <p:nvPr/>
          </p:nvSpPr>
          <p:spPr bwMode="auto">
            <a:xfrm>
              <a:off x="1478034" y="3358683"/>
              <a:ext cx="24625" cy="36116"/>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190"/>
            <p:cNvSpPr>
              <a:spLocks/>
            </p:cNvSpPr>
            <p:nvPr/>
          </p:nvSpPr>
          <p:spPr bwMode="auto">
            <a:xfrm>
              <a:off x="1186914" y="3440765"/>
              <a:ext cx="9303" cy="8755"/>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191"/>
            <p:cNvSpPr>
              <a:spLocks/>
            </p:cNvSpPr>
            <p:nvPr/>
          </p:nvSpPr>
          <p:spPr bwMode="auto">
            <a:xfrm>
              <a:off x="888134" y="3445143"/>
              <a:ext cx="9850" cy="8755"/>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192"/>
            <p:cNvSpPr>
              <a:spLocks/>
            </p:cNvSpPr>
            <p:nvPr/>
          </p:nvSpPr>
          <p:spPr bwMode="auto">
            <a:xfrm>
              <a:off x="869528" y="3447879"/>
              <a:ext cx="9303" cy="7114"/>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193"/>
            <p:cNvSpPr>
              <a:spLocks/>
            </p:cNvSpPr>
            <p:nvPr/>
          </p:nvSpPr>
          <p:spPr bwMode="auto">
            <a:xfrm>
              <a:off x="1024938" y="3450068"/>
              <a:ext cx="74422" cy="60194"/>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194"/>
            <p:cNvSpPr>
              <a:spLocks/>
            </p:cNvSpPr>
            <p:nvPr/>
          </p:nvSpPr>
          <p:spPr bwMode="auto">
            <a:xfrm>
              <a:off x="1209897" y="3453899"/>
              <a:ext cx="8755" cy="7661"/>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195"/>
            <p:cNvSpPr>
              <a:spLocks noEditPoints="1"/>
            </p:cNvSpPr>
            <p:nvPr/>
          </p:nvSpPr>
          <p:spPr bwMode="auto">
            <a:xfrm>
              <a:off x="1011805" y="3496034"/>
              <a:ext cx="87555" cy="111085"/>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196"/>
            <p:cNvSpPr>
              <a:spLocks/>
            </p:cNvSpPr>
            <p:nvPr/>
          </p:nvSpPr>
          <p:spPr bwMode="auto">
            <a:xfrm>
              <a:off x="971311" y="3537623"/>
              <a:ext cx="32833" cy="42136"/>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197"/>
            <p:cNvSpPr>
              <a:spLocks/>
            </p:cNvSpPr>
            <p:nvPr/>
          </p:nvSpPr>
          <p:spPr bwMode="auto">
            <a:xfrm>
              <a:off x="1053393" y="3556775"/>
              <a:ext cx="16964" cy="13680"/>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198"/>
            <p:cNvSpPr>
              <a:spLocks/>
            </p:cNvSpPr>
            <p:nvPr/>
          </p:nvSpPr>
          <p:spPr bwMode="auto">
            <a:xfrm>
              <a:off x="679097" y="3566078"/>
              <a:ext cx="283458" cy="206848"/>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199"/>
            <p:cNvSpPr>
              <a:spLocks/>
            </p:cNvSpPr>
            <p:nvPr/>
          </p:nvSpPr>
          <p:spPr bwMode="auto">
            <a:xfrm>
              <a:off x="865698" y="3566078"/>
              <a:ext cx="36116" cy="19700"/>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200"/>
            <p:cNvSpPr>
              <a:spLocks/>
            </p:cNvSpPr>
            <p:nvPr/>
          </p:nvSpPr>
          <p:spPr bwMode="auto">
            <a:xfrm>
              <a:off x="1062149" y="3588514"/>
              <a:ext cx="2189" cy="8755"/>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201"/>
            <p:cNvSpPr>
              <a:spLocks noEditPoints="1"/>
            </p:cNvSpPr>
            <p:nvPr/>
          </p:nvSpPr>
          <p:spPr bwMode="auto">
            <a:xfrm>
              <a:off x="994841" y="3614233"/>
              <a:ext cx="40494" cy="90291"/>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202"/>
            <p:cNvSpPr>
              <a:spLocks/>
            </p:cNvSpPr>
            <p:nvPr/>
          </p:nvSpPr>
          <p:spPr bwMode="auto">
            <a:xfrm>
              <a:off x="1372421" y="3656916"/>
              <a:ext cx="7114" cy="6567"/>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203"/>
            <p:cNvSpPr>
              <a:spLocks/>
            </p:cNvSpPr>
            <p:nvPr/>
          </p:nvSpPr>
          <p:spPr bwMode="auto">
            <a:xfrm>
              <a:off x="1288150" y="3673880"/>
              <a:ext cx="58552" cy="21341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204"/>
            <p:cNvSpPr>
              <a:spLocks/>
            </p:cNvSpPr>
            <p:nvPr/>
          </p:nvSpPr>
          <p:spPr bwMode="auto">
            <a:xfrm>
              <a:off x="1369685" y="3694127"/>
              <a:ext cx="547" cy="1039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206"/>
            <p:cNvSpPr>
              <a:spLocks/>
            </p:cNvSpPr>
            <p:nvPr/>
          </p:nvSpPr>
          <p:spPr bwMode="auto">
            <a:xfrm>
              <a:off x="916589" y="3700146"/>
              <a:ext cx="50344" cy="82630"/>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207"/>
            <p:cNvSpPr>
              <a:spLocks/>
            </p:cNvSpPr>
            <p:nvPr/>
          </p:nvSpPr>
          <p:spPr bwMode="auto">
            <a:xfrm>
              <a:off x="750235" y="3704524"/>
              <a:ext cx="40494" cy="55816"/>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208"/>
            <p:cNvSpPr>
              <a:spLocks/>
            </p:cNvSpPr>
            <p:nvPr/>
          </p:nvSpPr>
          <p:spPr bwMode="auto">
            <a:xfrm>
              <a:off x="1339040" y="3706713"/>
              <a:ext cx="32286" cy="161976"/>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209"/>
            <p:cNvSpPr>
              <a:spLocks/>
            </p:cNvSpPr>
            <p:nvPr/>
          </p:nvSpPr>
          <p:spPr bwMode="auto">
            <a:xfrm>
              <a:off x="1322077" y="3714921"/>
              <a:ext cx="1094" cy="1039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210"/>
            <p:cNvSpPr>
              <a:spLocks/>
            </p:cNvSpPr>
            <p:nvPr/>
          </p:nvSpPr>
          <p:spPr bwMode="auto">
            <a:xfrm>
              <a:off x="1220842" y="3727507"/>
              <a:ext cx="99046" cy="181129"/>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211"/>
            <p:cNvSpPr>
              <a:spLocks/>
            </p:cNvSpPr>
            <p:nvPr/>
          </p:nvSpPr>
          <p:spPr bwMode="auto">
            <a:xfrm>
              <a:off x="644622" y="3772926"/>
              <a:ext cx="375391" cy="177846"/>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212"/>
            <p:cNvSpPr>
              <a:spLocks/>
            </p:cNvSpPr>
            <p:nvPr/>
          </p:nvSpPr>
          <p:spPr bwMode="auto">
            <a:xfrm>
              <a:off x="784162" y="3825459"/>
              <a:ext cx="233662" cy="252814"/>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213"/>
            <p:cNvSpPr>
              <a:spLocks/>
            </p:cNvSpPr>
            <p:nvPr/>
          </p:nvSpPr>
          <p:spPr bwMode="auto">
            <a:xfrm>
              <a:off x="1203878" y="3837498"/>
              <a:ext cx="67855" cy="51986"/>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214"/>
            <p:cNvSpPr>
              <a:spLocks/>
            </p:cNvSpPr>
            <p:nvPr/>
          </p:nvSpPr>
          <p:spPr bwMode="auto">
            <a:xfrm>
              <a:off x="984991" y="3896050"/>
              <a:ext cx="10397" cy="10944"/>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215"/>
            <p:cNvSpPr>
              <a:spLocks/>
            </p:cNvSpPr>
            <p:nvPr/>
          </p:nvSpPr>
          <p:spPr bwMode="auto">
            <a:xfrm>
              <a:off x="628205" y="3932166"/>
              <a:ext cx="136257" cy="106160"/>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216"/>
            <p:cNvSpPr>
              <a:spLocks/>
            </p:cNvSpPr>
            <p:nvPr/>
          </p:nvSpPr>
          <p:spPr bwMode="auto">
            <a:xfrm>
              <a:off x="1270091" y="3932166"/>
              <a:ext cx="155410" cy="10889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217"/>
            <p:cNvSpPr>
              <a:spLocks/>
            </p:cNvSpPr>
            <p:nvPr/>
          </p:nvSpPr>
          <p:spPr bwMode="auto">
            <a:xfrm>
              <a:off x="1034788" y="3937638"/>
              <a:ext cx="262664" cy="155410"/>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218"/>
            <p:cNvSpPr>
              <a:spLocks/>
            </p:cNvSpPr>
            <p:nvPr/>
          </p:nvSpPr>
          <p:spPr bwMode="auto">
            <a:xfrm>
              <a:off x="775954" y="3944752"/>
              <a:ext cx="20794" cy="1039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219"/>
            <p:cNvSpPr>
              <a:spLocks/>
            </p:cNvSpPr>
            <p:nvPr/>
          </p:nvSpPr>
          <p:spPr bwMode="auto">
            <a:xfrm>
              <a:off x="737649" y="3955697"/>
              <a:ext cx="75516" cy="61836"/>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220"/>
            <p:cNvSpPr>
              <a:spLocks/>
            </p:cNvSpPr>
            <p:nvPr/>
          </p:nvSpPr>
          <p:spPr bwMode="auto">
            <a:xfrm>
              <a:off x="751876" y="3967735"/>
              <a:ext cx="45966" cy="40494"/>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221"/>
            <p:cNvSpPr>
              <a:spLocks/>
            </p:cNvSpPr>
            <p:nvPr/>
          </p:nvSpPr>
          <p:spPr bwMode="auto">
            <a:xfrm>
              <a:off x="766104" y="3975944"/>
              <a:ext cx="18605" cy="21889"/>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222"/>
            <p:cNvSpPr>
              <a:spLocks/>
            </p:cNvSpPr>
            <p:nvPr/>
          </p:nvSpPr>
          <p:spPr bwMode="auto">
            <a:xfrm>
              <a:off x="735460" y="4025193"/>
              <a:ext cx="43777" cy="47061"/>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223"/>
            <p:cNvSpPr>
              <a:spLocks/>
            </p:cNvSpPr>
            <p:nvPr/>
          </p:nvSpPr>
          <p:spPr bwMode="auto">
            <a:xfrm>
              <a:off x="1272827" y="4031213"/>
              <a:ext cx="148296" cy="51438"/>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224"/>
            <p:cNvSpPr>
              <a:spLocks/>
            </p:cNvSpPr>
            <p:nvPr/>
          </p:nvSpPr>
          <p:spPr bwMode="auto">
            <a:xfrm>
              <a:off x="1380629" y="4035043"/>
              <a:ext cx="98499" cy="51438"/>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225"/>
            <p:cNvSpPr>
              <a:spLocks/>
            </p:cNvSpPr>
            <p:nvPr/>
          </p:nvSpPr>
          <p:spPr bwMode="auto">
            <a:xfrm>
              <a:off x="1404706" y="4042704"/>
              <a:ext cx="206301" cy="64024"/>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226"/>
            <p:cNvSpPr>
              <a:spLocks/>
            </p:cNvSpPr>
            <p:nvPr/>
          </p:nvSpPr>
          <p:spPr bwMode="auto">
            <a:xfrm>
              <a:off x="984991" y="4059121"/>
              <a:ext cx="295497" cy="95216"/>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227"/>
            <p:cNvSpPr>
              <a:spLocks/>
            </p:cNvSpPr>
            <p:nvPr/>
          </p:nvSpPr>
          <p:spPr bwMode="auto">
            <a:xfrm>
              <a:off x="1230691" y="4085387"/>
              <a:ext cx="141729" cy="75516"/>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228"/>
            <p:cNvSpPr>
              <a:spLocks/>
            </p:cNvSpPr>
            <p:nvPr/>
          </p:nvSpPr>
          <p:spPr bwMode="auto">
            <a:xfrm>
              <a:off x="1313868" y="4096879"/>
              <a:ext cx="185507" cy="74422"/>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229"/>
            <p:cNvSpPr>
              <a:spLocks/>
            </p:cNvSpPr>
            <p:nvPr/>
          </p:nvSpPr>
          <p:spPr bwMode="auto">
            <a:xfrm>
              <a:off x="948875" y="2580540"/>
              <a:ext cx="15322" cy="15869"/>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230"/>
            <p:cNvSpPr>
              <a:spLocks/>
            </p:cNvSpPr>
            <p:nvPr/>
          </p:nvSpPr>
          <p:spPr bwMode="auto">
            <a:xfrm>
              <a:off x="1044090" y="2554820"/>
              <a:ext cx="15869" cy="15322"/>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231"/>
            <p:cNvSpPr>
              <a:spLocks noEditPoints="1"/>
            </p:cNvSpPr>
            <p:nvPr/>
          </p:nvSpPr>
          <p:spPr bwMode="auto">
            <a:xfrm>
              <a:off x="692230" y="3789890"/>
              <a:ext cx="182223" cy="119841"/>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 name="Group 661"/>
          <p:cNvGrpSpPr/>
          <p:nvPr/>
        </p:nvGrpSpPr>
        <p:grpSpPr>
          <a:xfrm>
            <a:off x="7733542" y="4413498"/>
            <a:ext cx="1243190" cy="1911102"/>
            <a:chOff x="6477000" y="3124200"/>
            <a:chExt cx="877318" cy="1348665"/>
          </a:xfrm>
        </p:grpSpPr>
        <p:sp>
          <p:nvSpPr>
            <p:cNvPr id="1047" name="AutoShape 3"/>
            <p:cNvSpPr>
              <a:spLocks noChangeAspect="1" noChangeArrowheads="1" noTextEdit="1"/>
            </p:cNvSpPr>
            <p:nvPr/>
          </p:nvSpPr>
          <p:spPr bwMode="auto">
            <a:xfrm flipH="1">
              <a:off x="6477000" y="3124200"/>
              <a:ext cx="877318" cy="134866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6"/>
            <p:cNvSpPr>
              <a:spLocks noEditPoints="1"/>
            </p:cNvSpPr>
            <p:nvPr/>
          </p:nvSpPr>
          <p:spPr bwMode="auto">
            <a:xfrm flipH="1">
              <a:off x="6481438" y="3127832"/>
              <a:ext cx="869651" cy="1340998"/>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7"/>
            <p:cNvSpPr>
              <a:spLocks/>
            </p:cNvSpPr>
            <p:nvPr/>
          </p:nvSpPr>
          <p:spPr bwMode="auto">
            <a:xfrm flipH="1">
              <a:off x="7107749" y="3136307"/>
              <a:ext cx="146892" cy="186844"/>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8"/>
            <p:cNvSpPr>
              <a:spLocks/>
            </p:cNvSpPr>
            <p:nvPr/>
          </p:nvSpPr>
          <p:spPr bwMode="auto">
            <a:xfrm flipH="1">
              <a:off x="7075868" y="3141552"/>
              <a:ext cx="20178" cy="22599"/>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9"/>
            <p:cNvSpPr>
              <a:spLocks/>
            </p:cNvSpPr>
            <p:nvPr/>
          </p:nvSpPr>
          <p:spPr bwMode="auto">
            <a:xfrm flipH="1">
              <a:off x="6983455" y="3141957"/>
              <a:ext cx="35109" cy="18967"/>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0"/>
            <p:cNvSpPr>
              <a:spLocks/>
            </p:cNvSpPr>
            <p:nvPr/>
          </p:nvSpPr>
          <p:spPr bwMode="auto">
            <a:xfrm flipH="1">
              <a:off x="6951171" y="3191189"/>
              <a:ext cx="90799" cy="106134"/>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11"/>
            <p:cNvSpPr>
              <a:spLocks/>
            </p:cNvSpPr>
            <p:nvPr/>
          </p:nvSpPr>
          <p:spPr bwMode="auto">
            <a:xfrm flipH="1">
              <a:off x="7048427" y="3197646"/>
              <a:ext cx="87570" cy="138418"/>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12"/>
            <p:cNvSpPr>
              <a:spLocks/>
            </p:cNvSpPr>
            <p:nvPr/>
          </p:nvSpPr>
          <p:spPr bwMode="auto">
            <a:xfrm flipH="1">
              <a:off x="7196933" y="3203700"/>
              <a:ext cx="4843" cy="6861"/>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13"/>
            <p:cNvSpPr>
              <a:spLocks/>
            </p:cNvSpPr>
            <p:nvPr/>
          </p:nvSpPr>
          <p:spPr bwMode="auto">
            <a:xfrm flipH="1">
              <a:off x="7204600" y="3218631"/>
              <a:ext cx="6861" cy="10493"/>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14"/>
            <p:cNvSpPr>
              <a:spLocks/>
            </p:cNvSpPr>
            <p:nvPr/>
          </p:nvSpPr>
          <p:spPr bwMode="auto">
            <a:xfrm flipH="1">
              <a:off x="6734464" y="3273110"/>
              <a:ext cx="525423" cy="461662"/>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15"/>
            <p:cNvSpPr>
              <a:spLocks/>
            </p:cNvSpPr>
            <p:nvPr/>
          </p:nvSpPr>
          <p:spPr bwMode="auto">
            <a:xfrm flipH="1">
              <a:off x="6769573" y="3285217"/>
              <a:ext cx="205811" cy="116223"/>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16"/>
            <p:cNvSpPr>
              <a:spLocks/>
            </p:cNvSpPr>
            <p:nvPr/>
          </p:nvSpPr>
          <p:spPr bwMode="auto">
            <a:xfrm flipH="1">
              <a:off x="6769574" y="3285620"/>
              <a:ext cx="205003" cy="115415"/>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17"/>
            <p:cNvSpPr>
              <a:spLocks/>
            </p:cNvSpPr>
            <p:nvPr/>
          </p:nvSpPr>
          <p:spPr bwMode="auto">
            <a:xfrm flipH="1">
              <a:off x="6769574" y="3286427"/>
              <a:ext cx="204196" cy="114609"/>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18"/>
            <p:cNvSpPr>
              <a:spLocks noEditPoints="1"/>
            </p:cNvSpPr>
            <p:nvPr/>
          </p:nvSpPr>
          <p:spPr bwMode="auto">
            <a:xfrm flipH="1">
              <a:off x="6770381" y="3286024"/>
              <a:ext cx="202582" cy="114609"/>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19"/>
            <p:cNvSpPr>
              <a:spLocks/>
            </p:cNvSpPr>
            <p:nvPr/>
          </p:nvSpPr>
          <p:spPr bwMode="auto">
            <a:xfrm flipH="1">
              <a:off x="6770381" y="3286427"/>
              <a:ext cx="201775" cy="113801"/>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20"/>
            <p:cNvSpPr>
              <a:spLocks/>
            </p:cNvSpPr>
            <p:nvPr/>
          </p:nvSpPr>
          <p:spPr bwMode="auto">
            <a:xfrm flipH="1">
              <a:off x="6770784" y="3286831"/>
              <a:ext cx="200968" cy="112994"/>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21"/>
            <p:cNvSpPr>
              <a:spLocks/>
            </p:cNvSpPr>
            <p:nvPr/>
          </p:nvSpPr>
          <p:spPr bwMode="auto">
            <a:xfrm flipH="1">
              <a:off x="6770784" y="3286427"/>
              <a:ext cx="200161" cy="112994"/>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22"/>
            <p:cNvSpPr>
              <a:spLocks/>
            </p:cNvSpPr>
            <p:nvPr/>
          </p:nvSpPr>
          <p:spPr bwMode="auto">
            <a:xfrm flipH="1">
              <a:off x="6771187" y="3286831"/>
              <a:ext cx="199354" cy="112187"/>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23"/>
            <p:cNvSpPr>
              <a:spLocks/>
            </p:cNvSpPr>
            <p:nvPr/>
          </p:nvSpPr>
          <p:spPr bwMode="auto">
            <a:xfrm flipH="1">
              <a:off x="6771188" y="3287234"/>
              <a:ext cx="198547" cy="111380"/>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24"/>
            <p:cNvSpPr>
              <a:spLocks/>
            </p:cNvSpPr>
            <p:nvPr/>
          </p:nvSpPr>
          <p:spPr bwMode="auto">
            <a:xfrm flipH="1">
              <a:off x="6771592" y="3286831"/>
              <a:ext cx="197739" cy="111380"/>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25"/>
            <p:cNvSpPr>
              <a:spLocks/>
            </p:cNvSpPr>
            <p:nvPr/>
          </p:nvSpPr>
          <p:spPr bwMode="auto">
            <a:xfrm flipH="1">
              <a:off x="6771994" y="3287234"/>
              <a:ext cx="196126" cy="110573"/>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26"/>
            <p:cNvSpPr>
              <a:spLocks/>
            </p:cNvSpPr>
            <p:nvPr/>
          </p:nvSpPr>
          <p:spPr bwMode="auto">
            <a:xfrm flipH="1">
              <a:off x="6771995" y="3287638"/>
              <a:ext cx="195318" cy="109766"/>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27"/>
            <p:cNvSpPr>
              <a:spLocks/>
            </p:cNvSpPr>
            <p:nvPr/>
          </p:nvSpPr>
          <p:spPr bwMode="auto">
            <a:xfrm flipH="1">
              <a:off x="6772398" y="3287638"/>
              <a:ext cx="194511" cy="109766"/>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28"/>
            <p:cNvSpPr>
              <a:spLocks/>
            </p:cNvSpPr>
            <p:nvPr/>
          </p:nvSpPr>
          <p:spPr bwMode="auto">
            <a:xfrm flipH="1">
              <a:off x="6772399" y="3288041"/>
              <a:ext cx="193704" cy="10895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29"/>
            <p:cNvSpPr>
              <a:spLocks/>
            </p:cNvSpPr>
            <p:nvPr/>
          </p:nvSpPr>
          <p:spPr bwMode="auto">
            <a:xfrm flipH="1">
              <a:off x="6772802" y="3288445"/>
              <a:ext cx="192897" cy="108151"/>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30"/>
            <p:cNvSpPr>
              <a:spLocks/>
            </p:cNvSpPr>
            <p:nvPr/>
          </p:nvSpPr>
          <p:spPr bwMode="auto">
            <a:xfrm flipH="1">
              <a:off x="6772802" y="3288041"/>
              <a:ext cx="192090" cy="108151"/>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31"/>
            <p:cNvSpPr>
              <a:spLocks/>
            </p:cNvSpPr>
            <p:nvPr/>
          </p:nvSpPr>
          <p:spPr bwMode="auto">
            <a:xfrm flipH="1">
              <a:off x="6773609" y="3288445"/>
              <a:ext cx="190476" cy="107345"/>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32"/>
            <p:cNvSpPr>
              <a:spLocks/>
            </p:cNvSpPr>
            <p:nvPr/>
          </p:nvSpPr>
          <p:spPr bwMode="auto">
            <a:xfrm flipH="1">
              <a:off x="6773608" y="3288849"/>
              <a:ext cx="189669" cy="106537"/>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33"/>
            <p:cNvSpPr>
              <a:spLocks/>
            </p:cNvSpPr>
            <p:nvPr/>
          </p:nvSpPr>
          <p:spPr bwMode="auto">
            <a:xfrm flipH="1">
              <a:off x="6774012" y="3288445"/>
              <a:ext cx="188862" cy="106537"/>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34"/>
            <p:cNvSpPr>
              <a:spLocks/>
            </p:cNvSpPr>
            <p:nvPr/>
          </p:nvSpPr>
          <p:spPr bwMode="auto">
            <a:xfrm flipH="1">
              <a:off x="6774013" y="3288849"/>
              <a:ext cx="188054" cy="105730"/>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35"/>
            <p:cNvSpPr>
              <a:spLocks/>
            </p:cNvSpPr>
            <p:nvPr/>
          </p:nvSpPr>
          <p:spPr bwMode="auto">
            <a:xfrm flipH="1">
              <a:off x="6774013" y="3288445"/>
              <a:ext cx="187247" cy="105730"/>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36"/>
            <p:cNvSpPr>
              <a:spLocks/>
            </p:cNvSpPr>
            <p:nvPr/>
          </p:nvSpPr>
          <p:spPr bwMode="auto">
            <a:xfrm flipH="1">
              <a:off x="6774416" y="3288849"/>
              <a:ext cx="186440" cy="104923"/>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37"/>
            <p:cNvSpPr>
              <a:spLocks/>
            </p:cNvSpPr>
            <p:nvPr/>
          </p:nvSpPr>
          <p:spPr bwMode="auto">
            <a:xfrm flipH="1">
              <a:off x="6774819" y="3289656"/>
              <a:ext cx="184826" cy="104116"/>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38"/>
            <p:cNvSpPr>
              <a:spLocks/>
            </p:cNvSpPr>
            <p:nvPr/>
          </p:nvSpPr>
          <p:spPr bwMode="auto">
            <a:xfrm flipH="1">
              <a:off x="6775223" y="3289252"/>
              <a:ext cx="184019" cy="104116"/>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39"/>
            <p:cNvSpPr>
              <a:spLocks/>
            </p:cNvSpPr>
            <p:nvPr/>
          </p:nvSpPr>
          <p:spPr bwMode="auto">
            <a:xfrm flipH="1">
              <a:off x="6775223" y="3289656"/>
              <a:ext cx="183212" cy="103309"/>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40"/>
            <p:cNvSpPr>
              <a:spLocks/>
            </p:cNvSpPr>
            <p:nvPr/>
          </p:nvSpPr>
          <p:spPr bwMode="auto">
            <a:xfrm flipH="1">
              <a:off x="6775626" y="3290059"/>
              <a:ext cx="182405" cy="102502"/>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41"/>
            <p:cNvSpPr>
              <a:spLocks/>
            </p:cNvSpPr>
            <p:nvPr/>
          </p:nvSpPr>
          <p:spPr bwMode="auto">
            <a:xfrm flipH="1">
              <a:off x="6775626" y="3289656"/>
              <a:ext cx="181598" cy="102502"/>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42"/>
            <p:cNvSpPr>
              <a:spLocks/>
            </p:cNvSpPr>
            <p:nvPr/>
          </p:nvSpPr>
          <p:spPr bwMode="auto">
            <a:xfrm flipH="1">
              <a:off x="6776434" y="3290059"/>
              <a:ext cx="180387" cy="101695"/>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43"/>
            <p:cNvSpPr>
              <a:spLocks/>
            </p:cNvSpPr>
            <p:nvPr/>
          </p:nvSpPr>
          <p:spPr bwMode="auto">
            <a:xfrm flipH="1">
              <a:off x="6776838" y="3290463"/>
              <a:ext cx="178369" cy="100887"/>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44"/>
            <p:cNvSpPr>
              <a:spLocks/>
            </p:cNvSpPr>
            <p:nvPr/>
          </p:nvSpPr>
          <p:spPr bwMode="auto">
            <a:xfrm flipH="1">
              <a:off x="6777241" y="3290059"/>
              <a:ext cx="177562" cy="100887"/>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45"/>
            <p:cNvSpPr>
              <a:spLocks/>
            </p:cNvSpPr>
            <p:nvPr/>
          </p:nvSpPr>
          <p:spPr bwMode="auto">
            <a:xfrm flipH="1">
              <a:off x="6777241" y="3290463"/>
              <a:ext cx="176755" cy="100081"/>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46"/>
            <p:cNvSpPr>
              <a:spLocks/>
            </p:cNvSpPr>
            <p:nvPr/>
          </p:nvSpPr>
          <p:spPr bwMode="auto">
            <a:xfrm flipH="1">
              <a:off x="6777241" y="3290866"/>
              <a:ext cx="175948" cy="99273"/>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47"/>
            <p:cNvSpPr>
              <a:spLocks/>
            </p:cNvSpPr>
            <p:nvPr/>
          </p:nvSpPr>
          <p:spPr bwMode="auto">
            <a:xfrm flipH="1">
              <a:off x="6777645" y="3290866"/>
              <a:ext cx="175141" cy="99273"/>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48"/>
            <p:cNvSpPr>
              <a:spLocks/>
            </p:cNvSpPr>
            <p:nvPr/>
          </p:nvSpPr>
          <p:spPr bwMode="auto">
            <a:xfrm flipH="1">
              <a:off x="6777644" y="3291270"/>
              <a:ext cx="174334" cy="98466"/>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49"/>
            <p:cNvSpPr>
              <a:spLocks/>
            </p:cNvSpPr>
            <p:nvPr/>
          </p:nvSpPr>
          <p:spPr bwMode="auto">
            <a:xfrm flipH="1">
              <a:off x="6778451" y="3291673"/>
              <a:ext cx="172720" cy="97255"/>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50"/>
            <p:cNvSpPr>
              <a:spLocks/>
            </p:cNvSpPr>
            <p:nvPr/>
          </p:nvSpPr>
          <p:spPr bwMode="auto">
            <a:xfrm flipH="1">
              <a:off x="6778451" y="3291270"/>
              <a:ext cx="171913" cy="97255"/>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51"/>
            <p:cNvSpPr>
              <a:spLocks/>
            </p:cNvSpPr>
            <p:nvPr/>
          </p:nvSpPr>
          <p:spPr bwMode="auto">
            <a:xfrm flipH="1">
              <a:off x="6778855" y="3291673"/>
              <a:ext cx="171105" cy="96449"/>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52"/>
            <p:cNvSpPr>
              <a:spLocks/>
            </p:cNvSpPr>
            <p:nvPr/>
          </p:nvSpPr>
          <p:spPr bwMode="auto">
            <a:xfrm flipH="1">
              <a:off x="6778856" y="3292077"/>
              <a:ext cx="170298" cy="95641"/>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53"/>
            <p:cNvSpPr>
              <a:spLocks/>
            </p:cNvSpPr>
            <p:nvPr/>
          </p:nvSpPr>
          <p:spPr bwMode="auto">
            <a:xfrm flipH="1">
              <a:off x="6779259" y="3291673"/>
              <a:ext cx="169491" cy="95641"/>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54"/>
            <p:cNvSpPr>
              <a:spLocks/>
            </p:cNvSpPr>
            <p:nvPr/>
          </p:nvSpPr>
          <p:spPr bwMode="auto">
            <a:xfrm flipH="1">
              <a:off x="6779259" y="3292077"/>
              <a:ext cx="168684" cy="94834"/>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55"/>
            <p:cNvSpPr>
              <a:spLocks/>
            </p:cNvSpPr>
            <p:nvPr/>
          </p:nvSpPr>
          <p:spPr bwMode="auto">
            <a:xfrm flipH="1">
              <a:off x="6779662" y="3292481"/>
              <a:ext cx="167070" cy="94027"/>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56"/>
            <p:cNvSpPr>
              <a:spLocks/>
            </p:cNvSpPr>
            <p:nvPr/>
          </p:nvSpPr>
          <p:spPr bwMode="auto">
            <a:xfrm flipH="1">
              <a:off x="6780066" y="3292077"/>
              <a:ext cx="166262" cy="94027"/>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57"/>
            <p:cNvSpPr>
              <a:spLocks/>
            </p:cNvSpPr>
            <p:nvPr/>
          </p:nvSpPr>
          <p:spPr bwMode="auto">
            <a:xfrm flipH="1">
              <a:off x="6780066" y="3292884"/>
              <a:ext cx="165456" cy="93220"/>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58"/>
            <p:cNvSpPr>
              <a:spLocks/>
            </p:cNvSpPr>
            <p:nvPr/>
          </p:nvSpPr>
          <p:spPr bwMode="auto">
            <a:xfrm flipH="1">
              <a:off x="6780469" y="3293288"/>
              <a:ext cx="164649" cy="924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59"/>
            <p:cNvSpPr>
              <a:spLocks/>
            </p:cNvSpPr>
            <p:nvPr/>
          </p:nvSpPr>
          <p:spPr bwMode="auto">
            <a:xfrm flipH="1">
              <a:off x="6780470" y="3292884"/>
              <a:ext cx="163841" cy="924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60"/>
            <p:cNvSpPr>
              <a:spLocks/>
            </p:cNvSpPr>
            <p:nvPr/>
          </p:nvSpPr>
          <p:spPr bwMode="auto">
            <a:xfrm flipH="1">
              <a:off x="6780873" y="3293288"/>
              <a:ext cx="163034" cy="91606"/>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61"/>
            <p:cNvSpPr>
              <a:spLocks/>
            </p:cNvSpPr>
            <p:nvPr/>
          </p:nvSpPr>
          <p:spPr bwMode="auto">
            <a:xfrm flipH="1">
              <a:off x="6781276" y="3293691"/>
              <a:ext cx="161420" cy="90799"/>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62"/>
            <p:cNvSpPr>
              <a:spLocks/>
            </p:cNvSpPr>
            <p:nvPr/>
          </p:nvSpPr>
          <p:spPr bwMode="auto">
            <a:xfrm flipH="1">
              <a:off x="6781680" y="3293288"/>
              <a:ext cx="160613" cy="90799"/>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63"/>
            <p:cNvSpPr>
              <a:spLocks/>
            </p:cNvSpPr>
            <p:nvPr/>
          </p:nvSpPr>
          <p:spPr bwMode="auto">
            <a:xfrm flipH="1">
              <a:off x="6781680" y="3293691"/>
              <a:ext cx="159806" cy="89991"/>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64"/>
            <p:cNvSpPr>
              <a:spLocks/>
            </p:cNvSpPr>
            <p:nvPr/>
          </p:nvSpPr>
          <p:spPr bwMode="auto">
            <a:xfrm flipH="1">
              <a:off x="6781680" y="3294095"/>
              <a:ext cx="158999" cy="8918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65"/>
            <p:cNvSpPr>
              <a:spLocks/>
            </p:cNvSpPr>
            <p:nvPr/>
          </p:nvSpPr>
          <p:spPr bwMode="auto">
            <a:xfrm flipH="1">
              <a:off x="6782083" y="3293691"/>
              <a:ext cx="158192" cy="8918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66"/>
            <p:cNvSpPr>
              <a:spLocks/>
            </p:cNvSpPr>
            <p:nvPr/>
          </p:nvSpPr>
          <p:spPr bwMode="auto">
            <a:xfrm flipH="1">
              <a:off x="6782083" y="3294095"/>
              <a:ext cx="157385" cy="88378"/>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67"/>
            <p:cNvSpPr>
              <a:spLocks/>
            </p:cNvSpPr>
            <p:nvPr/>
          </p:nvSpPr>
          <p:spPr bwMode="auto">
            <a:xfrm flipH="1">
              <a:off x="6782891" y="3294095"/>
              <a:ext cx="155770" cy="87974"/>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68"/>
            <p:cNvSpPr>
              <a:spLocks/>
            </p:cNvSpPr>
            <p:nvPr/>
          </p:nvSpPr>
          <p:spPr bwMode="auto">
            <a:xfrm flipH="1">
              <a:off x="6782891" y="3294498"/>
              <a:ext cx="154963" cy="87570"/>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69"/>
            <p:cNvSpPr>
              <a:spLocks/>
            </p:cNvSpPr>
            <p:nvPr/>
          </p:nvSpPr>
          <p:spPr bwMode="auto">
            <a:xfrm flipH="1">
              <a:off x="6783294" y="3294902"/>
              <a:ext cx="154156" cy="86764"/>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70"/>
            <p:cNvSpPr>
              <a:spLocks/>
            </p:cNvSpPr>
            <p:nvPr/>
          </p:nvSpPr>
          <p:spPr bwMode="auto">
            <a:xfrm flipH="1">
              <a:off x="6783294" y="3294498"/>
              <a:ext cx="153349" cy="86764"/>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71"/>
            <p:cNvSpPr>
              <a:spLocks/>
            </p:cNvSpPr>
            <p:nvPr/>
          </p:nvSpPr>
          <p:spPr bwMode="auto">
            <a:xfrm flipH="1">
              <a:off x="6783698" y="3294902"/>
              <a:ext cx="152542" cy="85956"/>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72"/>
            <p:cNvSpPr>
              <a:spLocks/>
            </p:cNvSpPr>
            <p:nvPr/>
          </p:nvSpPr>
          <p:spPr bwMode="auto">
            <a:xfrm flipH="1">
              <a:off x="6783697" y="3295305"/>
              <a:ext cx="151735" cy="85149"/>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73"/>
            <p:cNvSpPr>
              <a:spLocks/>
            </p:cNvSpPr>
            <p:nvPr/>
          </p:nvSpPr>
          <p:spPr bwMode="auto">
            <a:xfrm flipH="1">
              <a:off x="6783698" y="3294902"/>
              <a:ext cx="150928" cy="85149"/>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74"/>
            <p:cNvSpPr>
              <a:spLocks/>
            </p:cNvSpPr>
            <p:nvPr/>
          </p:nvSpPr>
          <p:spPr bwMode="auto">
            <a:xfrm flipH="1">
              <a:off x="6784505" y="3295305"/>
              <a:ext cx="149313" cy="84342"/>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75"/>
            <p:cNvSpPr>
              <a:spLocks/>
            </p:cNvSpPr>
            <p:nvPr/>
          </p:nvSpPr>
          <p:spPr bwMode="auto">
            <a:xfrm flipH="1">
              <a:off x="6784504" y="3296113"/>
              <a:ext cx="148507" cy="83132"/>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76"/>
            <p:cNvSpPr>
              <a:spLocks/>
            </p:cNvSpPr>
            <p:nvPr/>
          </p:nvSpPr>
          <p:spPr bwMode="auto">
            <a:xfrm flipH="1">
              <a:off x="6784909" y="3295305"/>
              <a:ext cx="147699" cy="83535"/>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77"/>
            <p:cNvSpPr>
              <a:spLocks/>
            </p:cNvSpPr>
            <p:nvPr/>
          </p:nvSpPr>
          <p:spPr bwMode="auto">
            <a:xfrm flipH="1">
              <a:off x="6784909" y="3296113"/>
              <a:ext cx="146892" cy="82324"/>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78"/>
            <p:cNvSpPr>
              <a:spLocks/>
            </p:cNvSpPr>
            <p:nvPr/>
          </p:nvSpPr>
          <p:spPr bwMode="auto">
            <a:xfrm flipH="1">
              <a:off x="6785312" y="3296920"/>
              <a:ext cx="146085" cy="81517"/>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79"/>
            <p:cNvSpPr>
              <a:spLocks/>
            </p:cNvSpPr>
            <p:nvPr/>
          </p:nvSpPr>
          <p:spPr bwMode="auto">
            <a:xfrm flipH="1">
              <a:off x="6785312" y="3296516"/>
              <a:ext cx="145278" cy="81517"/>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80"/>
            <p:cNvSpPr>
              <a:spLocks/>
            </p:cNvSpPr>
            <p:nvPr/>
          </p:nvSpPr>
          <p:spPr bwMode="auto">
            <a:xfrm flipH="1">
              <a:off x="6786119" y="3296920"/>
              <a:ext cx="143260" cy="80710"/>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81"/>
            <p:cNvSpPr>
              <a:spLocks/>
            </p:cNvSpPr>
            <p:nvPr/>
          </p:nvSpPr>
          <p:spPr bwMode="auto">
            <a:xfrm flipH="1">
              <a:off x="6786120" y="3297323"/>
              <a:ext cx="142453" cy="79903"/>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82"/>
            <p:cNvSpPr>
              <a:spLocks/>
            </p:cNvSpPr>
            <p:nvPr/>
          </p:nvSpPr>
          <p:spPr bwMode="auto">
            <a:xfrm flipH="1">
              <a:off x="6786119" y="3296920"/>
              <a:ext cx="141646" cy="79903"/>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83"/>
            <p:cNvSpPr>
              <a:spLocks/>
            </p:cNvSpPr>
            <p:nvPr/>
          </p:nvSpPr>
          <p:spPr bwMode="auto">
            <a:xfrm flipH="1">
              <a:off x="6786523" y="3297323"/>
              <a:ext cx="140839" cy="79096"/>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84"/>
            <p:cNvSpPr>
              <a:spLocks/>
            </p:cNvSpPr>
            <p:nvPr/>
          </p:nvSpPr>
          <p:spPr bwMode="auto">
            <a:xfrm flipH="1">
              <a:off x="6786523" y="3297726"/>
              <a:ext cx="140032" cy="78289"/>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85"/>
            <p:cNvSpPr>
              <a:spLocks/>
            </p:cNvSpPr>
            <p:nvPr/>
          </p:nvSpPr>
          <p:spPr bwMode="auto">
            <a:xfrm flipH="1">
              <a:off x="6786926" y="3297323"/>
              <a:ext cx="139225" cy="78289"/>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86"/>
            <p:cNvSpPr>
              <a:spLocks/>
            </p:cNvSpPr>
            <p:nvPr/>
          </p:nvSpPr>
          <p:spPr bwMode="auto">
            <a:xfrm flipH="1">
              <a:off x="6787330" y="3297726"/>
              <a:ext cx="137611" cy="77482"/>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87"/>
            <p:cNvSpPr>
              <a:spLocks/>
            </p:cNvSpPr>
            <p:nvPr/>
          </p:nvSpPr>
          <p:spPr bwMode="auto">
            <a:xfrm flipH="1">
              <a:off x="6787733" y="3298130"/>
              <a:ext cx="136804" cy="76674"/>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88"/>
            <p:cNvSpPr>
              <a:spLocks/>
            </p:cNvSpPr>
            <p:nvPr/>
          </p:nvSpPr>
          <p:spPr bwMode="auto">
            <a:xfrm flipH="1">
              <a:off x="6787734" y="3298130"/>
              <a:ext cx="135996" cy="76674"/>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89"/>
            <p:cNvSpPr>
              <a:spLocks/>
            </p:cNvSpPr>
            <p:nvPr/>
          </p:nvSpPr>
          <p:spPr bwMode="auto">
            <a:xfrm flipH="1">
              <a:off x="6788137" y="3298534"/>
              <a:ext cx="135189" cy="75868"/>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90"/>
            <p:cNvSpPr>
              <a:spLocks/>
            </p:cNvSpPr>
            <p:nvPr/>
          </p:nvSpPr>
          <p:spPr bwMode="auto">
            <a:xfrm flipH="1">
              <a:off x="6788137" y="3298937"/>
              <a:ext cx="134382" cy="75060"/>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91"/>
            <p:cNvSpPr>
              <a:spLocks/>
            </p:cNvSpPr>
            <p:nvPr/>
          </p:nvSpPr>
          <p:spPr bwMode="auto">
            <a:xfrm flipH="1">
              <a:off x="6788137" y="3298534"/>
              <a:ext cx="133575" cy="75060"/>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92"/>
            <p:cNvSpPr>
              <a:spLocks/>
            </p:cNvSpPr>
            <p:nvPr/>
          </p:nvSpPr>
          <p:spPr bwMode="auto">
            <a:xfrm flipH="1">
              <a:off x="6788944" y="3298937"/>
              <a:ext cx="131961" cy="74253"/>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93"/>
            <p:cNvSpPr>
              <a:spLocks/>
            </p:cNvSpPr>
            <p:nvPr/>
          </p:nvSpPr>
          <p:spPr bwMode="auto">
            <a:xfrm flipH="1">
              <a:off x="6788944" y="3299341"/>
              <a:ext cx="131154" cy="73446"/>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94"/>
            <p:cNvSpPr>
              <a:spLocks/>
            </p:cNvSpPr>
            <p:nvPr/>
          </p:nvSpPr>
          <p:spPr bwMode="auto">
            <a:xfrm flipH="1">
              <a:off x="6789347" y="3298937"/>
              <a:ext cx="130347" cy="73446"/>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95"/>
            <p:cNvSpPr>
              <a:spLocks/>
            </p:cNvSpPr>
            <p:nvPr/>
          </p:nvSpPr>
          <p:spPr bwMode="auto">
            <a:xfrm flipH="1">
              <a:off x="6789347" y="3299341"/>
              <a:ext cx="129540" cy="7263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96"/>
            <p:cNvSpPr>
              <a:spLocks/>
            </p:cNvSpPr>
            <p:nvPr/>
          </p:nvSpPr>
          <p:spPr bwMode="auto">
            <a:xfrm flipH="1">
              <a:off x="6789751" y="3299745"/>
              <a:ext cx="128732" cy="71832"/>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97"/>
            <p:cNvSpPr>
              <a:spLocks/>
            </p:cNvSpPr>
            <p:nvPr/>
          </p:nvSpPr>
          <p:spPr bwMode="auto">
            <a:xfrm flipH="1">
              <a:off x="6789751" y="3299341"/>
              <a:ext cx="127926" cy="71832"/>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98"/>
            <p:cNvSpPr>
              <a:spLocks/>
            </p:cNvSpPr>
            <p:nvPr/>
          </p:nvSpPr>
          <p:spPr bwMode="auto">
            <a:xfrm flipH="1">
              <a:off x="6790558" y="3300148"/>
              <a:ext cx="126311" cy="71025"/>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99"/>
            <p:cNvSpPr>
              <a:spLocks/>
            </p:cNvSpPr>
            <p:nvPr/>
          </p:nvSpPr>
          <p:spPr bwMode="auto">
            <a:xfrm flipH="1">
              <a:off x="6790558" y="3300552"/>
              <a:ext cx="125504" cy="70218"/>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00"/>
            <p:cNvSpPr>
              <a:spLocks/>
            </p:cNvSpPr>
            <p:nvPr/>
          </p:nvSpPr>
          <p:spPr bwMode="auto">
            <a:xfrm flipH="1">
              <a:off x="6790558" y="3300148"/>
              <a:ext cx="124697" cy="70218"/>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01"/>
            <p:cNvSpPr>
              <a:spLocks/>
            </p:cNvSpPr>
            <p:nvPr/>
          </p:nvSpPr>
          <p:spPr bwMode="auto">
            <a:xfrm flipH="1">
              <a:off x="6790961" y="3300552"/>
              <a:ext cx="123890" cy="69410"/>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02"/>
            <p:cNvSpPr>
              <a:spLocks/>
            </p:cNvSpPr>
            <p:nvPr/>
          </p:nvSpPr>
          <p:spPr bwMode="auto">
            <a:xfrm flipH="1">
              <a:off x="6790962" y="3300148"/>
              <a:ext cx="123083" cy="69410"/>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03"/>
            <p:cNvSpPr>
              <a:spLocks/>
            </p:cNvSpPr>
            <p:nvPr/>
          </p:nvSpPr>
          <p:spPr bwMode="auto">
            <a:xfrm flipH="1">
              <a:off x="6791365" y="3300552"/>
              <a:ext cx="122276" cy="68604"/>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04"/>
            <p:cNvSpPr>
              <a:spLocks/>
            </p:cNvSpPr>
            <p:nvPr/>
          </p:nvSpPr>
          <p:spPr bwMode="auto">
            <a:xfrm flipH="1">
              <a:off x="6791768" y="3300955"/>
              <a:ext cx="120662" cy="67797"/>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05"/>
            <p:cNvSpPr>
              <a:spLocks/>
            </p:cNvSpPr>
            <p:nvPr/>
          </p:nvSpPr>
          <p:spPr bwMode="auto">
            <a:xfrm flipH="1">
              <a:off x="6792173" y="3300552"/>
              <a:ext cx="119854" cy="67797"/>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06"/>
            <p:cNvSpPr>
              <a:spLocks/>
            </p:cNvSpPr>
            <p:nvPr/>
          </p:nvSpPr>
          <p:spPr bwMode="auto">
            <a:xfrm flipH="1">
              <a:off x="6792172" y="3300955"/>
              <a:ext cx="119047" cy="66989"/>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07"/>
            <p:cNvSpPr>
              <a:spLocks/>
            </p:cNvSpPr>
            <p:nvPr/>
          </p:nvSpPr>
          <p:spPr bwMode="auto">
            <a:xfrm flipH="1">
              <a:off x="6792576" y="3301358"/>
              <a:ext cx="118240" cy="66183"/>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08"/>
            <p:cNvSpPr>
              <a:spLocks/>
            </p:cNvSpPr>
            <p:nvPr/>
          </p:nvSpPr>
          <p:spPr bwMode="auto">
            <a:xfrm flipH="1">
              <a:off x="6792576" y="3301358"/>
              <a:ext cx="117433" cy="66183"/>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09"/>
            <p:cNvSpPr>
              <a:spLocks/>
            </p:cNvSpPr>
            <p:nvPr/>
          </p:nvSpPr>
          <p:spPr bwMode="auto">
            <a:xfrm flipH="1">
              <a:off x="6792576" y="3301762"/>
              <a:ext cx="116626" cy="65375"/>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10"/>
            <p:cNvSpPr>
              <a:spLocks/>
            </p:cNvSpPr>
            <p:nvPr/>
          </p:nvSpPr>
          <p:spPr bwMode="auto">
            <a:xfrm flipH="1">
              <a:off x="6793383" y="3302166"/>
              <a:ext cx="115012" cy="64568"/>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11"/>
            <p:cNvSpPr>
              <a:spLocks/>
            </p:cNvSpPr>
            <p:nvPr/>
          </p:nvSpPr>
          <p:spPr bwMode="auto">
            <a:xfrm flipH="1">
              <a:off x="6793384" y="3301762"/>
              <a:ext cx="114204" cy="64568"/>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12"/>
            <p:cNvSpPr>
              <a:spLocks/>
            </p:cNvSpPr>
            <p:nvPr/>
          </p:nvSpPr>
          <p:spPr bwMode="auto">
            <a:xfrm flipH="1">
              <a:off x="6793786" y="3302166"/>
              <a:ext cx="113398" cy="63761"/>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13"/>
            <p:cNvSpPr>
              <a:spLocks/>
            </p:cNvSpPr>
            <p:nvPr/>
          </p:nvSpPr>
          <p:spPr bwMode="auto">
            <a:xfrm flipH="1">
              <a:off x="6793786" y="3302569"/>
              <a:ext cx="112591" cy="62954"/>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114"/>
            <p:cNvSpPr>
              <a:spLocks/>
            </p:cNvSpPr>
            <p:nvPr/>
          </p:nvSpPr>
          <p:spPr bwMode="auto">
            <a:xfrm flipH="1">
              <a:off x="6794190" y="3302166"/>
              <a:ext cx="111783" cy="62954"/>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15"/>
            <p:cNvSpPr>
              <a:spLocks/>
            </p:cNvSpPr>
            <p:nvPr/>
          </p:nvSpPr>
          <p:spPr bwMode="auto">
            <a:xfrm flipH="1">
              <a:off x="6794189" y="3302569"/>
              <a:ext cx="110977" cy="62146"/>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16"/>
            <p:cNvSpPr>
              <a:spLocks/>
            </p:cNvSpPr>
            <p:nvPr/>
          </p:nvSpPr>
          <p:spPr bwMode="auto">
            <a:xfrm flipH="1">
              <a:off x="6794997" y="3302973"/>
              <a:ext cx="108959" cy="61340"/>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17"/>
            <p:cNvSpPr>
              <a:spLocks/>
            </p:cNvSpPr>
            <p:nvPr/>
          </p:nvSpPr>
          <p:spPr bwMode="auto">
            <a:xfrm flipH="1">
              <a:off x="6794998" y="3302569"/>
              <a:ext cx="108151" cy="61340"/>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18"/>
            <p:cNvSpPr>
              <a:spLocks/>
            </p:cNvSpPr>
            <p:nvPr/>
          </p:nvSpPr>
          <p:spPr bwMode="auto">
            <a:xfrm flipH="1">
              <a:off x="6795400" y="3303377"/>
              <a:ext cx="107345" cy="6053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19"/>
            <p:cNvSpPr>
              <a:spLocks/>
            </p:cNvSpPr>
            <p:nvPr/>
          </p:nvSpPr>
          <p:spPr bwMode="auto">
            <a:xfrm flipH="1">
              <a:off x="6795401" y="3303780"/>
              <a:ext cx="106537" cy="59725"/>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20"/>
            <p:cNvSpPr>
              <a:spLocks/>
            </p:cNvSpPr>
            <p:nvPr/>
          </p:nvSpPr>
          <p:spPr bwMode="auto">
            <a:xfrm flipH="1">
              <a:off x="6795401" y="3303377"/>
              <a:ext cx="105730" cy="59725"/>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121"/>
            <p:cNvSpPr>
              <a:spLocks/>
            </p:cNvSpPr>
            <p:nvPr/>
          </p:nvSpPr>
          <p:spPr bwMode="auto">
            <a:xfrm flipH="1">
              <a:off x="6795805" y="3303780"/>
              <a:ext cx="104923" cy="58919"/>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122"/>
            <p:cNvSpPr>
              <a:spLocks/>
            </p:cNvSpPr>
            <p:nvPr/>
          </p:nvSpPr>
          <p:spPr bwMode="auto">
            <a:xfrm flipH="1">
              <a:off x="6796208" y="3304184"/>
              <a:ext cx="103309" cy="58111"/>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123"/>
            <p:cNvSpPr>
              <a:spLocks/>
            </p:cNvSpPr>
            <p:nvPr/>
          </p:nvSpPr>
          <p:spPr bwMode="auto">
            <a:xfrm flipH="1">
              <a:off x="6796611" y="3303780"/>
              <a:ext cx="102502" cy="58111"/>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124"/>
            <p:cNvSpPr>
              <a:spLocks/>
            </p:cNvSpPr>
            <p:nvPr/>
          </p:nvSpPr>
          <p:spPr bwMode="auto">
            <a:xfrm flipH="1">
              <a:off x="6796611" y="3304184"/>
              <a:ext cx="101695" cy="57304"/>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25"/>
            <p:cNvSpPr>
              <a:spLocks/>
            </p:cNvSpPr>
            <p:nvPr/>
          </p:nvSpPr>
          <p:spPr bwMode="auto">
            <a:xfrm flipH="1">
              <a:off x="6797015" y="3304587"/>
              <a:ext cx="100887" cy="56497"/>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26"/>
            <p:cNvSpPr>
              <a:spLocks/>
            </p:cNvSpPr>
            <p:nvPr/>
          </p:nvSpPr>
          <p:spPr bwMode="auto">
            <a:xfrm flipH="1">
              <a:off x="6797015" y="3304184"/>
              <a:ext cx="100081" cy="56497"/>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127"/>
            <p:cNvSpPr>
              <a:spLocks/>
            </p:cNvSpPr>
            <p:nvPr/>
          </p:nvSpPr>
          <p:spPr bwMode="auto">
            <a:xfrm flipH="1">
              <a:off x="6797419" y="3304587"/>
              <a:ext cx="99273" cy="55690"/>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28"/>
            <p:cNvSpPr>
              <a:spLocks/>
            </p:cNvSpPr>
            <p:nvPr/>
          </p:nvSpPr>
          <p:spPr bwMode="auto">
            <a:xfrm flipH="1">
              <a:off x="6797419" y="3305394"/>
              <a:ext cx="98466" cy="54883"/>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129"/>
            <p:cNvSpPr>
              <a:spLocks/>
            </p:cNvSpPr>
            <p:nvPr/>
          </p:nvSpPr>
          <p:spPr bwMode="auto">
            <a:xfrm flipH="1">
              <a:off x="6797822" y="3304990"/>
              <a:ext cx="96852" cy="54883"/>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30"/>
            <p:cNvSpPr>
              <a:spLocks/>
            </p:cNvSpPr>
            <p:nvPr/>
          </p:nvSpPr>
          <p:spPr bwMode="auto">
            <a:xfrm flipH="1">
              <a:off x="6798225" y="3305394"/>
              <a:ext cx="96045" cy="54076"/>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131"/>
            <p:cNvSpPr>
              <a:spLocks/>
            </p:cNvSpPr>
            <p:nvPr/>
          </p:nvSpPr>
          <p:spPr bwMode="auto">
            <a:xfrm flipH="1">
              <a:off x="6798226" y="3305798"/>
              <a:ext cx="95238" cy="53269"/>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32"/>
            <p:cNvSpPr>
              <a:spLocks/>
            </p:cNvSpPr>
            <p:nvPr/>
          </p:nvSpPr>
          <p:spPr bwMode="auto">
            <a:xfrm flipH="1">
              <a:off x="6798629" y="3305394"/>
              <a:ext cx="94431" cy="53269"/>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133"/>
            <p:cNvSpPr>
              <a:spLocks/>
            </p:cNvSpPr>
            <p:nvPr/>
          </p:nvSpPr>
          <p:spPr bwMode="auto">
            <a:xfrm flipH="1">
              <a:off x="6798630" y="3305798"/>
              <a:ext cx="93623" cy="52058"/>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34"/>
            <p:cNvSpPr>
              <a:spLocks/>
            </p:cNvSpPr>
            <p:nvPr/>
          </p:nvSpPr>
          <p:spPr bwMode="auto">
            <a:xfrm flipH="1">
              <a:off x="6799032" y="3305394"/>
              <a:ext cx="92817" cy="52058"/>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135"/>
            <p:cNvSpPr>
              <a:spLocks/>
            </p:cNvSpPr>
            <p:nvPr/>
          </p:nvSpPr>
          <p:spPr bwMode="auto">
            <a:xfrm flipH="1">
              <a:off x="6799436" y="3305798"/>
              <a:ext cx="91202" cy="51251"/>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136"/>
            <p:cNvSpPr>
              <a:spLocks/>
            </p:cNvSpPr>
            <p:nvPr/>
          </p:nvSpPr>
          <p:spPr bwMode="auto">
            <a:xfrm flipH="1">
              <a:off x="6799839" y="3306201"/>
              <a:ext cx="90396" cy="50444"/>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137"/>
            <p:cNvSpPr>
              <a:spLocks/>
            </p:cNvSpPr>
            <p:nvPr/>
          </p:nvSpPr>
          <p:spPr bwMode="auto">
            <a:xfrm flipH="1">
              <a:off x="6799840" y="3305798"/>
              <a:ext cx="89588" cy="50444"/>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Freeform 138"/>
            <p:cNvSpPr>
              <a:spLocks/>
            </p:cNvSpPr>
            <p:nvPr/>
          </p:nvSpPr>
          <p:spPr bwMode="auto">
            <a:xfrm flipH="1">
              <a:off x="6799840" y="3306605"/>
              <a:ext cx="88781" cy="49637"/>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139"/>
            <p:cNvSpPr>
              <a:spLocks/>
            </p:cNvSpPr>
            <p:nvPr/>
          </p:nvSpPr>
          <p:spPr bwMode="auto">
            <a:xfrm flipH="1">
              <a:off x="6800243" y="3307008"/>
              <a:ext cx="87974" cy="48829"/>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140"/>
            <p:cNvSpPr>
              <a:spLocks/>
            </p:cNvSpPr>
            <p:nvPr/>
          </p:nvSpPr>
          <p:spPr bwMode="auto">
            <a:xfrm flipH="1">
              <a:off x="6800243" y="3306605"/>
              <a:ext cx="87167" cy="48829"/>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141"/>
            <p:cNvSpPr>
              <a:spLocks/>
            </p:cNvSpPr>
            <p:nvPr/>
          </p:nvSpPr>
          <p:spPr bwMode="auto">
            <a:xfrm flipH="1">
              <a:off x="6801050" y="3307008"/>
              <a:ext cx="85553" cy="48023"/>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142"/>
            <p:cNvSpPr>
              <a:spLocks/>
            </p:cNvSpPr>
            <p:nvPr/>
          </p:nvSpPr>
          <p:spPr bwMode="auto">
            <a:xfrm flipH="1">
              <a:off x="6801050" y="3307412"/>
              <a:ext cx="84746" cy="47215"/>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143"/>
            <p:cNvSpPr>
              <a:spLocks/>
            </p:cNvSpPr>
            <p:nvPr/>
          </p:nvSpPr>
          <p:spPr bwMode="auto">
            <a:xfrm flipH="1">
              <a:off x="6801857" y="3307008"/>
              <a:ext cx="83535" cy="47215"/>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144"/>
            <p:cNvSpPr>
              <a:spLocks/>
            </p:cNvSpPr>
            <p:nvPr/>
          </p:nvSpPr>
          <p:spPr bwMode="auto">
            <a:xfrm flipH="1">
              <a:off x="6801857" y="3307412"/>
              <a:ext cx="82728" cy="46408"/>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145"/>
            <p:cNvSpPr>
              <a:spLocks/>
            </p:cNvSpPr>
            <p:nvPr/>
          </p:nvSpPr>
          <p:spPr bwMode="auto">
            <a:xfrm flipH="1">
              <a:off x="6802261" y="3307815"/>
              <a:ext cx="81921" cy="45602"/>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146"/>
            <p:cNvSpPr>
              <a:spLocks/>
            </p:cNvSpPr>
            <p:nvPr/>
          </p:nvSpPr>
          <p:spPr bwMode="auto">
            <a:xfrm flipH="1">
              <a:off x="6802261" y="3307412"/>
              <a:ext cx="81114" cy="45602"/>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147"/>
            <p:cNvSpPr>
              <a:spLocks/>
            </p:cNvSpPr>
            <p:nvPr/>
          </p:nvSpPr>
          <p:spPr bwMode="auto">
            <a:xfrm flipH="1">
              <a:off x="6802664" y="3307815"/>
              <a:ext cx="79500" cy="44794"/>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148"/>
            <p:cNvSpPr>
              <a:spLocks/>
            </p:cNvSpPr>
            <p:nvPr/>
          </p:nvSpPr>
          <p:spPr bwMode="auto">
            <a:xfrm flipH="1">
              <a:off x="6803068" y="3308622"/>
              <a:ext cx="78692" cy="4398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149"/>
            <p:cNvSpPr>
              <a:spLocks/>
            </p:cNvSpPr>
            <p:nvPr/>
          </p:nvSpPr>
          <p:spPr bwMode="auto">
            <a:xfrm flipH="1">
              <a:off x="6803068" y="3308219"/>
              <a:ext cx="77885" cy="4398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150"/>
            <p:cNvSpPr>
              <a:spLocks/>
            </p:cNvSpPr>
            <p:nvPr/>
          </p:nvSpPr>
          <p:spPr bwMode="auto">
            <a:xfrm flipH="1">
              <a:off x="6803472" y="3308622"/>
              <a:ext cx="77078" cy="43180"/>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151"/>
            <p:cNvSpPr>
              <a:spLocks/>
            </p:cNvSpPr>
            <p:nvPr/>
          </p:nvSpPr>
          <p:spPr bwMode="auto">
            <a:xfrm flipH="1">
              <a:off x="6803472" y="3309026"/>
              <a:ext cx="76271" cy="42373"/>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152"/>
            <p:cNvSpPr>
              <a:spLocks/>
            </p:cNvSpPr>
            <p:nvPr/>
          </p:nvSpPr>
          <p:spPr bwMode="auto">
            <a:xfrm flipH="1">
              <a:off x="6803875" y="3308622"/>
              <a:ext cx="75464" cy="42373"/>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153"/>
            <p:cNvSpPr>
              <a:spLocks/>
            </p:cNvSpPr>
            <p:nvPr/>
          </p:nvSpPr>
          <p:spPr bwMode="auto">
            <a:xfrm flipH="1">
              <a:off x="6804279" y="3309026"/>
              <a:ext cx="73446" cy="41565"/>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154"/>
            <p:cNvSpPr>
              <a:spLocks/>
            </p:cNvSpPr>
            <p:nvPr/>
          </p:nvSpPr>
          <p:spPr bwMode="auto">
            <a:xfrm flipH="1">
              <a:off x="6804682" y="3309430"/>
              <a:ext cx="72639" cy="4075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155"/>
            <p:cNvSpPr>
              <a:spLocks/>
            </p:cNvSpPr>
            <p:nvPr/>
          </p:nvSpPr>
          <p:spPr bwMode="auto">
            <a:xfrm flipH="1">
              <a:off x="6804683" y="3309026"/>
              <a:ext cx="71832" cy="4075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156"/>
            <p:cNvSpPr>
              <a:spLocks/>
            </p:cNvSpPr>
            <p:nvPr/>
          </p:nvSpPr>
          <p:spPr bwMode="auto">
            <a:xfrm flipH="1">
              <a:off x="6804682" y="3309430"/>
              <a:ext cx="71025" cy="39952"/>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57"/>
            <p:cNvSpPr>
              <a:spLocks/>
            </p:cNvSpPr>
            <p:nvPr/>
          </p:nvSpPr>
          <p:spPr bwMode="auto">
            <a:xfrm flipH="1">
              <a:off x="6805086" y="3309833"/>
              <a:ext cx="70218" cy="39144"/>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158"/>
            <p:cNvSpPr>
              <a:spLocks/>
            </p:cNvSpPr>
            <p:nvPr/>
          </p:nvSpPr>
          <p:spPr bwMode="auto">
            <a:xfrm flipH="1">
              <a:off x="6805087" y="3309430"/>
              <a:ext cx="69410" cy="39144"/>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159"/>
            <p:cNvSpPr>
              <a:spLocks/>
            </p:cNvSpPr>
            <p:nvPr/>
          </p:nvSpPr>
          <p:spPr bwMode="auto">
            <a:xfrm flipH="1">
              <a:off x="6805893" y="3310237"/>
              <a:ext cx="67796" cy="38338"/>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160"/>
            <p:cNvSpPr>
              <a:spLocks/>
            </p:cNvSpPr>
            <p:nvPr/>
          </p:nvSpPr>
          <p:spPr bwMode="auto">
            <a:xfrm flipH="1">
              <a:off x="6805894" y="3310640"/>
              <a:ext cx="66989" cy="37530"/>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161"/>
            <p:cNvSpPr>
              <a:spLocks/>
            </p:cNvSpPr>
            <p:nvPr/>
          </p:nvSpPr>
          <p:spPr bwMode="auto">
            <a:xfrm flipH="1">
              <a:off x="6806296" y="3310237"/>
              <a:ext cx="66183" cy="37530"/>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62"/>
            <p:cNvSpPr>
              <a:spLocks/>
            </p:cNvSpPr>
            <p:nvPr/>
          </p:nvSpPr>
          <p:spPr bwMode="auto">
            <a:xfrm flipH="1">
              <a:off x="6806297" y="3310640"/>
              <a:ext cx="65375" cy="36723"/>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163"/>
            <p:cNvSpPr>
              <a:spLocks/>
            </p:cNvSpPr>
            <p:nvPr/>
          </p:nvSpPr>
          <p:spPr bwMode="auto">
            <a:xfrm flipH="1">
              <a:off x="6806700" y="3311044"/>
              <a:ext cx="64568" cy="35916"/>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164"/>
            <p:cNvSpPr>
              <a:spLocks/>
            </p:cNvSpPr>
            <p:nvPr/>
          </p:nvSpPr>
          <p:spPr bwMode="auto">
            <a:xfrm flipH="1">
              <a:off x="6806700" y="3310640"/>
              <a:ext cx="63761" cy="35916"/>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165"/>
            <p:cNvSpPr>
              <a:spLocks/>
            </p:cNvSpPr>
            <p:nvPr/>
          </p:nvSpPr>
          <p:spPr bwMode="auto">
            <a:xfrm flipH="1">
              <a:off x="6807105" y="3311044"/>
              <a:ext cx="62146" cy="35109"/>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166"/>
            <p:cNvSpPr>
              <a:spLocks/>
            </p:cNvSpPr>
            <p:nvPr/>
          </p:nvSpPr>
          <p:spPr bwMode="auto">
            <a:xfrm flipH="1">
              <a:off x="6807507" y="3311447"/>
              <a:ext cx="61340" cy="34301"/>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167"/>
            <p:cNvSpPr>
              <a:spLocks/>
            </p:cNvSpPr>
            <p:nvPr/>
          </p:nvSpPr>
          <p:spPr bwMode="auto">
            <a:xfrm flipH="1">
              <a:off x="7160210" y="3306201"/>
              <a:ext cx="29056" cy="30670"/>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168"/>
            <p:cNvSpPr>
              <a:spLocks/>
            </p:cNvSpPr>
            <p:nvPr/>
          </p:nvSpPr>
          <p:spPr bwMode="auto">
            <a:xfrm flipH="1">
              <a:off x="7201372" y="3339292"/>
              <a:ext cx="51251" cy="33495"/>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169"/>
            <p:cNvSpPr>
              <a:spLocks noEditPoints="1"/>
            </p:cNvSpPr>
            <p:nvPr/>
          </p:nvSpPr>
          <p:spPr bwMode="auto">
            <a:xfrm flipH="1">
              <a:off x="7219128" y="3347767"/>
              <a:ext cx="21792" cy="10088"/>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170"/>
            <p:cNvSpPr>
              <a:spLocks/>
            </p:cNvSpPr>
            <p:nvPr/>
          </p:nvSpPr>
          <p:spPr bwMode="auto">
            <a:xfrm flipH="1">
              <a:off x="6785716" y="3358663"/>
              <a:ext cx="15335" cy="7264"/>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171"/>
            <p:cNvSpPr>
              <a:spLocks/>
            </p:cNvSpPr>
            <p:nvPr/>
          </p:nvSpPr>
          <p:spPr bwMode="auto">
            <a:xfrm flipH="1">
              <a:off x="6806700" y="3371173"/>
              <a:ext cx="16546" cy="8071"/>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172"/>
            <p:cNvSpPr>
              <a:spLocks/>
            </p:cNvSpPr>
            <p:nvPr/>
          </p:nvSpPr>
          <p:spPr bwMode="auto">
            <a:xfrm flipH="1">
              <a:off x="7142051" y="3373190"/>
              <a:ext cx="93220" cy="87974"/>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173"/>
            <p:cNvSpPr>
              <a:spLocks/>
            </p:cNvSpPr>
            <p:nvPr/>
          </p:nvSpPr>
          <p:spPr bwMode="auto">
            <a:xfrm flipH="1">
              <a:off x="6835756" y="3385701"/>
              <a:ext cx="22599" cy="6861"/>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174"/>
            <p:cNvSpPr>
              <a:spLocks/>
            </p:cNvSpPr>
            <p:nvPr/>
          </p:nvSpPr>
          <p:spPr bwMode="auto">
            <a:xfrm flipH="1">
              <a:off x="6872883" y="3394175"/>
              <a:ext cx="15738" cy="6861"/>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175"/>
            <p:cNvSpPr>
              <a:spLocks/>
            </p:cNvSpPr>
            <p:nvPr/>
          </p:nvSpPr>
          <p:spPr bwMode="auto">
            <a:xfrm flipH="1">
              <a:off x="6916063" y="3408703"/>
              <a:ext cx="6456" cy="443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176"/>
            <p:cNvSpPr>
              <a:spLocks/>
            </p:cNvSpPr>
            <p:nvPr/>
          </p:nvSpPr>
          <p:spPr bwMode="auto">
            <a:xfrm flipH="1">
              <a:off x="7345843" y="3452287"/>
              <a:ext cx="1614" cy="3632"/>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177"/>
            <p:cNvSpPr>
              <a:spLocks/>
            </p:cNvSpPr>
            <p:nvPr/>
          </p:nvSpPr>
          <p:spPr bwMode="auto">
            <a:xfrm flipH="1">
              <a:off x="7346650" y="3457936"/>
              <a:ext cx="807" cy="1614"/>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178"/>
            <p:cNvSpPr>
              <a:spLocks/>
            </p:cNvSpPr>
            <p:nvPr/>
          </p:nvSpPr>
          <p:spPr bwMode="auto">
            <a:xfrm flipH="1">
              <a:off x="7309120" y="3471253"/>
              <a:ext cx="2018" cy="14125"/>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179"/>
            <p:cNvSpPr>
              <a:spLocks/>
            </p:cNvSpPr>
            <p:nvPr/>
          </p:nvSpPr>
          <p:spPr bwMode="auto">
            <a:xfrm flipH="1">
              <a:off x="6849476" y="3678678"/>
              <a:ext cx="148507" cy="166263"/>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180"/>
            <p:cNvSpPr>
              <a:spLocks noEditPoints="1"/>
            </p:cNvSpPr>
            <p:nvPr/>
          </p:nvSpPr>
          <p:spPr bwMode="auto">
            <a:xfrm flipH="1">
              <a:off x="6490720" y="3697645"/>
              <a:ext cx="79903" cy="107748"/>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181"/>
            <p:cNvSpPr>
              <a:spLocks/>
            </p:cNvSpPr>
            <p:nvPr/>
          </p:nvSpPr>
          <p:spPr bwMode="auto">
            <a:xfrm flipH="1">
              <a:off x="6857548" y="3748089"/>
              <a:ext cx="93220" cy="28248"/>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Freeform 182"/>
            <p:cNvSpPr>
              <a:spLocks/>
            </p:cNvSpPr>
            <p:nvPr/>
          </p:nvSpPr>
          <p:spPr bwMode="auto">
            <a:xfrm flipH="1">
              <a:off x="6682407" y="3756967"/>
              <a:ext cx="509280" cy="527844"/>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183"/>
            <p:cNvSpPr>
              <a:spLocks/>
            </p:cNvSpPr>
            <p:nvPr/>
          </p:nvSpPr>
          <p:spPr bwMode="auto">
            <a:xfrm flipH="1">
              <a:off x="6537129" y="3761002"/>
              <a:ext cx="155367" cy="16182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184"/>
            <p:cNvSpPr>
              <a:spLocks/>
            </p:cNvSpPr>
            <p:nvPr/>
          </p:nvSpPr>
          <p:spPr bwMode="auto">
            <a:xfrm flipH="1">
              <a:off x="6857548" y="3774723"/>
              <a:ext cx="93623" cy="21389"/>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185"/>
            <p:cNvSpPr>
              <a:spLocks/>
            </p:cNvSpPr>
            <p:nvPr/>
          </p:nvSpPr>
          <p:spPr bwMode="auto">
            <a:xfrm flipH="1">
              <a:off x="6872478" y="3802971"/>
              <a:ext cx="81114" cy="18563"/>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186"/>
            <p:cNvSpPr>
              <a:spLocks/>
            </p:cNvSpPr>
            <p:nvPr/>
          </p:nvSpPr>
          <p:spPr bwMode="auto">
            <a:xfrm flipH="1">
              <a:off x="6501616" y="3805393"/>
              <a:ext cx="65375" cy="44391"/>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187"/>
            <p:cNvSpPr>
              <a:spLocks/>
            </p:cNvSpPr>
            <p:nvPr/>
          </p:nvSpPr>
          <p:spPr bwMode="auto">
            <a:xfrm flipH="1">
              <a:off x="6575466" y="3835256"/>
              <a:ext cx="55690" cy="53672"/>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188"/>
            <p:cNvSpPr>
              <a:spLocks/>
            </p:cNvSpPr>
            <p:nvPr/>
          </p:nvSpPr>
          <p:spPr bwMode="auto">
            <a:xfrm flipH="1">
              <a:off x="6510090" y="3843730"/>
              <a:ext cx="66586" cy="55287"/>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189"/>
            <p:cNvSpPr>
              <a:spLocks/>
            </p:cNvSpPr>
            <p:nvPr/>
          </p:nvSpPr>
          <p:spPr bwMode="auto">
            <a:xfrm flipH="1">
              <a:off x="6695724" y="3859065"/>
              <a:ext cx="18160" cy="26634"/>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Freeform 190"/>
            <p:cNvSpPr>
              <a:spLocks/>
            </p:cNvSpPr>
            <p:nvPr/>
          </p:nvSpPr>
          <p:spPr bwMode="auto">
            <a:xfrm flipH="1">
              <a:off x="6921712" y="3919597"/>
              <a:ext cx="6861" cy="6456"/>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7" name="Freeform 191"/>
            <p:cNvSpPr>
              <a:spLocks/>
            </p:cNvSpPr>
            <p:nvPr/>
          </p:nvSpPr>
          <p:spPr bwMode="auto">
            <a:xfrm flipH="1">
              <a:off x="7141647" y="3922826"/>
              <a:ext cx="7264" cy="6456"/>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192"/>
            <p:cNvSpPr>
              <a:spLocks/>
            </p:cNvSpPr>
            <p:nvPr/>
          </p:nvSpPr>
          <p:spPr bwMode="auto">
            <a:xfrm flipH="1">
              <a:off x="7155771" y="3924844"/>
              <a:ext cx="6861" cy="5246"/>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193"/>
            <p:cNvSpPr>
              <a:spLocks/>
            </p:cNvSpPr>
            <p:nvPr/>
          </p:nvSpPr>
          <p:spPr bwMode="auto">
            <a:xfrm flipH="1">
              <a:off x="6993140" y="3926458"/>
              <a:ext cx="54883" cy="44391"/>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194"/>
            <p:cNvSpPr>
              <a:spLocks/>
            </p:cNvSpPr>
            <p:nvPr/>
          </p:nvSpPr>
          <p:spPr bwMode="auto">
            <a:xfrm flipH="1">
              <a:off x="6905168" y="3929283"/>
              <a:ext cx="6456" cy="5650"/>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195"/>
            <p:cNvSpPr>
              <a:spLocks noEditPoints="1"/>
            </p:cNvSpPr>
            <p:nvPr/>
          </p:nvSpPr>
          <p:spPr bwMode="auto">
            <a:xfrm flipH="1">
              <a:off x="6993140" y="3960356"/>
              <a:ext cx="64568" cy="81921"/>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196"/>
            <p:cNvSpPr>
              <a:spLocks/>
            </p:cNvSpPr>
            <p:nvPr/>
          </p:nvSpPr>
          <p:spPr bwMode="auto">
            <a:xfrm flipH="1">
              <a:off x="7063358" y="3991026"/>
              <a:ext cx="24213" cy="31074"/>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197"/>
            <p:cNvSpPr>
              <a:spLocks/>
            </p:cNvSpPr>
            <p:nvPr/>
          </p:nvSpPr>
          <p:spPr bwMode="auto">
            <a:xfrm flipH="1">
              <a:off x="7014529" y="4005150"/>
              <a:ext cx="12510" cy="10088"/>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198"/>
            <p:cNvSpPr>
              <a:spLocks/>
            </p:cNvSpPr>
            <p:nvPr/>
          </p:nvSpPr>
          <p:spPr bwMode="auto">
            <a:xfrm flipH="1">
              <a:off x="7094028" y="4012011"/>
              <a:ext cx="209039" cy="152542"/>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199"/>
            <p:cNvSpPr>
              <a:spLocks/>
            </p:cNvSpPr>
            <p:nvPr/>
          </p:nvSpPr>
          <p:spPr bwMode="auto">
            <a:xfrm flipH="1">
              <a:off x="7138822" y="4012011"/>
              <a:ext cx="26634" cy="14528"/>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200"/>
            <p:cNvSpPr>
              <a:spLocks/>
            </p:cNvSpPr>
            <p:nvPr/>
          </p:nvSpPr>
          <p:spPr bwMode="auto">
            <a:xfrm flipH="1">
              <a:off x="7018968" y="4028556"/>
              <a:ext cx="1614" cy="6456"/>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201"/>
            <p:cNvSpPr>
              <a:spLocks noEditPoints="1"/>
            </p:cNvSpPr>
            <p:nvPr/>
          </p:nvSpPr>
          <p:spPr bwMode="auto">
            <a:xfrm flipH="1">
              <a:off x="7040356" y="4047523"/>
              <a:ext cx="29863" cy="66586"/>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202"/>
            <p:cNvSpPr>
              <a:spLocks/>
            </p:cNvSpPr>
            <p:nvPr/>
          </p:nvSpPr>
          <p:spPr bwMode="auto">
            <a:xfrm flipH="1">
              <a:off x="6786523" y="4079000"/>
              <a:ext cx="5246" cy="4843"/>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Freeform 203"/>
            <p:cNvSpPr>
              <a:spLocks/>
            </p:cNvSpPr>
            <p:nvPr/>
          </p:nvSpPr>
          <p:spPr bwMode="auto">
            <a:xfrm flipH="1">
              <a:off x="6810735" y="4091510"/>
              <a:ext cx="43180" cy="15738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204"/>
            <p:cNvSpPr>
              <a:spLocks/>
            </p:cNvSpPr>
            <p:nvPr/>
          </p:nvSpPr>
          <p:spPr bwMode="auto">
            <a:xfrm flipH="1">
              <a:off x="6793384" y="4106442"/>
              <a:ext cx="403" cy="766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206"/>
            <p:cNvSpPr>
              <a:spLocks/>
            </p:cNvSpPr>
            <p:nvPr/>
          </p:nvSpPr>
          <p:spPr bwMode="auto">
            <a:xfrm flipH="1">
              <a:off x="7090799" y="4110880"/>
              <a:ext cx="37127" cy="60936"/>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207"/>
            <p:cNvSpPr>
              <a:spLocks/>
            </p:cNvSpPr>
            <p:nvPr/>
          </p:nvSpPr>
          <p:spPr bwMode="auto">
            <a:xfrm flipH="1">
              <a:off x="7220742" y="4114109"/>
              <a:ext cx="29863" cy="41162"/>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208"/>
            <p:cNvSpPr>
              <a:spLocks/>
            </p:cNvSpPr>
            <p:nvPr/>
          </p:nvSpPr>
          <p:spPr bwMode="auto">
            <a:xfrm flipH="1">
              <a:off x="6792576" y="4115723"/>
              <a:ext cx="23810" cy="119451"/>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209"/>
            <p:cNvSpPr>
              <a:spLocks/>
            </p:cNvSpPr>
            <p:nvPr/>
          </p:nvSpPr>
          <p:spPr bwMode="auto">
            <a:xfrm flipH="1">
              <a:off x="6828088" y="4121776"/>
              <a:ext cx="807" cy="766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210"/>
            <p:cNvSpPr>
              <a:spLocks/>
            </p:cNvSpPr>
            <p:nvPr/>
          </p:nvSpPr>
          <p:spPr bwMode="auto">
            <a:xfrm flipH="1">
              <a:off x="6830510" y="4131058"/>
              <a:ext cx="73042" cy="133575"/>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211"/>
            <p:cNvSpPr>
              <a:spLocks/>
            </p:cNvSpPr>
            <p:nvPr/>
          </p:nvSpPr>
          <p:spPr bwMode="auto">
            <a:xfrm flipH="1">
              <a:off x="7051656" y="4164553"/>
              <a:ext cx="276835" cy="131154"/>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212"/>
            <p:cNvSpPr>
              <a:spLocks/>
            </p:cNvSpPr>
            <p:nvPr/>
          </p:nvSpPr>
          <p:spPr bwMode="auto">
            <a:xfrm flipH="1">
              <a:off x="7053270" y="4203294"/>
              <a:ext cx="172316" cy="186440"/>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213"/>
            <p:cNvSpPr>
              <a:spLocks/>
            </p:cNvSpPr>
            <p:nvPr/>
          </p:nvSpPr>
          <p:spPr bwMode="auto">
            <a:xfrm flipH="1">
              <a:off x="6866022" y="4212172"/>
              <a:ext cx="50040" cy="38338"/>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214"/>
            <p:cNvSpPr>
              <a:spLocks/>
            </p:cNvSpPr>
            <p:nvPr/>
          </p:nvSpPr>
          <p:spPr bwMode="auto">
            <a:xfrm flipH="1">
              <a:off x="7069816" y="4255351"/>
              <a:ext cx="7667" cy="8071"/>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215"/>
            <p:cNvSpPr>
              <a:spLocks/>
            </p:cNvSpPr>
            <p:nvPr/>
          </p:nvSpPr>
          <p:spPr bwMode="auto">
            <a:xfrm flipH="1">
              <a:off x="7240114" y="4281986"/>
              <a:ext cx="100484" cy="78289"/>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216"/>
            <p:cNvSpPr>
              <a:spLocks/>
            </p:cNvSpPr>
            <p:nvPr/>
          </p:nvSpPr>
          <p:spPr bwMode="auto">
            <a:xfrm flipH="1">
              <a:off x="6752625" y="4281986"/>
              <a:ext cx="114608" cy="8030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217"/>
            <p:cNvSpPr>
              <a:spLocks/>
            </p:cNvSpPr>
            <p:nvPr/>
          </p:nvSpPr>
          <p:spPr bwMode="auto">
            <a:xfrm flipH="1">
              <a:off x="6847055" y="4286021"/>
              <a:ext cx="193704" cy="114609"/>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218"/>
            <p:cNvSpPr>
              <a:spLocks/>
            </p:cNvSpPr>
            <p:nvPr/>
          </p:nvSpPr>
          <p:spPr bwMode="auto">
            <a:xfrm flipH="1">
              <a:off x="7216304" y="4291267"/>
              <a:ext cx="15335" cy="766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219"/>
            <p:cNvSpPr>
              <a:spLocks/>
            </p:cNvSpPr>
            <p:nvPr/>
          </p:nvSpPr>
          <p:spPr bwMode="auto">
            <a:xfrm flipH="1">
              <a:off x="7204197" y="4299339"/>
              <a:ext cx="55690" cy="45602"/>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220"/>
            <p:cNvSpPr>
              <a:spLocks/>
            </p:cNvSpPr>
            <p:nvPr/>
          </p:nvSpPr>
          <p:spPr bwMode="auto">
            <a:xfrm flipH="1">
              <a:off x="7215497" y="4308216"/>
              <a:ext cx="33898" cy="29863"/>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221"/>
            <p:cNvSpPr>
              <a:spLocks/>
            </p:cNvSpPr>
            <p:nvPr/>
          </p:nvSpPr>
          <p:spPr bwMode="auto">
            <a:xfrm flipH="1">
              <a:off x="7225183" y="4314270"/>
              <a:ext cx="13720" cy="16142"/>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222"/>
            <p:cNvSpPr>
              <a:spLocks/>
            </p:cNvSpPr>
            <p:nvPr/>
          </p:nvSpPr>
          <p:spPr bwMode="auto">
            <a:xfrm flipH="1">
              <a:off x="7229217" y="4350589"/>
              <a:ext cx="32284" cy="34706"/>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223"/>
            <p:cNvSpPr>
              <a:spLocks/>
            </p:cNvSpPr>
            <p:nvPr/>
          </p:nvSpPr>
          <p:spPr bwMode="auto">
            <a:xfrm flipH="1">
              <a:off x="6755853" y="4355029"/>
              <a:ext cx="109362" cy="37933"/>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224"/>
            <p:cNvSpPr>
              <a:spLocks/>
            </p:cNvSpPr>
            <p:nvPr/>
          </p:nvSpPr>
          <p:spPr bwMode="auto">
            <a:xfrm flipH="1">
              <a:off x="6713077" y="4357853"/>
              <a:ext cx="72639" cy="37933"/>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Freeform 225"/>
            <p:cNvSpPr>
              <a:spLocks/>
            </p:cNvSpPr>
            <p:nvPr/>
          </p:nvSpPr>
          <p:spPr bwMode="auto">
            <a:xfrm flipH="1">
              <a:off x="6615821" y="4363503"/>
              <a:ext cx="152139" cy="47215"/>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226"/>
            <p:cNvSpPr>
              <a:spLocks/>
            </p:cNvSpPr>
            <p:nvPr/>
          </p:nvSpPr>
          <p:spPr bwMode="auto">
            <a:xfrm flipH="1">
              <a:off x="6859566" y="4375610"/>
              <a:ext cx="217917" cy="70218"/>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Freeform 227"/>
            <p:cNvSpPr>
              <a:spLocks/>
            </p:cNvSpPr>
            <p:nvPr/>
          </p:nvSpPr>
          <p:spPr bwMode="auto">
            <a:xfrm flipH="1">
              <a:off x="6791770" y="4394980"/>
              <a:ext cx="104519" cy="55690"/>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Freeform 228"/>
            <p:cNvSpPr>
              <a:spLocks/>
            </p:cNvSpPr>
            <p:nvPr/>
          </p:nvSpPr>
          <p:spPr bwMode="auto">
            <a:xfrm flipH="1">
              <a:off x="6698145" y="4403455"/>
              <a:ext cx="136804" cy="54883"/>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Freeform 229"/>
            <p:cNvSpPr>
              <a:spLocks/>
            </p:cNvSpPr>
            <p:nvPr/>
          </p:nvSpPr>
          <p:spPr bwMode="auto">
            <a:xfrm flipH="1">
              <a:off x="7092818" y="3285217"/>
              <a:ext cx="11299" cy="11703"/>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230"/>
            <p:cNvSpPr>
              <a:spLocks/>
            </p:cNvSpPr>
            <p:nvPr/>
          </p:nvSpPr>
          <p:spPr bwMode="auto">
            <a:xfrm flipH="1">
              <a:off x="7022196" y="3266249"/>
              <a:ext cx="11703" cy="11299"/>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231"/>
            <p:cNvSpPr>
              <a:spLocks noEditPoints="1"/>
            </p:cNvSpPr>
            <p:nvPr/>
          </p:nvSpPr>
          <p:spPr bwMode="auto">
            <a:xfrm flipH="1">
              <a:off x="7159000" y="4177063"/>
              <a:ext cx="134382" cy="88378"/>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38" name="Cloud Callout 737"/>
          <p:cNvSpPr/>
          <p:nvPr/>
        </p:nvSpPr>
        <p:spPr>
          <a:xfrm>
            <a:off x="5659501" y="1600200"/>
            <a:ext cx="3255900" cy="2584717"/>
          </a:xfrm>
          <a:prstGeom prst="cloudCallout">
            <a:avLst>
              <a:gd name="adj1" fmla="val -37519"/>
              <a:gd name="adj2" fmla="val 55573"/>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 name="Cloud Callout 1043"/>
          <p:cNvSpPr/>
          <p:nvPr/>
        </p:nvSpPr>
        <p:spPr>
          <a:xfrm>
            <a:off x="5659501" y="1606283"/>
            <a:ext cx="3255900" cy="2584717"/>
          </a:xfrm>
          <a:prstGeom prst="cloudCallout">
            <a:avLst>
              <a:gd name="adj1" fmla="val 40344"/>
              <a:gd name="adj2" fmla="val 5485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tx1"/>
              </a:solidFill>
            </a:endParaRPr>
          </a:p>
        </p:txBody>
      </p:sp>
      <p:sp>
        <p:nvSpPr>
          <p:cNvPr id="1598" name="TextBox 1597"/>
          <p:cNvSpPr txBox="1"/>
          <p:nvPr/>
        </p:nvSpPr>
        <p:spPr>
          <a:xfrm>
            <a:off x="152400" y="1977294"/>
            <a:ext cx="5334000" cy="4118706"/>
          </a:xfrm>
          <a:prstGeom prst="rect">
            <a:avLst/>
          </a:prstGeom>
          <a:noFill/>
        </p:spPr>
        <p:txBody>
          <a:bodyPr wrap="square" rtlCol="0" anchor="ctr" anchorCtr="0">
            <a:noAutofit/>
          </a:bodyPr>
          <a:lstStyle/>
          <a:p>
            <a:pPr marL="225425" indent="-225425">
              <a:spcBef>
                <a:spcPts val="1800"/>
              </a:spcBef>
              <a:buFont typeface="Arial" pitchFamily="34" charset="0"/>
              <a:buChar char="•"/>
            </a:pPr>
            <a:r>
              <a:rPr lang="en-US" sz="2800" dirty="0" smtClean="0"/>
              <a:t>We study a mechanism’s efficiency when agents </a:t>
            </a:r>
            <a:r>
              <a:rPr lang="en-US" sz="2800" b="1" dirty="0" smtClean="0"/>
              <a:t>cooperate </a:t>
            </a:r>
          </a:p>
          <a:p>
            <a:pPr marL="225425" indent="-225425">
              <a:spcBef>
                <a:spcPts val="1800"/>
              </a:spcBef>
              <a:buFont typeface="Arial" pitchFamily="34" charset="0"/>
              <a:buChar char="•"/>
            </a:pPr>
            <a:r>
              <a:rPr lang="en-US" sz="2800" dirty="0" smtClean="0"/>
              <a:t>It bounds the efficiency of </a:t>
            </a:r>
            <a:r>
              <a:rPr lang="en-US" sz="2800" b="1" dirty="0" smtClean="0"/>
              <a:t>any equilibrium</a:t>
            </a:r>
          </a:p>
          <a:p>
            <a:pPr marL="225425" indent="-225425">
              <a:spcBef>
                <a:spcPts val="1800"/>
              </a:spcBef>
              <a:buFont typeface="Arial" pitchFamily="34" charset="0"/>
              <a:buChar char="•"/>
            </a:pPr>
            <a:r>
              <a:rPr lang="en-US" sz="2800" dirty="0" smtClean="0"/>
              <a:t>It allows us to </a:t>
            </a:r>
            <a:r>
              <a:rPr lang="en-US" sz="2800" b="1" dirty="0" smtClean="0"/>
              <a:t>avoid</a:t>
            </a:r>
            <a:r>
              <a:rPr lang="en-US" sz="2800" dirty="0" smtClean="0"/>
              <a:t> </a:t>
            </a:r>
            <a:r>
              <a:rPr lang="en-US" sz="2800" b="1" dirty="0" smtClean="0"/>
              <a:t>computing</a:t>
            </a:r>
            <a:r>
              <a:rPr lang="en-US" sz="2800" dirty="0" smtClean="0"/>
              <a:t> equilibrium strategies</a:t>
            </a:r>
          </a:p>
          <a:p>
            <a:pPr marL="225425" indent="-225425">
              <a:spcBef>
                <a:spcPts val="1800"/>
              </a:spcBef>
              <a:buFont typeface="Arial" pitchFamily="34" charset="0"/>
              <a:buChar char="•"/>
            </a:pPr>
            <a:r>
              <a:rPr lang="en-US" sz="2800" dirty="0" smtClean="0"/>
              <a:t>It allows us to restrict our analysis to </a:t>
            </a:r>
            <a:r>
              <a:rPr lang="en-US" sz="2800" b="1" i="1" dirty="0" smtClean="0"/>
              <a:t>pure </a:t>
            </a:r>
            <a:r>
              <a:rPr lang="en-US" sz="2800" dirty="0" smtClean="0"/>
              <a:t>strategies only</a:t>
            </a:r>
          </a:p>
        </p:txBody>
      </p:sp>
      <p:grpSp>
        <p:nvGrpSpPr>
          <p:cNvPr id="5" name="Group 329"/>
          <p:cNvGrpSpPr>
            <a:grpSpLocks noChangeAspect="1"/>
          </p:cNvGrpSpPr>
          <p:nvPr/>
        </p:nvGrpSpPr>
        <p:grpSpPr>
          <a:xfrm>
            <a:off x="6019800" y="2304281"/>
            <a:ext cx="773274" cy="1188720"/>
            <a:chOff x="609600" y="2362200"/>
            <a:chExt cx="1189650" cy="1828800"/>
          </a:xfrm>
        </p:grpSpPr>
        <p:sp>
          <p:nvSpPr>
            <p:cNvPr id="468" name="AutoShape 3"/>
            <p:cNvSpPr>
              <a:spLocks noChangeAspect="1" noChangeArrowheads="1" noTextEdit="1"/>
            </p:cNvSpPr>
            <p:nvPr/>
          </p:nvSpPr>
          <p:spPr bwMode="auto">
            <a:xfrm>
              <a:off x="609600" y="2362200"/>
              <a:ext cx="1189650" cy="1828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6"/>
            <p:cNvSpPr>
              <a:spLocks noEditPoints="1"/>
            </p:cNvSpPr>
            <p:nvPr/>
          </p:nvSpPr>
          <p:spPr bwMode="auto">
            <a:xfrm>
              <a:off x="613978" y="2367125"/>
              <a:ext cx="1179253" cy="1818403"/>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7"/>
            <p:cNvSpPr>
              <a:spLocks/>
            </p:cNvSpPr>
            <p:nvPr/>
          </p:nvSpPr>
          <p:spPr bwMode="auto">
            <a:xfrm>
              <a:off x="744763" y="2378617"/>
              <a:ext cx="199187" cy="253362"/>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8"/>
            <p:cNvSpPr>
              <a:spLocks/>
            </p:cNvSpPr>
            <p:nvPr/>
          </p:nvSpPr>
          <p:spPr bwMode="auto">
            <a:xfrm>
              <a:off x="959819" y="2385730"/>
              <a:ext cx="27361" cy="30644"/>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9"/>
            <p:cNvSpPr>
              <a:spLocks/>
            </p:cNvSpPr>
            <p:nvPr/>
          </p:nvSpPr>
          <p:spPr bwMode="auto">
            <a:xfrm>
              <a:off x="1064885" y="2386278"/>
              <a:ext cx="47608" cy="25719"/>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0"/>
            <p:cNvSpPr>
              <a:spLocks/>
            </p:cNvSpPr>
            <p:nvPr/>
          </p:nvSpPr>
          <p:spPr bwMode="auto">
            <a:xfrm>
              <a:off x="1033146" y="2453038"/>
              <a:ext cx="123124" cy="143918"/>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1"/>
            <p:cNvSpPr>
              <a:spLocks/>
            </p:cNvSpPr>
            <p:nvPr/>
          </p:nvSpPr>
          <p:spPr bwMode="auto">
            <a:xfrm>
              <a:off x="905645" y="2461794"/>
              <a:ext cx="118746" cy="187696"/>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2"/>
            <p:cNvSpPr>
              <a:spLocks/>
            </p:cNvSpPr>
            <p:nvPr/>
          </p:nvSpPr>
          <p:spPr bwMode="auto">
            <a:xfrm>
              <a:off x="816448" y="2470002"/>
              <a:ext cx="6567" cy="9303"/>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
            <p:cNvSpPr>
              <a:spLocks/>
            </p:cNvSpPr>
            <p:nvPr/>
          </p:nvSpPr>
          <p:spPr bwMode="auto">
            <a:xfrm>
              <a:off x="803315" y="2490249"/>
              <a:ext cx="9303" cy="14228"/>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4"/>
            <p:cNvSpPr>
              <a:spLocks/>
            </p:cNvSpPr>
            <p:nvPr/>
          </p:nvSpPr>
          <p:spPr bwMode="auto">
            <a:xfrm>
              <a:off x="737649" y="2564123"/>
              <a:ext cx="712477" cy="626017"/>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5"/>
            <p:cNvSpPr>
              <a:spLocks/>
            </p:cNvSpPr>
            <p:nvPr/>
          </p:nvSpPr>
          <p:spPr bwMode="auto">
            <a:xfrm>
              <a:off x="1123437" y="2580540"/>
              <a:ext cx="279081" cy="157599"/>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6"/>
            <p:cNvSpPr>
              <a:spLocks/>
            </p:cNvSpPr>
            <p:nvPr/>
          </p:nvSpPr>
          <p:spPr bwMode="auto">
            <a:xfrm>
              <a:off x="1124532" y="2581087"/>
              <a:ext cx="277986" cy="156504"/>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7"/>
            <p:cNvSpPr>
              <a:spLocks/>
            </p:cNvSpPr>
            <p:nvPr/>
          </p:nvSpPr>
          <p:spPr bwMode="auto">
            <a:xfrm>
              <a:off x="1125626" y="2582181"/>
              <a:ext cx="276892" cy="155410"/>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8"/>
            <p:cNvSpPr>
              <a:spLocks noEditPoints="1"/>
            </p:cNvSpPr>
            <p:nvPr/>
          </p:nvSpPr>
          <p:spPr bwMode="auto">
            <a:xfrm>
              <a:off x="1126720" y="2581634"/>
              <a:ext cx="274703" cy="155410"/>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9"/>
            <p:cNvSpPr>
              <a:spLocks/>
            </p:cNvSpPr>
            <p:nvPr/>
          </p:nvSpPr>
          <p:spPr bwMode="auto">
            <a:xfrm>
              <a:off x="1127815" y="2582181"/>
              <a:ext cx="273609" cy="154315"/>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0"/>
            <p:cNvSpPr>
              <a:spLocks/>
            </p:cNvSpPr>
            <p:nvPr/>
          </p:nvSpPr>
          <p:spPr bwMode="auto">
            <a:xfrm>
              <a:off x="1128362" y="2582729"/>
              <a:ext cx="272514" cy="153221"/>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1"/>
            <p:cNvSpPr>
              <a:spLocks/>
            </p:cNvSpPr>
            <p:nvPr/>
          </p:nvSpPr>
          <p:spPr bwMode="auto">
            <a:xfrm>
              <a:off x="1129457" y="2582181"/>
              <a:ext cx="271420" cy="153221"/>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2"/>
            <p:cNvSpPr>
              <a:spLocks/>
            </p:cNvSpPr>
            <p:nvPr/>
          </p:nvSpPr>
          <p:spPr bwMode="auto">
            <a:xfrm>
              <a:off x="1130004" y="2582729"/>
              <a:ext cx="270325" cy="152126"/>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3"/>
            <p:cNvSpPr>
              <a:spLocks/>
            </p:cNvSpPr>
            <p:nvPr/>
          </p:nvSpPr>
          <p:spPr bwMode="auto">
            <a:xfrm>
              <a:off x="1131098" y="2583276"/>
              <a:ext cx="269231" cy="151032"/>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4"/>
            <p:cNvSpPr>
              <a:spLocks/>
            </p:cNvSpPr>
            <p:nvPr/>
          </p:nvSpPr>
          <p:spPr bwMode="auto">
            <a:xfrm>
              <a:off x="1131645" y="2582729"/>
              <a:ext cx="268136" cy="151032"/>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5"/>
            <p:cNvSpPr>
              <a:spLocks/>
            </p:cNvSpPr>
            <p:nvPr/>
          </p:nvSpPr>
          <p:spPr bwMode="auto">
            <a:xfrm>
              <a:off x="1133287" y="2583276"/>
              <a:ext cx="265948" cy="149938"/>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6"/>
            <p:cNvSpPr>
              <a:spLocks/>
            </p:cNvSpPr>
            <p:nvPr/>
          </p:nvSpPr>
          <p:spPr bwMode="auto">
            <a:xfrm>
              <a:off x="1134382" y="2583823"/>
              <a:ext cx="264853" cy="148843"/>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27"/>
            <p:cNvSpPr>
              <a:spLocks/>
            </p:cNvSpPr>
            <p:nvPr/>
          </p:nvSpPr>
          <p:spPr bwMode="auto">
            <a:xfrm>
              <a:off x="1134929" y="2583823"/>
              <a:ext cx="263759" cy="148843"/>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28"/>
            <p:cNvSpPr>
              <a:spLocks/>
            </p:cNvSpPr>
            <p:nvPr/>
          </p:nvSpPr>
          <p:spPr bwMode="auto">
            <a:xfrm>
              <a:off x="1136023" y="2584370"/>
              <a:ext cx="262664" cy="14774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29"/>
            <p:cNvSpPr>
              <a:spLocks/>
            </p:cNvSpPr>
            <p:nvPr/>
          </p:nvSpPr>
          <p:spPr bwMode="auto">
            <a:xfrm>
              <a:off x="1136570" y="2584917"/>
              <a:ext cx="261570" cy="146654"/>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30"/>
            <p:cNvSpPr>
              <a:spLocks/>
            </p:cNvSpPr>
            <p:nvPr/>
          </p:nvSpPr>
          <p:spPr bwMode="auto">
            <a:xfrm>
              <a:off x="1137665" y="2584370"/>
              <a:ext cx="260475" cy="146654"/>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31"/>
            <p:cNvSpPr>
              <a:spLocks/>
            </p:cNvSpPr>
            <p:nvPr/>
          </p:nvSpPr>
          <p:spPr bwMode="auto">
            <a:xfrm>
              <a:off x="1138759" y="2584917"/>
              <a:ext cx="258287" cy="145560"/>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32"/>
            <p:cNvSpPr>
              <a:spLocks/>
            </p:cNvSpPr>
            <p:nvPr/>
          </p:nvSpPr>
          <p:spPr bwMode="auto">
            <a:xfrm>
              <a:off x="1139854" y="2585465"/>
              <a:ext cx="257192" cy="144465"/>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33"/>
            <p:cNvSpPr>
              <a:spLocks/>
            </p:cNvSpPr>
            <p:nvPr/>
          </p:nvSpPr>
          <p:spPr bwMode="auto">
            <a:xfrm>
              <a:off x="1140401" y="2584917"/>
              <a:ext cx="256098" cy="144465"/>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34"/>
            <p:cNvSpPr>
              <a:spLocks/>
            </p:cNvSpPr>
            <p:nvPr/>
          </p:nvSpPr>
          <p:spPr bwMode="auto">
            <a:xfrm>
              <a:off x="1141495" y="2585465"/>
              <a:ext cx="255003" cy="143371"/>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35"/>
            <p:cNvSpPr>
              <a:spLocks/>
            </p:cNvSpPr>
            <p:nvPr/>
          </p:nvSpPr>
          <p:spPr bwMode="auto">
            <a:xfrm>
              <a:off x="1142590" y="2584917"/>
              <a:ext cx="253909" cy="143371"/>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36"/>
            <p:cNvSpPr>
              <a:spLocks/>
            </p:cNvSpPr>
            <p:nvPr/>
          </p:nvSpPr>
          <p:spPr bwMode="auto">
            <a:xfrm>
              <a:off x="1143137" y="2585465"/>
              <a:ext cx="252814" cy="142276"/>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37"/>
            <p:cNvSpPr>
              <a:spLocks/>
            </p:cNvSpPr>
            <p:nvPr/>
          </p:nvSpPr>
          <p:spPr bwMode="auto">
            <a:xfrm>
              <a:off x="1144779" y="2586559"/>
              <a:ext cx="250625" cy="141182"/>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38"/>
            <p:cNvSpPr>
              <a:spLocks/>
            </p:cNvSpPr>
            <p:nvPr/>
          </p:nvSpPr>
          <p:spPr bwMode="auto">
            <a:xfrm>
              <a:off x="1145326" y="2586012"/>
              <a:ext cx="249531" cy="141182"/>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39"/>
            <p:cNvSpPr>
              <a:spLocks/>
            </p:cNvSpPr>
            <p:nvPr/>
          </p:nvSpPr>
          <p:spPr bwMode="auto">
            <a:xfrm>
              <a:off x="1146420" y="2586559"/>
              <a:ext cx="248437" cy="140088"/>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40"/>
            <p:cNvSpPr>
              <a:spLocks/>
            </p:cNvSpPr>
            <p:nvPr/>
          </p:nvSpPr>
          <p:spPr bwMode="auto">
            <a:xfrm>
              <a:off x="1146968" y="2587106"/>
              <a:ext cx="247342" cy="138993"/>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41"/>
            <p:cNvSpPr>
              <a:spLocks/>
            </p:cNvSpPr>
            <p:nvPr/>
          </p:nvSpPr>
          <p:spPr bwMode="auto">
            <a:xfrm>
              <a:off x="1148062" y="2586559"/>
              <a:ext cx="246248" cy="138993"/>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42"/>
            <p:cNvSpPr>
              <a:spLocks/>
            </p:cNvSpPr>
            <p:nvPr/>
          </p:nvSpPr>
          <p:spPr bwMode="auto">
            <a:xfrm>
              <a:off x="1148609" y="2587106"/>
              <a:ext cx="244606" cy="137899"/>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43"/>
            <p:cNvSpPr>
              <a:spLocks/>
            </p:cNvSpPr>
            <p:nvPr/>
          </p:nvSpPr>
          <p:spPr bwMode="auto">
            <a:xfrm>
              <a:off x="1150798" y="2587654"/>
              <a:ext cx="241870" cy="136804"/>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44"/>
            <p:cNvSpPr>
              <a:spLocks/>
            </p:cNvSpPr>
            <p:nvPr/>
          </p:nvSpPr>
          <p:spPr bwMode="auto">
            <a:xfrm>
              <a:off x="1151345" y="2587106"/>
              <a:ext cx="240776" cy="136804"/>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45"/>
            <p:cNvSpPr>
              <a:spLocks/>
            </p:cNvSpPr>
            <p:nvPr/>
          </p:nvSpPr>
          <p:spPr bwMode="auto">
            <a:xfrm>
              <a:off x="1152440" y="2587654"/>
              <a:ext cx="239681" cy="135710"/>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46"/>
            <p:cNvSpPr>
              <a:spLocks/>
            </p:cNvSpPr>
            <p:nvPr/>
          </p:nvSpPr>
          <p:spPr bwMode="auto">
            <a:xfrm>
              <a:off x="1153534" y="2588201"/>
              <a:ext cx="238587" cy="134615"/>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47"/>
            <p:cNvSpPr>
              <a:spLocks/>
            </p:cNvSpPr>
            <p:nvPr/>
          </p:nvSpPr>
          <p:spPr bwMode="auto">
            <a:xfrm>
              <a:off x="1154081" y="2588201"/>
              <a:ext cx="237492" cy="134615"/>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48"/>
            <p:cNvSpPr>
              <a:spLocks/>
            </p:cNvSpPr>
            <p:nvPr/>
          </p:nvSpPr>
          <p:spPr bwMode="auto">
            <a:xfrm>
              <a:off x="1155176" y="2588748"/>
              <a:ext cx="236398" cy="133521"/>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49"/>
            <p:cNvSpPr>
              <a:spLocks/>
            </p:cNvSpPr>
            <p:nvPr/>
          </p:nvSpPr>
          <p:spPr bwMode="auto">
            <a:xfrm>
              <a:off x="1156270" y="2589295"/>
              <a:ext cx="234209" cy="131879"/>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50"/>
            <p:cNvSpPr>
              <a:spLocks/>
            </p:cNvSpPr>
            <p:nvPr/>
          </p:nvSpPr>
          <p:spPr bwMode="auto">
            <a:xfrm>
              <a:off x="1157365" y="2588748"/>
              <a:ext cx="233115" cy="131879"/>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51"/>
            <p:cNvSpPr>
              <a:spLocks/>
            </p:cNvSpPr>
            <p:nvPr/>
          </p:nvSpPr>
          <p:spPr bwMode="auto">
            <a:xfrm>
              <a:off x="1157912" y="2589295"/>
              <a:ext cx="232020" cy="130785"/>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52"/>
            <p:cNvSpPr>
              <a:spLocks/>
            </p:cNvSpPr>
            <p:nvPr/>
          </p:nvSpPr>
          <p:spPr bwMode="auto">
            <a:xfrm>
              <a:off x="1159006" y="2589842"/>
              <a:ext cx="230926" cy="129690"/>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53"/>
            <p:cNvSpPr>
              <a:spLocks/>
            </p:cNvSpPr>
            <p:nvPr/>
          </p:nvSpPr>
          <p:spPr bwMode="auto">
            <a:xfrm>
              <a:off x="1159554" y="2589295"/>
              <a:ext cx="229831" cy="129690"/>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54"/>
            <p:cNvSpPr>
              <a:spLocks/>
            </p:cNvSpPr>
            <p:nvPr/>
          </p:nvSpPr>
          <p:spPr bwMode="auto">
            <a:xfrm>
              <a:off x="1160648" y="2589842"/>
              <a:ext cx="228737" cy="128596"/>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55"/>
            <p:cNvSpPr>
              <a:spLocks/>
            </p:cNvSpPr>
            <p:nvPr/>
          </p:nvSpPr>
          <p:spPr bwMode="auto">
            <a:xfrm>
              <a:off x="1162290" y="2590390"/>
              <a:ext cx="226548" cy="127502"/>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56"/>
            <p:cNvSpPr>
              <a:spLocks/>
            </p:cNvSpPr>
            <p:nvPr/>
          </p:nvSpPr>
          <p:spPr bwMode="auto">
            <a:xfrm>
              <a:off x="1162837" y="2589842"/>
              <a:ext cx="225453" cy="127502"/>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57"/>
            <p:cNvSpPr>
              <a:spLocks/>
            </p:cNvSpPr>
            <p:nvPr/>
          </p:nvSpPr>
          <p:spPr bwMode="auto">
            <a:xfrm>
              <a:off x="1163931" y="2590937"/>
              <a:ext cx="224359" cy="126407"/>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58"/>
            <p:cNvSpPr>
              <a:spLocks/>
            </p:cNvSpPr>
            <p:nvPr/>
          </p:nvSpPr>
          <p:spPr bwMode="auto">
            <a:xfrm>
              <a:off x="1164478" y="2591484"/>
              <a:ext cx="223265" cy="1253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59"/>
            <p:cNvSpPr>
              <a:spLocks/>
            </p:cNvSpPr>
            <p:nvPr/>
          </p:nvSpPr>
          <p:spPr bwMode="auto">
            <a:xfrm>
              <a:off x="1165573" y="2590937"/>
              <a:ext cx="222170" cy="1253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60"/>
            <p:cNvSpPr>
              <a:spLocks/>
            </p:cNvSpPr>
            <p:nvPr/>
          </p:nvSpPr>
          <p:spPr bwMode="auto">
            <a:xfrm>
              <a:off x="1166120" y="2591484"/>
              <a:ext cx="221076" cy="124218"/>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61"/>
            <p:cNvSpPr>
              <a:spLocks/>
            </p:cNvSpPr>
            <p:nvPr/>
          </p:nvSpPr>
          <p:spPr bwMode="auto">
            <a:xfrm>
              <a:off x="1167762" y="2592031"/>
              <a:ext cx="218887" cy="123124"/>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62"/>
            <p:cNvSpPr>
              <a:spLocks/>
            </p:cNvSpPr>
            <p:nvPr/>
          </p:nvSpPr>
          <p:spPr bwMode="auto">
            <a:xfrm>
              <a:off x="1168309" y="2591484"/>
              <a:ext cx="217792" cy="123124"/>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63"/>
            <p:cNvSpPr>
              <a:spLocks/>
            </p:cNvSpPr>
            <p:nvPr/>
          </p:nvSpPr>
          <p:spPr bwMode="auto">
            <a:xfrm>
              <a:off x="1169403" y="2592031"/>
              <a:ext cx="216698" cy="122029"/>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64"/>
            <p:cNvSpPr>
              <a:spLocks/>
            </p:cNvSpPr>
            <p:nvPr/>
          </p:nvSpPr>
          <p:spPr bwMode="auto">
            <a:xfrm>
              <a:off x="1170498" y="2592579"/>
              <a:ext cx="215604" cy="12093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65"/>
            <p:cNvSpPr>
              <a:spLocks/>
            </p:cNvSpPr>
            <p:nvPr/>
          </p:nvSpPr>
          <p:spPr bwMode="auto">
            <a:xfrm>
              <a:off x="1171045" y="2592031"/>
              <a:ext cx="214509" cy="12093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66"/>
            <p:cNvSpPr>
              <a:spLocks/>
            </p:cNvSpPr>
            <p:nvPr/>
          </p:nvSpPr>
          <p:spPr bwMode="auto">
            <a:xfrm>
              <a:off x="1172140" y="2592579"/>
              <a:ext cx="213415" cy="119841"/>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67"/>
            <p:cNvSpPr>
              <a:spLocks/>
            </p:cNvSpPr>
            <p:nvPr/>
          </p:nvSpPr>
          <p:spPr bwMode="auto">
            <a:xfrm>
              <a:off x="1173234" y="2592579"/>
              <a:ext cx="211226" cy="119293"/>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68"/>
            <p:cNvSpPr>
              <a:spLocks/>
            </p:cNvSpPr>
            <p:nvPr/>
          </p:nvSpPr>
          <p:spPr bwMode="auto">
            <a:xfrm>
              <a:off x="1174328" y="2593126"/>
              <a:ext cx="210131" cy="118746"/>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69"/>
            <p:cNvSpPr>
              <a:spLocks/>
            </p:cNvSpPr>
            <p:nvPr/>
          </p:nvSpPr>
          <p:spPr bwMode="auto">
            <a:xfrm>
              <a:off x="1174876" y="2593673"/>
              <a:ext cx="209037" cy="117652"/>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70"/>
            <p:cNvSpPr>
              <a:spLocks/>
            </p:cNvSpPr>
            <p:nvPr/>
          </p:nvSpPr>
          <p:spPr bwMode="auto">
            <a:xfrm>
              <a:off x="1175970" y="2593126"/>
              <a:ext cx="207943" cy="117652"/>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71"/>
            <p:cNvSpPr>
              <a:spLocks/>
            </p:cNvSpPr>
            <p:nvPr/>
          </p:nvSpPr>
          <p:spPr bwMode="auto">
            <a:xfrm>
              <a:off x="1176517" y="2593673"/>
              <a:ext cx="206848" cy="116557"/>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72"/>
            <p:cNvSpPr>
              <a:spLocks/>
            </p:cNvSpPr>
            <p:nvPr/>
          </p:nvSpPr>
          <p:spPr bwMode="auto">
            <a:xfrm>
              <a:off x="1177612" y="2594220"/>
              <a:ext cx="205754" cy="115463"/>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73"/>
            <p:cNvSpPr>
              <a:spLocks/>
            </p:cNvSpPr>
            <p:nvPr/>
          </p:nvSpPr>
          <p:spPr bwMode="auto">
            <a:xfrm>
              <a:off x="1178706" y="2593673"/>
              <a:ext cx="204659" cy="115463"/>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74"/>
            <p:cNvSpPr>
              <a:spLocks/>
            </p:cNvSpPr>
            <p:nvPr/>
          </p:nvSpPr>
          <p:spPr bwMode="auto">
            <a:xfrm>
              <a:off x="1179801" y="2594220"/>
              <a:ext cx="202470" cy="114368"/>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75"/>
            <p:cNvSpPr>
              <a:spLocks/>
            </p:cNvSpPr>
            <p:nvPr/>
          </p:nvSpPr>
          <p:spPr bwMode="auto">
            <a:xfrm>
              <a:off x="1180895" y="2595315"/>
              <a:ext cx="201376" cy="112727"/>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76"/>
            <p:cNvSpPr>
              <a:spLocks/>
            </p:cNvSpPr>
            <p:nvPr/>
          </p:nvSpPr>
          <p:spPr bwMode="auto">
            <a:xfrm>
              <a:off x="1181442" y="2594220"/>
              <a:ext cx="200281" cy="113274"/>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77"/>
            <p:cNvSpPr>
              <a:spLocks/>
            </p:cNvSpPr>
            <p:nvPr/>
          </p:nvSpPr>
          <p:spPr bwMode="auto">
            <a:xfrm>
              <a:off x="1182537" y="2595315"/>
              <a:ext cx="199187" cy="111632"/>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78"/>
            <p:cNvSpPr>
              <a:spLocks/>
            </p:cNvSpPr>
            <p:nvPr/>
          </p:nvSpPr>
          <p:spPr bwMode="auto">
            <a:xfrm>
              <a:off x="1183084" y="2596409"/>
              <a:ext cx="198093" cy="110538"/>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79"/>
            <p:cNvSpPr>
              <a:spLocks/>
            </p:cNvSpPr>
            <p:nvPr/>
          </p:nvSpPr>
          <p:spPr bwMode="auto">
            <a:xfrm>
              <a:off x="1184178" y="2595862"/>
              <a:ext cx="196998" cy="110538"/>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80"/>
            <p:cNvSpPr>
              <a:spLocks/>
            </p:cNvSpPr>
            <p:nvPr/>
          </p:nvSpPr>
          <p:spPr bwMode="auto">
            <a:xfrm>
              <a:off x="1185820" y="2596409"/>
              <a:ext cx="194262" cy="109443"/>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81"/>
            <p:cNvSpPr>
              <a:spLocks/>
            </p:cNvSpPr>
            <p:nvPr/>
          </p:nvSpPr>
          <p:spPr bwMode="auto">
            <a:xfrm>
              <a:off x="1186914" y="2596956"/>
              <a:ext cx="193168" cy="108349"/>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82"/>
            <p:cNvSpPr>
              <a:spLocks/>
            </p:cNvSpPr>
            <p:nvPr/>
          </p:nvSpPr>
          <p:spPr bwMode="auto">
            <a:xfrm>
              <a:off x="1188009" y="2596409"/>
              <a:ext cx="192073" cy="108349"/>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83"/>
            <p:cNvSpPr>
              <a:spLocks/>
            </p:cNvSpPr>
            <p:nvPr/>
          </p:nvSpPr>
          <p:spPr bwMode="auto">
            <a:xfrm>
              <a:off x="1188556" y="2596956"/>
              <a:ext cx="190979" cy="107255"/>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84"/>
            <p:cNvSpPr>
              <a:spLocks/>
            </p:cNvSpPr>
            <p:nvPr/>
          </p:nvSpPr>
          <p:spPr bwMode="auto">
            <a:xfrm>
              <a:off x="1189650" y="2597503"/>
              <a:ext cx="189884" cy="106160"/>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85"/>
            <p:cNvSpPr>
              <a:spLocks/>
            </p:cNvSpPr>
            <p:nvPr/>
          </p:nvSpPr>
          <p:spPr bwMode="auto">
            <a:xfrm>
              <a:off x="1190198" y="2596956"/>
              <a:ext cx="188790" cy="106160"/>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86"/>
            <p:cNvSpPr>
              <a:spLocks/>
            </p:cNvSpPr>
            <p:nvPr/>
          </p:nvSpPr>
          <p:spPr bwMode="auto">
            <a:xfrm>
              <a:off x="1191839" y="2597503"/>
              <a:ext cx="186601" cy="105066"/>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87"/>
            <p:cNvSpPr>
              <a:spLocks/>
            </p:cNvSpPr>
            <p:nvPr/>
          </p:nvSpPr>
          <p:spPr bwMode="auto">
            <a:xfrm>
              <a:off x="1192387" y="2598051"/>
              <a:ext cx="185507" cy="103971"/>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88"/>
            <p:cNvSpPr>
              <a:spLocks/>
            </p:cNvSpPr>
            <p:nvPr/>
          </p:nvSpPr>
          <p:spPr bwMode="auto">
            <a:xfrm>
              <a:off x="1193481" y="2598051"/>
              <a:ext cx="184412" cy="103971"/>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89"/>
            <p:cNvSpPr>
              <a:spLocks/>
            </p:cNvSpPr>
            <p:nvPr/>
          </p:nvSpPr>
          <p:spPr bwMode="auto">
            <a:xfrm>
              <a:off x="1194028" y="2598598"/>
              <a:ext cx="183318" cy="102877"/>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90"/>
            <p:cNvSpPr>
              <a:spLocks/>
            </p:cNvSpPr>
            <p:nvPr/>
          </p:nvSpPr>
          <p:spPr bwMode="auto">
            <a:xfrm>
              <a:off x="1195123" y="2599145"/>
              <a:ext cx="182223" cy="101782"/>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91"/>
            <p:cNvSpPr>
              <a:spLocks/>
            </p:cNvSpPr>
            <p:nvPr/>
          </p:nvSpPr>
          <p:spPr bwMode="auto">
            <a:xfrm>
              <a:off x="1196217" y="2598598"/>
              <a:ext cx="181129" cy="101782"/>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92"/>
            <p:cNvSpPr>
              <a:spLocks/>
            </p:cNvSpPr>
            <p:nvPr/>
          </p:nvSpPr>
          <p:spPr bwMode="auto">
            <a:xfrm>
              <a:off x="1197312" y="2599145"/>
              <a:ext cx="178940" cy="100688"/>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93"/>
            <p:cNvSpPr>
              <a:spLocks/>
            </p:cNvSpPr>
            <p:nvPr/>
          </p:nvSpPr>
          <p:spPr bwMode="auto">
            <a:xfrm>
              <a:off x="1198406" y="2599692"/>
              <a:ext cx="177846" cy="99594"/>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94"/>
            <p:cNvSpPr>
              <a:spLocks/>
            </p:cNvSpPr>
            <p:nvPr/>
          </p:nvSpPr>
          <p:spPr bwMode="auto">
            <a:xfrm>
              <a:off x="1198953" y="2599145"/>
              <a:ext cx="176751" cy="99594"/>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95"/>
            <p:cNvSpPr>
              <a:spLocks/>
            </p:cNvSpPr>
            <p:nvPr/>
          </p:nvSpPr>
          <p:spPr bwMode="auto">
            <a:xfrm>
              <a:off x="1200048" y="2599692"/>
              <a:ext cx="175657" cy="9849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96"/>
            <p:cNvSpPr>
              <a:spLocks/>
            </p:cNvSpPr>
            <p:nvPr/>
          </p:nvSpPr>
          <p:spPr bwMode="auto">
            <a:xfrm>
              <a:off x="1200595" y="2600240"/>
              <a:ext cx="174562" cy="97405"/>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97"/>
            <p:cNvSpPr>
              <a:spLocks/>
            </p:cNvSpPr>
            <p:nvPr/>
          </p:nvSpPr>
          <p:spPr bwMode="auto">
            <a:xfrm>
              <a:off x="1201689" y="2599692"/>
              <a:ext cx="173468" cy="97405"/>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98"/>
            <p:cNvSpPr>
              <a:spLocks/>
            </p:cNvSpPr>
            <p:nvPr/>
          </p:nvSpPr>
          <p:spPr bwMode="auto">
            <a:xfrm>
              <a:off x="1202784" y="2600787"/>
              <a:ext cx="171279" cy="96310"/>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99"/>
            <p:cNvSpPr>
              <a:spLocks/>
            </p:cNvSpPr>
            <p:nvPr/>
          </p:nvSpPr>
          <p:spPr bwMode="auto">
            <a:xfrm>
              <a:off x="1203878" y="2601334"/>
              <a:ext cx="170185" cy="95216"/>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100"/>
            <p:cNvSpPr>
              <a:spLocks/>
            </p:cNvSpPr>
            <p:nvPr/>
          </p:nvSpPr>
          <p:spPr bwMode="auto">
            <a:xfrm>
              <a:off x="1204973" y="2600787"/>
              <a:ext cx="169090" cy="95216"/>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101"/>
            <p:cNvSpPr>
              <a:spLocks/>
            </p:cNvSpPr>
            <p:nvPr/>
          </p:nvSpPr>
          <p:spPr bwMode="auto">
            <a:xfrm>
              <a:off x="1205520" y="2601334"/>
              <a:ext cx="167996" cy="94121"/>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102"/>
            <p:cNvSpPr>
              <a:spLocks/>
            </p:cNvSpPr>
            <p:nvPr/>
          </p:nvSpPr>
          <p:spPr bwMode="auto">
            <a:xfrm>
              <a:off x="1206614" y="2600787"/>
              <a:ext cx="166901" cy="94121"/>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103"/>
            <p:cNvSpPr>
              <a:spLocks/>
            </p:cNvSpPr>
            <p:nvPr/>
          </p:nvSpPr>
          <p:spPr bwMode="auto">
            <a:xfrm>
              <a:off x="1207161" y="2601334"/>
              <a:ext cx="165807" cy="93027"/>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104"/>
            <p:cNvSpPr>
              <a:spLocks/>
            </p:cNvSpPr>
            <p:nvPr/>
          </p:nvSpPr>
          <p:spPr bwMode="auto">
            <a:xfrm>
              <a:off x="1208803" y="2601881"/>
              <a:ext cx="163618" cy="91933"/>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105"/>
            <p:cNvSpPr>
              <a:spLocks/>
            </p:cNvSpPr>
            <p:nvPr/>
          </p:nvSpPr>
          <p:spPr bwMode="auto">
            <a:xfrm>
              <a:off x="1209350" y="2601334"/>
              <a:ext cx="162523" cy="91933"/>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106"/>
            <p:cNvSpPr>
              <a:spLocks/>
            </p:cNvSpPr>
            <p:nvPr/>
          </p:nvSpPr>
          <p:spPr bwMode="auto">
            <a:xfrm>
              <a:off x="1210445" y="2601881"/>
              <a:ext cx="161429" cy="90838"/>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107"/>
            <p:cNvSpPr>
              <a:spLocks/>
            </p:cNvSpPr>
            <p:nvPr/>
          </p:nvSpPr>
          <p:spPr bwMode="auto">
            <a:xfrm>
              <a:off x="1210992" y="2602428"/>
              <a:ext cx="160335" cy="89744"/>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108"/>
            <p:cNvSpPr>
              <a:spLocks/>
            </p:cNvSpPr>
            <p:nvPr/>
          </p:nvSpPr>
          <p:spPr bwMode="auto">
            <a:xfrm>
              <a:off x="1212086" y="2602428"/>
              <a:ext cx="159240" cy="89744"/>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109"/>
            <p:cNvSpPr>
              <a:spLocks/>
            </p:cNvSpPr>
            <p:nvPr/>
          </p:nvSpPr>
          <p:spPr bwMode="auto">
            <a:xfrm>
              <a:off x="1213181" y="2602976"/>
              <a:ext cx="158146" cy="88649"/>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110"/>
            <p:cNvSpPr>
              <a:spLocks/>
            </p:cNvSpPr>
            <p:nvPr/>
          </p:nvSpPr>
          <p:spPr bwMode="auto">
            <a:xfrm>
              <a:off x="1214275" y="2603523"/>
              <a:ext cx="155957" cy="87555"/>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111"/>
            <p:cNvSpPr>
              <a:spLocks/>
            </p:cNvSpPr>
            <p:nvPr/>
          </p:nvSpPr>
          <p:spPr bwMode="auto">
            <a:xfrm>
              <a:off x="1215370" y="2602976"/>
              <a:ext cx="154862" cy="87555"/>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112"/>
            <p:cNvSpPr>
              <a:spLocks/>
            </p:cNvSpPr>
            <p:nvPr/>
          </p:nvSpPr>
          <p:spPr bwMode="auto">
            <a:xfrm>
              <a:off x="1215917" y="2603523"/>
              <a:ext cx="153768" cy="86460"/>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113"/>
            <p:cNvSpPr>
              <a:spLocks/>
            </p:cNvSpPr>
            <p:nvPr/>
          </p:nvSpPr>
          <p:spPr bwMode="auto">
            <a:xfrm>
              <a:off x="1217011" y="2604070"/>
              <a:ext cx="152674" cy="85366"/>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114"/>
            <p:cNvSpPr>
              <a:spLocks/>
            </p:cNvSpPr>
            <p:nvPr/>
          </p:nvSpPr>
          <p:spPr bwMode="auto">
            <a:xfrm>
              <a:off x="1217559" y="2603523"/>
              <a:ext cx="151579" cy="85366"/>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115"/>
            <p:cNvSpPr>
              <a:spLocks/>
            </p:cNvSpPr>
            <p:nvPr/>
          </p:nvSpPr>
          <p:spPr bwMode="auto">
            <a:xfrm>
              <a:off x="1218653" y="2604070"/>
              <a:ext cx="150485" cy="84271"/>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116"/>
            <p:cNvSpPr>
              <a:spLocks/>
            </p:cNvSpPr>
            <p:nvPr/>
          </p:nvSpPr>
          <p:spPr bwMode="auto">
            <a:xfrm>
              <a:off x="1220295" y="2604617"/>
              <a:ext cx="147749" cy="83177"/>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117"/>
            <p:cNvSpPr>
              <a:spLocks/>
            </p:cNvSpPr>
            <p:nvPr/>
          </p:nvSpPr>
          <p:spPr bwMode="auto">
            <a:xfrm>
              <a:off x="1221389" y="2604070"/>
              <a:ext cx="146654" cy="83177"/>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118"/>
            <p:cNvSpPr>
              <a:spLocks/>
            </p:cNvSpPr>
            <p:nvPr/>
          </p:nvSpPr>
          <p:spPr bwMode="auto">
            <a:xfrm>
              <a:off x="1221936" y="2605165"/>
              <a:ext cx="145560" cy="8208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119"/>
            <p:cNvSpPr>
              <a:spLocks/>
            </p:cNvSpPr>
            <p:nvPr/>
          </p:nvSpPr>
          <p:spPr bwMode="auto">
            <a:xfrm>
              <a:off x="1223031" y="2605712"/>
              <a:ext cx="144465" cy="80988"/>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120"/>
            <p:cNvSpPr>
              <a:spLocks/>
            </p:cNvSpPr>
            <p:nvPr/>
          </p:nvSpPr>
          <p:spPr bwMode="auto">
            <a:xfrm>
              <a:off x="1224125" y="2605165"/>
              <a:ext cx="143371" cy="80988"/>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121"/>
            <p:cNvSpPr>
              <a:spLocks/>
            </p:cNvSpPr>
            <p:nvPr/>
          </p:nvSpPr>
          <p:spPr bwMode="auto">
            <a:xfrm>
              <a:off x="1224672" y="2605712"/>
              <a:ext cx="142276" cy="79894"/>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122"/>
            <p:cNvSpPr>
              <a:spLocks/>
            </p:cNvSpPr>
            <p:nvPr/>
          </p:nvSpPr>
          <p:spPr bwMode="auto">
            <a:xfrm>
              <a:off x="1226314" y="2606259"/>
              <a:ext cx="140088" cy="78799"/>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123"/>
            <p:cNvSpPr>
              <a:spLocks/>
            </p:cNvSpPr>
            <p:nvPr/>
          </p:nvSpPr>
          <p:spPr bwMode="auto">
            <a:xfrm>
              <a:off x="1226861" y="2605712"/>
              <a:ext cx="138993" cy="78799"/>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124"/>
            <p:cNvSpPr>
              <a:spLocks/>
            </p:cNvSpPr>
            <p:nvPr/>
          </p:nvSpPr>
          <p:spPr bwMode="auto">
            <a:xfrm>
              <a:off x="1227956" y="2606259"/>
              <a:ext cx="137899" cy="77705"/>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125"/>
            <p:cNvSpPr>
              <a:spLocks/>
            </p:cNvSpPr>
            <p:nvPr/>
          </p:nvSpPr>
          <p:spPr bwMode="auto">
            <a:xfrm>
              <a:off x="1228503" y="2606806"/>
              <a:ext cx="136804" cy="76610"/>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126"/>
            <p:cNvSpPr>
              <a:spLocks/>
            </p:cNvSpPr>
            <p:nvPr/>
          </p:nvSpPr>
          <p:spPr bwMode="auto">
            <a:xfrm>
              <a:off x="1229597" y="2606259"/>
              <a:ext cx="135710" cy="76610"/>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127"/>
            <p:cNvSpPr>
              <a:spLocks/>
            </p:cNvSpPr>
            <p:nvPr/>
          </p:nvSpPr>
          <p:spPr bwMode="auto">
            <a:xfrm>
              <a:off x="1230145" y="2606806"/>
              <a:ext cx="134615" cy="75516"/>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128"/>
            <p:cNvSpPr>
              <a:spLocks/>
            </p:cNvSpPr>
            <p:nvPr/>
          </p:nvSpPr>
          <p:spPr bwMode="auto">
            <a:xfrm>
              <a:off x="1231239" y="2607901"/>
              <a:ext cx="133521" cy="74422"/>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129"/>
            <p:cNvSpPr>
              <a:spLocks/>
            </p:cNvSpPr>
            <p:nvPr/>
          </p:nvSpPr>
          <p:spPr bwMode="auto">
            <a:xfrm>
              <a:off x="1232881" y="2607353"/>
              <a:ext cx="131332" cy="74422"/>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130"/>
            <p:cNvSpPr>
              <a:spLocks/>
            </p:cNvSpPr>
            <p:nvPr/>
          </p:nvSpPr>
          <p:spPr bwMode="auto">
            <a:xfrm>
              <a:off x="1233428" y="2607901"/>
              <a:ext cx="130238" cy="73327"/>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131"/>
            <p:cNvSpPr>
              <a:spLocks/>
            </p:cNvSpPr>
            <p:nvPr/>
          </p:nvSpPr>
          <p:spPr bwMode="auto">
            <a:xfrm>
              <a:off x="1234522" y="2608448"/>
              <a:ext cx="129143" cy="72233"/>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132"/>
            <p:cNvSpPr>
              <a:spLocks/>
            </p:cNvSpPr>
            <p:nvPr/>
          </p:nvSpPr>
          <p:spPr bwMode="auto">
            <a:xfrm>
              <a:off x="1235069" y="2607901"/>
              <a:ext cx="128049" cy="72233"/>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133"/>
            <p:cNvSpPr>
              <a:spLocks/>
            </p:cNvSpPr>
            <p:nvPr/>
          </p:nvSpPr>
          <p:spPr bwMode="auto">
            <a:xfrm>
              <a:off x="1236164" y="2608448"/>
              <a:ext cx="126954" cy="70591"/>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134"/>
            <p:cNvSpPr>
              <a:spLocks/>
            </p:cNvSpPr>
            <p:nvPr/>
          </p:nvSpPr>
          <p:spPr bwMode="auto">
            <a:xfrm>
              <a:off x="1236711" y="2607901"/>
              <a:ext cx="125860" cy="70591"/>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35"/>
            <p:cNvSpPr>
              <a:spLocks/>
            </p:cNvSpPr>
            <p:nvPr/>
          </p:nvSpPr>
          <p:spPr bwMode="auto">
            <a:xfrm>
              <a:off x="1238353" y="2608448"/>
              <a:ext cx="123671" cy="69497"/>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136"/>
            <p:cNvSpPr>
              <a:spLocks/>
            </p:cNvSpPr>
            <p:nvPr/>
          </p:nvSpPr>
          <p:spPr bwMode="auto">
            <a:xfrm>
              <a:off x="1238900" y="2608995"/>
              <a:ext cx="122577" cy="68402"/>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137"/>
            <p:cNvSpPr>
              <a:spLocks/>
            </p:cNvSpPr>
            <p:nvPr/>
          </p:nvSpPr>
          <p:spPr bwMode="auto">
            <a:xfrm>
              <a:off x="1239994" y="2608448"/>
              <a:ext cx="121482" cy="68402"/>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138"/>
            <p:cNvSpPr>
              <a:spLocks/>
            </p:cNvSpPr>
            <p:nvPr/>
          </p:nvSpPr>
          <p:spPr bwMode="auto">
            <a:xfrm>
              <a:off x="1241089" y="2609542"/>
              <a:ext cx="120388" cy="67308"/>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39"/>
            <p:cNvSpPr>
              <a:spLocks/>
            </p:cNvSpPr>
            <p:nvPr/>
          </p:nvSpPr>
          <p:spPr bwMode="auto">
            <a:xfrm>
              <a:off x="1241636" y="2610089"/>
              <a:ext cx="119293" cy="66213"/>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40"/>
            <p:cNvSpPr>
              <a:spLocks/>
            </p:cNvSpPr>
            <p:nvPr/>
          </p:nvSpPr>
          <p:spPr bwMode="auto">
            <a:xfrm>
              <a:off x="1242731" y="2609542"/>
              <a:ext cx="118199" cy="66213"/>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41"/>
            <p:cNvSpPr>
              <a:spLocks/>
            </p:cNvSpPr>
            <p:nvPr/>
          </p:nvSpPr>
          <p:spPr bwMode="auto">
            <a:xfrm>
              <a:off x="1243825" y="2610089"/>
              <a:ext cx="116010" cy="65119"/>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142"/>
            <p:cNvSpPr>
              <a:spLocks/>
            </p:cNvSpPr>
            <p:nvPr/>
          </p:nvSpPr>
          <p:spPr bwMode="auto">
            <a:xfrm>
              <a:off x="1244919" y="2610637"/>
              <a:ext cx="114916" cy="64024"/>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43"/>
            <p:cNvSpPr>
              <a:spLocks/>
            </p:cNvSpPr>
            <p:nvPr/>
          </p:nvSpPr>
          <p:spPr bwMode="auto">
            <a:xfrm>
              <a:off x="1245467" y="2610089"/>
              <a:ext cx="113274" cy="64024"/>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144"/>
            <p:cNvSpPr>
              <a:spLocks/>
            </p:cNvSpPr>
            <p:nvPr/>
          </p:nvSpPr>
          <p:spPr bwMode="auto">
            <a:xfrm>
              <a:off x="1246561" y="2610637"/>
              <a:ext cx="112180" cy="62930"/>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45"/>
            <p:cNvSpPr>
              <a:spLocks/>
            </p:cNvSpPr>
            <p:nvPr/>
          </p:nvSpPr>
          <p:spPr bwMode="auto">
            <a:xfrm>
              <a:off x="1247108" y="2611184"/>
              <a:ext cx="111085" cy="61836"/>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46"/>
            <p:cNvSpPr>
              <a:spLocks/>
            </p:cNvSpPr>
            <p:nvPr/>
          </p:nvSpPr>
          <p:spPr bwMode="auto">
            <a:xfrm>
              <a:off x="1248203" y="2610637"/>
              <a:ext cx="109991" cy="61836"/>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47"/>
            <p:cNvSpPr>
              <a:spLocks/>
            </p:cNvSpPr>
            <p:nvPr/>
          </p:nvSpPr>
          <p:spPr bwMode="auto">
            <a:xfrm>
              <a:off x="1249844" y="2611184"/>
              <a:ext cx="107802" cy="60741"/>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48"/>
            <p:cNvSpPr>
              <a:spLocks/>
            </p:cNvSpPr>
            <p:nvPr/>
          </p:nvSpPr>
          <p:spPr bwMode="auto">
            <a:xfrm>
              <a:off x="1250392" y="2612278"/>
              <a:ext cx="106707" cy="5964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49"/>
            <p:cNvSpPr>
              <a:spLocks/>
            </p:cNvSpPr>
            <p:nvPr/>
          </p:nvSpPr>
          <p:spPr bwMode="auto">
            <a:xfrm>
              <a:off x="1251486" y="2611731"/>
              <a:ext cx="105613" cy="5964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50"/>
            <p:cNvSpPr>
              <a:spLocks/>
            </p:cNvSpPr>
            <p:nvPr/>
          </p:nvSpPr>
          <p:spPr bwMode="auto">
            <a:xfrm>
              <a:off x="1252033" y="2612278"/>
              <a:ext cx="104518" cy="58552"/>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51"/>
            <p:cNvSpPr>
              <a:spLocks/>
            </p:cNvSpPr>
            <p:nvPr/>
          </p:nvSpPr>
          <p:spPr bwMode="auto">
            <a:xfrm>
              <a:off x="1253128" y="2612826"/>
              <a:ext cx="103424" cy="57458"/>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52"/>
            <p:cNvSpPr>
              <a:spLocks/>
            </p:cNvSpPr>
            <p:nvPr/>
          </p:nvSpPr>
          <p:spPr bwMode="auto">
            <a:xfrm>
              <a:off x="1253675" y="2612278"/>
              <a:ext cx="102330" cy="57458"/>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53"/>
            <p:cNvSpPr>
              <a:spLocks/>
            </p:cNvSpPr>
            <p:nvPr/>
          </p:nvSpPr>
          <p:spPr bwMode="auto">
            <a:xfrm>
              <a:off x="1255864" y="2612826"/>
              <a:ext cx="99594" cy="56363"/>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54"/>
            <p:cNvSpPr>
              <a:spLocks/>
            </p:cNvSpPr>
            <p:nvPr/>
          </p:nvSpPr>
          <p:spPr bwMode="auto">
            <a:xfrm>
              <a:off x="1256411" y="2613373"/>
              <a:ext cx="98499" cy="5526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55"/>
            <p:cNvSpPr>
              <a:spLocks/>
            </p:cNvSpPr>
            <p:nvPr/>
          </p:nvSpPr>
          <p:spPr bwMode="auto">
            <a:xfrm>
              <a:off x="1257505" y="2612826"/>
              <a:ext cx="97405" cy="5526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56"/>
            <p:cNvSpPr>
              <a:spLocks/>
            </p:cNvSpPr>
            <p:nvPr/>
          </p:nvSpPr>
          <p:spPr bwMode="auto">
            <a:xfrm>
              <a:off x="1258600" y="2613373"/>
              <a:ext cx="96310" cy="54175"/>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57"/>
            <p:cNvSpPr>
              <a:spLocks/>
            </p:cNvSpPr>
            <p:nvPr/>
          </p:nvSpPr>
          <p:spPr bwMode="auto">
            <a:xfrm>
              <a:off x="1259147" y="2613920"/>
              <a:ext cx="95216" cy="53080"/>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58"/>
            <p:cNvSpPr>
              <a:spLocks/>
            </p:cNvSpPr>
            <p:nvPr/>
          </p:nvSpPr>
          <p:spPr bwMode="auto">
            <a:xfrm>
              <a:off x="1260241" y="2613373"/>
              <a:ext cx="94121" cy="53080"/>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59"/>
            <p:cNvSpPr>
              <a:spLocks/>
            </p:cNvSpPr>
            <p:nvPr/>
          </p:nvSpPr>
          <p:spPr bwMode="auto">
            <a:xfrm>
              <a:off x="1261336" y="2614467"/>
              <a:ext cx="91932" cy="51986"/>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60"/>
            <p:cNvSpPr>
              <a:spLocks/>
            </p:cNvSpPr>
            <p:nvPr/>
          </p:nvSpPr>
          <p:spPr bwMode="auto">
            <a:xfrm>
              <a:off x="1262430" y="2615014"/>
              <a:ext cx="90838" cy="50891"/>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61"/>
            <p:cNvSpPr>
              <a:spLocks/>
            </p:cNvSpPr>
            <p:nvPr/>
          </p:nvSpPr>
          <p:spPr bwMode="auto">
            <a:xfrm>
              <a:off x="1262978" y="2614467"/>
              <a:ext cx="89744" cy="50891"/>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62"/>
            <p:cNvSpPr>
              <a:spLocks/>
            </p:cNvSpPr>
            <p:nvPr/>
          </p:nvSpPr>
          <p:spPr bwMode="auto">
            <a:xfrm>
              <a:off x="1264072" y="2615014"/>
              <a:ext cx="88649" cy="49797"/>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63"/>
            <p:cNvSpPr>
              <a:spLocks/>
            </p:cNvSpPr>
            <p:nvPr/>
          </p:nvSpPr>
          <p:spPr bwMode="auto">
            <a:xfrm>
              <a:off x="1264619" y="2615562"/>
              <a:ext cx="87555" cy="48702"/>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64"/>
            <p:cNvSpPr>
              <a:spLocks/>
            </p:cNvSpPr>
            <p:nvPr/>
          </p:nvSpPr>
          <p:spPr bwMode="auto">
            <a:xfrm>
              <a:off x="1265714" y="2615014"/>
              <a:ext cx="86460" cy="48702"/>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65"/>
            <p:cNvSpPr>
              <a:spLocks/>
            </p:cNvSpPr>
            <p:nvPr/>
          </p:nvSpPr>
          <p:spPr bwMode="auto">
            <a:xfrm>
              <a:off x="1267355" y="2615562"/>
              <a:ext cx="84271" cy="47608"/>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66"/>
            <p:cNvSpPr>
              <a:spLocks/>
            </p:cNvSpPr>
            <p:nvPr/>
          </p:nvSpPr>
          <p:spPr bwMode="auto">
            <a:xfrm>
              <a:off x="1267903" y="2616109"/>
              <a:ext cx="83177" cy="46513"/>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67"/>
            <p:cNvSpPr>
              <a:spLocks/>
            </p:cNvSpPr>
            <p:nvPr/>
          </p:nvSpPr>
          <p:spPr bwMode="auto">
            <a:xfrm>
              <a:off x="833412" y="2608995"/>
              <a:ext cx="39400" cy="41589"/>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68"/>
            <p:cNvSpPr>
              <a:spLocks/>
            </p:cNvSpPr>
            <p:nvPr/>
          </p:nvSpPr>
          <p:spPr bwMode="auto">
            <a:xfrm>
              <a:off x="747499" y="2653867"/>
              <a:ext cx="69497" cy="45419"/>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69"/>
            <p:cNvSpPr>
              <a:spLocks noEditPoints="1"/>
            </p:cNvSpPr>
            <p:nvPr/>
          </p:nvSpPr>
          <p:spPr bwMode="auto">
            <a:xfrm>
              <a:off x="763368" y="2665358"/>
              <a:ext cx="29550" cy="13680"/>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70"/>
            <p:cNvSpPr>
              <a:spLocks/>
            </p:cNvSpPr>
            <p:nvPr/>
          </p:nvSpPr>
          <p:spPr bwMode="auto">
            <a:xfrm>
              <a:off x="1359835" y="2680133"/>
              <a:ext cx="20794" cy="9850"/>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71"/>
            <p:cNvSpPr>
              <a:spLocks/>
            </p:cNvSpPr>
            <p:nvPr/>
          </p:nvSpPr>
          <p:spPr bwMode="auto">
            <a:xfrm>
              <a:off x="1329738" y="2697097"/>
              <a:ext cx="22436" cy="10944"/>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72"/>
            <p:cNvSpPr>
              <a:spLocks/>
            </p:cNvSpPr>
            <p:nvPr/>
          </p:nvSpPr>
          <p:spPr bwMode="auto">
            <a:xfrm>
              <a:off x="771029" y="2699833"/>
              <a:ext cx="126407" cy="119293"/>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73"/>
            <p:cNvSpPr>
              <a:spLocks/>
            </p:cNvSpPr>
            <p:nvPr/>
          </p:nvSpPr>
          <p:spPr bwMode="auto">
            <a:xfrm>
              <a:off x="1282130" y="2716797"/>
              <a:ext cx="30644" cy="9303"/>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74"/>
            <p:cNvSpPr>
              <a:spLocks/>
            </p:cNvSpPr>
            <p:nvPr/>
          </p:nvSpPr>
          <p:spPr bwMode="auto">
            <a:xfrm>
              <a:off x="1241089" y="2728288"/>
              <a:ext cx="21341" cy="9303"/>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75"/>
            <p:cNvSpPr>
              <a:spLocks/>
            </p:cNvSpPr>
            <p:nvPr/>
          </p:nvSpPr>
          <p:spPr bwMode="auto">
            <a:xfrm>
              <a:off x="1195123" y="2747988"/>
              <a:ext cx="8755" cy="601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76"/>
            <p:cNvSpPr>
              <a:spLocks/>
            </p:cNvSpPr>
            <p:nvPr/>
          </p:nvSpPr>
          <p:spPr bwMode="auto">
            <a:xfrm>
              <a:off x="618903" y="2807088"/>
              <a:ext cx="2189" cy="4925"/>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77"/>
            <p:cNvSpPr>
              <a:spLocks/>
            </p:cNvSpPr>
            <p:nvPr/>
          </p:nvSpPr>
          <p:spPr bwMode="auto">
            <a:xfrm>
              <a:off x="618903" y="2814749"/>
              <a:ext cx="1094" cy="2189"/>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78"/>
            <p:cNvSpPr>
              <a:spLocks/>
            </p:cNvSpPr>
            <p:nvPr/>
          </p:nvSpPr>
          <p:spPr bwMode="auto">
            <a:xfrm>
              <a:off x="668152" y="2832807"/>
              <a:ext cx="2736" cy="19153"/>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79"/>
            <p:cNvSpPr>
              <a:spLocks/>
            </p:cNvSpPr>
            <p:nvPr/>
          </p:nvSpPr>
          <p:spPr bwMode="auto">
            <a:xfrm>
              <a:off x="1092793" y="3114077"/>
              <a:ext cx="201376" cy="225454"/>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80"/>
            <p:cNvSpPr>
              <a:spLocks noEditPoints="1"/>
            </p:cNvSpPr>
            <p:nvPr/>
          </p:nvSpPr>
          <p:spPr bwMode="auto">
            <a:xfrm>
              <a:off x="1672296" y="3139796"/>
              <a:ext cx="108349" cy="146107"/>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81"/>
            <p:cNvSpPr>
              <a:spLocks/>
            </p:cNvSpPr>
            <p:nvPr/>
          </p:nvSpPr>
          <p:spPr bwMode="auto">
            <a:xfrm>
              <a:off x="1156817" y="3208198"/>
              <a:ext cx="126407" cy="38305"/>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82"/>
            <p:cNvSpPr>
              <a:spLocks/>
            </p:cNvSpPr>
            <p:nvPr/>
          </p:nvSpPr>
          <p:spPr bwMode="auto">
            <a:xfrm>
              <a:off x="830129" y="3220237"/>
              <a:ext cx="690588" cy="715760"/>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83"/>
            <p:cNvSpPr>
              <a:spLocks/>
            </p:cNvSpPr>
            <p:nvPr/>
          </p:nvSpPr>
          <p:spPr bwMode="auto">
            <a:xfrm>
              <a:off x="1507036" y="3225709"/>
              <a:ext cx="210679" cy="21943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84"/>
            <p:cNvSpPr>
              <a:spLocks/>
            </p:cNvSpPr>
            <p:nvPr/>
          </p:nvSpPr>
          <p:spPr bwMode="auto">
            <a:xfrm>
              <a:off x="1156270" y="3244314"/>
              <a:ext cx="126954" cy="29003"/>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85"/>
            <p:cNvSpPr>
              <a:spLocks/>
            </p:cNvSpPr>
            <p:nvPr/>
          </p:nvSpPr>
          <p:spPr bwMode="auto">
            <a:xfrm>
              <a:off x="1152987" y="3282619"/>
              <a:ext cx="109991" cy="25172"/>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86"/>
            <p:cNvSpPr>
              <a:spLocks/>
            </p:cNvSpPr>
            <p:nvPr/>
          </p:nvSpPr>
          <p:spPr bwMode="auto">
            <a:xfrm>
              <a:off x="1677221" y="3285903"/>
              <a:ext cx="88649" cy="60194"/>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87"/>
            <p:cNvSpPr>
              <a:spLocks/>
            </p:cNvSpPr>
            <p:nvPr/>
          </p:nvSpPr>
          <p:spPr bwMode="auto">
            <a:xfrm>
              <a:off x="1590213" y="3326397"/>
              <a:ext cx="75516" cy="72780"/>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88"/>
            <p:cNvSpPr>
              <a:spLocks/>
            </p:cNvSpPr>
            <p:nvPr/>
          </p:nvSpPr>
          <p:spPr bwMode="auto">
            <a:xfrm>
              <a:off x="1664088" y="3337888"/>
              <a:ext cx="90291" cy="74969"/>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89"/>
            <p:cNvSpPr>
              <a:spLocks/>
            </p:cNvSpPr>
            <p:nvPr/>
          </p:nvSpPr>
          <p:spPr bwMode="auto">
            <a:xfrm>
              <a:off x="1478034" y="3358683"/>
              <a:ext cx="24625" cy="36116"/>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90"/>
            <p:cNvSpPr>
              <a:spLocks/>
            </p:cNvSpPr>
            <p:nvPr/>
          </p:nvSpPr>
          <p:spPr bwMode="auto">
            <a:xfrm>
              <a:off x="1186914" y="3440765"/>
              <a:ext cx="9303" cy="8755"/>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91"/>
            <p:cNvSpPr>
              <a:spLocks/>
            </p:cNvSpPr>
            <p:nvPr/>
          </p:nvSpPr>
          <p:spPr bwMode="auto">
            <a:xfrm>
              <a:off x="888134" y="3445143"/>
              <a:ext cx="9850" cy="8755"/>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92"/>
            <p:cNvSpPr>
              <a:spLocks/>
            </p:cNvSpPr>
            <p:nvPr/>
          </p:nvSpPr>
          <p:spPr bwMode="auto">
            <a:xfrm>
              <a:off x="869528" y="3447879"/>
              <a:ext cx="9303" cy="7114"/>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193"/>
            <p:cNvSpPr>
              <a:spLocks/>
            </p:cNvSpPr>
            <p:nvPr/>
          </p:nvSpPr>
          <p:spPr bwMode="auto">
            <a:xfrm>
              <a:off x="1024938" y="3450068"/>
              <a:ext cx="74422" cy="60194"/>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94"/>
            <p:cNvSpPr>
              <a:spLocks/>
            </p:cNvSpPr>
            <p:nvPr/>
          </p:nvSpPr>
          <p:spPr bwMode="auto">
            <a:xfrm>
              <a:off x="1209897" y="3453899"/>
              <a:ext cx="8755" cy="7661"/>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95"/>
            <p:cNvSpPr>
              <a:spLocks noEditPoints="1"/>
            </p:cNvSpPr>
            <p:nvPr/>
          </p:nvSpPr>
          <p:spPr bwMode="auto">
            <a:xfrm>
              <a:off x="1011805" y="3496034"/>
              <a:ext cx="87555" cy="111085"/>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96"/>
            <p:cNvSpPr>
              <a:spLocks/>
            </p:cNvSpPr>
            <p:nvPr/>
          </p:nvSpPr>
          <p:spPr bwMode="auto">
            <a:xfrm>
              <a:off x="971311" y="3537623"/>
              <a:ext cx="32833" cy="42136"/>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197"/>
            <p:cNvSpPr>
              <a:spLocks/>
            </p:cNvSpPr>
            <p:nvPr/>
          </p:nvSpPr>
          <p:spPr bwMode="auto">
            <a:xfrm>
              <a:off x="1053393" y="3556775"/>
              <a:ext cx="16964" cy="13680"/>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98"/>
            <p:cNvSpPr>
              <a:spLocks/>
            </p:cNvSpPr>
            <p:nvPr/>
          </p:nvSpPr>
          <p:spPr bwMode="auto">
            <a:xfrm>
              <a:off x="679097" y="3566078"/>
              <a:ext cx="283458" cy="206848"/>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199"/>
            <p:cNvSpPr>
              <a:spLocks/>
            </p:cNvSpPr>
            <p:nvPr/>
          </p:nvSpPr>
          <p:spPr bwMode="auto">
            <a:xfrm>
              <a:off x="865698" y="3566078"/>
              <a:ext cx="36116" cy="19700"/>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200"/>
            <p:cNvSpPr>
              <a:spLocks/>
            </p:cNvSpPr>
            <p:nvPr/>
          </p:nvSpPr>
          <p:spPr bwMode="auto">
            <a:xfrm>
              <a:off x="1062149" y="3588514"/>
              <a:ext cx="2189" cy="8755"/>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noEditPoints="1"/>
            </p:cNvSpPr>
            <p:nvPr/>
          </p:nvSpPr>
          <p:spPr bwMode="auto">
            <a:xfrm>
              <a:off x="994841" y="3614233"/>
              <a:ext cx="40494" cy="90291"/>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p:cNvSpPr>
            <p:nvPr/>
          </p:nvSpPr>
          <p:spPr bwMode="auto">
            <a:xfrm>
              <a:off x="1372421" y="3656916"/>
              <a:ext cx="7114" cy="6567"/>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203"/>
            <p:cNvSpPr>
              <a:spLocks/>
            </p:cNvSpPr>
            <p:nvPr/>
          </p:nvSpPr>
          <p:spPr bwMode="auto">
            <a:xfrm>
              <a:off x="1288150" y="3673880"/>
              <a:ext cx="58552" cy="21341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204"/>
            <p:cNvSpPr>
              <a:spLocks/>
            </p:cNvSpPr>
            <p:nvPr/>
          </p:nvSpPr>
          <p:spPr bwMode="auto">
            <a:xfrm>
              <a:off x="1369685" y="3694127"/>
              <a:ext cx="547" cy="1039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206"/>
            <p:cNvSpPr>
              <a:spLocks/>
            </p:cNvSpPr>
            <p:nvPr/>
          </p:nvSpPr>
          <p:spPr bwMode="auto">
            <a:xfrm>
              <a:off x="916589" y="3700146"/>
              <a:ext cx="50344" cy="82630"/>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207"/>
            <p:cNvSpPr>
              <a:spLocks/>
            </p:cNvSpPr>
            <p:nvPr/>
          </p:nvSpPr>
          <p:spPr bwMode="auto">
            <a:xfrm>
              <a:off x="750235" y="3704524"/>
              <a:ext cx="40494" cy="55816"/>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208"/>
            <p:cNvSpPr>
              <a:spLocks/>
            </p:cNvSpPr>
            <p:nvPr/>
          </p:nvSpPr>
          <p:spPr bwMode="auto">
            <a:xfrm>
              <a:off x="1339040" y="3706713"/>
              <a:ext cx="32286" cy="161976"/>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209"/>
            <p:cNvSpPr>
              <a:spLocks/>
            </p:cNvSpPr>
            <p:nvPr/>
          </p:nvSpPr>
          <p:spPr bwMode="auto">
            <a:xfrm>
              <a:off x="1322077" y="3714921"/>
              <a:ext cx="1094" cy="1039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210"/>
            <p:cNvSpPr>
              <a:spLocks/>
            </p:cNvSpPr>
            <p:nvPr/>
          </p:nvSpPr>
          <p:spPr bwMode="auto">
            <a:xfrm>
              <a:off x="1220842" y="3727507"/>
              <a:ext cx="99046" cy="181129"/>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211"/>
            <p:cNvSpPr>
              <a:spLocks/>
            </p:cNvSpPr>
            <p:nvPr/>
          </p:nvSpPr>
          <p:spPr bwMode="auto">
            <a:xfrm>
              <a:off x="644622" y="3772926"/>
              <a:ext cx="375391" cy="177846"/>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212"/>
            <p:cNvSpPr>
              <a:spLocks/>
            </p:cNvSpPr>
            <p:nvPr/>
          </p:nvSpPr>
          <p:spPr bwMode="auto">
            <a:xfrm>
              <a:off x="784163" y="3825458"/>
              <a:ext cx="233663" cy="252814"/>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213"/>
            <p:cNvSpPr>
              <a:spLocks/>
            </p:cNvSpPr>
            <p:nvPr/>
          </p:nvSpPr>
          <p:spPr bwMode="auto">
            <a:xfrm>
              <a:off x="1203878" y="3837498"/>
              <a:ext cx="67855" cy="51986"/>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214"/>
            <p:cNvSpPr>
              <a:spLocks/>
            </p:cNvSpPr>
            <p:nvPr/>
          </p:nvSpPr>
          <p:spPr bwMode="auto">
            <a:xfrm>
              <a:off x="984991" y="3896050"/>
              <a:ext cx="10397" cy="10944"/>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215"/>
            <p:cNvSpPr>
              <a:spLocks/>
            </p:cNvSpPr>
            <p:nvPr/>
          </p:nvSpPr>
          <p:spPr bwMode="auto">
            <a:xfrm>
              <a:off x="628205" y="3932166"/>
              <a:ext cx="136257" cy="106160"/>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216"/>
            <p:cNvSpPr>
              <a:spLocks/>
            </p:cNvSpPr>
            <p:nvPr/>
          </p:nvSpPr>
          <p:spPr bwMode="auto">
            <a:xfrm>
              <a:off x="1270091" y="3932166"/>
              <a:ext cx="155410" cy="10889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217"/>
            <p:cNvSpPr>
              <a:spLocks/>
            </p:cNvSpPr>
            <p:nvPr/>
          </p:nvSpPr>
          <p:spPr bwMode="auto">
            <a:xfrm>
              <a:off x="1034788" y="3937638"/>
              <a:ext cx="262664" cy="155410"/>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218"/>
            <p:cNvSpPr>
              <a:spLocks/>
            </p:cNvSpPr>
            <p:nvPr/>
          </p:nvSpPr>
          <p:spPr bwMode="auto">
            <a:xfrm>
              <a:off x="775954" y="3944752"/>
              <a:ext cx="20794" cy="1039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219"/>
            <p:cNvSpPr>
              <a:spLocks/>
            </p:cNvSpPr>
            <p:nvPr/>
          </p:nvSpPr>
          <p:spPr bwMode="auto">
            <a:xfrm>
              <a:off x="737649" y="3955697"/>
              <a:ext cx="75516" cy="61836"/>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220"/>
            <p:cNvSpPr>
              <a:spLocks/>
            </p:cNvSpPr>
            <p:nvPr/>
          </p:nvSpPr>
          <p:spPr bwMode="auto">
            <a:xfrm>
              <a:off x="751876" y="3967735"/>
              <a:ext cx="45966" cy="40494"/>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221"/>
            <p:cNvSpPr>
              <a:spLocks/>
            </p:cNvSpPr>
            <p:nvPr/>
          </p:nvSpPr>
          <p:spPr bwMode="auto">
            <a:xfrm>
              <a:off x="766104" y="3975944"/>
              <a:ext cx="18605" cy="21889"/>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222"/>
            <p:cNvSpPr>
              <a:spLocks/>
            </p:cNvSpPr>
            <p:nvPr/>
          </p:nvSpPr>
          <p:spPr bwMode="auto">
            <a:xfrm>
              <a:off x="735460" y="4025193"/>
              <a:ext cx="43777" cy="47061"/>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223"/>
            <p:cNvSpPr>
              <a:spLocks/>
            </p:cNvSpPr>
            <p:nvPr/>
          </p:nvSpPr>
          <p:spPr bwMode="auto">
            <a:xfrm>
              <a:off x="1272827" y="4031213"/>
              <a:ext cx="148296" cy="51438"/>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224"/>
            <p:cNvSpPr>
              <a:spLocks/>
            </p:cNvSpPr>
            <p:nvPr/>
          </p:nvSpPr>
          <p:spPr bwMode="auto">
            <a:xfrm>
              <a:off x="1380629" y="4035043"/>
              <a:ext cx="98499" cy="51438"/>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225"/>
            <p:cNvSpPr>
              <a:spLocks/>
            </p:cNvSpPr>
            <p:nvPr/>
          </p:nvSpPr>
          <p:spPr bwMode="auto">
            <a:xfrm>
              <a:off x="1404706" y="4042704"/>
              <a:ext cx="206301" cy="64024"/>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226"/>
            <p:cNvSpPr>
              <a:spLocks/>
            </p:cNvSpPr>
            <p:nvPr/>
          </p:nvSpPr>
          <p:spPr bwMode="auto">
            <a:xfrm>
              <a:off x="984991" y="4059121"/>
              <a:ext cx="295497" cy="95216"/>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227"/>
            <p:cNvSpPr>
              <a:spLocks/>
            </p:cNvSpPr>
            <p:nvPr/>
          </p:nvSpPr>
          <p:spPr bwMode="auto">
            <a:xfrm>
              <a:off x="1230691" y="4085387"/>
              <a:ext cx="141729" cy="75516"/>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228"/>
            <p:cNvSpPr>
              <a:spLocks/>
            </p:cNvSpPr>
            <p:nvPr/>
          </p:nvSpPr>
          <p:spPr bwMode="auto">
            <a:xfrm>
              <a:off x="1313868" y="4096879"/>
              <a:ext cx="185507" cy="74422"/>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229"/>
            <p:cNvSpPr>
              <a:spLocks/>
            </p:cNvSpPr>
            <p:nvPr/>
          </p:nvSpPr>
          <p:spPr bwMode="auto">
            <a:xfrm>
              <a:off x="948875" y="2580540"/>
              <a:ext cx="15322" cy="15869"/>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230"/>
            <p:cNvSpPr>
              <a:spLocks/>
            </p:cNvSpPr>
            <p:nvPr/>
          </p:nvSpPr>
          <p:spPr bwMode="auto">
            <a:xfrm>
              <a:off x="1044090" y="2554820"/>
              <a:ext cx="15869" cy="15322"/>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231"/>
            <p:cNvSpPr>
              <a:spLocks noEditPoints="1"/>
            </p:cNvSpPr>
            <p:nvPr/>
          </p:nvSpPr>
          <p:spPr bwMode="auto">
            <a:xfrm>
              <a:off x="692230" y="3789890"/>
              <a:ext cx="182223" cy="119841"/>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 name="Group 661"/>
          <p:cNvGrpSpPr>
            <a:grpSpLocks noChangeAspect="1"/>
          </p:cNvGrpSpPr>
          <p:nvPr/>
        </p:nvGrpSpPr>
        <p:grpSpPr>
          <a:xfrm>
            <a:off x="7558573" y="2304281"/>
            <a:ext cx="773274" cy="1188720"/>
            <a:chOff x="6477000" y="3124200"/>
            <a:chExt cx="877318" cy="1348665"/>
          </a:xfrm>
        </p:grpSpPr>
        <p:sp>
          <p:nvSpPr>
            <p:cNvPr id="695" name="AutoShape 3"/>
            <p:cNvSpPr>
              <a:spLocks noChangeAspect="1" noChangeArrowheads="1" noTextEdit="1"/>
            </p:cNvSpPr>
            <p:nvPr/>
          </p:nvSpPr>
          <p:spPr bwMode="auto">
            <a:xfrm flipH="1">
              <a:off x="6477000" y="3124200"/>
              <a:ext cx="877318" cy="134866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6"/>
            <p:cNvSpPr>
              <a:spLocks noEditPoints="1"/>
            </p:cNvSpPr>
            <p:nvPr/>
          </p:nvSpPr>
          <p:spPr bwMode="auto">
            <a:xfrm flipH="1">
              <a:off x="6481438" y="3127832"/>
              <a:ext cx="869651" cy="1340998"/>
            </a:xfrm>
            <a:custGeom>
              <a:avLst/>
              <a:gdLst/>
              <a:ahLst/>
              <a:cxnLst>
                <a:cxn ang="0">
                  <a:pos x="571" y="2503"/>
                </a:cxn>
                <a:cxn ang="0">
                  <a:pos x="768" y="2182"/>
                </a:cxn>
                <a:cxn ang="0">
                  <a:pos x="865" y="2042"/>
                </a:cxn>
                <a:cxn ang="0">
                  <a:pos x="647" y="2124"/>
                </a:cxn>
                <a:cxn ang="0">
                  <a:pos x="614" y="2319"/>
                </a:cxn>
                <a:cxn ang="0">
                  <a:pos x="663" y="2601"/>
                </a:cxn>
                <a:cxn ang="0">
                  <a:pos x="815" y="2302"/>
                </a:cxn>
                <a:cxn ang="0">
                  <a:pos x="711" y="2487"/>
                </a:cxn>
                <a:cxn ang="0">
                  <a:pos x="707" y="2191"/>
                </a:cxn>
                <a:cxn ang="0">
                  <a:pos x="626" y="2203"/>
                </a:cxn>
                <a:cxn ang="0">
                  <a:pos x="827" y="1953"/>
                </a:cxn>
                <a:cxn ang="0">
                  <a:pos x="718" y="1596"/>
                </a:cxn>
                <a:cxn ang="0">
                  <a:pos x="745" y="1479"/>
                </a:cxn>
                <a:cxn ang="0">
                  <a:pos x="168" y="675"/>
                </a:cxn>
                <a:cxn ang="0">
                  <a:pos x="133" y="506"/>
                </a:cxn>
                <a:cxn ang="0">
                  <a:pos x="756" y="244"/>
                </a:cxn>
                <a:cxn ang="0">
                  <a:pos x="1004" y="348"/>
                </a:cxn>
                <a:cxn ang="0">
                  <a:pos x="1487" y="428"/>
                </a:cxn>
                <a:cxn ang="0">
                  <a:pos x="1255" y="713"/>
                </a:cxn>
                <a:cxn ang="0">
                  <a:pos x="1007" y="1190"/>
                </a:cxn>
                <a:cxn ang="0">
                  <a:pos x="1000" y="1433"/>
                </a:cxn>
                <a:cxn ang="0">
                  <a:pos x="1180" y="1400"/>
                </a:cxn>
                <a:cxn ang="0">
                  <a:pos x="1257" y="1661"/>
                </a:cxn>
                <a:cxn ang="0">
                  <a:pos x="1429" y="1816"/>
                </a:cxn>
                <a:cxn ang="0">
                  <a:pos x="1618" y="1765"/>
                </a:cxn>
                <a:cxn ang="0">
                  <a:pos x="1803" y="1548"/>
                </a:cxn>
                <a:cxn ang="0">
                  <a:pos x="2155" y="1381"/>
                </a:cxn>
                <a:cxn ang="0">
                  <a:pos x="2057" y="1627"/>
                </a:cxn>
                <a:cxn ang="0">
                  <a:pos x="2103" y="1839"/>
                </a:cxn>
                <a:cxn ang="0">
                  <a:pos x="1878" y="1988"/>
                </a:cxn>
                <a:cxn ang="0">
                  <a:pos x="1666" y="1931"/>
                </a:cxn>
                <a:cxn ang="0">
                  <a:pos x="1477" y="2104"/>
                </a:cxn>
                <a:cxn ang="0">
                  <a:pos x="1456" y="2411"/>
                </a:cxn>
                <a:cxn ang="0">
                  <a:pos x="1452" y="2943"/>
                </a:cxn>
                <a:cxn ang="0">
                  <a:pos x="1712" y="3074"/>
                </a:cxn>
                <a:cxn ang="0">
                  <a:pos x="1636" y="3200"/>
                </a:cxn>
                <a:cxn ang="0">
                  <a:pos x="1448" y="3320"/>
                </a:cxn>
                <a:cxn ang="0">
                  <a:pos x="969" y="3287"/>
                </a:cxn>
                <a:cxn ang="0">
                  <a:pos x="663" y="3151"/>
                </a:cxn>
                <a:cxn ang="0">
                  <a:pos x="809" y="2922"/>
                </a:cxn>
                <a:cxn ang="0">
                  <a:pos x="699" y="3059"/>
                </a:cxn>
                <a:cxn ang="0">
                  <a:pos x="322" y="3105"/>
                </a:cxn>
                <a:cxn ang="0">
                  <a:pos x="168" y="3076"/>
                </a:cxn>
                <a:cxn ang="0">
                  <a:pos x="67" y="2863"/>
                </a:cxn>
                <a:cxn ang="0">
                  <a:pos x="112" y="2561"/>
                </a:cxn>
                <a:cxn ang="0">
                  <a:pos x="113" y="2458"/>
                </a:cxn>
                <a:cxn ang="0">
                  <a:pos x="287" y="2330"/>
                </a:cxn>
                <a:cxn ang="0">
                  <a:pos x="391" y="2159"/>
                </a:cxn>
                <a:cxn ang="0">
                  <a:pos x="639" y="1834"/>
                </a:cxn>
                <a:cxn ang="0">
                  <a:pos x="784" y="1588"/>
                </a:cxn>
                <a:cxn ang="0">
                  <a:pos x="709" y="1619"/>
                </a:cxn>
                <a:cxn ang="0">
                  <a:pos x="691" y="1541"/>
                </a:cxn>
                <a:cxn ang="0">
                  <a:pos x="697" y="1519"/>
                </a:cxn>
                <a:cxn ang="0">
                  <a:pos x="764" y="1310"/>
                </a:cxn>
                <a:cxn ang="0">
                  <a:pos x="433" y="817"/>
                </a:cxn>
                <a:cxn ang="0">
                  <a:pos x="364" y="844"/>
                </a:cxn>
                <a:cxn ang="0">
                  <a:pos x="205" y="641"/>
                </a:cxn>
                <a:cxn ang="0">
                  <a:pos x="93" y="799"/>
                </a:cxn>
                <a:cxn ang="0">
                  <a:pos x="43" y="743"/>
                </a:cxn>
                <a:cxn ang="0">
                  <a:pos x="111" y="489"/>
                </a:cxn>
                <a:cxn ang="0">
                  <a:pos x="282" y="166"/>
                </a:cxn>
              </a:cxnLst>
              <a:rect l="0" t="0" r="r" b="b"/>
              <a:pathLst>
                <a:path w="2155" h="3323">
                  <a:moveTo>
                    <a:pt x="421" y="2550"/>
                  </a:moveTo>
                  <a:lnTo>
                    <a:pt x="410" y="2561"/>
                  </a:lnTo>
                  <a:lnTo>
                    <a:pt x="413" y="2562"/>
                  </a:lnTo>
                  <a:lnTo>
                    <a:pt x="424" y="2562"/>
                  </a:lnTo>
                  <a:lnTo>
                    <a:pt x="424" y="2556"/>
                  </a:lnTo>
                  <a:lnTo>
                    <a:pt x="423" y="2553"/>
                  </a:lnTo>
                  <a:lnTo>
                    <a:pt x="421" y="2550"/>
                  </a:lnTo>
                  <a:close/>
                  <a:moveTo>
                    <a:pt x="550" y="2500"/>
                  </a:moveTo>
                  <a:lnTo>
                    <a:pt x="544" y="2527"/>
                  </a:lnTo>
                  <a:lnTo>
                    <a:pt x="536" y="2551"/>
                  </a:lnTo>
                  <a:lnTo>
                    <a:pt x="523" y="2574"/>
                  </a:lnTo>
                  <a:lnTo>
                    <a:pt x="531" y="2576"/>
                  </a:lnTo>
                  <a:lnTo>
                    <a:pt x="541" y="2580"/>
                  </a:lnTo>
                  <a:lnTo>
                    <a:pt x="550" y="2580"/>
                  </a:lnTo>
                  <a:lnTo>
                    <a:pt x="559" y="2578"/>
                  </a:lnTo>
                  <a:lnTo>
                    <a:pt x="558" y="2568"/>
                  </a:lnTo>
                  <a:lnTo>
                    <a:pt x="559" y="2559"/>
                  </a:lnTo>
                  <a:lnTo>
                    <a:pt x="562" y="2551"/>
                  </a:lnTo>
                  <a:lnTo>
                    <a:pt x="566" y="2542"/>
                  </a:lnTo>
                  <a:lnTo>
                    <a:pt x="572" y="2524"/>
                  </a:lnTo>
                  <a:lnTo>
                    <a:pt x="573" y="2514"/>
                  </a:lnTo>
                  <a:lnTo>
                    <a:pt x="574" y="2509"/>
                  </a:lnTo>
                  <a:lnTo>
                    <a:pt x="573" y="2506"/>
                  </a:lnTo>
                  <a:lnTo>
                    <a:pt x="571" y="2503"/>
                  </a:lnTo>
                  <a:lnTo>
                    <a:pt x="563" y="2500"/>
                  </a:lnTo>
                  <a:lnTo>
                    <a:pt x="550" y="2500"/>
                  </a:lnTo>
                  <a:close/>
                  <a:moveTo>
                    <a:pt x="322" y="2494"/>
                  </a:moveTo>
                  <a:lnTo>
                    <a:pt x="318" y="2512"/>
                  </a:lnTo>
                  <a:lnTo>
                    <a:pt x="313" y="2528"/>
                  </a:lnTo>
                  <a:lnTo>
                    <a:pt x="306" y="2543"/>
                  </a:lnTo>
                  <a:lnTo>
                    <a:pt x="301" y="2558"/>
                  </a:lnTo>
                  <a:lnTo>
                    <a:pt x="334" y="2557"/>
                  </a:lnTo>
                  <a:lnTo>
                    <a:pt x="334" y="2554"/>
                  </a:lnTo>
                  <a:lnTo>
                    <a:pt x="328" y="2547"/>
                  </a:lnTo>
                  <a:lnTo>
                    <a:pt x="324" y="2539"/>
                  </a:lnTo>
                  <a:lnTo>
                    <a:pt x="323" y="2531"/>
                  </a:lnTo>
                  <a:lnTo>
                    <a:pt x="322" y="2522"/>
                  </a:lnTo>
                  <a:lnTo>
                    <a:pt x="323" y="2513"/>
                  </a:lnTo>
                  <a:lnTo>
                    <a:pt x="323" y="2504"/>
                  </a:lnTo>
                  <a:lnTo>
                    <a:pt x="322" y="2494"/>
                  </a:lnTo>
                  <a:close/>
                  <a:moveTo>
                    <a:pt x="848" y="2110"/>
                  </a:moveTo>
                  <a:lnTo>
                    <a:pt x="831" y="2119"/>
                  </a:lnTo>
                  <a:lnTo>
                    <a:pt x="813" y="2129"/>
                  </a:lnTo>
                  <a:lnTo>
                    <a:pt x="797" y="2140"/>
                  </a:lnTo>
                  <a:lnTo>
                    <a:pt x="781" y="2152"/>
                  </a:lnTo>
                  <a:lnTo>
                    <a:pt x="775" y="2161"/>
                  </a:lnTo>
                  <a:lnTo>
                    <a:pt x="771" y="2171"/>
                  </a:lnTo>
                  <a:lnTo>
                    <a:pt x="768" y="2182"/>
                  </a:lnTo>
                  <a:lnTo>
                    <a:pt x="767" y="2194"/>
                  </a:lnTo>
                  <a:lnTo>
                    <a:pt x="767" y="2204"/>
                  </a:lnTo>
                  <a:lnTo>
                    <a:pt x="769" y="2212"/>
                  </a:lnTo>
                  <a:lnTo>
                    <a:pt x="786" y="2194"/>
                  </a:lnTo>
                  <a:lnTo>
                    <a:pt x="793" y="2183"/>
                  </a:lnTo>
                  <a:lnTo>
                    <a:pt x="800" y="2174"/>
                  </a:lnTo>
                  <a:lnTo>
                    <a:pt x="808" y="2166"/>
                  </a:lnTo>
                  <a:lnTo>
                    <a:pt x="817" y="2158"/>
                  </a:lnTo>
                  <a:lnTo>
                    <a:pt x="833" y="2142"/>
                  </a:lnTo>
                  <a:lnTo>
                    <a:pt x="840" y="2133"/>
                  </a:lnTo>
                  <a:lnTo>
                    <a:pt x="845" y="2123"/>
                  </a:lnTo>
                  <a:lnTo>
                    <a:pt x="848" y="2110"/>
                  </a:lnTo>
                  <a:close/>
                  <a:moveTo>
                    <a:pt x="839" y="2019"/>
                  </a:moveTo>
                  <a:lnTo>
                    <a:pt x="829" y="2024"/>
                  </a:lnTo>
                  <a:lnTo>
                    <a:pt x="822" y="2030"/>
                  </a:lnTo>
                  <a:lnTo>
                    <a:pt x="815" y="2039"/>
                  </a:lnTo>
                  <a:lnTo>
                    <a:pt x="805" y="2057"/>
                  </a:lnTo>
                  <a:lnTo>
                    <a:pt x="801" y="2067"/>
                  </a:lnTo>
                  <a:lnTo>
                    <a:pt x="810" y="2064"/>
                  </a:lnTo>
                  <a:lnTo>
                    <a:pt x="820" y="2062"/>
                  </a:lnTo>
                  <a:lnTo>
                    <a:pt x="831" y="2059"/>
                  </a:lnTo>
                  <a:lnTo>
                    <a:pt x="840" y="2057"/>
                  </a:lnTo>
                  <a:lnTo>
                    <a:pt x="859" y="2049"/>
                  </a:lnTo>
                  <a:lnTo>
                    <a:pt x="865" y="2042"/>
                  </a:lnTo>
                  <a:lnTo>
                    <a:pt x="861" y="2037"/>
                  </a:lnTo>
                  <a:lnTo>
                    <a:pt x="857" y="2032"/>
                  </a:lnTo>
                  <a:lnTo>
                    <a:pt x="854" y="2028"/>
                  </a:lnTo>
                  <a:lnTo>
                    <a:pt x="845" y="2020"/>
                  </a:lnTo>
                  <a:lnTo>
                    <a:pt x="839" y="2019"/>
                  </a:lnTo>
                  <a:close/>
                  <a:moveTo>
                    <a:pt x="864" y="1889"/>
                  </a:moveTo>
                  <a:lnTo>
                    <a:pt x="865" y="1890"/>
                  </a:lnTo>
                  <a:lnTo>
                    <a:pt x="836" y="1905"/>
                  </a:lnTo>
                  <a:lnTo>
                    <a:pt x="808" y="1918"/>
                  </a:lnTo>
                  <a:lnTo>
                    <a:pt x="778" y="1932"/>
                  </a:lnTo>
                  <a:lnTo>
                    <a:pt x="750" y="1945"/>
                  </a:lnTo>
                  <a:lnTo>
                    <a:pt x="720" y="1959"/>
                  </a:lnTo>
                  <a:lnTo>
                    <a:pt x="693" y="1976"/>
                  </a:lnTo>
                  <a:lnTo>
                    <a:pt x="666" y="1993"/>
                  </a:lnTo>
                  <a:lnTo>
                    <a:pt x="666" y="1997"/>
                  </a:lnTo>
                  <a:lnTo>
                    <a:pt x="668" y="2001"/>
                  </a:lnTo>
                  <a:lnTo>
                    <a:pt x="670" y="2007"/>
                  </a:lnTo>
                  <a:lnTo>
                    <a:pt x="669" y="2012"/>
                  </a:lnTo>
                  <a:lnTo>
                    <a:pt x="666" y="2016"/>
                  </a:lnTo>
                  <a:lnTo>
                    <a:pt x="662" y="2020"/>
                  </a:lnTo>
                  <a:lnTo>
                    <a:pt x="657" y="2023"/>
                  </a:lnTo>
                  <a:lnTo>
                    <a:pt x="649" y="2031"/>
                  </a:lnTo>
                  <a:lnTo>
                    <a:pt x="649" y="2078"/>
                  </a:lnTo>
                  <a:lnTo>
                    <a:pt x="647" y="2124"/>
                  </a:lnTo>
                  <a:lnTo>
                    <a:pt x="642" y="2168"/>
                  </a:lnTo>
                  <a:lnTo>
                    <a:pt x="640" y="2175"/>
                  </a:lnTo>
                  <a:lnTo>
                    <a:pt x="636" y="2180"/>
                  </a:lnTo>
                  <a:lnTo>
                    <a:pt x="631" y="2183"/>
                  </a:lnTo>
                  <a:lnTo>
                    <a:pt x="625" y="2186"/>
                  </a:lnTo>
                  <a:lnTo>
                    <a:pt x="619" y="2188"/>
                  </a:lnTo>
                  <a:lnTo>
                    <a:pt x="613" y="2191"/>
                  </a:lnTo>
                  <a:lnTo>
                    <a:pt x="609" y="2195"/>
                  </a:lnTo>
                  <a:lnTo>
                    <a:pt x="605" y="2199"/>
                  </a:lnTo>
                  <a:lnTo>
                    <a:pt x="611" y="2207"/>
                  </a:lnTo>
                  <a:lnTo>
                    <a:pt x="613" y="2215"/>
                  </a:lnTo>
                  <a:lnTo>
                    <a:pt x="614" y="2223"/>
                  </a:lnTo>
                  <a:lnTo>
                    <a:pt x="612" y="2230"/>
                  </a:lnTo>
                  <a:lnTo>
                    <a:pt x="608" y="2237"/>
                  </a:lnTo>
                  <a:lnTo>
                    <a:pt x="603" y="2243"/>
                  </a:lnTo>
                  <a:lnTo>
                    <a:pt x="598" y="2250"/>
                  </a:lnTo>
                  <a:lnTo>
                    <a:pt x="591" y="2256"/>
                  </a:lnTo>
                  <a:lnTo>
                    <a:pt x="585" y="2263"/>
                  </a:lnTo>
                  <a:lnTo>
                    <a:pt x="580" y="2271"/>
                  </a:lnTo>
                  <a:lnTo>
                    <a:pt x="577" y="2278"/>
                  </a:lnTo>
                  <a:lnTo>
                    <a:pt x="574" y="2286"/>
                  </a:lnTo>
                  <a:lnTo>
                    <a:pt x="574" y="2294"/>
                  </a:lnTo>
                  <a:lnTo>
                    <a:pt x="583" y="2301"/>
                  </a:lnTo>
                  <a:lnTo>
                    <a:pt x="614" y="2319"/>
                  </a:lnTo>
                  <a:lnTo>
                    <a:pt x="625" y="2326"/>
                  </a:lnTo>
                  <a:lnTo>
                    <a:pt x="634" y="2332"/>
                  </a:lnTo>
                  <a:lnTo>
                    <a:pt x="643" y="2339"/>
                  </a:lnTo>
                  <a:lnTo>
                    <a:pt x="650" y="2349"/>
                  </a:lnTo>
                  <a:lnTo>
                    <a:pt x="656" y="2359"/>
                  </a:lnTo>
                  <a:lnTo>
                    <a:pt x="660" y="2370"/>
                  </a:lnTo>
                  <a:lnTo>
                    <a:pt x="654" y="2385"/>
                  </a:lnTo>
                  <a:lnTo>
                    <a:pt x="645" y="2398"/>
                  </a:lnTo>
                  <a:lnTo>
                    <a:pt x="634" y="2411"/>
                  </a:lnTo>
                  <a:lnTo>
                    <a:pt x="622" y="2423"/>
                  </a:lnTo>
                  <a:lnTo>
                    <a:pt x="632" y="2431"/>
                  </a:lnTo>
                  <a:lnTo>
                    <a:pt x="641" y="2438"/>
                  </a:lnTo>
                  <a:lnTo>
                    <a:pt x="650" y="2446"/>
                  </a:lnTo>
                  <a:lnTo>
                    <a:pt x="656" y="2455"/>
                  </a:lnTo>
                  <a:lnTo>
                    <a:pt x="662" y="2466"/>
                  </a:lnTo>
                  <a:lnTo>
                    <a:pt x="666" y="2485"/>
                  </a:lnTo>
                  <a:lnTo>
                    <a:pt x="668" y="2505"/>
                  </a:lnTo>
                  <a:lnTo>
                    <a:pt x="667" y="2524"/>
                  </a:lnTo>
                  <a:lnTo>
                    <a:pt x="664" y="2543"/>
                  </a:lnTo>
                  <a:lnTo>
                    <a:pt x="658" y="2561"/>
                  </a:lnTo>
                  <a:lnTo>
                    <a:pt x="650" y="2578"/>
                  </a:lnTo>
                  <a:lnTo>
                    <a:pt x="640" y="2595"/>
                  </a:lnTo>
                  <a:lnTo>
                    <a:pt x="651" y="2599"/>
                  </a:lnTo>
                  <a:lnTo>
                    <a:pt x="663" y="2601"/>
                  </a:lnTo>
                  <a:lnTo>
                    <a:pt x="687" y="2605"/>
                  </a:lnTo>
                  <a:lnTo>
                    <a:pt x="698" y="2606"/>
                  </a:lnTo>
                  <a:lnTo>
                    <a:pt x="710" y="2608"/>
                  </a:lnTo>
                  <a:lnTo>
                    <a:pt x="721" y="2611"/>
                  </a:lnTo>
                  <a:lnTo>
                    <a:pt x="732" y="2614"/>
                  </a:lnTo>
                  <a:lnTo>
                    <a:pt x="742" y="2619"/>
                  </a:lnTo>
                  <a:lnTo>
                    <a:pt x="751" y="2625"/>
                  </a:lnTo>
                  <a:lnTo>
                    <a:pt x="758" y="2633"/>
                  </a:lnTo>
                  <a:lnTo>
                    <a:pt x="764" y="2644"/>
                  </a:lnTo>
                  <a:lnTo>
                    <a:pt x="765" y="2641"/>
                  </a:lnTo>
                  <a:lnTo>
                    <a:pt x="766" y="2634"/>
                  </a:lnTo>
                  <a:lnTo>
                    <a:pt x="768" y="2624"/>
                  </a:lnTo>
                  <a:lnTo>
                    <a:pt x="770" y="2611"/>
                  </a:lnTo>
                  <a:lnTo>
                    <a:pt x="772" y="2596"/>
                  </a:lnTo>
                  <a:lnTo>
                    <a:pt x="774" y="2580"/>
                  </a:lnTo>
                  <a:lnTo>
                    <a:pt x="776" y="2561"/>
                  </a:lnTo>
                  <a:lnTo>
                    <a:pt x="782" y="2504"/>
                  </a:lnTo>
                  <a:lnTo>
                    <a:pt x="785" y="2485"/>
                  </a:lnTo>
                  <a:lnTo>
                    <a:pt x="787" y="2467"/>
                  </a:lnTo>
                  <a:lnTo>
                    <a:pt x="789" y="2451"/>
                  </a:lnTo>
                  <a:lnTo>
                    <a:pt x="791" y="2436"/>
                  </a:lnTo>
                  <a:lnTo>
                    <a:pt x="800" y="2390"/>
                  </a:lnTo>
                  <a:lnTo>
                    <a:pt x="808" y="2346"/>
                  </a:lnTo>
                  <a:lnTo>
                    <a:pt x="815" y="2302"/>
                  </a:lnTo>
                  <a:lnTo>
                    <a:pt x="823" y="2256"/>
                  </a:lnTo>
                  <a:lnTo>
                    <a:pt x="817" y="2256"/>
                  </a:lnTo>
                  <a:lnTo>
                    <a:pt x="810" y="2258"/>
                  </a:lnTo>
                  <a:lnTo>
                    <a:pt x="804" y="2262"/>
                  </a:lnTo>
                  <a:lnTo>
                    <a:pt x="800" y="2267"/>
                  </a:lnTo>
                  <a:lnTo>
                    <a:pt x="796" y="2274"/>
                  </a:lnTo>
                  <a:lnTo>
                    <a:pt x="793" y="2280"/>
                  </a:lnTo>
                  <a:lnTo>
                    <a:pt x="786" y="2294"/>
                  </a:lnTo>
                  <a:lnTo>
                    <a:pt x="783" y="2300"/>
                  </a:lnTo>
                  <a:lnTo>
                    <a:pt x="775" y="2320"/>
                  </a:lnTo>
                  <a:lnTo>
                    <a:pt x="768" y="2341"/>
                  </a:lnTo>
                  <a:lnTo>
                    <a:pt x="760" y="2363"/>
                  </a:lnTo>
                  <a:lnTo>
                    <a:pt x="751" y="2384"/>
                  </a:lnTo>
                  <a:lnTo>
                    <a:pt x="748" y="2399"/>
                  </a:lnTo>
                  <a:lnTo>
                    <a:pt x="743" y="2413"/>
                  </a:lnTo>
                  <a:lnTo>
                    <a:pt x="738" y="2429"/>
                  </a:lnTo>
                  <a:lnTo>
                    <a:pt x="733" y="2443"/>
                  </a:lnTo>
                  <a:lnTo>
                    <a:pt x="730" y="2458"/>
                  </a:lnTo>
                  <a:lnTo>
                    <a:pt x="728" y="2464"/>
                  </a:lnTo>
                  <a:lnTo>
                    <a:pt x="727" y="2470"/>
                  </a:lnTo>
                  <a:lnTo>
                    <a:pt x="722" y="2482"/>
                  </a:lnTo>
                  <a:lnTo>
                    <a:pt x="718" y="2486"/>
                  </a:lnTo>
                  <a:lnTo>
                    <a:pt x="716" y="2487"/>
                  </a:lnTo>
                  <a:lnTo>
                    <a:pt x="711" y="2487"/>
                  </a:lnTo>
                  <a:lnTo>
                    <a:pt x="709" y="2486"/>
                  </a:lnTo>
                  <a:lnTo>
                    <a:pt x="706" y="2484"/>
                  </a:lnTo>
                  <a:lnTo>
                    <a:pt x="704" y="2483"/>
                  </a:lnTo>
                  <a:lnTo>
                    <a:pt x="701" y="2472"/>
                  </a:lnTo>
                  <a:lnTo>
                    <a:pt x="697" y="2463"/>
                  </a:lnTo>
                  <a:lnTo>
                    <a:pt x="691" y="2454"/>
                  </a:lnTo>
                  <a:lnTo>
                    <a:pt x="686" y="2444"/>
                  </a:lnTo>
                  <a:lnTo>
                    <a:pt x="681" y="2435"/>
                  </a:lnTo>
                  <a:lnTo>
                    <a:pt x="676" y="2423"/>
                  </a:lnTo>
                  <a:lnTo>
                    <a:pt x="674" y="2411"/>
                  </a:lnTo>
                  <a:lnTo>
                    <a:pt x="690" y="2371"/>
                  </a:lnTo>
                  <a:lnTo>
                    <a:pt x="708" y="2330"/>
                  </a:lnTo>
                  <a:lnTo>
                    <a:pt x="728" y="2291"/>
                  </a:lnTo>
                  <a:lnTo>
                    <a:pt x="719" y="2287"/>
                  </a:lnTo>
                  <a:lnTo>
                    <a:pt x="713" y="2281"/>
                  </a:lnTo>
                  <a:lnTo>
                    <a:pt x="709" y="2275"/>
                  </a:lnTo>
                  <a:lnTo>
                    <a:pt x="707" y="2267"/>
                  </a:lnTo>
                  <a:lnTo>
                    <a:pt x="705" y="2259"/>
                  </a:lnTo>
                  <a:lnTo>
                    <a:pt x="705" y="2226"/>
                  </a:lnTo>
                  <a:lnTo>
                    <a:pt x="704" y="2218"/>
                  </a:lnTo>
                  <a:lnTo>
                    <a:pt x="704" y="2211"/>
                  </a:lnTo>
                  <a:lnTo>
                    <a:pt x="706" y="2204"/>
                  </a:lnTo>
                  <a:lnTo>
                    <a:pt x="707" y="2198"/>
                  </a:lnTo>
                  <a:lnTo>
                    <a:pt x="707" y="2191"/>
                  </a:lnTo>
                  <a:lnTo>
                    <a:pt x="704" y="2185"/>
                  </a:lnTo>
                  <a:lnTo>
                    <a:pt x="692" y="2198"/>
                  </a:lnTo>
                  <a:lnTo>
                    <a:pt x="681" y="2211"/>
                  </a:lnTo>
                  <a:lnTo>
                    <a:pt x="672" y="2225"/>
                  </a:lnTo>
                  <a:lnTo>
                    <a:pt x="665" y="2239"/>
                  </a:lnTo>
                  <a:lnTo>
                    <a:pt x="660" y="2255"/>
                  </a:lnTo>
                  <a:lnTo>
                    <a:pt x="660" y="2257"/>
                  </a:lnTo>
                  <a:lnTo>
                    <a:pt x="659" y="2259"/>
                  </a:lnTo>
                  <a:lnTo>
                    <a:pt x="657" y="2261"/>
                  </a:lnTo>
                  <a:lnTo>
                    <a:pt x="656" y="2263"/>
                  </a:lnTo>
                  <a:lnTo>
                    <a:pt x="652" y="2265"/>
                  </a:lnTo>
                  <a:lnTo>
                    <a:pt x="649" y="2265"/>
                  </a:lnTo>
                  <a:lnTo>
                    <a:pt x="641" y="2261"/>
                  </a:lnTo>
                  <a:lnTo>
                    <a:pt x="638" y="2256"/>
                  </a:lnTo>
                  <a:lnTo>
                    <a:pt x="637" y="2251"/>
                  </a:lnTo>
                  <a:lnTo>
                    <a:pt x="636" y="2245"/>
                  </a:lnTo>
                  <a:lnTo>
                    <a:pt x="638" y="2231"/>
                  </a:lnTo>
                  <a:lnTo>
                    <a:pt x="638" y="2219"/>
                  </a:lnTo>
                  <a:lnTo>
                    <a:pt x="639" y="2215"/>
                  </a:lnTo>
                  <a:lnTo>
                    <a:pt x="639" y="2212"/>
                  </a:lnTo>
                  <a:lnTo>
                    <a:pt x="637" y="2210"/>
                  </a:lnTo>
                  <a:lnTo>
                    <a:pt x="634" y="2209"/>
                  </a:lnTo>
                  <a:lnTo>
                    <a:pt x="628" y="2205"/>
                  </a:lnTo>
                  <a:lnTo>
                    <a:pt x="626" y="2203"/>
                  </a:lnTo>
                  <a:lnTo>
                    <a:pt x="626" y="2199"/>
                  </a:lnTo>
                  <a:lnTo>
                    <a:pt x="641" y="2183"/>
                  </a:lnTo>
                  <a:lnTo>
                    <a:pt x="655" y="2167"/>
                  </a:lnTo>
                  <a:lnTo>
                    <a:pt x="701" y="2122"/>
                  </a:lnTo>
                  <a:lnTo>
                    <a:pt x="719" y="2108"/>
                  </a:lnTo>
                  <a:lnTo>
                    <a:pt x="724" y="2108"/>
                  </a:lnTo>
                  <a:lnTo>
                    <a:pt x="727" y="2109"/>
                  </a:lnTo>
                  <a:lnTo>
                    <a:pt x="728" y="2110"/>
                  </a:lnTo>
                  <a:lnTo>
                    <a:pt x="736" y="2102"/>
                  </a:lnTo>
                  <a:lnTo>
                    <a:pt x="731" y="2094"/>
                  </a:lnTo>
                  <a:lnTo>
                    <a:pt x="729" y="2086"/>
                  </a:lnTo>
                  <a:lnTo>
                    <a:pt x="728" y="2077"/>
                  </a:lnTo>
                  <a:lnTo>
                    <a:pt x="730" y="2068"/>
                  </a:lnTo>
                  <a:lnTo>
                    <a:pt x="732" y="2060"/>
                  </a:lnTo>
                  <a:lnTo>
                    <a:pt x="735" y="2051"/>
                  </a:lnTo>
                  <a:lnTo>
                    <a:pt x="738" y="2044"/>
                  </a:lnTo>
                  <a:lnTo>
                    <a:pt x="743" y="2030"/>
                  </a:lnTo>
                  <a:lnTo>
                    <a:pt x="757" y="2004"/>
                  </a:lnTo>
                  <a:lnTo>
                    <a:pt x="766" y="1991"/>
                  </a:lnTo>
                  <a:lnTo>
                    <a:pt x="775" y="1980"/>
                  </a:lnTo>
                  <a:lnTo>
                    <a:pt x="786" y="1970"/>
                  </a:lnTo>
                  <a:lnTo>
                    <a:pt x="799" y="1962"/>
                  </a:lnTo>
                  <a:lnTo>
                    <a:pt x="812" y="1956"/>
                  </a:lnTo>
                  <a:lnTo>
                    <a:pt x="827" y="1953"/>
                  </a:lnTo>
                  <a:lnTo>
                    <a:pt x="840" y="1956"/>
                  </a:lnTo>
                  <a:lnTo>
                    <a:pt x="853" y="1962"/>
                  </a:lnTo>
                  <a:lnTo>
                    <a:pt x="865" y="1968"/>
                  </a:lnTo>
                  <a:lnTo>
                    <a:pt x="876" y="1975"/>
                  </a:lnTo>
                  <a:lnTo>
                    <a:pt x="886" y="1982"/>
                  </a:lnTo>
                  <a:lnTo>
                    <a:pt x="901" y="1947"/>
                  </a:lnTo>
                  <a:lnTo>
                    <a:pt x="907" y="1947"/>
                  </a:lnTo>
                  <a:lnTo>
                    <a:pt x="912" y="1945"/>
                  </a:lnTo>
                  <a:lnTo>
                    <a:pt x="925" y="1939"/>
                  </a:lnTo>
                  <a:lnTo>
                    <a:pt x="915" y="1932"/>
                  </a:lnTo>
                  <a:lnTo>
                    <a:pt x="907" y="1924"/>
                  </a:lnTo>
                  <a:lnTo>
                    <a:pt x="900" y="1916"/>
                  </a:lnTo>
                  <a:lnTo>
                    <a:pt x="892" y="1907"/>
                  </a:lnTo>
                  <a:lnTo>
                    <a:pt x="884" y="1900"/>
                  </a:lnTo>
                  <a:lnTo>
                    <a:pt x="875" y="1893"/>
                  </a:lnTo>
                  <a:lnTo>
                    <a:pt x="864" y="1889"/>
                  </a:lnTo>
                  <a:close/>
                  <a:moveTo>
                    <a:pt x="781" y="1493"/>
                  </a:moveTo>
                  <a:lnTo>
                    <a:pt x="765" y="1509"/>
                  </a:lnTo>
                  <a:lnTo>
                    <a:pt x="750" y="1525"/>
                  </a:lnTo>
                  <a:lnTo>
                    <a:pt x="736" y="1541"/>
                  </a:lnTo>
                  <a:lnTo>
                    <a:pt x="723" y="1558"/>
                  </a:lnTo>
                  <a:lnTo>
                    <a:pt x="712" y="1577"/>
                  </a:lnTo>
                  <a:lnTo>
                    <a:pt x="703" y="1596"/>
                  </a:lnTo>
                  <a:lnTo>
                    <a:pt x="718" y="1596"/>
                  </a:lnTo>
                  <a:lnTo>
                    <a:pt x="731" y="1587"/>
                  </a:lnTo>
                  <a:lnTo>
                    <a:pt x="744" y="1576"/>
                  </a:lnTo>
                  <a:lnTo>
                    <a:pt x="756" y="1564"/>
                  </a:lnTo>
                  <a:lnTo>
                    <a:pt x="767" y="1552"/>
                  </a:lnTo>
                  <a:lnTo>
                    <a:pt x="777" y="1539"/>
                  </a:lnTo>
                  <a:lnTo>
                    <a:pt x="786" y="1525"/>
                  </a:lnTo>
                  <a:lnTo>
                    <a:pt x="793" y="1510"/>
                  </a:lnTo>
                  <a:lnTo>
                    <a:pt x="796" y="1493"/>
                  </a:lnTo>
                  <a:lnTo>
                    <a:pt x="781" y="1493"/>
                  </a:lnTo>
                  <a:close/>
                  <a:moveTo>
                    <a:pt x="747" y="1450"/>
                  </a:moveTo>
                  <a:lnTo>
                    <a:pt x="737" y="1452"/>
                  </a:lnTo>
                  <a:lnTo>
                    <a:pt x="728" y="1456"/>
                  </a:lnTo>
                  <a:lnTo>
                    <a:pt x="719" y="1461"/>
                  </a:lnTo>
                  <a:lnTo>
                    <a:pt x="713" y="1465"/>
                  </a:lnTo>
                  <a:lnTo>
                    <a:pt x="703" y="1475"/>
                  </a:lnTo>
                  <a:lnTo>
                    <a:pt x="699" y="1480"/>
                  </a:lnTo>
                  <a:lnTo>
                    <a:pt x="697" y="1486"/>
                  </a:lnTo>
                  <a:lnTo>
                    <a:pt x="697" y="1493"/>
                  </a:lnTo>
                  <a:lnTo>
                    <a:pt x="705" y="1493"/>
                  </a:lnTo>
                  <a:lnTo>
                    <a:pt x="713" y="1491"/>
                  </a:lnTo>
                  <a:lnTo>
                    <a:pt x="721" y="1488"/>
                  </a:lnTo>
                  <a:lnTo>
                    <a:pt x="729" y="1484"/>
                  </a:lnTo>
                  <a:lnTo>
                    <a:pt x="737" y="1481"/>
                  </a:lnTo>
                  <a:lnTo>
                    <a:pt x="745" y="1479"/>
                  </a:lnTo>
                  <a:lnTo>
                    <a:pt x="754" y="1477"/>
                  </a:lnTo>
                  <a:lnTo>
                    <a:pt x="763" y="1476"/>
                  </a:lnTo>
                  <a:lnTo>
                    <a:pt x="772" y="1474"/>
                  </a:lnTo>
                  <a:lnTo>
                    <a:pt x="780" y="1471"/>
                  </a:lnTo>
                  <a:lnTo>
                    <a:pt x="787" y="1466"/>
                  </a:lnTo>
                  <a:lnTo>
                    <a:pt x="783" y="1462"/>
                  </a:lnTo>
                  <a:lnTo>
                    <a:pt x="773" y="1456"/>
                  </a:lnTo>
                  <a:lnTo>
                    <a:pt x="769" y="1452"/>
                  </a:lnTo>
                  <a:lnTo>
                    <a:pt x="768" y="1453"/>
                  </a:lnTo>
                  <a:lnTo>
                    <a:pt x="758" y="1451"/>
                  </a:lnTo>
                  <a:lnTo>
                    <a:pt x="747" y="1450"/>
                  </a:lnTo>
                  <a:close/>
                  <a:moveTo>
                    <a:pt x="196" y="584"/>
                  </a:moveTo>
                  <a:lnTo>
                    <a:pt x="185" y="594"/>
                  </a:lnTo>
                  <a:lnTo>
                    <a:pt x="175" y="606"/>
                  </a:lnTo>
                  <a:lnTo>
                    <a:pt x="165" y="620"/>
                  </a:lnTo>
                  <a:lnTo>
                    <a:pt x="156" y="633"/>
                  </a:lnTo>
                  <a:lnTo>
                    <a:pt x="144" y="645"/>
                  </a:lnTo>
                  <a:lnTo>
                    <a:pt x="142" y="651"/>
                  </a:lnTo>
                  <a:lnTo>
                    <a:pt x="142" y="657"/>
                  </a:lnTo>
                  <a:lnTo>
                    <a:pt x="143" y="662"/>
                  </a:lnTo>
                  <a:lnTo>
                    <a:pt x="147" y="667"/>
                  </a:lnTo>
                  <a:lnTo>
                    <a:pt x="152" y="671"/>
                  </a:lnTo>
                  <a:lnTo>
                    <a:pt x="162" y="675"/>
                  </a:lnTo>
                  <a:lnTo>
                    <a:pt x="168" y="675"/>
                  </a:lnTo>
                  <a:lnTo>
                    <a:pt x="173" y="674"/>
                  </a:lnTo>
                  <a:lnTo>
                    <a:pt x="178" y="672"/>
                  </a:lnTo>
                  <a:lnTo>
                    <a:pt x="182" y="667"/>
                  </a:lnTo>
                  <a:lnTo>
                    <a:pt x="196" y="584"/>
                  </a:lnTo>
                  <a:close/>
                  <a:moveTo>
                    <a:pt x="127" y="506"/>
                  </a:moveTo>
                  <a:lnTo>
                    <a:pt x="121" y="508"/>
                  </a:lnTo>
                  <a:lnTo>
                    <a:pt x="109" y="514"/>
                  </a:lnTo>
                  <a:lnTo>
                    <a:pt x="100" y="527"/>
                  </a:lnTo>
                  <a:lnTo>
                    <a:pt x="94" y="540"/>
                  </a:lnTo>
                  <a:lnTo>
                    <a:pt x="90" y="555"/>
                  </a:lnTo>
                  <a:lnTo>
                    <a:pt x="89" y="570"/>
                  </a:lnTo>
                  <a:lnTo>
                    <a:pt x="93" y="587"/>
                  </a:lnTo>
                  <a:lnTo>
                    <a:pt x="111" y="581"/>
                  </a:lnTo>
                  <a:lnTo>
                    <a:pt x="128" y="574"/>
                  </a:lnTo>
                  <a:lnTo>
                    <a:pt x="146" y="564"/>
                  </a:lnTo>
                  <a:lnTo>
                    <a:pt x="165" y="557"/>
                  </a:lnTo>
                  <a:lnTo>
                    <a:pt x="184" y="551"/>
                  </a:lnTo>
                  <a:lnTo>
                    <a:pt x="178" y="545"/>
                  </a:lnTo>
                  <a:lnTo>
                    <a:pt x="172" y="538"/>
                  </a:lnTo>
                  <a:lnTo>
                    <a:pt x="167" y="531"/>
                  </a:lnTo>
                  <a:lnTo>
                    <a:pt x="155" y="517"/>
                  </a:lnTo>
                  <a:lnTo>
                    <a:pt x="147" y="512"/>
                  </a:lnTo>
                  <a:lnTo>
                    <a:pt x="139" y="508"/>
                  </a:lnTo>
                  <a:lnTo>
                    <a:pt x="133" y="506"/>
                  </a:lnTo>
                  <a:lnTo>
                    <a:pt x="127" y="506"/>
                  </a:lnTo>
                  <a:close/>
                  <a:moveTo>
                    <a:pt x="494" y="0"/>
                  </a:moveTo>
                  <a:lnTo>
                    <a:pt x="510" y="5"/>
                  </a:lnTo>
                  <a:lnTo>
                    <a:pt x="525" y="12"/>
                  </a:lnTo>
                  <a:lnTo>
                    <a:pt x="539" y="21"/>
                  </a:lnTo>
                  <a:lnTo>
                    <a:pt x="551" y="32"/>
                  </a:lnTo>
                  <a:lnTo>
                    <a:pt x="561" y="44"/>
                  </a:lnTo>
                  <a:lnTo>
                    <a:pt x="579" y="72"/>
                  </a:lnTo>
                  <a:lnTo>
                    <a:pt x="601" y="118"/>
                  </a:lnTo>
                  <a:lnTo>
                    <a:pt x="607" y="134"/>
                  </a:lnTo>
                  <a:lnTo>
                    <a:pt x="614" y="149"/>
                  </a:lnTo>
                  <a:lnTo>
                    <a:pt x="620" y="163"/>
                  </a:lnTo>
                  <a:lnTo>
                    <a:pt x="624" y="161"/>
                  </a:lnTo>
                  <a:lnTo>
                    <a:pt x="638" y="156"/>
                  </a:lnTo>
                  <a:lnTo>
                    <a:pt x="652" y="153"/>
                  </a:lnTo>
                  <a:lnTo>
                    <a:pt x="668" y="152"/>
                  </a:lnTo>
                  <a:lnTo>
                    <a:pt x="682" y="155"/>
                  </a:lnTo>
                  <a:lnTo>
                    <a:pt x="695" y="162"/>
                  </a:lnTo>
                  <a:lnTo>
                    <a:pt x="708" y="173"/>
                  </a:lnTo>
                  <a:lnTo>
                    <a:pt x="721" y="186"/>
                  </a:lnTo>
                  <a:lnTo>
                    <a:pt x="733" y="200"/>
                  </a:lnTo>
                  <a:lnTo>
                    <a:pt x="743" y="215"/>
                  </a:lnTo>
                  <a:lnTo>
                    <a:pt x="750" y="230"/>
                  </a:lnTo>
                  <a:lnTo>
                    <a:pt x="756" y="244"/>
                  </a:lnTo>
                  <a:lnTo>
                    <a:pt x="766" y="233"/>
                  </a:lnTo>
                  <a:lnTo>
                    <a:pt x="777" y="221"/>
                  </a:lnTo>
                  <a:lnTo>
                    <a:pt x="789" y="208"/>
                  </a:lnTo>
                  <a:lnTo>
                    <a:pt x="813" y="183"/>
                  </a:lnTo>
                  <a:lnTo>
                    <a:pt x="826" y="171"/>
                  </a:lnTo>
                  <a:lnTo>
                    <a:pt x="840" y="161"/>
                  </a:lnTo>
                  <a:lnTo>
                    <a:pt x="855" y="152"/>
                  </a:lnTo>
                  <a:lnTo>
                    <a:pt x="870" y="145"/>
                  </a:lnTo>
                  <a:lnTo>
                    <a:pt x="885" y="140"/>
                  </a:lnTo>
                  <a:lnTo>
                    <a:pt x="901" y="137"/>
                  </a:lnTo>
                  <a:lnTo>
                    <a:pt x="919" y="138"/>
                  </a:lnTo>
                  <a:lnTo>
                    <a:pt x="937" y="141"/>
                  </a:lnTo>
                  <a:lnTo>
                    <a:pt x="952" y="149"/>
                  </a:lnTo>
                  <a:lnTo>
                    <a:pt x="965" y="159"/>
                  </a:lnTo>
                  <a:lnTo>
                    <a:pt x="976" y="171"/>
                  </a:lnTo>
                  <a:lnTo>
                    <a:pt x="986" y="184"/>
                  </a:lnTo>
                  <a:lnTo>
                    <a:pt x="994" y="200"/>
                  </a:lnTo>
                  <a:lnTo>
                    <a:pt x="1000" y="216"/>
                  </a:lnTo>
                  <a:lnTo>
                    <a:pt x="1005" y="232"/>
                  </a:lnTo>
                  <a:lnTo>
                    <a:pt x="1009" y="249"/>
                  </a:lnTo>
                  <a:lnTo>
                    <a:pt x="1011" y="268"/>
                  </a:lnTo>
                  <a:lnTo>
                    <a:pt x="1012" y="285"/>
                  </a:lnTo>
                  <a:lnTo>
                    <a:pt x="1012" y="302"/>
                  </a:lnTo>
                  <a:lnTo>
                    <a:pt x="1004" y="348"/>
                  </a:lnTo>
                  <a:lnTo>
                    <a:pt x="1006" y="348"/>
                  </a:lnTo>
                  <a:lnTo>
                    <a:pt x="1012" y="349"/>
                  </a:lnTo>
                  <a:lnTo>
                    <a:pt x="1021" y="351"/>
                  </a:lnTo>
                  <a:lnTo>
                    <a:pt x="1033" y="353"/>
                  </a:lnTo>
                  <a:lnTo>
                    <a:pt x="1049" y="355"/>
                  </a:lnTo>
                  <a:lnTo>
                    <a:pt x="1067" y="358"/>
                  </a:lnTo>
                  <a:lnTo>
                    <a:pt x="1087" y="362"/>
                  </a:lnTo>
                  <a:lnTo>
                    <a:pt x="1110" y="365"/>
                  </a:lnTo>
                  <a:lnTo>
                    <a:pt x="1134" y="369"/>
                  </a:lnTo>
                  <a:lnTo>
                    <a:pt x="1159" y="373"/>
                  </a:lnTo>
                  <a:lnTo>
                    <a:pt x="1186" y="378"/>
                  </a:lnTo>
                  <a:lnTo>
                    <a:pt x="1213" y="382"/>
                  </a:lnTo>
                  <a:lnTo>
                    <a:pt x="1241" y="387"/>
                  </a:lnTo>
                  <a:lnTo>
                    <a:pt x="1268" y="391"/>
                  </a:lnTo>
                  <a:lnTo>
                    <a:pt x="1295" y="396"/>
                  </a:lnTo>
                  <a:lnTo>
                    <a:pt x="1323" y="400"/>
                  </a:lnTo>
                  <a:lnTo>
                    <a:pt x="1349" y="405"/>
                  </a:lnTo>
                  <a:lnTo>
                    <a:pt x="1375" y="409"/>
                  </a:lnTo>
                  <a:lnTo>
                    <a:pt x="1399" y="413"/>
                  </a:lnTo>
                  <a:lnTo>
                    <a:pt x="1421" y="417"/>
                  </a:lnTo>
                  <a:lnTo>
                    <a:pt x="1442" y="421"/>
                  </a:lnTo>
                  <a:lnTo>
                    <a:pt x="1460" y="424"/>
                  </a:lnTo>
                  <a:lnTo>
                    <a:pt x="1475" y="426"/>
                  </a:lnTo>
                  <a:lnTo>
                    <a:pt x="1487" y="428"/>
                  </a:lnTo>
                  <a:lnTo>
                    <a:pt x="1497" y="430"/>
                  </a:lnTo>
                  <a:lnTo>
                    <a:pt x="1503" y="431"/>
                  </a:lnTo>
                  <a:lnTo>
                    <a:pt x="1505" y="431"/>
                  </a:lnTo>
                  <a:lnTo>
                    <a:pt x="1517" y="440"/>
                  </a:lnTo>
                  <a:lnTo>
                    <a:pt x="1528" y="450"/>
                  </a:lnTo>
                  <a:lnTo>
                    <a:pt x="1538" y="461"/>
                  </a:lnTo>
                  <a:lnTo>
                    <a:pt x="1547" y="474"/>
                  </a:lnTo>
                  <a:lnTo>
                    <a:pt x="1555" y="487"/>
                  </a:lnTo>
                  <a:lnTo>
                    <a:pt x="1560" y="502"/>
                  </a:lnTo>
                  <a:lnTo>
                    <a:pt x="1557" y="518"/>
                  </a:lnTo>
                  <a:lnTo>
                    <a:pt x="1550" y="532"/>
                  </a:lnTo>
                  <a:lnTo>
                    <a:pt x="1542" y="545"/>
                  </a:lnTo>
                  <a:lnTo>
                    <a:pt x="1532" y="557"/>
                  </a:lnTo>
                  <a:lnTo>
                    <a:pt x="1521" y="568"/>
                  </a:lnTo>
                  <a:lnTo>
                    <a:pt x="1509" y="579"/>
                  </a:lnTo>
                  <a:lnTo>
                    <a:pt x="1496" y="589"/>
                  </a:lnTo>
                  <a:lnTo>
                    <a:pt x="1482" y="598"/>
                  </a:lnTo>
                  <a:lnTo>
                    <a:pt x="1470" y="608"/>
                  </a:lnTo>
                  <a:lnTo>
                    <a:pt x="1458" y="617"/>
                  </a:lnTo>
                  <a:lnTo>
                    <a:pt x="1416" y="636"/>
                  </a:lnTo>
                  <a:lnTo>
                    <a:pt x="1376" y="656"/>
                  </a:lnTo>
                  <a:lnTo>
                    <a:pt x="1336" y="676"/>
                  </a:lnTo>
                  <a:lnTo>
                    <a:pt x="1295" y="695"/>
                  </a:lnTo>
                  <a:lnTo>
                    <a:pt x="1255" y="713"/>
                  </a:lnTo>
                  <a:lnTo>
                    <a:pt x="1212" y="731"/>
                  </a:lnTo>
                  <a:lnTo>
                    <a:pt x="1169" y="746"/>
                  </a:lnTo>
                  <a:lnTo>
                    <a:pt x="1158" y="750"/>
                  </a:lnTo>
                  <a:lnTo>
                    <a:pt x="1143" y="756"/>
                  </a:lnTo>
                  <a:lnTo>
                    <a:pt x="1126" y="762"/>
                  </a:lnTo>
                  <a:lnTo>
                    <a:pt x="1106" y="770"/>
                  </a:lnTo>
                  <a:lnTo>
                    <a:pt x="1086" y="778"/>
                  </a:lnTo>
                  <a:lnTo>
                    <a:pt x="1064" y="787"/>
                  </a:lnTo>
                  <a:lnTo>
                    <a:pt x="1017" y="806"/>
                  </a:lnTo>
                  <a:lnTo>
                    <a:pt x="995" y="816"/>
                  </a:lnTo>
                  <a:lnTo>
                    <a:pt x="972" y="825"/>
                  </a:lnTo>
                  <a:lnTo>
                    <a:pt x="951" y="835"/>
                  </a:lnTo>
                  <a:lnTo>
                    <a:pt x="931" y="844"/>
                  </a:lnTo>
                  <a:lnTo>
                    <a:pt x="912" y="852"/>
                  </a:lnTo>
                  <a:lnTo>
                    <a:pt x="897" y="860"/>
                  </a:lnTo>
                  <a:lnTo>
                    <a:pt x="884" y="868"/>
                  </a:lnTo>
                  <a:lnTo>
                    <a:pt x="875" y="874"/>
                  </a:lnTo>
                  <a:lnTo>
                    <a:pt x="889" y="922"/>
                  </a:lnTo>
                  <a:lnTo>
                    <a:pt x="906" y="968"/>
                  </a:lnTo>
                  <a:lnTo>
                    <a:pt x="925" y="1013"/>
                  </a:lnTo>
                  <a:lnTo>
                    <a:pt x="944" y="1058"/>
                  </a:lnTo>
                  <a:lnTo>
                    <a:pt x="964" y="1101"/>
                  </a:lnTo>
                  <a:lnTo>
                    <a:pt x="986" y="1146"/>
                  </a:lnTo>
                  <a:lnTo>
                    <a:pt x="1007" y="1190"/>
                  </a:lnTo>
                  <a:lnTo>
                    <a:pt x="1012" y="1199"/>
                  </a:lnTo>
                  <a:lnTo>
                    <a:pt x="1018" y="1208"/>
                  </a:lnTo>
                  <a:lnTo>
                    <a:pt x="1028" y="1226"/>
                  </a:lnTo>
                  <a:lnTo>
                    <a:pt x="1030" y="1235"/>
                  </a:lnTo>
                  <a:lnTo>
                    <a:pt x="1031" y="1244"/>
                  </a:lnTo>
                  <a:lnTo>
                    <a:pt x="1028" y="1253"/>
                  </a:lnTo>
                  <a:lnTo>
                    <a:pt x="1022" y="1257"/>
                  </a:lnTo>
                  <a:lnTo>
                    <a:pt x="1015" y="1259"/>
                  </a:lnTo>
                  <a:lnTo>
                    <a:pt x="1008" y="1262"/>
                  </a:lnTo>
                  <a:lnTo>
                    <a:pt x="987" y="1269"/>
                  </a:lnTo>
                  <a:lnTo>
                    <a:pt x="981" y="1272"/>
                  </a:lnTo>
                  <a:lnTo>
                    <a:pt x="975" y="1276"/>
                  </a:lnTo>
                  <a:lnTo>
                    <a:pt x="972" y="1282"/>
                  </a:lnTo>
                  <a:lnTo>
                    <a:pt x="970" y="1289"/>
                  </a:lnTo>
                  <a:lnTo>
                    <a:pt x="971" y="1299"/>
                  </a:lnTo>
                  <a:lnTo>
                    <a:pt x="974" y="1312"/>
                  </a:lnTo>
                  <a:lnTo>
                    <a:pt x="977" y="1326"/>
                  </a:lnTo>
                  <a:lnTo>
                    <a:pt x="981" y="1341"/>
                  </a:lnTo>
                  <a:lnTo>
                    <a:pt x="985" y="1358"/>
                  </a:lnTo>
                  <a:lnTo>
                    <a:pt x="989" y="1375"/>
                  </a:lnTo>
                  <a:lnTo>
                    <a:pt x="992" y="1391"/>
                  </a:lnTo>
                  <a:lnTo>
                    <a:pt x="995" y="1406"/>
                  </a:lnTo>
                  <a:lnTo>
                    <a:pt x="998" y="1421"/>
                  </a:lnTo>
                  <a:lnTo>
                    <a:pt x="1000" y="1433"/>
                  </a:lnTo>
                  <a:lnTo>
                    <a:pt x="1001" y="1442"/>
                  </a:lnTo>
                  <a:lnTo>
                    <a:pt x="1001" y="1449"/>
                  </a:lnTo>
                  <a:lnTo>
                    <a:pt x="1006" y="1451"/>
                  </a:lnTo>
                  <a:lnTo>
                    <a:pt x="1023" y="1451"/>
                  </a:lnTo>
                  <a:lnTo>
                    <a:pt x="1028" y="1452"/>
                  </a:lnTo>
                  <a:lnTo>
                    <a:pt x="1031" y="1447"/>
                  </a:lnTo>
                  <a:lnTo>
                    <a:pt x="1030" y="1443"/>
                  </a:lnTo>
                  <a:lnTo>
                    <a:pt x="1029" y="1438"/>
                  </a:lnTo>
                  <a:lnTo>
                    <a:pt x="1029" y="1404"/>
                  </a:lnTo>
                  <a:lnTo>
                    <a:pt x="1030" y="1390"/>
                  </a:lnTo>
                  <a:lnTo>
                    <a:pt x="1032" y="1376"/>
                  </a:lnTo>
                  <a:lnTo>
                    <a:pt x="1036" y="1363"/>
                  </a:lnTo>
                  <a:lnTo>
                    <a:pt x="1042" y="1350"/>
                  </a:lnTo>
                  <a:lnTo>
                    <a:pt x="1057" y="1346"/>
                  </a:lnTo>
                  <a:lnTo>
                    <a:pt x="1071" y="1346"/>
                  </a:lnTo>
                  <a:lnTo>
                    <a:pt x="1085" y="1348"/>
                  </a:lnTo>
                  <a:lnTo>
                    <a:pt x="1098" y="1352"/>
                  </a:lnTo>
                  <a:lnTo>
                    <a:pt x="1112" y="1358"/>
                  </a:lnTo>
                  <a:lnTo>
                    <a:pt x="1125" y="1365"/>
                  </a:lnTo>
                  <a:lnTo>
                    <a:pt x="1137" y="1373"/>
                  </a:lnTo>
                  <a:lnTo>
                    <a:pt x="1150" y="1380"/>
                  </a:lnTo>
                  <a:lnTo>
                    <a:pt x="1162" y="1386"/>
                  </a:lnTo>
                  <a:lnTo>
                    <a:pt x="1170" y="1393"/>
                  </a:lnTo>
                  <a:lnTo>
                    <a:pt x="1180" y="1400"/>
                  </a:lnTo>
                  <a:lnTo>
                    <a:pt x="1189" y="1406"/>
                  </a:lnTo>
                  <a:lnTo>
                    <a:pt x="1198" y="1413"/>
                  </a:lnTo>
                  <a:lnTo>
                    <a:pt x="1214" y="1428"/>
                  </a:lnTo>
                  <a:lnTo>
                    <a:pt x="1220" y="1437"/>
                  </a:lnTo>
                  <a:lnTo>
                    <a:pt x="1224" y="1448"/>
                  </a:lnTo>
                  <a:lnTo>
                    <a:pt x="1222" y="1459"/>
                  </a:lnTo>
                  <a:lnTo>
                    <a:pt x="1222" y="1470"/>
                  </a:lnTo>
                  <a:lnTo>
                    <a:pt x="1224" y="1480"/>
                  </a:lnTo>
                  <a:lnTo>
                    <a:pt x="1227" y="1490"/>
                  </a:lnTo>
                  <a:lnTo>
                    <a:pt x="1238" y="1509"/>
                  </a:lnTo>
                  <a:lnTo>
                    <a:pt x="1244" y="1518"/>
                  </a:lnTo>
                  <a:lnTo>
                    <a:pt x="1248" y="1527"/>
                  </a:lnTo>
                  <a:lnTo>
                    <a:pt x="1253" y="1536"/>
                  </a:lnTo>
                  <a:lnTo>
                    <a:pt x="1255" y="1545"/>
                  </a:lnTo>
                  <a:lnTo>
                    <a:pt x="1256" y="1555"/>
                  </a:lnTo>
                  <a:lnTo>
                    <a:pt x="1254" y="1565"/>
                  </a:lnTo>
                  <a:lnTo>
                    <a:pt x="1250" y="1577"/>
                  </a:lnTo>
                  <a:lnTo>
                    <a:pt x="1255" y="1587"/>
                  </a:lnTo>
                  <a:lnTo>
                    <a:pt x="1259" y="1599"/>
                  </a:lnTo>
                  <a:lnTo>
                    <a:pt x="1262" y="1611"/>
                  </a:lnTo>
                  <a:lnTo>
                    <a:pt x="1264" y="1623"/>
                  </a:lnTo>
                  <a:lnTo>
                    <a:pt x="1264" y="1636"/>
                  </a:lnTo>
                  <a:lnTo>
                    <a:pt x="1262" y="1648"/>
                  </a:lnTo>
                  <a:lnTo>
                    <a:pt x="1257" y="1661"/>
                  </a:lnTo>
                  <a:lnTo>
                    <a:pt x="1250" y="1671"/>
                  </a:lnTo>
                  <a:lnTo>
                    <a:pt x="1244" y="1675"/>
                  </a:lnTo>
                  <a:lnTo>
                    <a:pt x="1229" y="1683"/>
                  </a:lnTo>
                  <a:lnTo>
                    <a:pt x="1224" y="1688"/>
                  </a:lnTo>
                  <a:lnTo>
                    <a:pt x="1219" y="1694"/>
                  </a:lnTo>
                  <a:lnTo>
                    <a:pt x="1217" y="1701"/>
                  </a:lnTo>
                  <a:lnTo>
                    <a:pt x="1272" y="1744"/>
                  </a:lnTo>
                  <a:lnTo>
                    <a:pt x="1297" y="1767"/>
                  </a:lnTo>
                  <a:lnTo>
                    <a:pt x="1321" y="1790"/>
                  </a:lnTo>
                  <a:lnTo>
                    <a:pt x="1331" y="1797"/>
                  </a:lnTo>
                  <a:lnTo>
                    <a:pt x="1341" y="1801"/>
                  </a:lnTo>
                  <a:lnTo>
                    <a:pt x="1353" y="1805"/>
                  </a:lnTo>
                  <a:lnTo>
                    <a:pt x="1366" y="1808"/>
                  </a:lnTo>
                  <a:lnTo>
                    <a:pt x="1378" y="1811"/>
                  </a:lnTo>
                  <a:lnTo>
                    <a:pt x="1390" y="1813"/>
                  </a:lnTo>
                  <a:lnTo>
                    <a:pt x="1401" y="1817"/>
                  </a:lnTo>
                  <a:lnTo>
                    <a:pt x="1412" y="1822"/>
                  </a:lnTo>
                  <a:lnTo>
                    <a:pt x="1412" y="1825"/>
                  </a:lnTo>
                  <a:lnTo>
                    <a:pt x="1413" y="1826"/>
                  </a:lnTo>
                  <a:lnTo>
                    <a:pt x="1413" y="1827"/>
                  </a:lnTo>
                  <a:lnTo>
                    <a:pt x="1414" y="1829"/>
                  </a:lnTo>
                  <a:lnTo>
                    <a:pt x="1419" y="1826"/>
                  </a:lnTo>
                  <a:lnTo>
                    <a:pt x="1423" y="1821"/>
                  </a:lnTo>
                  <a:lnTo>
                    <a:pt x="1429" y="1816"/>
                  </a:lnTo>
                  <a:lnTo>
                    <a:pt x="1434" y="1812"/>
                  </a:lnTo>
                  <a:lnTo>
                    <a:pt x="1439" y="1809"/>
                  </a:lnTo>
                  <a:lnTo>
                    <a:pt x="1445" y="1808"/>
                  </a:lnTo>
                  <a:lnTo>
                    <a:pt x="1451" y="1810"/>
                  </a:lnTo>
                  <a:lnTo>
                    <a:pt x="1457" y="1815"/>
                  </a:lnTo>
                  <a:lnTo>
                    <a:pt x="1465" y="1822"/>
                  </a:lnTo>
                  <a:lnTo>
                    <a:pt x="1499" y="1802"/>
                  </a:lnTo>
                  <a:lnTo>
                    <a:pt x="1533" y="1786"/>
                  </a:lnTo>
                  <a:lnTo>
                    <a:pt x="1536" y="1780"/>
                  </a:lnTo>
                  <a:lnTo>
                    <a:pt x="1538" y="1774"/>
                  </a:lnTo>
                  <a:lnTo>
                    <a:pt x="1542" y="1760"/>
                  </a:lnTo>
                  <a:lnTo>
                    <a:pt x="1544" y="1754"/>
                  </a:lnTo>
                  <a:lnTo>
                    <a:pt x="1547" y="1748"/>
                  </a:lnTo>
                  <a:lnTo>
                    <a:pt x="1551" y="1743"/>
                  </a:lnTo>
                  <a:lnTo>
                    <a:pt x="1558" y="1740"/>
                  </a:lnTo>
                  <a:lnTo>
                    <a:pt x="1566" y="1738"/>
                  </a:lnTo>
                  <a:lnTo>
                    <a:pt x="1575" y="1740"/>
                  </a:lnTo>
                  <a:lnTo>
                    <a:pt x="1583" y="1744"/>
                  </a:lnTo>
                  <a:lnTo>
                    <a:pt x="1590" y="1750"/>
                  </a:lnTo>
                  <a:lnTo>
                    <a:pt x="1596" y="1756"/>
                  </a:lnTo>
                  <a:lnTo>
                    <a:pt x="1602" y="1764"/>
                  </a:lnTo>
                  <a:lnTo>
                    <a:pt x="1607" y="1772"/>
                  </a:lnTo>
                  <a:lnTo>
                    <a:pt x="1611" y="1779"/>
                  </a:lnTo>
                  <a:lnTo>
                    <a:pt x="1618" y="1765"/>
                  </a:lnTo>
                  <a:lnTo>
                    <a:pt x="1621" y="1757"/>
                  </a:lnTo>
                  <a:lnTo>
                    <a:pt x="1625" y="1751"/>
                  </a:lnTo>
                  <a:lnTo>
                    <a:pt x="1630" y="1745"/>
                  </a:lnTo>
                  <a:lnTo>
                    <a:pt x="1636" y="1741"/>
                  </a:lnTo>
                  <a:lnTo>
                    <a:pt x="1643" y="1741"/>
                  </a:lnTo>
                  <a:lnTo>
                    <a:pt x="1650" y="1742"/>
                  </a:lnTo>
                  <a:lnTo>
                    <a:pt x="1655" y="1745"/>
                  </a:lnTo>
                  <a:lnTo>
                    <a:pt x="1661" y="1748"/>
                  </a:lnTo>
                  <a:lnTo>
                    <a:pt x="1666" y="1753"/>
                  </a:lnTo>
                  <a:lnTo>
                    <a:pt x="1670" y="1739"/>
                  </a:lnTo>
                  <a:lnTo>
                    <a:pt x="1675" y="1724"/>
                  </a:lnTo>
                  <a:lnTo>
                    <a:pt x="1679" y="1709"/>
                  </a:lnTo>
                  <a:lnTo>
                    <a:pt x="1686" y="1690"/>
                  </a:lnTo>
                  <a:lnTo>
                    <a:pt x="1691" y="1671"/>
                  </a:lnTo>
                  <a:lnTo>
                    <a:pt x="1703" y="1632"/>
                  </a:lnTo>
                  <a:lnTo>
                    <a:pt x="1711" y="1614"/>
                  </a:lnTo>
                  <a:lnTo>
                    <a:pt x="1720" y="1597"/>
                  </a:lnTo>
                  <a:lnTo>
                    <a:pt x="1732" y="1580"/>
                  </a:lnTo>
                  <a:lnTo>
                    <a:pt x="1740" y="1570"/>
                  </a:lnTo>
                  <a:lnTo>
                    <a:pt x="1759" y="1556"/>
                  </a:lnTo>
                  <a:lnTo>
                    <a:pt x="1769" y="1551"/>
                  </a:lnTo>
                  <a:lnTo>
                    <a:pt x="1779" y="1548"/>
                  </a:lnTo>
                  <a:lnTo>
                    <a:pt x="1791" y="1547"/>
                  </a:lnTo>
                  <a:lnTo>
                    <a:pt x="1803" y="1548"/>
                  </a:lnTo>
                  <a:lnTo>
                    <a:pt x="1826" y="1558"/>
                  </a:lnTo>
                  <a:lnTo>
                    <a:pt x="1846" y="1571"/>
                  </a:lnTo>
                  <a:lnTo>
                    <a:pt x="1866" y="1587"/>
                  </a:lnTo>
                  <a:lnTo>
                    <a:pt x="1886" y="1603"/>
                  </a:lnTo>
                  <a:lnTo>
                    <a:pt x="1904" y="1620"/>
                  </a:lnTo>
                  <a:lnTo>
                    <a:pt x="1921" y="1637"/>
                  </a:lnTo>
                  <a:lnTo>
                    <a:pt x="1949" y="1603"/>
                  </a:lnTo>
                  <a:lnTo>
                    <a:pt x="1976" y="1566"/>
                  </a:lnTo>
                  <a:lnTo>
                    <a:pt x="2002" y="1528"/>
                  </a:lnTo>
                  <a:lnTo>
                    <a:pt x="2005" y="1526"/>
                  </a:lnTo>
                  <a:lnTo>
                    <a:pt x="2009" y="1524"/>
                  </a:lnTo>
                  <a:lnTo>
                    <a:pt x="2012" y="1523"/>
                  </a:lnTo>
                  <a:lnTo>
                    <a:pt x="2016" y="1524"/>
                  </a:lnTo>
                  <a:lnTo>
                    <a:pt x="2019" y="1526"/>
                  </a:lnTo>
                  <a:lnTo>
                    <a:pt x="2021" y="1527"/>
                  </a:lnTo>
                  <a:lnTo>
                    <a:pt x="2022" y="1528"/>
                  </a:lnTo>
                  <a:lnTo>
                    <a:pt x="2025" y="1528"/>
                  </a:lnTo>
                  <a:lnTo>
                    <a:pt x="2053" y="1485"/>
                  </a:lnTo>
                  <a:lnTo>
                    <a:pt x="2084" y="1444"/>
                  </a:lnTo>
                  <a:lnTo>
                    <a:pt x="2114" y="1403"/>
                  </a:lnTo>
                  <a:lnTo>
                    <a:pt x="2145" y="1366"/>
                  </a:lnTo>
                  <a:lnTo>
                    <a:pt x="2150" y="1370"/>
                  </a:lnTo>
                  <a:lnTo>
                    <a:pt x="2154" y="1375"/>
                  </a:lnTo>
                  <a:lnTo>
                    <a:pt x="2155" y="1381"/>
                  </a:lnTo>
                  <a:lnTo>
                    <a:pt x="2155" y="1395"/>
                  </a:lnTo>
                  <a:lnTo>
                    <a:pt x="2154" y="1402"/>
                  </a:lnTo>
                  <a:lnTo>
                    <a:pt x="2153" y="1408"/>
                  </a:lnTo>
                  <a:lnTo>
                    <a:pt x="2152" y="1415"/>
                  </a:lnTo>
                  <a:lnTo>
                    <a:pt x="2153" y="1422"/>
                  </a:lnTo>
                  <a:lnTo>
                    <a:pt x="2152" y="1461"/>
                  </a:lnTo>
                  <a:lnTo>
                    <a:pt x="2150" y="1497"/>
                  </a:lnTo>
                  <a:lnTo>
                    <a:pt x="2145" y="1535"/>
                  </a:lnTo>
                  <a:lnTo>
                    <a:pt x="2141" y="1542"/>
                  </a:lnTo>
                  <a:lnTo>
                    <a:pt x="2138" y="1550"/>
                  </a:lnTo>
                  <a:lnTo>
                    <a:pt x="2134" y="1558"/>
                  </a:lnTo>
                  <a:lnTo>
                    <a:pt x="2129" y="1565"/>
                  </a:lnTo>
                  <a:lnTo>
                    <a:pt x="2121" y="1571"/>
                  </a:lnTo>
                  <a:lnTo>
                    <a:pt x="2113" y="1573"/>
                  </a:lnTo>
                  <a:lnTo>
                    <a:pt x="2095" y="1576"/>
                  </a:lnTo>
                  <a:lnTo>
                    <a:pt x="2086" y="1576"/>
                  </a:lnTo>
                  <a:lnTo>
                    <a:pt x="2078" y="1578"/>
                  </a:lnTo>
                  <a:lnTo>
                    <a:pt x="2070" y="1581"/>
                  </a:lnTo>
                  <a:lnTo>
                    <a:pt x="2073" y="1590"/>
                  </a:lnTo>
                  <a:lnTo>
                    <a:pt x="2074" y="1599"/>
                  </a:lnTo>
                  <a:lnTo>
                    <a:pt x="2073" y="1607"/>
                  </a:lnTo>
                  <a:lnTo>
                    <a:pt x="2069" y="1614"/>
                  </a:lnTo>
                  <a:lnTo>
                    <a:pt x="2064" y="1621"/>
                  </a:lnTo>
                  <a:lnTo>
                    <a:pt x="2057" y="1627"/>
                  </a:lnTo>
                  <a:lnTo>
                    <a:pt x="2043" y="1639"/>
                  </a:lnTo>
                  <a:lnTo>
                    <a:pt x="2030" y="1653"/>
                  </a:lnTo>
                  <a:lnTo>
                    <a:pt x="2025" y="1659"/>
                  </a:lnTo>
                  <a:lnTo>
                    <a:pt x="2036" y="1663"/>
                  </a:lnTo>
                  <a:lnTo>
                    <a:pt x="2047" y="1664"/>
                  </a:lnTo>
                  <a:lnTo>
                    <a:pt x="2068" y="1662"/>
                  </a:lnTo>
                  <a:lnTo>
                    <a:pt x="2077" y="1661"/>
                  </a:lnTo>
                  <a:lnTo>
                    <a:pt x="2087" y="1661"/>
                  </a:lnTo>
                  <a:lnTo>
                    <a:pt x="2096" y="1664"/>
                  </a:lnTo>
                  <a:lnTo>
                    <a:pt x="2106" y="1670"/>
                  </a:lnTo>
                  <a:lnTo>
                    <a:pt x="2113" y="1683"/>
                  </a:lnTo>
                  <a:lnTo>
                    <a:pt x="2119" y="1696"/>
                  </a:lnTo>
                  <a:lnTo>
                    <a:pt x="2123" y="1711"/>
                  </a:lnTo>
                  <a:lnTo>
                    <a:pt x="2124" y="1726"/>
                  </a:lnTo>
                  <a:lnTo>
                    <a:pt x="2121" y="1742"/>
                  </a:lnTo>
                  <a:lnTo>
                    <a:pt x="2117" y="1753"/>
                  </a:lnTo>
                  <a:lnTo>
                    <a:pt x="2112" y="1764"/>
                  </a:lnTo>
                  <a:lnTo>
                    <a:pt x="2106" y="1774"/>
                  </a:lnTo>
                  <a:lnTo>
                    <a:pt x="2098" y="1783"/>
                  </a:lnTo>
                  <a:lnTo>
                    <a:pt x="2082" y="1803"/>
                  </a:lnTo>
                  <a:lnTo>
                    <a:pt x="2090" y="1811"/>
                  </a:lnTo>
                  <a:lnTo>
                    <a:pt x="2096" y="1819"/>
                  </a:lnTo>
                  <a:lnTo>
                    <a:pt x="2101" y="1829"/>
                  </a:lnTo>
                  <a:lnTo>
                    <a:pt x="2103" y="1839"/>
                  </a:lnTo>
                  <a:lnTo>
                    <a:pt x="2105" y="1850"/>
                  </a:lnTo>
                  <a:lnTo>
                    <a:pt x="2105" y="1861"/>
                  </a:lnTo>
                  <a:lnTo>
                    <a:pt x="2103" y="1883"/>
                  </a:lnTo>
                  <a:lnTo>
                    <a:pt x="2101" y="1894"/>
                  </a:lnTo>
                  <a:lnTo>
                    <a:pt x="2095" y="1904"/>
                  </a:lnTo>
                  <a:lnTo>
                    <a:pt x="2087" y="1912"/>
                  </a:lnTo>
                  <a:lnTo>
                    <a:pt x="2078" y="1918"/>
                  </a:lnTo>
                  <a:lnTo>
                    <a:pt x="2069" y="1923"/>
                  </a:lnTo>
                  <a:lnTo>
                    <a:pt x="2058" y="1928"/>
                  </a:lnTo>
                  <a:lnTo>
                    <a:pt x="2048" y="1932"/>
                  </a:lnTo>
                  <a:lnTo>
                    <a:pt x="2039" y="1937"/>
                  </a:lnTo>
                  <a:lnTo>
                    <a:pt x="2031" y="1943"/>
                  </a:lnTo>
                  <a:lnTo>
                    <a:pt x="2024" y="1951"/>
                  </a:lnTo>
                  <a:lnTo>
                    <a:pt x="2016" y="1965"/>
                  </a:lnTo>
                  <a:lnTo>
                    <a:pt x="2006" y="1975"/>
                  </a:lnTo>
                  <a:lnTo>
                    <a:pt x="1993" y="1983"/>
                  </a:lnTo>
                  <a:lnTo>
                    <a:pt x="1981" y="1989"/>
                  </a:lnTo>
                  <a:lnTo>
                    <a:pt x="1967" y="1994"/>
                  </a:lnTo>
                  <a:lnTo>
                    <a:pt x="1954" y="1997"/>
                  </a:lnTo>
                  <a:lnTo>
                    <a:pt x="1940" y="1998"/>
                  </a:lnTo>
                  <a:lnTo>
                    <a:pt x="1922" y="1999"/>
                  </a:lnTo>
                  <a:lnTo>
                    <a:pt x="1907" y="1998"/>
                  </a:lnTo>
                  <a:lnTo>
                    <a:pt x="1892" y="1994"/>
                  </a:lnTo>
                  <a:lnTo>
                    <a:pt x="1878" y="1988"/>
                  </a:lnTo>
                  <a:lnTo>
                    <a:pt x="1864" y="1980"/>
                  </a:lnTo>
                  <a:lnTo>
                    <a:pt x="1853" y="1970"/>
                  </a:lnTo>
                  <a:lnTo>
                    <a:pt x="1843" y="1958"/>
                  </a:lnTo>
                  <a:lnTo>
                    <a:pt x="1830" y="1954"/>
                  </a:lnTo>
                  <a:lnTo>
                    <a:pt x="1818" y="1951"/>
                  </a:lnTo>
                  <a:lnTo>
                    <a:pt x="1805" y="1947"/>
                  </a:lnTo>
                  <a:lnTo>
                    <a:pt x="1793" y="1941"/>
                  </a:lnTo>
                  <a:lnTo>
                    <a:pt x="1783" y="1934"/>
                  </a:lnTo>
                  <a:lnTo>
                    <a:pt x="1773" y="1924"/>
                  </a:lnTo>
                  <a:lnTo>
                    <a:pt x="1768" y="1922"/>
                  </a:lnTo>
                  <a:lnTo>
                    <a:pt x="1760" y="1916"/>
                  </a:lnTo>
                  <a:lnTo>
                    <a:pt x="1757" y="1911"/>
                  </a:lnTo>
                  <a:lnTo>
                    <a:pt x="1713" y="1944"/>
                  </a:lnTo>
                  <a:lnTo>
                    <a:pt x="1706" y="1943"/>
                  </a:lnTo>
                  <a:lnTo>
                    <a:pt x="1701" y="1941"/>
                  </a:lnTo>
                  <a:lnTo>
                    <a:pt x="1696" y="1936"/>
                  </a:lnTo>
                  <a:lnTo>
                    <a:pt x="1692" y="1931"/>
                  </a:lnTo>
                  <a:lnTo>
                    <a:pt x="1684" y="1919"/>
                  </a:lnTo>
                  <a:lnTo>
                    <a:pt x="1679" y="1914"/>
                  </a:lnTo>
                  <a:lnTo>
                    <a:pt x="1673" y="1916"/>
                  </a:lnTo>
                  <a:lnTo>
                    <a:pt x="1669" y="1918"/>
                  </a:lnTo>
                  <a:lnTo>
                    <a:pt x="1666" y="1922"/>
                  </a:lnTo>
                  <a:lnTo>
                    <a:pt x="1665" y="1926"/>
                  </a:lnTo>
                  <a:lnTo>
                    <a:pt x="1666" y="1931"/>
                  </a:lnTo>
                  <a:lnTo>
                    <a:pt x="1666" y="1936"/>
                  </a:lnTo>
                  <a:lnTo>
                    <a:pt x="1667" y="1941"/>
                  </a:lnTo>
                  <a:lnTo>
                    <a:pt x="1668" y="1947"/>
                  </a:lnTo>
                  <a:lnTo>
                    <a:pt x="1669" y="1952"/>
                  </a:lnTo>
                  <a:lnTo>
                    <a:pt x="1668" y="1956"/>
                  </a:lnTo>
                  <a:lnTo>
                    <a:pt x="1672" y="1977"/>
                  </a:lnTo>
                  <a:lnTo>
                    <a:pt x="1674" y="1997"/>
                  </a:lnTo>
                  <a:lnTo>
                    <a:pt x="1675" y="2016"/>
                  </a:lnTo>
                  <a:lnTo>
                    <a:pt x="1675" y="2059"/>
                  </a:lnTo>
                  <a:lnTo>
                    <a:pt x="1671" y="2067"/>
                  </a:lnTo>
                  <a:lnTo>
                    <a:pt x="1664" y="2075"/>
                  </a:lnTo>
                  <a:lnTo>
                    <a:pt x="1656" y="2080"/>
                  </a:lnTo>
                  <a:lnTo>
                    <a:pt x="1648" y="2084"/>
                  </a:lnTo>
                  <a:lnTo>
                    <a:pt x="1633" y="2081"/>
                  </a:lnTo>
                  <a:lnTo>
                    <a:pt x="1619" y="2076"/>
                  </a:lnTo>
                  <a:lnTo>
                    <a:pt x="1604" y="2069"/>
                  </a:lnTo>
                  <a:lnTo>
                    <a:pt x="1591" y="2061"/>
                  </a:lnTo>
                  <a:lnTo>
                    <a:pt x="1577" y="2054"/>
                  </a:lnTo>
                  <a:lnTo>
                    <a:pt x="1558" y="2058"/>
                  </a:lnTo>
                  <a:lnTo>
                    <a:pt x="1540" y="2064"/>
                  </a:lnTo>
                  <a:lnTo>
                    <a:pt x="1523" y="2072"/>
                  </a:lnTo>
                  <a:lnTo>
                    <a:pt x="1508" y="2082"/>
                  </a:lnTo>
                  <a:lnTo>
                    <a:pt x="1492" y="2093"/>
                  </a:lnTo>
                  <a:lnTo>
                    <a:pt x="1477" y="2104"/>
                  </a:lnTo>
                  <a:lnTo>
                    <a:pt x="1462" y="2117"/>
                  </a:lnTo>
                  <a:lnTo>
                    <a:pt x="1448" y="2129"/>
                  </a:lnTo>
                  <a:lnTo>
                    <a:pt x="1439" y="2127"/>
                  </a:lnTo>
                  <a:lnTo>
                    <a:pt x="1431" y="2123"/>
                  </a:lnTo>
                  <a:lnTo>
                    <a:pt x="1423" y="2117"/>
                  </a:lnTo>
                  <a:lnTo>
                    <a:pt x="1417" y="2109"/>
                  </a:lnTo>
                  <a:lnTo>
                    <a:pt x="1412" y="2101"/>
                  </a:lnTo>
                  <a:lnTo>
                    <a:pt x="1407" y="2094"/>
                  </a:lnTo>
                  <a:lnTo>
                    <a:pt x="1401" y="2086"/>
                  </a:lnTo>
                  <a:lnTo>
                    <a:pt x="1396" y="2080"/>
                  </a:lnTo>
                  <a:lnTo>
                    <a:pt x="1364" y="2052"/>
                  </a:lnTo>
                  <a:lnTo>
                    <a:pt x="1364" y="2061"/>
                  </a:lnTo>
                  <a:lnTo>
                    <a:pt x="1390" y="2107"/>
                  </a:lnTo>
                  <a:lnTo>
                    <a:pt x="1402" y="2131"/>
                  </a:lnTo>
                  <a:lnTo>
                    <a:pt x="1413" y="2155"/>
                  </a:lnTo>
                  <a:lnTo>
                    <a:pt x="1423" y="2179"/>
                  </a:lnTo>
                  <a:lnTo>
                    <a:pt x="1432" y="2205"/>
                  </a:lnTo>
                  <a:lnTo>
                    <a:pt x="1437" y="2231"/>
                  </a:lnTo>
                  <a:lnTo>
                    <a:pt x="1440" y="2258"/>
                  </a:lnTo>
                  <a:lnTo>
                    <a:pt x="1445" y="2288"/>
                  </a:lnTo>
                  <a:lnTo>
                    <a:pt x="1448" y="2318"/>
                  </a:lnTo>
                  <a:lnTo>
                    <a:pt x="1450" y="2350"/>
                  </a:lnTo>
                  <a:lnTo>
                    <a:pt x="1453" y="2380"/>
                  </a:lnTo>
                  <a:lnTo>
                    <a:pt x="1456" y="2411"/>
                  </a:lnTo>
                  <a:lnTo>
                    <a:pt x="1460" y="2442"/>
                  </a:lnTo>
                  <a:lnTo>
                    <a:pt x="1466" y="2471"/>
                  </a:lnTo>
                  <a:lnTo>
                    <a:pt x="1478" y="2564"/>
                  </a:lnTo>
                  <a:lnTo>
                    <a:pt x="1493" y="2658"/>
                  </a:lnTo>
                  <a:lnTo>
                    <a:pt x="1506" y="2750"/>
                  </a:lnTo>
                  <a:lnTo>
                    <a:pt x="1518" y="2842"/>
                  </a:lnTo>
                  <a:lnTo>
                    <a:pt x="1514" y="2846"/>
                  </a:lnTo>
                  <a:lnTo>
                    <a:pt x="1508" y="2849"/>
                  </a:lnTo>
                  <a:lnTo>
                    <a:pt x="1502" y="2851"/>
                  </a:lnTo>
                  <a:lnTo>
                    <a:pt x="1495" y="2853"/>
                  </a:lnTo>
                  <a:lnTo>
                    <a:pt x="1487" y="2854"/>
                  </a:lnTo>
                  <a:lnTo>
                    <a:pt x="1481" y="2855"/>
                  </a:lnTo>
                  <a:lnTo>
                    <a:pt x="1474" y="2857"/>
                  </a:lnTo>
                  <a:lnTo>
                    <a:pt x="1469" y="2859"/>
                  </a:lnTo>
                  <a:lnTo>
                    <a:pt x="1465" y="2863"/>
                  </a:lnTo>
                  <a:lnTo>
                    <a:pt x="1461" y="2868"/>
                  </a:lnTo>
                  <a:lnTo>
                    <a:pt x="1460" y="2875"/>
                  </a:lnTo>
                  <a:lnTo>
                    <a:pt x="1454" y="2885"/>
                  </a:lnTo>
                  <a:lnTo>
                    <a:pt x="1449" y="2896"/>
                  </a:lnTo>
                  <a:lnTo>
                    <a:pt x="1443" y="2929"/>
                  </a:lnTo>
                  <a:lnTo>
                    <a:pt x="1440" y="2940"/>
                  </a:lnTo>
                  <a:lnTo>
                    <a:pt x="1444" y="2943"/>
                  </a:lnTo>
                  <a:lnTo>
                    <a:pt x="1448" y="2944"/>
                  </a:lnTo>
                  <a:lnTo>
                    <a:pt x="1452" y="2943"/>
                  </a:lnTo>
                  <a:lnTo>
                    <a:pt x="1457" y="2942"/>
                  </a:lnTo>
                  <a:lnTo>
                    <a:pt x="1461" y="2940"/>
                  </a:lnTo>
                  <a:lnTo>
                    <a:pt x="1466" y="2940"/>
                  </a:lnTo>
                  <a:lnTo>
                    <a:pt x="1476" y="2943"/>
                  </a:lnTo>
                  <a:lnTo>
                    <a:pt x="1485" y="2948"/>
                  </a:lnTo>
                  <a:lnTo>
                    <a:pt x="1493" y="2954"/>
                  </a:lnTo>
                  <a:lnTo>
                    <a:pt x="1499" y="2962"/>
                  </a:lnTo>
                  <a:lnTo>
                    <a:pt x="1502" y="2974"/>
                  </a:lnTo>
                  <a:lnTo>
                    <a:pt x="1501" y="2985"/>
                  </a:lnTo>
                  <a:lnTo>
                    <a:pt x="1499" y="2996"/>
                  </a:lnTo>
                  <a:lnTo>
                    <a:pt x="1494" y="3006"/>
                  </a:lnTo>
                  <a:lnTo>
                    <a:pt x="1487" y="3016"/>
                  </a:lnTo>
                  <a:lnTo>
                    <a:pt x="1480" y="3025"/>
                  </a:lnTo>
                  <a:lnTo>
                    <a:pt x="1488" y="3028"/>
                  </a:lnTo>
                  <a:lnTo>
                    <a:pt x="1497" y="3029"/>
                  </a:lnTo>
                  <a:lnTo>
                    <a:pt x="1505" y="3029"/>
                  </a:lnTo>
                  <a:lnTo>
                    <a:pt x="1513" y="3030"/>
                  </a:lnTo>
                  <a:lnTo>
                    <a:pt x="1521" y="3032"/>
                  </a:lnTo>
                  <a:lnTo>
                    <a:pt x="1529" y="3036"/>
                  </a:lnTo>
                  <a:lnTo>
                    <a:pt x="1567" y="3040"/>
                  </a:lnTo>
                  <a:lnTo>
                    <a:pt x="1603" y="3047"/>
                  </a:lnTo>
                  <a:lnTo>
                    <a:pt x="1640" y="3055"/>
                  </a:lnTo>
                  <a:lnTo>
                    <a:pt x="1675" y="3064"/>
                  </a:lnTo>
                  <a:lnTo>
                    <a:pt x="1712" y="3074"/>
                  </a:lnTo>
                  <a:lnTo>
                    <a:pt x="1748" y="3083"/>
                  </a:lnTo>
                  <a:lnTo>
                    <a:pt x="1783" y="3091"/>
                  </a:lnTo>
                  <a:lnTo>
                    <a:pt x="1796" y="3096"/>
                  </a:lnTo>
                  <a:lnTo>
                    <a:pt x="1810" y="3102"/>
                  </a:lnTo>
                  <a:lnTo>
                    <a:pt x="1822" y="3110"/>
                  </a:lnTo>
                  <a:lnTo>
                    <a:pt x="1832" y="3120"/>
                  </a:lnTo>
                  <a:lnTo>
                    <a:pt x="1841" y="3131"/>
                  </a:lnTo>
                  <a:lnTo>
                    <a:pt x="1843" y="3141"/>
                  </a:lnTo>
                  <a:lnTo>
                    <a:pt x="1843" y="3150"/>
                  </a:lnTo>
                  <a:lnTo>
                    <a:pt x="1841" y="3160"/>
                  </a:lnTo>
                  <a:lnTo>
                    <a:pt x="1833" y="3176"/>
                  </a:lnTo>
                  <a:lnTo>
                    <a:pt x="1821" y="3187"/>
                  </a:lnTo>
                  <a:lnTo>
                    <a:pt x="1807" y="3194"/>
                  </a:lnTo>
                  <a:lnTo>
                    <a:pt x="1793" y="3199"/>
                  </a:lnTo>
                  <a:lnTo>
                    <a:pt x="1779" y="3202"/>
                  </a:lnTo>
                  <a:lnTo>
                    <a:pt x="1764" y="3203"/>
                  </a:lnTo>
                  <a:lnTo>
                    <a:pt x="1749" y="3203"/>
                  </a:lnTo>
                  <a:lnTo>
                    <a:pt x="1733" y="3202"/>
                  </a:lnTo>
                  <a:lnTo>
                    <a:pt x="1702" y="3202"/>
                  </a:lnTo>
                  <a:lnTo>
                    <a:pt x="1687" y="3203"/>
                  </a:lnTo>
                  <a:lnTo>
                    <a:pt x="1674" y="3205"/>
                  </a:lnTo>
                  <a:lnTo>
                    <a:pt x="1661" y="3205"/>
                  </a:lnTo>
                  <a:lnTo>
                    <a:pt x="1648" y="3203"/>
                  </a:lnTo>
                  <a:lnTo>
                    <a:pt x="1636" y="3200"/>
                  </a:lnTo>
                  <a:lnTo>
                    <a:pt x="1623" y="3200"/>
                  </a:lnTo>
                  <a:lnTo>
                    <a:pt x="1609" y="3199"/>
                  </a:lnTo>
                  <a:lnTo>
                    <a:pt x="1595" y="3197"/>
                  </a:lnTo>
                  <a:lnTo>
                    <a:pt x="1583" y="3194"/>
                  </a:lnTo>
                  <a:lnTo>
                    <a:pt x="1601" y="3207"/>
                  </a:lnTo>
                  <a:lnTo>
                    <a:pt x="1611" y="3213"/>
                  </a:lnTo>
                  <a:lnTo>
                    <a:pt x="1621" y="3221"/>
                  </a:lnTo>
                  <a:lnTo>
                    <a:pt x="1629" y="3229"/>
                  </a:lnTo>
                  <a:lnTo>
                    <a:pt x="1635" y="3238"/>
                  </a:lnTo>
                  <a:lnTo>
                    <a:pt x="1639" y="3248"/>
                  </a:lnTo>
                  <a:lnTo>
                    <a:pt x="1641" y="3259"/>
                  </a:lnTo>
                  <a:lnTo>
                    <a:pt x="1638" y="3269"/>
                  </a:lnTo>
                  <a:lnTo>
                    <a:pt x="1635" y="3279"/>
                  </a:lnTo>
                  <a:lnTo>
                    <a:pt x="1630" y="3288"/>
                  </a:lnTo>
                  <a:lnTo>
                    <a:pt x="1624" y="3297"/>
                  </a:lnTo>
                  <a:lnTo>
                    <a:pt x="1616" y="3303"/>
                  </a:lnTo>
                  <a:lnTo>
                    <a:pt x="1607" y="3308"/>
                  </a:lnTo>
                  <a:lnTo>
                    <a:pt x="1597" y="3311"/>
                  </a:lnTo>
                  <a:lnTo>
                    <a:pt x="1573" y="3318"/>
                  </a:lnTo>
                  <a:lnTo>
                    <a:pt x="1548" y="3321"/>
                  </a:lnTo>
                  <a:lnTo>
                    <a:pt x="1523" y="3323"/>
                  </a:lnTo>
                  <a:lnTo>
                    <a:pt x="1498" y="3323"/>
                  </a:lnTo>
                  <a:lnTo>
                    <a:pt x="1473" y="3322"/>
                  </a:lnTo>
                  <a:lnTo>
                    <a:pt x="1448" y="3320"/>
                  </a:lnTo>
                  <a:lnTo>
                    <a:pt x="1422" y="3319"/>
                  </a:lnTo>
                  <a:lnTo>
                    <a:pt x="1398" y="3318"/>
                  </a:lnTo>
                  <a:lnTo>
                    <a:pt x="1359" y="3312"/>
                  </a:lnTo>
                  <a:lnTo>
                    <a:pt x="1319" y="3308"/>
                  </a:lnTo>
                  <a:lnTo>
                    <a:pt x="1236" y="3302"/>
                  </a:lnTo>
                  <a:lnTo>
                    <a:pt x="1194" y="3300"/>
                  </a:lnTo>
                  <a:lnTo>
                    <a:pt x="1153" y="3296"/>
                  </a:lnTo>
                  <a:lnTo>
                    <a:pt x="1115" y="3292"/>
                  </a:lnTo>
                  <a:lnTo>
                    <a:pt x="1113" y="3292"/>
                  </a:lnTo>
                  <a:lnTo>
                    <a:pt x="1108" y="3291"/>
                  </a:lnTo>
                  <a:lnTo>
                    <a:pt x="1099" y="3291"/>
                  </a:lnTo>
                  <a:lnTo>
                    <a:pt x="1089" y="3290"/>
                  </a:lnTo>
                  <a:lnTo>
                    <a:pt x="1078" y="3289"/>
                  </a:lnTo>
                  <a:lnTo>
                    <a:pt x="1066" y="3288"/>
                  </a:lnTo>
                  <a:lnTo>
                    <a:pt x="1055" y="3287"/>
                  </a:lnTo>
                  <a:lnTo>
                    <a:pt x="1045" y="3286"/>
                  </a:lnTo>
                  <a:lnTo>
                    <a:pt x="1036" y="3286"/>
                  </a:lnTo>
                  <a:lnTo>
                    <a:pt x="1031" y="3285"/>
                  </a:lnTo>
                  <a:lnTo>
                    <a:pt x="1029" y="3285"/>
                  </a:lnTo>
                  <a:lnTo>
                    <a:pt x="1017" y="3284"/>
                  </a:lnTo>
                  <a:lnTo>
                    <a:pt x="1006" y="3284"/>
                  </a:lnTo>
                  <a:lnTo>
                    <a:pt x="993" y="3285"/>
                  </a:lnTo>
                  <a:lnTo>
                    <a:pt x="982" y="3287"/>
                  </a:lnTo>
                  <a:lnTo>
                    <a:pt x="969" y="3287"/>
                  </a:lnTo>
                  <a:lnTo>
                    <a:pt x="957" y="3286"/>
                  </a:lnTo>
                  <a:lnTo>
                    <a:pt x="945" y="3284"/>
                  </a:lnTo>
                  <a:lnTo>
                    <a:pt x="932" y="3282"/>
                  </a:lnTo>
                  <a:lnTo>
                    <a:pt x="920" y="3280"/>
                  </a:lnTo>
                  <a:lnTo>
                    <a:pt x="900" y="3281"/>
                  </a:lnTo>
                  <a:lnTo>
                    <a:pt x="881" y="3280"/>
                  </a:lnTo>
                  <a:lnTo>
                    <a:pt x="844" y="3271"/>
                  </a:lnTo>
                  <a:lnTo>
                    <a:pt x="826" y="3266"/>
                  </a:lnTo>
                  <a:lnTo>
                    <a:pt x="808" y="3262"/>
                  </a:lnTo>
                  <a:lnTo>
                    <a:pt x="789" y="3259"/>
                  </a:lnTo>
                  <a:lnTo>
                    <a:pt x="768" y="3259"/>
                  </a:lnTo>
                  <a:lnTo>
                    <a:pt x="755" y="3257"/>
                  </a:lnTo>
                  <a:lnTo>
                    <a:pt x="741" y="3255"/>
                  </a:lnTo>
                  <a:lnTo>
                    <a:pt x="712" y="3247"/>
                  </a:lnTo>
                  <a:lnTo>
                    <a:pt x="699" y="3243"/>
                  </a:lnTo>
                  <a:lnTo>
                    <a:pt x="687" y="3236"/>
                  </a:lnTo>
                  <a:lnTo>
                    <a:pt x="676" y="3229"/>
                  </a:lnTo>
                  <a:lnTo>
                    <a:pt x="666" y="3220"/>
                  </a:lnTo>
                  <a:lnTo>
                    <a:pt x="657" y="3209"/>
                  </a:lnTo>
                  <a:lnTo>
                    <a:pt x="651" y="3195"/>
                  </a:lnTo>
                  <a:lnTo>
                    <a:pt x="649" y="3183"/>
                  </a:lnTo>
                  <a:lnTo>
                    <a:pt x="651" y="3172"/>
                  </a:lnTo>
                  <a:lnTo>
                    <a:pt x="656" y="3161"/>
                  </a:lnTo>
                  <a:lnTo>
                    <a:pt x="663" y="3151"/>
                  </a:lnTo>
                  <a:lnTo>
                    <a:pt x="670" y="3141"/>
                  </a:lnTo>
                  <a:lnTo>
                    <a:pt x="684" y="3123"/>
                  </a:lnTo>
                  <a:lnTo>
                    <a:pt x="699" y="3106"/>
                  </a:lnTo>
                  <a:lnTo>
                    <a:pt x="715" y="3093"/>
                  </a:lnTo>
                  <a:lnTo>
                    <a:pt x="734" y="3081"/>
                  </a:lnTo>
                  <a:lnTo>
                    <a:pt x="754" y="3071"/>
                  </a:lnTo>
                  <a:lnTo>
                    <a:pt x="751" y="3058"/>
                  </a:lnTo>
                  <a:lnTo>
                    <a:pt x="748" y="3044"/>
                  </a:lnTo>
                  <a:lnTo>
                    <a:pt x="745" y="3030"/>
                  </a:lnTo>
                  <a:lnTo>
                    <a:pt x="744" y="3016"/>
                  </a:lnTo>
                  <a:lnTo>
                    <a:pt x="745" y="3003"/>
                  </a:lnTo>
                  <a:lnTo>
                    <a:pt x="748" y="2990"/>
                  </a:lnTo>
                  <a:lnTo>
                    <a:pt x="750" y="2984"/>
                  </a:lnTo>
                  <a:lnTo>
                    <a:pt x="751" y="2977"/>
                  </a:lnTo>
                  <a:lnTo>
                    <a:pt x="755" y="2962"/>
                  </a:lnTo>
                  <a:lnTo>
                    <a:pt x="761" y="2950"/>
                  </a:lnTo>
                  <a:lnTo>
                    <a:pt x="767" y="2945"/>
                  </a:lnTo>
                  <a:lnTo>
                    <a:pt x="774" y="2941"/>
                  </a:lnTo>
                  <a:lnTo>
                    <a:pt x="780" y="2938"/>
                  </a:lnTo>
                  <a:lnTo>
                    <a:pt x="787" y="2937"/>
                  </a:lnTo>
                  <a:lnTo>
                    <a:pt x="802" y="2933"/>
                  </a:lnTo>
                  <a:lnTo>
                    <a:pt x="808" y="2930"/>
                  </a:lnTo>
                  <a:lnTo>
                    <a:pt x="812" y="2925"/>
                  </a:lnTo>
                  <a:lnTo>
                    <a:pt x="809" y="2922"/>
                  </a:lnTo>
                  <a:lnTo>
                    <a:pt x="806" y="2921"/>
                  </a:lnTo>
                  <a:lnTo>
                    <a:pt x="802" y="2920"/>
                  </a:lnTo>
                  <a:lnTo>
                    <a:pt x="795" y="2920"/>
                  </a:lnTo>
                  <a:lnTo>
                    <a:pt x="792" y="2919"/>
                  </a:lnTo>
                  <a:lnTo>
                    <a:pt x="790" y="2916"/>
                  </a:lnTo>
                  <a:lnTo>
                    <a:pt x="789" y="2911"/>
                  </a:lnTo>
                  <a:lnTo>
                    <a:pt x="811" y="2870"/>
                  </a:lnTo>
                  <a:lnTo>
                    <a:pt x="789" y="2864"/>
                  </a:lnTo>
                  <a:lnTo>
                    <a:pt x="767" y="2857"/>
                  </a:lnTo>
                  <a:lnTo>
                    <a:pt x="747" y="2849"/>
                  </a:lnTo>
                  <a:lnTo>
                    <a:pt x="744" y="2859"/>
                  </a:lnTo>
                  <a:lnTo>
                    <a:pt x="743" y="2869"/>
                  </a:lnTo>
                  <a:lnTo>
                    <a:pt x="743" y="2890"/>
                  </a:lnTo>
                  <a:lnTo>
                    <a:pt x="742" y="2921"/>
                  </a:lnTo>
                  <a:lnTo>
                    <a:pt x="740" y="2951"/>
                  </a:lnTo>
                  <a:lnTo>
                    <a:pt x="737" y="2982"/>
                  </a:lnTo>
                  <a:lnTo>
                    <a:pt x="733" y="3011"/>
                  </a:lnTo>
                  <a:lnTo>
                    <a:pt x="729" y="3041"/>
                  </a:lnTo>
                  <a:lnTo>
                    <a:pt x="727" y="3047"/>
                  </a:lnTo>
                  <a:lnTo>
                    <a:pt x="723" y="3051"/>
                  </a:lnTo>
                  <a:lnTo>
                    <a:pt x="720" y="3056"/>
                  </a:lnTo>
                  <a:lnTo>
                    <a:pt x="716" y="3059"/>
                  </a:lnTo>
                  <a:lnTo>
                    <a:pt x="711" y="3061"/>
                  </a:lnTo>
                  <a:lnTo>
                    <a:pt x="699" y="3059"/>
                  </a:lnTo>
                  <a:lnTo>
                    <a:pt x="687" y="3061"/>
                  </a:lnTo>
                  <a:lnTo>
                    <a:pt x="676" y="3066"/>
                  </a:lnTo>
                  <a:lnTo>
                    <a:pt x="666" y="3072"/>
                  </a:lnTo>
                  <a:lnTo>
                    <a:pt x="655" y="3080"/>
                  </a:lnTo>
                  <a:lnTo>
                    <a:pt x="646" y="3088"/>
                  </a:lnTo>
                  <a:lnTo>
                    <a:pt x="629" y="3105"/>
                  </a:lnTo>
                  <a:lnTo>
                    <a:pt x="623" y="3110"/>
                  </a:lnTo>
                  <a:lnTo>
                    <a:pt x="617" y="3116"/>
                  </a:lnTo>
                  <a:lnTo>
                    <a:pt x="599" y="3138"/>
                  </a:lnTo>
                  <a:lnTo>
                    <a:pt x="592" y="3144"/>
                  </a:lnTo>
                  <a:lnTo>
                    <a:pt x="585" y="3149"/>
                  </a:lnTo>
                  <a:lnTo>
                    <a:pt x="577" y="3153"/>
                  </a:lnTo>
                  <a:lnTo>
                    <a:pt x="569" y="3154"/>
                  </a:lnTo>
                  <a:lnTo>
                    <a:pt x="560" y="3153"/>
                  </a:lnTo>
                  <a:lnTo>
                    <a:pt x="550" y="3149"/>
                  </a:lnTo>
                  <a:lnTo>
                    <a:pt x="544" y="3145"/>
                  </a:lnTo>
                  <a:lnTo>
                    <a:pt x="529" y="3143"/>
                  </a:lnTo>
                  <a:lnTo>
                    <a:pt x="515" y="3143"/>
                  </a:lnTo>
                  <a:lnTo>
                    <a:pt x="483" y="3140"/>
                  </a:lnTo>
                  <a:lnTo>
                    <a:pt x="450" y="3136"/>
                  </a:lnTo>
                  <a:lnTo>
                    <a:pt x="417" y="3131"/>
                  </a:lnTo>
                  <a:lnTo>
                    <a:pt x="384" y="3124"/>
                  </a:lnTo>
                  <a:lnTo>
                    <a:pt x="353" y="3115"/>
                  </a:lnTo>
                  <a:lnTo>
                    <a:pt x="322" y="3105"/>
                  </a:lnTo>
                  <a:lnTo>
                    <a:pt x="320" y="3103"/>
                  </a:lnTo>
                  <a:lnTo>
                    <a:pt x="318" y="3102"/>
                  </a:lnTo>
                  <a:lnTo>
                    <a:pt x="316" y="3100"/>
                  </a:lnTo>
                  <a:lnTo>
                    <a:pt x="313" y="3098"/>
                  </a:lnTo>
                  <a:lnTo>
                    <a:pt x="310" y="3097"/>
                  </a:lnTo>
                  <a:lnTo>
                    <a:pt x="307" y="3097"/>
                  </a:lnTo>
                  <a:lnTo>
                    <a:pt x="303" y="3113"/>
                  </a:lnTo>
                  <a:lnTo>
                    <a:pt x="301" y="3121"/>
                  </a:lnTo>
                  <a:lnTo>
                    <a:pt x="298" y="3128"/>
                  </a:lnTo>
                  <a:lnTo>
                    <a:pt x="293" y="3135"/>
                  </a:lnTo>
                  <a:lnTo>
                    <a:pt x="287" y="3140"/>
                  </a:lnTo>
                  <a:lnTo>
                    <a:pt x="270" y="3141"/>
                  </a:lnTo>
                  <a:lnTo>
                    <a:pt x="255" y="3138"/>
                  </a:lnTo>
                  <a:lnTo>
                    <a:pt x="241" y="3133"/>
                  </a:lnTo>
                  <a:lnTo>
                    <a:pt x="228" y="3126"/>
                  </a:lnTo>
                  <a:lnTo>
                    <a:pt x="216" y="3116"/>
                  </a:lnTo>
                  <a:lnTo>
                    <a:pt x="204" y="3105"/>
                  </a:lnTo>
                  <a:lnTo>
                    <a:pt x="194" y="3093"/>
                  </a:lnTo>
                  <a:lnTo>
                    <a:pt x="193" y="3086"/>
                  </a:lnTo>
                  <a:lnTo>
                    <a:pt x="190" y="3082"/>
                  </a:lnTo>
                  <a:lnTo>
                    <a:pt x="186" y="3079"/>
                  </a:lnTo>
                  <a:lnTo>
                    <a:pt x="180" y="3077"/>
                  </a:lnTo>
                  <a:lnTo>
                    <a:pt x="174" y="3077"/>
                  </a:lnTo>
                  <a:lnTo>
                    <a:pt x="168" y="3076"/>
                  </a:lnTo>
                  <a:lnTo>
                    <a:pt x="162" y="3076"/>
                  </a:lnTo>
                  <a:lnTo>
                    <a:pt x="156" y="3075"/>
                  </a:lnTo>
                  <a:lnTo>
                    <a:pt x="150" y="3073"/>
                  </a:lnTo>
                  <a:lnTo>
                    <a:pt x="124" y="3071"/>
                  </a:lnTo>
                  <a:lnTo>
                    <a:pt x="98" y="3071"/>
                  </a:lnTo>
                  <a:lnTo>
                    <a:pt x="83" y="3070"/>
                  </a:lnTo>
                  <a:lnTo>
                    <a:pt x="70" y="3069"/>
                  </a:lnTo>
                  <a:lnTo>
                    <a:pt x="57" y="3066"/>
                  </a:lnTo>
                  <a:lnTo>
                    <a:pt x="45" y="3063"/>
                  </a:lnTo>
                  <a:lnTo>
                    <a:pt x="34" y="3059"/>
                  </a:lnTo>
                  <a:lnTo>
                    <a:pt x="23" y="3052"/>
                  </a:lnTo>
                  <a:lnTo>
                    <a:pt x="14" y="3044"/>
                  </a:lnTo>
                  <a:lnTo>
                    <a:pt x="6" y="3033"/>
                  </a:lnTo>
                  <a:lnTo>
                    <a:pt x="0" y="3020"/>
                  </a:lnTo>
                  <a:lnTo>
                    <a:pt x="2" y="3002"/>
                  </a:lnTo>
                  <a:lnTo>
                    <a:pt x="9" y="2987"/>
                  </a:lnTo>
                  <a:lnTo>
                    <a:pt x="18" y="2972"/>
                  </a:lnTo>
                  <a:lnTo>
                    <a:pt x="28" y="2957"/>
                  </a:lnTo>
                  <a:lnTo>
                    <a:pt x="38" y="2943"/>
                  </a:lnTo>
                  <a:lnTo>
                    <a:pt x="47" y="2929"/>
                  </a:lnTo>
                  <a:lnTo>
                    <a:pt x="55" y="2914"/>
                  </a:lnTo>
                  <a:lnTo>
                    <a:pt x="61" y="2898"/>
                  </a:lnTo>
                  <a:lnTo>
                    <a:pt x="65" y="2881"/>
                  </a:lnTo>
                  <a:lnTo>
                    <a:pt x="67" y="2863"/>
                  </a:lnTo>
                  <a:lnTo>
                    <a:pt x="61" y="2860"/>
                  </a:lnTo>
                  <a:lnTo>
                    <a:pt x="55" y="2858"/>
                  </a:lnTo>
                  <a:lnTo>
                    <a:pt x="48" y="2857"/>
                  </a:lnTo>
                  <a:lnTo>
                    <a:pt x="36" y="2855"/>
                  </a:lnTo>
                  <a:lnTo>
                    <a:pt x="30" y="2852"/>
                  </a:lnTo>
                  <a:lnTo>
                    <a:pt x="25" y="2848"/>
                  </a:lnTo>
                  <a:lnTo>
                    <a:pt x="21" y="2842"/>
                  </a:lnTo>
                  <a:lnTo>
                    <a:pt x="35" y="2826"/>
                  </a:lnTo>
                  <a:lnTo>
                    <a:pt x="45" y="2807"/>
                  </a:lnTo>
                  <a:lnTo>
                    <a:pt x="52" y="2788"/>
                  </a:lnTo>
                  <a:lnTo>
                    <a:pt x="58" y="2768"/>
                  </a:lnTo>
                  <a:lnTo>
                    <a:pt x="61" y="2747"/>
                  </a:lnTo>
                  <a:lnTo>
                    <a:pt x="63" y="2725"/>
                  </a:lnTo>
                  <a:lnTo>
                    <a:pt x="64" y="2704"/>
                  </a:lnTo>
                  <a:lnTo>
                    <a:pt x="62" y="2660"/>
                  </a:lnTo>
                  <a:lnTo>
                    <a:pt x="61" y="2647"/>
                  </a:lnTo>
                  <a:lnTo>
                    <a:pt x="61" y="2634"/>
                  </a:lnTo>
                  <a:lnTo>
                    <a:pt x="63" y="2621"/>
                  </a:lnTo>
                  <a:lnTo>
                    <a:pt x="65" y="2609"/>
                  </a:lnTo>
                  <a:lnTo>
                    <a:pt x="70" y="2597"/>
                  </a:lnTo>
                  <a:lnTo>
                    <a:pt x="75" y="2586"/>
                  </a:lnTo>
                  <a:lnTo>
                    <a:pt x="83" y="2575"/>
                  </a:lnTo>
                  <a:lnTo>
                    <a:pt x="94" y="2567"/>
                  </a:lnTo>
                  <a:lnTo>
                    <a:pt x="112" y="2561"/>
                  </a:lnTo>
                  <a:lnTo>
                    <a:pt x="131" y="2556"/>
                  </a:lnTo>
                  <a:lnTo>
                    <a:pt x="152" y="2554"/>
                  </a:lnTo>
                  <a:lnTo>
                    <a:pt x="172" y="2554"/>
                  </a:lnTo>
                  <a:lnTo>
                    <a:pt x="192" y="2556"/>
                  </a:lnTo>
                  <a:lnTo>
                    <a:pt x="211" y="2560"/>
                  </a:lnTo>
                  <a:lnTo>
                    <a:pt x="230" y="2567"/>
                  </a:lnTo>
                  <a:lnTo>
                    <a:pt x="233" y="2565"/>
                  </a:lnTo>
                  <a:lnTo>
                    <a:pt x="233" y="2562"/>
                  </a:lnTo>
                  <a:lnTo>
                    <a:pt x="232" y="2559"/>
                  </a:lnTo>
                  <a:lnTo>
                    <a:pt x="230" y="2556"/>
                  </a:lnTo>
                  <a:lnTo>
                    <a:pt x="229" y="2552"/>
                  </a:lnTo>
                  <a:lnTo>
                    <a:pt x="228" y="2549"/>
                  </a:lnTo>
                  <a:lnTo>
                    <a:pt x="228" y="2533"/>
                  </a:lnTo>
                  <a:lnTo>
                    <a:pt x="230" y="2518"/>
                  </a:lnTo>
                  <a:lnTo>
                    <a:pt x="235" y="2504"/>
                  </a:lnTo>
                  <a:lnTo>
                    <a:pt x="242" y="2489"/>
                  </a:lnTo>
                  <a:lnTo>
                    <a:pt x="228" y="2494"/>
                  </a:lnTo>
                  <a:lnTo>
                    <a:pt x="197" y="2500"/>
                  </a:lnTo>
                  <a:lnTo>
                    <a:pt x="181" y="2500"/>
                  </a:lnTo>
                  <a:lnTo>
                    <a:pt x="164" y="2497"/>
                  </a:lnTo>
                  <a:lnTo>
                    <a:pt x="141" y="2485"/>
                  </a:lnTo>
                  <a:lnTo>
                    <a:pt x="130" y="2477"/>
                  </a:lnTo>
                  <a:lnTo>
                    <a:pt x="121" y="2468"/>
                  </a:lnTo>
                  <a:lnTo>
                    <a:pt x="113" y="2458"/>
                  </a:lnTo>
                  <a:lnTo>
                    <a:pt x="106" y="2446"/>
                  </a:lnTo>
                  <a:lnTo>
                    <a:pt x="101" y="2434"/>
                  </a:lnTo>
                  <a:lnTo>
                    <a:pt x="98" y="2422"/>
                  </a:lnTo>
                  <a:lnTo>
                    <a:pt x="99" y="2410"/>
                  </a:lnTo>
                  <a:lnTo>
                    <a:pt x="101" y="2398"/>
                  </a:lnTo>
                  <a:lnTo>
                    <a:pt x="105" y="2386"/>
                  </a:lnTo>
                  <a:lnTo>
                    <a:pt x="115" y="2364"/>
                  </a:lnTo>
                  <a:lnTo>
                    <a:pt x="120" y="2354"/>
                  </a:lnTo>
                  <a:lnTo>
                    <a:pt x="128" y="2349"/>
                  </a:lnTo>
                  <a:lnTo>
                    <a:pt x="137" y="2345"/>
                  </a:lnTo>
                  <a:lnTo>
                    <a:pt x="147" y="2344"/>
                  </a:lnTo>
                  <a:lnTo>
                    <a:pt x="158" y="2344"/>
                  </a:lnTo>
                  <a:lnTo>
                    <a:pt x="168" y="2345"/>
                  </a:lnTo>
                  <a:lnTo>
                    <a:pt x="177" y="2349"/>
                  </a:lnTo>
                  <a:lnTo>
                    <a:pt x="191" y="2357"/>
                  </a:lnTo>
                  <a:lnTo>
                    <a:pt x="220" y="2371"/>
                  </a:lnTo>
                  <a:lnTo>
                    <a:pt x="235" y="2376"/>
                  </a:lnTo>
                  <a:lnTo>
                    <a:pt x="251" y="2379"/>
                  </a:lnTo>
                  <a:lnTo>
                    <a:pt x="267" y="2379"/>
                  </a:lnTo>
                  <a:lnTo>
                    <a:pt x="284" y="2375"/>
                  </a:lnTo>
                  <a:lnTo>
                    <a:pt x="291" y="2366"/>
                  </a:lnTo>
                  <a:lnTo>
                    <a:pt x="290" y="2355"/>
                  </a:lnTo>
                  <a:lnTo>
                    <a:pt x="289" y="2342"/>
                  </a:lnTo>
                  <a:lnTo>
                    <a:pt x="287" y="2330"/>
                  </a:lnTo>
                  <a:lnTo>
                    <a:pt x="287" y="2307"/>
                  </a:lnTo>
                  <a:lnTo>
                    <a:pt x="289" y="2296"/>
                  </a:lnTo>
                  <a:lnTo>
                    <a:pt x="294" y="2285"/>
                  </a:lnTo>
                  <a:lnTo>
                    <a:pt x="307" y="2279"/>
                  </a:lnTo>
                  <a:lnTo>
                    <a:pt x="320" y="2276"/>
                  </a:lnTo>
                  <a:lnTo>
                    <a:pt x="334" y="2274"/>
                  </a:lnTo>
                  <a:lnTo>
                    <a:pt x="348" y="2273"/>
                  </a:lnTo>
                  <a:lnTo>
                    <a:pt x="376" y="2271"/>
                  </a:lnTo>
                  <a:lnTo>
                    <a:pt x="390" y="2266"/>
                  </a:lnTo>
                  <a:lnTo>
                    <a:pt x="387" y="2256"/>
                  </a:lnTo>
                  <a:lnTo>
                    <a:pt x="383" y="2246"/>
                  </a:lnTo>
                  <a:lnTo>
                    <a:pt x="378" y="2236"/>
                  </a:lnTo>
                  <a:lnTo>
                    <a:pt x="374" y="2227"/>
                  </a:lnTo>
                  <a:lnTo>
                    <a:pt x="371" y="2216"/>
                  </a:lnTo>
                  <a:lnTo>
                    <a:pt x="369" y="2206"/>
                  </a:lnTo>
                  <a:lnTo>
                    <a:pt x="371" y="2194"/>
                  </a:lnTo>
                  <a:lnTo>
                    <a:pt x="377" y="2189"/>
                  </a:lnTo>
                  <a:lnTo>
                    <a:pt x="383" y="2186"/>
                  </a:lnTo>
                  <a:lnTo>
                    <a:pt x="390" y="2184"/>
                  </a:lnTo>
                  <a:lnTo>
                    <a:pt x="404" y="2182"/>
                  </a:lnTo>
                  <a:lnTo>
                    <a:pt x="412" y="2180"/>
                  </a:lnTo>
                  <a:lnTo>
                    <a:pt x="418" y="2177"/>
                  </a:lnTo>
                  <a:lnTo>
                    <a:pt x="405" y="2168"/>
                  </a:lnTo>
                  <a:lnTo>
                    <a:pt x="391" y="2159"/>
                  </a:lnTo>
                  <a:lnTo>
                    <a:pt x="378" y="2151"/>
                  </a:lnTo>
                  <a:lnTo>
                    <a:pt x="366" y="2141"/>
                  </a:lnTo>
                  <a:lnTo>
                    <a:pt x="374" y="2118"/>
                  </a:lnTo>
                  <a:lnTo>
                    <a:pt x="383" y="2093"/>
                  </a:lnTo>
                  <a:lnTo>
                    <a:pt x="393" y="2070"/>
                  </a:lnTo>
                  <a:lnTo>
                    <a:pt x="412" y="2023"/>
                  </a:lnTo>
                  <a:lnTo>
                    <a:pt x="419" y="1999"/>
                  </a:lnTo>
                  <a:lnTo>
                    <a:pt x="424" y="1975"/>
                  </a:lnTo>
                  <a:lnTo>
                    <a:pt x="425" y="1949"/>
                  </a:lnTo>
                  <a:lnTo>
                    <a:pt x="432" y="1925"/>
                  </a:lnTo>
                  <a:lnTo>
                    <a:pt x="440" y="1902"/>
                  </a:lnTo>
                  <a:lnTo>
                    <a:pt x="451" y="1878"/>
                  </a:lnTo>
                  <a:lnTo>
                    <a:pt x="464" y="1856"/>
                  </a:lnTo>
                  <a:lnTo>
                    <a:pt x="474" y="1850"/>
                  </a:lnTo>
                  <a:lnTo>
                    <a:pt x="484" y="1847"/>
                  </a:lnTo>
                  <a:lnTo>
                    <a:pt x="494" y="1846"/>
                  </a:lnTo>
                  <a:lnTo>
                    <a:pt x="505" y="1847"/>
                  </a:lnTo>
                  <a:lnTo>
                    <a:pt x="515" y="1849"/>
                  </a:lnTo>
                  <a:lnTo>
                    <a:pt x="538" y="1853"/>
                  </a:lnTo>
                  <a:lnTo>
                    <a:pt x="549" y="1854"/>
                  </a:lnTo>
                  <a:lnTo>
                    <a:pt x="560" y="1853"/>
                  </a:lnTo>
                  <a:lnTo>
                    <a:pt x="587" y="1849"/>
                  </a:lnTo>
                  <a:lnTo>
                    <a:pt x="614" y="1843"/>
                  </a:lnTo>
                  <a:lnTo>
                    <a:pt x="639" y="1834"/>
                  </a:lnTo>
                  <a:lnTo>
                    <a:pt x="665" y="1823"/>
                  </a:lnTo>
                  <a:lnTo>
                    <a:pt x="689" y="1810"/>
                  </a:lnTo>
                  <a:lnTo>
                    <a:pt x="712" y="1795"/>
                  </a:lnTo>
                  <a:lnTo>
                    <a:pt x="736" y="1780"/>
                  </a:lnTo>
                  <a:lnTo>
                    <a:pt x="780" y="1748"/>
                  </a:lnTo>
                  <a:lnTo>
                    <a:pt x="803" y="1731"/>
                  </a:lnTo>
                  <a:lnTo>
                    <a:pt x="825" y="1714"/>
                  </a:lnTo>
                  <a:lnTo>
                    <a:pt x="824" y="1707"/>
                  </a:lnTo>
                  <a:lnTo>
                    <a:pt x="824" y="1699"/>
                  </a:lnTo>
                  <a:lnTo>
                    <a:pt x="823" y="1690"/>
                  </a:lnTo>
                  <a:lnTo>
                    <a:pt x="822" y="1682"/>
                  </a:lnTo>
                  <a:lnTo>
                    <a:pt x="821" y="1673"/>
                  </a:lnTo>
                  <a:lnTo>
                    <a:pt x="818" y="1665"/>
                  </a:lnTo>
                  <a:lnTo>
                    <a:pt x="815" y="1658"/>
                  </a:lnTo>
                  <a:lnTo>
                    <a:pt x="810" y="1650"/>
                  </a:lnTo>
                  <a:lnTo>
                    <a:pt x="803" y="1645"/>
                  </a:lnTo>
                  <a:lnTo>
                    <a:pt x="794" y="1641"/>
                  </a:lnTo>
                  <a:lnTo>
                    <a:pt x="787" y="1637"/>
                  </a:lnTo>
                  <a:lnTo>
                    <a:pt x="781" y="1631"/>
                  </a:lnTo>
                  <a:lnTo>
                    <a:pt x="776" y="1625"/>
                  </a:lnTo>
                  <a:lnTo>
                    <a:pt x="771" y="1618"/>
                  </a:lnTo>
                  <a:lnTo>
                    <a:pt x="773" y="1607"/>
                  </a:lnTo>
                  <a:lnTo>
                    <a:pt x="778" y="1597"/>
                  </a:lnTo>
                  <a:lnTo>
                    <a:pt x="784" y="1588"/>
                  </a:lnTo>
                  <a:lnTo>
                    <a:pt x="793" y="1580"/>
                  </a:lnTo>
                  <a:lnTo>
                    <a:pt x="811" y="1563"/>
                  </a:lnTo>
                  <a:lnTo>
                    <a:pt x="820" y="1556"/>
                  </a:lnTo>
                  <a:lnTo>
                    <a:pt x="828" y="1548"/>
                  </a:lnTo>
                  <a:lnTo>
                    <a:pt x="831" y="1546"/>
                  </a:lnTo>
                  <a:lnTo>
                    <a:pt x="835" y="1543"/>
                  </a:lnTo>
                  <a:lnTo>
                    <a:pt x="839" y="1541"/>
                  </a:lnTo>
                  <a:lnTo>
                    <a:pt x="843" y="1538"/>
                  </a:lnTo>
                  <a:lnTo>
                    <a:pt x="846" y="1535"/>
                  </a:lnTo>
                  <a:lnTo>
                    <a:pt x="847" y="1531"/>
                  </a:lnTo>
                  <a:lnTo>
                    <a:pt x="845" y="1526"/>
                  </a:lnTo>
                  <a:lnTo>
                    <a:pt x="840" y="1520"/>
                  </a:lnTo>
                  <a:lnTo>
                    <a:pt x="834" y="1515"/>
                  </a:lnTo>
                  <a:lnTo>
                    <a:pt x="824" y="1505"/>
                  </a:lnTo>
                  <a:lnTo>
                    <a:pt x="820" y="1497"/>
                  </a:lnTo>
                  <a:lnTo>
                    <a:pt x="816" y="1497"/>
                  </a:lnTo>
                  <a:lnTo>
                    <a:pt x="809" y="1519"/>
                  </a:lnTo>
                  <a:lnTo>
                    <a:pt x="799" y="1540"/>
                  </a:lnTo>
                  <a:lnTo>
                    <a:pt x="786" y="1559"/>
                  </a:lnTo>
                  <a:lnTo>
                    <a:pt x="772" y="1578"/>
                  </a:lnTo>
                  <a:lnTo>
                    <a:pt x="756" y="1594"/>
                  </a:lnTo>
                  <a:lnTo>
                    <a:pt x="738" y="1608"/>
                  </a:lnTo>
                  <a:lnTo>
                    <a:pt x="719" y="1619"/>
                  </a:lnTo>
                  <a:lnTo>
                    <a:pt x="709" y="1619"/>
                  </a:lnTo>
                  <a:lnTo>
                    <a:pt x="699" y="1618"/>
                  </a:lnTo>
                  <a:lnTo>
                    <a:pt x="689" y="1616"/>
                  </a:lnTo>
                  <a:lnTo>
                    <a:pt x="681" y="1611"/>
                  </a:lnTo>
                  <a:lnTo>
                    <a:pt x="680" y="1609"/>
                  </a:lnTo>
                  <a:lnTo>
                    <a:pt x="678" y="1603"/>
                  </a:lnTo>
                  <a:lnTo>
                    <a:pt x="676" y="1600"/>
                  </a:lnTo>
                  <a:lnTo>
                    <a:pt x="662" y="1622"/>
                  </a:lnTo>
                  <a:lnTo>
                    <a:pt x="649" y="1645"/>
                  </a:lnTo>
                  <a:lnTo>
                    <a:pt x="638" y="1671"/>
                  </a:lnTo>
                  <a:lnTo>
                    <a:pt x="614" y="1747"/>
                  </a:lnTo>
                  <a:lnTo>
                    <a:pt x="613" y="1747"/>
                  </a:lnTo>
                  <a:lnTo>
                    <a:pt x="616" y="1718"/>
                  </a:lnTo>
                  <a:lnTo>
                    <a:pt x="623" y="1691"/>
                  </a:lnTo>
                  <a:lnTo>
                    <a:pt x="632" y="1663"/>
                  </a:lnTo>
                  <a:lnTo>
                    <a:pt x="643" y="1636"/>
                  </a:lnTo>
                  <a:lnTo>
                    <a:pt x="656" y="1610"/>
                  </a:lnTo>
                  <a:lnTo>
                    <a:pt x="668" y="1593"/>
                  </a:lnTo>
                  <a:lnTo>
                    <a:pt x="678" y="1576"/>
                  </a:lnTo>
                  <a:lnTo>
                    <a:pt x="689" y="1559"/>
                  </a:lnTo>
                  <a:lnTo>
                    <a:pt x="701" y="1543"/>
                  </a:lnTo>
                  <a:lnTo>
                    <a:pt x="715" y="1529"/>
                  </a:lnTo>
                  <a:lnTo>
                    <a:pt x="706" y="1531"/>
                  </a:lnTo>
                  <a:lnTo>
                    <a:pt x="698" y="1535"/>
                  </a:lnTo>
                  <a:lnTo>
                    <a:pt x="691" y="1541"/>
                  </a:lnTo>
                  <a:lnTo>
                    <a:pt x="683" y="1547"/>
                  </a:lnTo>
                  <a:lnTo>
                    <a:pt x="675" y="1552"/>
                  </a:lnTo>
                  <a:lnTo>
                    <a:pt x="667" y="1556"/>
                  </a:lnTo>
                  <a:lnTo>
                    <a:pt x="646" y="1583"/>
                  </a:lnTo>
                  <a:lnTo>
                    <a:pt x="622" y="1607"/>
                  </a:lnTo>
                  <a:lnTo>
                    <a:pt x="611" y="1619"/>
                  </a:lnTo>
                  <a:lnTo>
                    <a:pt x="599" y="1632"/>
                  </a:lnTo>
                  <a:lnTo>
                    <a:pt x="588" y="1645"/>
                  </a:lnTo>
                  <a:lnTo>
                    <a:pt x="579" y="1660"/>
                  </a:lnTo>
                  <a:lnTo>
                    <a:pt x="572" y="1675"/>
                  </a:lnTo>
                  <a:lnTo>
                    <a:pt x="567" y="1691"/>
                  </a:lnTo>
                  <a:lnTo>
                    <a:pt x="551" y="1708"/>
                  </a:lnTo>
                  <a:lnTo>
                    <a:pt x="558" y="1686"/>
                  </a:lnTo>
                  <a:lnTo>
                    <a:pt x="567" y="1665"/>
                  </a:lnTo>
                  <a:lnTo>
                    <a:pt x="578" y="1645"/>
                  </a:lnTo>
                  <a:lnTo>
                    <a:pt x="592" y="1626"/>
                  </a:lnTo>
                  <a:lnTo>
                    <a:pt x="607" y="1609"/>
                  </a:lnTo>
                  <a:lnTo>
                    <a:pt x="623" y="1592"/>
                  </a:lnTo>
                  <a:lnTo>
                    <a:pt x="640" y="1577"/>
                  </a:lnTo>
                  <a:lnTo>
                    <a:pt x="648" y="1563"/>
                  </a:lnTo>
                  <a:lnTo>
                    <a:pt x="659" y="1551"/>
                  </a:lnTo>
                  <a:lnTo>
                    <a:pt x="672" y="1540"/>
                  </a:lnTo>
                  <a:lnTo>
                    <a:pt x="685" y="1529"/>
                  </a:lnTo>
                  <a:lnTo>
                    <a:pt x="697" y="1519"/>
                  </a:lnTo>
                  <a:lnTo>
                    <a:pt x="690" y="1518"/>
                  </a:lnTo>
                  <a:lnTo>
                    <a:pt x="684" y="1515"/>
                  </a:lnTo>
                  <a:lnTo>
                    <a:pt x="679" y="1511"/>
                  </a:lnTo>
                  <a:lnTo>
                    <a:pt x="676" y="1506"/>
                  </a:lnTo>
                  <a:lnTo>
                    <a:pt x="675" y="1494"/>
                  </a:lnTo>
                  <a:lnTo>
                    <a:pt x="676" y="1484"/>
                  </a:lnTo>
                  <a:lnTo>
                    <a:pt x="680" y="1475"/>
                  </a:lnTo>
                  <a:lnTo>
                    <a:pt x="685" y="1467"/>
                  </a:lnTo>
                  <a:lnTo>
                    <a:pt x="692" y="1459"/>
                  </a:lnTo>
                  <a:lnTo>
                    <a:pt x="699" y="1452"/>
                  </a:lnTo>
                  <a:lnTo>
                    <a:pt x="715" y="1440"/>
                  </a:lnTo>
                  <a:lnTo>
                    <a:pt x="722" y="1435"/>
                  </a:lnTo>
                  <a:lnTo>
                    <a:pt x="745" y="1429"/>
                  </a:lnTo>
                  <a:lnTo>
                    <a:pt x="756" y="1428"/>
                  </a:lnTo>
                  <a:lnTo>
                    <a:pt x="767" y="1430"/>
                  </a:lnTo>
                  <a:lnTo>
                    <a:pt x="778" y="1434"/>
                  </a:lnTo>
                  <a:lnTo>
                    <a:pt x="794" y="1445"/>
                  </a:lnTo>
                  <a:lnTo>
                    <a:pt x="809" y="1458"/>
                  </a:lnTo>
                  <a:lnTo>
                    <a:pt x="824" y="1472"/>
                  </a:lnTo>
                  <a:lnTo>
                    <a:pt x="818" y="1444"/>
                  </a:lnTo>
                  <a:lnTo>
                    <a:pt x="810" y="1416"/>
                  </a:lnTo>
                  <a:lnTo>
                    <a:pt x="800" y="1389"/>
                  </a:lnTo>
                  <a:lnTo>
                    <a:pt x="789" y="1363"/>
                  </a:lnTo>
                  <a:lnTo>
                    <a:pt x="764" y="1310"/>
                  </a:lnTo>
                  <a:lnTo>
                    <a:pt x="754" y="1284"/>
                  </a:lnTo>
                  <a:lnTo>
                    <a:pt x="744" y="1256"/>
                  </a:lnTo>
                  <a:lnTo>
                    <a:pt x="729" y="1225"/>
                  </a:lnTo>
                  <a:lnTo>
                    <a:pt x="700" y="1160"/>
                  </a:lnTo>
                  <a:lnTo>
                    <a:pt x="685" y="1128"/>
                  </a:lnTo>
                  <a:lnTo>
                    <a:pt x="670" y="1096"/>
                  </a:lnTo>
                  <a:lnTo>
                    <a:pt x="651" y="1065"/>
                  </a:lnTo>
                  <a:lnTo>
                    <a:pt x="612" y="987"/>
                  </a:lnTo>
                  <a:lnTo>
                    <a:pt x="571" y="909"/>
                  </a:lnTo>
                  <a:lnTo>
                    <a:pt x="527" y="832"/>
                  </a:lnTo>
                  <a:lnTo>
                    <a:pt x="513" y="835"/>
                  </a:lnTo>
                  <a:lnTo>
                    <a:pt x="487" y="839"/>
                  </a:lnTo>
                  <a:lnTo>
                    <a:pt x="475" y="840"/>
                  </a:lnTo>
                  <a:lnTo>
                    <a:pt x="462" y="839"/>
                  </a:lnTo>
                  <a:lnTo>
                    <a:pt x="450" y="835"/>
                  </a:lnTo>
                  <a:lnTo>
                    <a:pt x="438" y="827"/>
                  </a:lnTo>
                  <a:lnTo>
                    <a:pt x="439" y="826"/>
                  </a:lnTo>
                  <a:lnTo>
                    <a:pt x="439" y="823"/>
                  </a:lnTo>
                  <a:lnTo>
                    <a:pt x="438" y="821"/>
                  </a:lnTo>
                  <a:lnTo>
                    <a:pt x="436" y="820"/>
                  </a:lnTo>
                  <a:lnTo>
                    <a:pt x="435" y="820"/>
                  </a:lnTo>
                  <a:lnTo>
                    <a:pt x="433" y="819"/>
                  </a:lnTo>
                  <a:lnTo>
                    <a:pt x="432" y="819"/>
                  </a:lnTo>
                  <a:lnTo>
                    <a:pt x="433" y="817"/>
                  </a:lnTo>
                  <a:lnTo>
                    <a:pt x="423" y="806"/>
                  </a:lnTo>
                  <a:lnTo>
                    <a:pt x="415" y="793"/>
                  </a:lnTo>
                  <a:lnTo>
                    <a:pt x="408" y="779"/>
                  </a:lnTo>
                  <a:lnTo>
                    <a:pt x="400" y="766"/>
                  </a:lnTo>
                  <a:lnTo>
                    <a:pt x="392" y="753"/>
                  </a:lnTo>
                  <a:lnTo>
                    <a:pt x="388" y="760"/>
                  </a:lnTo>
                  <a:lnTo>
                    <a:pt x="387" y="768"/>
                  </a:lnTo>
                  <a:lnTo>
                    <a:pt x="388" y="776"/>
                  </a:lnTo>
                  <a:lnTo>
                    <a:pt x="391" y="784"/>
                  </a:lnTo>
                  <a:lnTo>
                    <a:pt x="393" y="793"/>
                  </a:lnTo>
                  <a:lnTo>
                    <a:pt x="395" y="801"/>
                  </a:lnTo>
                  <a:lnTo>
                    <a:pt x="396" y="810"/>
                  </a:lnTo>
                  <a:lnTo>
                    <a:pt x="399" y="818"/>
                  </a:lnTo>
                  <a:lnTo>
                    <a:pt x="403" y="825"/>
                  </a:lnTo>
                  <a:lnTo>
                    <a:pt x="410" y="832"/>
                  </a:lnTo>
                  <a:lnTo>
                    <a:pt x="415" y="838"/>
                  </a:lnTo>
                  <a:lnTo>
                    <a:pt x="411" y="844"/>
                  </a:lnTo>
                  <a:lnTo>
                    <a:pt x="404" y="849"/>
                  </a:lnTo>
                  <a:lnTo>
                    <a:pt x="396" y="852"/>
                  </a:lnTo>
                  <a:lnTo>
                    <a:pt x="389" y="852"/>
                  </a:lnTo>
                  <a:lnTo>
                    <a:pt x="381" y="849"/>
                  </a:lnTo>
                  <a:lnTo>
                    <a:pt x="375" y="848"/>
                  </a:lnTo>
                  <a:lnTo>
                    <a:pt x="369" y="846"/>
                  </a:lnTo>
                  <a:lnTo>
                    <a:pt x="364" y="844"/>
                  </a:lnTo>
                  <a:lnTo>
                    <a:pt x="360" y="840"/>
                  </a:lnTo>
                  <a:lnTo>
                    <a:pt x="357" y="835"/>
                  </a:lnTo>
                  <a:lnTo>
                    <a:pt x="350" y="809"/>
                  </a:lnTo>
                  <a:lnTo>
                    <a:pt x="337" y="811"/>
                  </a:lnTo>
                  <a:lnTo>
                    <a:pt x="324" y="812"/>
                  </a:lnTo>
                  <a:lnTo>
                    <a:pt x="312" y="811"/>
                  </a:lnTo>
                  <a:lnTo>
                    <a:pt x="300" y="808"/>
                  </a:lnTo>
                  <a:lnTo>
                    <a:pt x="289" y="802"/>
                  </a:lnTo>
                  <a:lnTo>
                    <a:pt x="278" y="794"/>
                  </a:lnTo>
                  <a:lnTo>
                    <a:pt x="272" y="781"/>
                  </a:lnTo>
                  <a:lnTo>
                    <a:pt x="269" y="767"/>
                  </a:lnTo>
                  <a:lnTo>
                    <a:pt x="268" y="753"/>
                  </a:lnTo>
                  <a:lnTo>
                    <a:pt x="268" y="739"/>
                  </a:lnTo>
                  <a:lnTo>
                    <a:pt x="270" y="723"/>
                  </a:lnTo>
                  <a:lnTo>
                    <a:pt x="271" y="709"/>
                  </a:lnTo>
                  <a:lnTo>
                    <a:pt x="272" y="694"/>
                  </a:lnTo>
                  <a:lnTo>
                    <a:pt x="259" y="688"/>
                  </a:lnTo>
                  <a:lnTo>
                    <a:pt x="246" y="681"/>
                  </a:lnTo>
                  <a:lnTo>
                    <a:pt x="234" y="671"/>
                  </a:lnTo>
                  <a:lnTo>
                    <a:pt x="224" y="660"/>
                  </a:lnTo>
                  <a:lnTo>
                    <a:pt x="216" y="647"/>
                  </a:lnTo>
                  <a:lnTo>
                    <a:pt x="209" y="633"/>
                  </a:lnTo>
                  <a:lnTo>
                    <a:pt x="207" y="633"/>
                  </a:lnTo>
                  <a:lnTo>
                    <a:pt x="205" y="641"/>
                  </a:lnTo>
                  <a:lnTo>
                    <a:pt x="204" y="651"/>
                  </a:lnTo>
                  <a:lnTo>
                    <a:pt x="200" y="669"/>
                  </a:lnTo>
                  <a:lnTo>
                    <a:pt x="197" y="677"/>
                  </a:lnTo>
                  <a:lnTo>
                    <a:pt x="193" y="685"/>
                  </a:lnTo>
                  <a:lnTo>
                    <a:pt x="188" y="692"/>
                  </a:lnTo>
                  <a:lnTo>
                    <a:pt x="182" y="697"/>
                  </a:lnTo>
                  <a:lnTo>
                    <a:pt x="174" y="701"/>
                  </a:lnTo>
                  <a:lnTo>
                    <a:pt x="164" y="702"/>
                  </a:lnTo>
                  <a:lnTo>
                    <a:pt x="155" y="701"/>
                  </a:lnTo>
                  <a:lnTo>
                    <a:pt x="146" y="697"/>
                  </a:lnTo>
                  <a:lnTo>
                    <a:pt x="139" y="693"/>
                  </a:lnTo>
                  <a:lnTo>
                    <a:pt x="132" y="688"/>
                  </a:lnTo>
                  <a:lnTo>
                    <a:pt x="125" y="682"/>
                  </a:lnTo>
                  <a:lnTo>
                    <a:pt x="121" y="687"/>
                  </a:lnTo>
                  <a:lnTo>
                    <a:pt x="119" y="692"/>
                  </a:lnTo>
                  <a:lnTo>
                    <a:pt x="117" y="699"/>
                  </a:lnTo>
                  <a:lnTo>
                    <a:pt x="115" y="705"/>
                  </a:lnTo>
                  <a:lnTo>
                    <a:pt x="112" y="711"/>
                  </a:lnTo>
                  <a:lnTo>
                    <a:pt x="107" y="717"/>
                  </a:lnTo>
                  <a:lnTo>
                    <a:pt x="104" y="734"/>
                  </a:lnTo>
                  <a:lnTo>
                    <a:pt x="101" y="749"/>
                  </a:lnTo>
                  <a:lnTo>
                    <a:pt x="99" y="763"/>
                  </a:lnTo>
                  <a:lnTo>
                    <a:pt x="94" y="778"/>
                  </a:lnTo>
                  <a:lnTo>
                    <a:pt x="93" y="799"/>
                  </a:lnTo>
                  <a:lnTo>
                    <a:pt x="94" y="821"/>
                  </a:lnTo>
                  <a:lnTo>
                    <a:pt x="94" y="828"/>
                  </a:lnTo>
                  <a:lnTo>
                    <a:pt x="90" y="804"/>
                  </a:lnTo>
                  <a:lnTo>
                    <a:pt x="89" y="790"/>
                  </a:lnTo>
                  <a:lnTo>
                    <a:pt x="89" y="778"/>
                  </a:lnTo>
                  <a:lnTo>
                    <a:pt x="92" y="766"/>
                  </a:lnTo>
                  <a:lnTo>
                    <a:pt x="97" y="755"/>
                  </a:lnTo>
                  <a:lnTo>
                    <a:pt x="95" y="750"/>
                  </a:lnTo>
                  <a:lnTo>
                    <a:pt x="95" y="744"/>
                  </a:lnTo>
                  <a:lnTo>
                    <a:pt x="97" y="738"/>
                  </a:lnTo>
                  <a:lnTo>
                    <a:pt x="100" y="733"/>
                  </a:lnTo>
                  <a:lnTo>
                    <a:pt x="103" y="716"/>
                  </a:lnTo>
                  <a:lnTo>
                    <a:pt x="108" y="700"/>
                  </a:lnTo>
                  <a:lnTo>
                    <a:pt x="113" y="683"/>
                  </a:lnTo>
                  <a:lnTo>
                    <a:pt x="117" y="666"/>
                  </a:lnTo>
                  <a:lnTo>
                    <a:pt x="119" y="649"/>
                  </a:lnTo>
                  <a:lnTo>
                    <a:pt x="136" y="627"/>
                  </a:lnTo>
                  <a:lnTo>
                    <a:pt x="152" y="605"/>
                  </a:lnTo>
                  <a:lnTo>
                    <a:pt x="129" y="623"/>
                  </a:lnTo>
                  <a:lnTo>
                    <a:pt x="109" y="644"/>
                  </a:lnTo>
                  <a:lnTo>
                    <a:pt x="90" y="668"/>
                  </a:lnTo>
                  <a:lnTo>
                    <a:pt x="72" y="692"/>
                  </a:lnTo>
                  <a:lnTo>
                    <a:pt x="57" y="717"/>
                  </a:lnTo>
                  <a:lnTo>
                    <a:pt x="43" y="743"/>
                  </a:lnTo>
                  <a:lnTo>
                    <a:pt x="29" y="769"/>
                  </a:lnTo>
                  <a:lnTo>
                    <a:pt x="16" y="794"/>
                  </a:lnTo>
                  <a:lnTo>
                    <a:pt x="13" y="795"/>
                  </a:lnTo>
                  <a:lnTo>
                    <a:pt x="26" y="764"/>
                  </a:lnTo>
                  <a:lnTo>
                    <a:pt x="39" y="734"/>
                  </a:lnTo>
                  <a:lnTo>
                    <a:pt x="54" y="704"/>
                  </a:lnTo>
                  <a:lnTo>
                    <a:pt x="70" y="676"/>
                  </a:lnTo>
                  <a:lnTo>
                    <a:pt x="90" y="649"/>
                  </a:lnTo>
                  <a:lnTo>
                    <a:pt x="112" y="622"/>
                  </a:lnTo>
                  <a:lnTo>
                    <a:pt x="136" y="598"/>
                  </a:lnTo>
                  <a:lnTo>
                    <a:pt x="127" y="600"/>
                  </a:lnTo>
                  <a:lnTo>
                    <a:pt x="118" y="603"/>
                  </a:lnTo>
                  <a:lnTo>
                    <a:pt x="109" y="607"/>
                  </a:lnTo>
                  <a:lnTo>
                    <a:pt x="99" y="610"/>
                  </a:lnTo>
                  <a:lnTo>
                    <a:pt x="90" y="611"/>
                  </a:lnTo>
                  <a:lnTo>
                    <a:pt x="79" y="609"/>
                  </a:lnTo>
                  <a:lnTo>
                    <a:pt x="73" y="597"/>
                  </a:lnTo>
                  <a:lnTo>
                    <a:pt x="70" y="585"/>
                  </a:lnTo>
                  <a:lnTo>
                    <a:pt x="70" y="558"/>
                  </a:lnTo>
                  <a:lnTo>
                    <a:pt x="76" y="532"/>
                  </a:lnTo>
                  <a:lnTo>
                    <a:pt x="80" y="520"/>
                  </a:lnTo>
                  <a:lnTo>
                    <a:pt x="90" y="508"/>
                  </a:lnTo>
                  <a:lnTo>
                    <a:pt x="100" y="498"/>
                  </a:lnTo>
                  <a:lnTo>
                    <a:pt x="111" y="489"/>
                  </a:lnTo>
                  <a:lnTo>
                    <a:pt x="124" y="483"/>
                  </a:lnTo>
                  <a:lnTo>
                    <a:pt x="134" y="483"/>
                  </a:lnTo>
                  <a:lnTo>
                    <a:pt x="144" y="486"/>
                  </a:lnTo>
                  <a:lnTo>
                    <a:pt x="153" y="490"/>
                  </a:lnTo>
                  <a:lnTo>
                    <a:pt x="161" y="497"/>
                  </a:lnTo>
                  <a:lnTo>
                    <a:pt x="168" y="504"/>
                  </a:lnTo>
                  <a:lnTo>
                    <a:pt x="176" y="511"/>
                  </a:lnTo>
                  <a:lnTo>
                    <a:pt x="190" y="525"/>
                  </a:lnTo>
                  <a:lnTo>
                    <a:pt x="198" y="531"/>
                  </a:lnTo>
                  <a:lnTo>
                    <a:pt x="206" y="535"/>
                  </a:lnTo>
                  <a:lnTo>
                    <a:pt x="211" y="520"/>
                  </a:lnTo>
                  <a:lnTo>
                    <a:pt x="219" y="505"/>
                  </a:lnTo>
                  <a:lnTo>
                    <a:pt x="227" y="489"/>
                  </a:lnTo>
                  <a:lnTo>
                    <a:pt x="235" y="475"/>
                  </a:lnTo>
                  <a:lnTo>
                    <a:pt x="225" y="444"/>
                  </a:lnTo>
                  <a:lnTo>
                    <a:pt x="220" y="411"/>
                  </a:lnTo>
                  <a:lnTo>
                    <a:pt x="218" y="380"/>
                  </a:lnTo>
                  <a:lnTo>
                    <a:pt x="219" y="348"/>
                  </a:lnTo>
                  <a:lnTo>
                    <a:pt x="223" y="316"/>
                  </a:lnTo>
                  <a:lnTo>
                    <a:pt x="230" y="285"/>
                  </a:lnTo>
                  <a:lnTo>
                    <a:pt x="240" y="254"/>
                  </a:lnTo>
                  <a:lnTo>
                    <a:pt x="252" y="224"/>
                  </a:lnTo>
                  <a:lnTo>
                    <a:pt x="266" y="195"/>
                  </a:lnTo>
                  <a:lnTo>
                    <a:pt x="282" y="166"/>
                  </a:lnTo>
                  <a:lnTo>
                    <a:pt x="298" y="140"/>
                  </a:lnTo>
                  <a:lnTo>
                    <a:pt x="316" y="114"/>
                  </a:lnTo>
                  <a:lnTo>
                    <a:pt x="332" y="95"/>
                  </a:lnTo>
                  <a:lnTo>
                    <a:pt x="350" y="78"/>
                  </a:lnTo>
                  <a:lnTo>
                    <a:pt x="367" y="62"/>
                  </a:lnTo>
                  <a:lnTo>
                    <a:pt x="385" y="46"/>
                  </a:lnTo>
                  <a:lnTo>
                    <a:pt x="404" y="33"/>
                  </a:lnTo>
                  <a:lnTo>
                    <a:pt x="426" y="20"/>
                  </a:lnTo>
                  <a:lnTo>
                    <a:pt x="447" y="11"/>
                  </a:lnTo>
                  <a:lnTo>
                    <a:pt x="469" y="4"/>
                  </a:lnTo>
                  <a:lnTo>
                    <a:pt x="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7"/>
            <p:cNvSpPr>
              <a:spLocks/>
            </p:cNvSpPr>
            <p:nvPr/>
          </p:nvSpPr>
          <p:spPr bwMode="auto">
            <a:xfrm flipH="1">
              <a:off x="7107749" y="3136307"/>
              <a:ext cx="146892" cy="186844"/>
            </a:xfrm>
            <a:custGeom>
              <a:avLst/>
              <a:gdLst/>
              <a:ahLst/>
              <a:cxnLst>
                <a:cxn ang="0">
                  <a:pos x="253" y="1"/>
                </a:cxn>
                <a:cxn ang="0">
                  <a:pos x="279" y="11"/>
                </a:cxn>
                <a:cxn ang="0">
                  <a:pos x="302" y="27"/>
                </a:cxn>
                <a:cxn ang="0">
                  <a:pos x="318" y="49"/>
                </a:cxn>
                <a:cxn ang="0">
                  <a:pos x="331" y="71"/>
                </a:cxn>
                <a:cxn ang="0">
                  <a:pos x="348" y="111"/>
                </a:cxn>
                <a:cxn ang="0">
                  <a:pos x="364" y="152"/>
                </a:cxn>
                <a:cxn ang="0">
                  <a:pos x="331" y="188"/>
                </a:cxn>
                <a:cxn ang="0">
                  <a:pos x="308" y="228"/>
                </a:cxn>
                <a:cxn ang="0">
                  <a:pos x="289" y="271"/>
                </a:cxn>
                <a:cxn ang="0">
                  <a:pos x="280" y="301"/>
                </a:cxn>
                <a:cxn ang="0">
                  <a:pos x="269" y="315"/>
                </a:cxn>
                <a:cxn ang="0">
                  <a:pos x="254" y="327"/>
                </a:cxn>
                <a:cxn ang="0">
                  <a:pos x="240" y="338"/>
                </a:cxn>
                <a:cxn ang="0">
                  <a:pos x="210" y="370"/>
                </a:cxn>
                <a:cxn ang="0">
                  <a:pos x="169" y="423"/>
                </a:cxn>
                <a:cxn ang="0">
                  <a:pos x="149" y="462"/>
                </a:cxn>
                <a:cxn ang="0">
                  <a:pos x="143" y="462"/>
                </a:cxn>
                <a:cxn ang="0">
                  <a:pos x="133" y="457"/>
                </a:cxn>
                <a:cxn ang="0">
                  <a:pos x="134" y="440"/>
                </a:cxn>
                <a:cxn ang="0">
                  <a:pos x="141" y="424"/>
                </a:cxn>
                <a:cxn ang="0">
                  <a:pos x="152" y="409"/>
                </a:cxn>
                <a:cxn ang="0">
                  <a:pos x="159" y="392"/>
                </a:cxn>
                <a:cxn ang="0">
                  <a:pos x="145" y="399"/>
                </a:cxn>
                <a:cxn ang="0">
                  <a:pos x="133" y="413"/>
                </a:cxn>
                <a:cxn ang="0">
                  <a:pos x="112" y="447"/>
                </a:cxn>
                <a:cxn ang="0">
                  <a:pos x="101" y="445"/>
                </a:cxn>
                <a:cxn ang="0">
                  <a:pos x="94" y="440"/>
                </a:cxn>
                <a:cxn ang="0">
                  <a:pos x="95" y="407"/>
                </a:cxn>
                <a:cxn ang="0">
                  <a:pos x="109" y="352"/>
                </a:cxn>
                <a:cxn ang="0">
                  <a:pos x="129" y="300"/>
                </a:cxn>
                <a:cxn ang="0">
                  <a:pos x="154" y="251"/>
                </a:cxn>
                <a:cxn ang="0">
                  <a:pos x="182" y="202"/>
                </a:cxn>
                <a:cxn ang="0">
                  <a:pos x="189" y="182"/>
                </a:cxn>
                <a:cxn ang="0">
                  <a:pos x="179" y="193"/>
                </a:cxn>
                <a:cxn ang="0">
                  <a:pos x="173" y="206"/>
                </a:cxn>
                <a:cxn ang="0">
                  <a:pos x="158" y="222"/>
                </a:cxn>
                <a:cxn ang="0">
                  <a:pos x="120" y="289"/>
                </a:cxn>
                <a:cxn ang="0">
                  <a:pos x="92" y="361"/>
                </a:cxn>
                <a:cxn ang="0">
                  <a:pos x="72" y="437"/>
                </a:cxn>
                <a:cxn ang="0">
                  <a:pos x="69" y="391"/>
                </a:cxn>
                <a:cxn ang="0">
                  <a:pos x="76" y="347"/>
                </a:cxn>
                <a:cxn ang="0">
                  <a:pos x="87" y="304"/>
                </a:cxn>
                <a:cxn ang="0">
                  <a:pos x="85" y="284"/>
                </a:cxn>
                <a:cxn ang="0">
                  <a:pos x="65" y="330"/>
                </a:cxn>
                <a:cxn ang="0">
                  <a:pos x="53" y="379"/>
                </a:cxn>
                <a:cxn ang="0">
                  <a:pos x="49" y="433"/>
                </a:cxn>
                <a:cxn ang="0">
                  <a:pos x="3" y="406"/>
                </a:cxn>
                <a:cxn ang="0">
                  <a:pos x="0" y="338"/>
                </a:cxn>
                <a:cxn ang="0">
                  <a:pos x="11" y="272"/>
                </a:cxn>
                <a:cxn ang="0">
                  <a:pos x="33" y="208"/>
                </a:cxn>
                <a:cxn ang="0">
                  <a:pos x="66" y="148"/>
                </a:cxn>
                <a:cxn ang="0">
                  <a:pos x="105" y="93"/>
                </a:cxn>
                <a:cxn ang="0">
                  <a:pos x="139" y="59"/>
                </a:cxn>
                <a:cxn ang="0">
                  <a:pos x="177" y="29"/>
                </a:cxn>
                <a:cxn ang="0">
                  <a:pos x="217" y="7"/>
                </a:cxn>
              </a:cxnLst>
              <a:rect l="0" t="0" r="r" b="b"/>
              <a:pathLst>
                <a:path w="364" h="463">
                  <a:moveTo>
                    <a:pt x="240" y="0"/>
                  </a:moveTo>
                  <a:lnTo>
                    <a:pt x="253" y="1"/>
                  </a:lnTo>
                  <a:lnTo>
                    <a:pt x="267" y="5"/>
                  </a:lnTo>
                  <a:lnTo>
                    <a:pt x="279" y="11"/>
                  </a:lnTo>
                  <a:lnTo>
                    <a:pt x="291" y="18"/>
                  </a:lnTo>
                  <a:lnTo>
                    <a:pt x="302" y="27"/>
                  </a:lnTo>
                  <a:lnTo>
                    <a:pt x="311" y="37"/>
                  </a:lnTo>
                  <a:lnTo>
                    <a:pt x="318" y="49"/>
                  </a:lnTo>
                  <a:lnTo>
                    <a:pt x="320" y="51"/>
                  </a:lnTo>
                  <a:lnTo>
                    <a:pt x="331" y="71"/>
                  </a:lnTo>
                  <a:lnTo>
                    <a:pt x="340" y="92"/>
                  </a:lnTo>
                  <a:lnTo>
                    <a:pt x="348" y="111"/>
                  </a:lnTo>
                  <a:lnTo>
                    <a:pt x="356" y="131"/>
                  </a:lnTo>
                  <a:lnTo>
                    <a:pt x="364" y="152"/>
                  </a:lnTo>
                  <a:lnTo>
                    <a:pt x="346" y="170"/>
                  </a:lnTo>
                  <a:lnTo>
                    <a:pt x="331" y="188"/>
                  </a:lnTo>
                  <a:lnTo>
                    <a:pt x="319" y="208"/>
                  </a:lnTo>
                  <a:lnTo>
                    <a:pt x="308" y="228"/>
                  </a:lnTo>
                  <a:lnTo>
                    <a:pt x="298" y="249"/>
                  </a:lnTo>
                  <a:lnTo>
                    <a:pt x="289" y="271"/>
                  </a:lnTo>
                  <a:lnTo>
                    <a:pt x="282" y="292"/>
                  </a:lnTo>
                  <a:lnTo>
                    <a:pt x="280" y="301"/>
                  </a:lnTo>
                  <a:lnTo>
                    <a:pt x="276" y="308"/>
                  </a:lnTo>
                  <a:lnTo>
                    <a:pt x="269" y="315"/>
                  </a:lnTo>
                  <a:lnTo>
                    <a:pt x="262" y="321"/>
                  </a:lnTo>
                  <a:lnTo>
                    <a:pt x="254" y="327"/>
                  </a:lnTo>
                  <a:lnTo>
                    <a:pt x="247" y="332"/>
                  </a:lnTo>
                  <a:lnTo>
                    <a:pt x="240" y="338"/>
                  </a:lnTo>
                  <a:lnTo>
                    <a:pt x="225" y="354"/>
                  </a:lnTo>
                  <a:lnTo>
                    <a:pt x="210" y="370"/>
                  </a:lnTo>
                  <a:lnTo>
                    <a:pt x="182" y="405"/>
                  </a:lnTo>
                  <a:lnTo>
                    <a:pt x="169" y="423"/>
                  </a:lnTo>
                  <a:lnTo>
                    <a:pt x="157" y="442"/>
                  </a:lnTo>
                  <a:lnTo>
                    <a:pt x="149" y="462"/>
                  </a:lnTo>
                  <a:lnTo>
                    <a:pt x="146" y="463"/>
                  </a:lnTo>
                  <a:lnTo>
                    <a:pt x="143" y="462"/>
                  </a:lnTo>
                  <a:lnTo>
                    <a:pt x="137" y="458"/>
                  </a:lnTo>
                  <a:lnTo>
                    <a:pt x="133" y="457"/>
                  </a:lnTo>
                  <a:lnTo>
                    <a:pt x="132" y="448"/>
                  </a:lnTo>
                  <a:lnTo>
                    <a:pt x="134" y="440"/>
                  </a:lnTo>
                  <a:lnTo>
                    <a:pt x="137" y="432"/>
                  </a:lnTo>
                  <a:lnTo>
                    <a:pt x="141" y="424"/>
                  </a:lnTo>
                  <a:lnTo>
                    <a:pt x="147" y="416"/>
                  </a:lnTo>
                  <a:lnTo>
                    <a:pt x="152" y="409"/>
                  </a:lnTo>
                  <a:lnTo>
                    <a:pt x="156" y="401"/>
                  </a:lnTo>
                  <a:lnTo>
                    <a:pt x="159" y="392"/>
                  </a:lnTo>
                  <a:lnTo>
                    <a:pt x="151" y="394"/>
                  </a:lnTo>
                  <a:lnTo>
                    <a:pt x="145" y="399"/>
                  </a:lnTo>
                  <a:lnTo>
                    <a:pt x="139" y="405"/>
                  </a:lnTo>
                  <a:lnTo>
                    <a:pt x="133" y="413"/>
                  </a:lnTo>
                  <a:lnTo>
                    <a:pt x="123" y="427"/>
                  </a:lnTo>
                  <a:lnTo>
                    <a:pt x="112" y="447"/>
                  </a:lnTo>
                  <a:lnTo>
                    <a:pt x="107" y="447"/>
                  </a:lnTo>
                  <a:lnTo>
                    <a:pt x="101" y="445"/>
                  </a:lnTo>
                  <a:lnTo>
                    <a:pt x="97" y="443"/>
                  </a:lnTo>
                  <a:lnTo>
                    <a:pt x="94" y="440"/>
                  </a:lnTo>
                  <a:lnTo>
                    <a:pt x="92" y="435"/>
                  </a:lnTo>
                  <a:lnTo>
                    <a:pt x="95" y="407"/>
                  </a:lnTo>
                  <a:lnTo>
                    <a:pt x="100" y="378"/>
                  </a:lnTo>
                  <a:lnTo>
                    <a:pt x="109" y="352"/>
                  </a:lnTo>
                  <a:lnTo>
                    <a:pt x="118" y="326"/>
                  </a:lnTo>
                  <a:lnTo>
                    <a:pt x="129" y="300"/>
                  </a:lnTo>
                  <a:lnTo>
                    <a:pt x="141" y="275"/>
                  </a:lnTo>
                  <a:lnTo>
                    <a:pt x="154" y="251"/>
                  </a:lnTo>
                  <a:lnTo>
                    <a:pt x="169" y="226"/>
                  </a:lnTo>
                  <a:lnTo>
                    <a:pt x="182" y="202"/>
                  </a:lnTo>
                  <a:lnTo>
                    <a:pt x="196" y="178"/>
                  </a:lnTo>
                  <a:lnTo>
                    <a:pt x="189" y="182"/>
                  </a:lnTo>
                  <a:lnTo>
                    <a:pt x="183" y="187"/>
                  </a:lnTo>
                  <a:lnTo>
                    <a:pt x="179" y="193"/>
                  </a:lnTo>
                  <a:lnTo>
                    <a:pt x="176" y="200"/>
                  </a:lnTo>
                  <a:lnTo>
                    <a:pt x="173" y="206"/>
                  </a:lnTo>
                  <a:lnTo>
                    <a:pt x="164" y="218"/>
                  </a:lnTo>
                  <a:lnTo>
                    <a:pt x="158" y="222"/>
                  </a:lnTo>
                  <a:lnTo>
                    <a:pt x="138" y="255"/>
                  </a:lnTo>
                  <a:lnTo>
                    <a:pt x="120" y="289"/>
                  </a:lnTo>
                  <a:lnTo>
                    <a:pt x="105" y="325"/>
                  </a:lnTo>
                  <a:lnTo>
                    <a:pt x="92" y="361"/>
                  </a:lnTo>
                  <a:lnTo>
                    <a:pt x="81" y="399"/>
                  </a:lnTo>
                  <a:lnTo>
                    <a:pt x="72" y="437"/>
                  </a:lnTo>
                  <a:lnTo>
                    <a:pt x="69" y="414"/>
                  </a:lnTo>
                  <a:lnTo>
                    <a:pt x="69" y="391"/>
                  </a:lnTo>
                  <a:lnTo>
                    <a:pt x="72" y="369"/>
                  </a:lnTo>
                  <a:lnTo>
                    <a:pt x="76" y="347"/>
                  </a:lnTo>
                  <a:lnTo>
                    <a:pt x="81" y="326"/>
                  </a:lnTo>
                  <a:lnTo>
                    <a:pt x="87" y="304"/>
                  </a:lnTo>
                  <a:lnTo>
                    <a:pt x="99" y="264"/>
                  </a:lnTo>
                  <a:lnTo>
                    <a:pt x="85" y="284"/>
                  </a:lnTo>
                  <a:lnTo>
                    <a:pt x="74" y="306"/>
                  </a:lnTo>
                  <a:lnTo>
                    <a:pt x="65" y="330"/>
                  </a:lnTo>
                  <a:lnTo>
                    <a:pt x="58" y="354"/>
                  </a:lnTo>
                  <a:lnTo>
                    <a:pt x="53" y="379"/>
                  </a:lnTo>
                  <a:lnTo>
                    <a:pt x="51" y="406"/>
                  </a:lnTo>
                  <a:lnTo>
                    <a:pt x="49" y="433"/>
                  </a:lnTo>
                  <a:lnTo>
                    <a:pt x="10" y="439"/>
                  </a:lnTo>
                  <a:lnTo>
                    <a:pt x="3" y="406"/>
                  </a:lnTo>
                  <a:lnTo>
                    <a:pt x="0" y="371"/>
                  </a:lnTo>
                  <a:lnTo>
                    <a:pt x="0" y="338"/>
                  </a:lnTo>
                  <a:lnTo>
                    <a:pt x="4" y="305"/>
                  </a:lnTo>
                  <a:lnTo>
                    <a:pt x="11" y="272"/>
                  </a:lnTo>
                  <a:lnTo>
                    <a:pt x="21" y="239"/>
                  </a:lnTo>
                  <a:lnTo>
                    <a:pt x="33" y="208"/>
                  </a:lnTo>
                  <a:lnTo>
                    <a:pt x="49" y="178"/>
                  </a:lnTo>
                  <a:lnTo>
                    <a:pt x="66" y="148"/>
                  </a:lnTo>
                  <a:lnTo>
                    <a:pt x="84" y="120"/>
                  </a:lnTo>
                  <a:lnTo>
                    <a:pt x="105" y="93"/>
                  </a:lnTo>
                  <a:lnTo>
                    <a:pt x="122" y="75"/>
                  </a:lnTo>
                  <a:lnTo>
                    <a:pt x="139" y="59"/>
                  </a:lnTo>
                  <a:lnTo>
                    <a:pt x="157" y="43"/>
                  </a:lnTo>
                  <a:lnTo>
                    <a:pt x="177" y="29"/>
                  </a:lnTo>
                  <a:lnTo>
                    <a:pt x="196" y="17"/>
                  </a:lnTo>
                  <a:lnTo>
                    <a:pt x="217" y="7"/>
                  </a:lnTo>
                  <a:lnTo>
                    <a:pt x="24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8"/>
            <p:cNvSpPr>
              <a:spLocks/>
            </p:cNvSpPr>
            <p:nvPr/>
          </p:nvSpPr>
          <p:spPr bwMode="auto">
            <a:xfrm flipH="1">
              <a:off x="7075868" y="3141552"/>
              <a:ext cx="20178" cy="22599"/>
            </a:xfrm>
            <a:custGeom>
              <a:avLst/>
              <a:gdLst/>
              <a:ahLst/>
              <a:cxnLst>
                <a:cxn ang="0">
                  <a:pos x="50" y="0"/>
                </a:cxn>
                <a:cxn ang="0">
                  <a:pos x="42" y="15"/>
                </a:cxn>
                <a:cxn ang="0">
                  <a:pos x="33" y="30"/>
                </a:cxn>
                <a:cxn ang="0">
                  <a:pos x="23" y="44"/>
                </a:cxn>
                <a:cxn ang="0">
                  <a:pos x="13" y="56"/>
                </a:cxn>
                <a:cxn ang="0">
                  <a:pos x="11" y="56"/>
                </a:cxn>
                <a:cxn ang="0">
                  <a:pos x="9" y="55"/>
                </a:cxn>
                <a:cxn ang="0">
                  <a:pos x="7" y="55"/>
                </a:cxn>
                <a:cxn ang="0">
                  <a:pos x="3" y="53"/>
                </a:cxn>
                <a:cxn ang="0">
                  <a:pos x="1" y="51"/>
                </a:cxn>
                <a:cxn ang="0">
                  <a:pos x="0" y="49"/>
                </a:cxn>
                <a:cxn ang="0">
                  <a:pos x="0" y="47"/>
                </a:cxn>
                <a:cxn ang="0">
                  <a:pos x="8" y="36"/>
                </a:cxn>
                <a:cxn ang="0">
                  <a:pos x="17" y="26"/>
                </a:cxn>
                <a:cxn ang="0">
                  <a:pos x="27" y="17"/>
                </a:cxn>
                <a:cxn ang="0">
                  <a:pos x="39" y="9"/>
                </a:cxn>
                <a:cxn ang="0">
                  <a:pos x="49" y="1"/>
                </a:cxn>
                <a:cxn ang="0">
                  <a:pos x="50" y="0"/>
                </a:cxn>
              </a:cxnLst>
              <a:rect l="0" t="0" r="r" b="b"/>
              <a:pathLst>
                <a:path w="50" h="56">
                  <a:moveTo>
                    <a:pt x="50" y="0"/>
                  </a:moveTo>
                  <a:lnTo>
                    <a:pt x="42" y="15"/>
                  </a:lnTo>
                  <a:lnTo>
                    <a:pt x="33" y="30"/>
                  </a:lnTo>
                  <a:lnTo>
                    <a:pt x="23" y="44"/>
                  </a:lnTo>
                  <a:lnTo>
                    <a:pt x="13" y="56"/>
                  </a:lnTo>
                  <a:lnTo>
                    <a:pt x="11" y="56"/>
                  </a:lnTo>
                  <a:lnTo>
                    <a:pt x="9" y="55"/>
                  </a:lnTo>
                  <a:lnTo>
                    <a:pt x="7" y="55"/>
                  </a:lnTo>
                  <a:lnTo>
                    <a:pt x="3" y="53"/>
                  </a:lnTo>
                  <a:lnTo>
                    <a:pt x="1" y="51"/>
                  </a:lnTo>
                  <a:lnTo>
                    <a:pt x="0" y="49"/>
                  </a:lnTo>
                  <a:lnTo>
                    <a:pt x="0" y="47"/>
                  </a:lnTo>
                  <a:lnTo>
                    <a:pt x="8" y="36"/>
                  </a:lnTo>
                  <a:lnTo>
                    <a:pt x="17" y="26"/>
                  </a:lnTo>
                  <a:lnTo>
                    <a:pt x="27" y="17"/>
                  </a:lnTo>
                  <a:lnTo>
                    <a:pt x="39" y="9"/>
                  </a:lnTo>
                  <a:lnTo>
                    <a:pt x="4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9"/>
            <p:cNvSpPr>
              <a:spLocks/>
            </p:cNvSpPr>
            <p:nvPr/>
          </p:nvSpPr>
          <p:spPr bwMode="auto">
            <a:xfrm flipH="1">
              <a:off x="6983455" y="3141957"/>
              <a:ext cx="35109" cy="18967"/>
            </a:xfrm>
            <a:custGeom>
              <a:avLst/>
              <a:gdLst/>
              <a:ahLst/>
              <a:cxnLst>
                <a:cxn ang="0">
                  <a:pos x="17" y="0"/>
                </a:cxn>
                <a:cxn ang="0">
                  <a:pos x="26" y="2"/>
                </a:cxn>
                <a:cxn ang="0">
                  <a:pos x="47" y="6"/>
                </a:cxn>
                <a:cxn ang="0">
                  <a:pos x="56" y="9"/>
                </a:cxn>
                <a:cxn ang="0">
                  <a:pos x="65" y="13"/>
                </a:cxn>
                <a:cxn ang="0">
                  <a:pos x="73" y="18"/>
                </a:cxn>
                <a:cxn ang="0">
                  <a:pos x="79" y="25"/>
                </a:cxn>
                <a:cxn ang="0">
                  <a:pos x="84" y="34"/>
                </a:cxn>
                <a:cxn ang="0">
                  <a:pos x="85" y="33"/>
                </a:cxn>
                <a:cxn ang="0">
                  <a:pos x="85" y="35"/>
                </a:cxn>
                <a:cxn ang="0">
                  <a:pos x="86" y="36"/>
                </a:cxn>
                <a:cxn ang="0">
                  <a:pos x="86" y="38"/>
                </a:cxn>
                <a:cxn ang="0">
                  <a:pos x="87" y="40"/>
                </a:cxn>
                <a:cxn ang="0">
                  <a:pos x="87" y="45"/>
                </a:cxn>
                <a:cxn ang="0">
                  <a:pos x="86" y="47"/>
                </a:cxn>
                <a:cxn ang="0">
                  <a:pos x="80" y="40"/>
                </a:cxn>
                <a:cxn ang="0">
                  <a:pos x="73" y="33"/>
                </a:cxn>
                <a:cxn ang="0">
                  <a:pos x="65" y="27"/>
                </a:cxn>
                <a:cxn ang="0">
                  <a:pos x="56" y="23"/>
                </a:cxn>
                <a:cxn ang="0">
                  <a:pos x="46" y="19"/>
                </a:cxn>
                <a:cxn ang="0">
                  <a:pos x="35" y="16"/>
                </a:cxn>
                <a:cxn ang="0">
                  <a:pos x="22" y="15"/>
                </a:cxn>
                <a:cxn ang="0">
                  <a:pos x="11" y="15"/>
                </a:cxn>
                <a:cxn ang="0">
                  <a:pos x="1" y="17"/>
                </a:cxn>
                <a:cxn ang="0">
                  <a:pos x="0" y="12"/>
                </a:cxn>
                <a:cxn ang="0">
                  <a:pos x="0" y="9"/>
                </a:cxn>
                <a:cxn ang="0">
                  <a:pos x="3" y="6"/>
                </a:cxn>
                <a:cxn ang="0">
                  <a:pos x="6" y="5"/>
                </a:cxn>
                <a:cxn ang="0">
                  <a:pos x="10" y="3"/>
                </a:cxn>
                <a:cxn ang="0">
                  <a:pos x="14" y="2"/>
                </a:cxn>
                <a:cxn ang="0">
                  <a:pos x="17" y="0"/>
                </a:cxn>
              </a:cxnLst>
              <a:rect l="0" t="0" r="r" b="b"/>
              <a:pathLst>
                <a:path w="87" h="47">
                  <a:moveTo>
                    <a:pt x="17" y="0"/>
                  </a:moveTo>
                  <a:lnTo>
                    <a:pt x="26" y="2"/>
                  </a:lnTo>
                  <a:lnTo>
                    <a:pt x="47" y="6"/>
                  </a:lnTo>
                  <a:lnTo>
                    <a:pt x="56" y="9"/>
                  </a:lnTo>
                  <a:lnTo>
                    <a:pt x="65" y="13"/>
                  </a:lnTo>
                  <a:lnTo>
                    <a:pt x="73" y="18"/>
                  </a:lnTo>
                  <a:lnTo>
                    <a:pt x="79" y="25"/>
                  </a:lnTo>
                  <a:lnTo>
                    <a:pt x="84" y="34"/>
                  </a:lnTo>
                  <a:lnTo>
                    <a:pt x="85" y="33"/>
                  </a:lnTo>
                  <a:lnTo>
                    <a:pt x="85" y="35"/>
                  </a:lnTo>
                  <a:lnTo>
                    <a:pt x="86" y="36"/>
                  </a:lnTo>
                  <a:lnTo>
                    <a:pt x="86" y="38"/>
                  </a:lnTo>
                  <a:lnTo>
                    <a:pt x="87" y="40"/>
                  </a:lnTo>
                  <a:lnTo>
                    <a:pt x="87" y="45"/>
                  </a:lnTo>
                  <a:lnTo>
                    <a:pt x="86" y="47"/>
                  </a:lnTo>
                  <a:lnTo>
                    <a:pt x="80" y="40"/>
                  </a:lnTo>
                  <a:lnTo>
                    <a:pt x="73" y="33"/>
                  </a:lnTo>
                  <a:lnTo>
                    <a:pt x="65" y="27"/>
                  </a:lnTo>
                  <a:lnTo>
                    <a:pt x="56" y="23"/>
                  </a:lnTo>
                  <a:lnTo>
                    <a:pt x="46" y="19"/>
                  </a:lnTo>
                  <a:lnTo>
                    <a:pt x="35" y="16"/>
                  </a:lnTo>
                  <a:lnTo>
                    <a:pt x="22" y="15"/>
                  </a:lnTo>
                  <a:lnTo>
                    <a:pt x="11" y="15"/>
                  </a:lnTo>
                  <a:lnTo>
                    <a:pt x="1" y="17"/>
                  </a:lnTo>
                  <a:lnTo>
                    <a:pt x="0" y="12"/>
                  </a:lnTo>
                  <a:lnTo>
                    <a:pt x="0" y="9"/>
                  </a:lnTo>
                  <a:lnTo>
                    <a:pt x="3" y="6"/>
                  </a:lnTo>
                  <a:lnTo>
                    <a:pt x="6" y="5"/>
                  </a:lnTo>
                  <a:lnTo>
                    <a:pt x="10" y="3"/>
                  </a:lnTo>
                  <a:lnTo>
                    <a:pt x="14"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0"/>
            <p:cNvSpPr>
              <a:spLocks/>
            </p:cNvSpPr>
            <p:nvPr/>
          </p:nvSpPr>
          <p:spPr bwMode="auto">
            <a:xfrm flipH="1">
              <a:off x="6951171" y="3191189"/>
              <a:ext cx="90799" cy="106134"/>
            </a:xfrm>
            <a:custGeom>
              <a:avLst/>
              <a:gdLst/>
              <a:ahLst/>
              <a:cxnLst>
                <a:cxn ang="0">
                  <a:pos x="131" y="0"/>
                </a:cxn>
                <a:cxn ang="0">
                  <a:pos x="156" y="0"/>
                </a:cxn>
                <a:cxn ang="0">
                  <a:pos x="167" y="3"/>
                </a:cxn>
                <a:cxn ang="0">
                  <a:pos x="178" y="8"/>
                </a:cxn>
                <a:cxn ang="0">
                  <a:pos x="188" y="15"/>
                </a:cxn>
                <a:cxn ang="0">
                  <a:pos x="197" y="24"/>
                </a:cxn>
                <a:cxn ang="0">
                  <a:pos x="204" y="36"/>
                </a:cxn>
                <a:cxn ang="0">
                  <a:pos x="203" y="36"/>
                </a:cxn>
                <a:cxn ang="0">
                  <a:pos x="212" y="54"/>
                </a:cxn>
                <a:cxn ang="0">
                  <a:pos x="219" y="74"/>
                </a:cxn>
                <a:cxn ang="0">
                  <a:pos x="223" y="94"/>
                </a:cxn>
                <a:cxn ang="0">
                  <a:pos x="224" y="117"/>
                </a:cxn>
                <a:cxn ang="0">
                  <a:pos x="225" y="138"/>
                </a:cxn>
                <a:cxn ang="0">
                  <a:pos x="223" y="159"/>
                </a:cxn>
                <a:cxn ang="0">
                  <a:pos x="220" y="179"/>
                </a:cxn>
                <a:cxn ang="0">
                  <a:pos x="215" y="199"/>
                </a:cxn>
                <a:cxn ang="0">
                  <a:pos x="206" y="213"/>
                </a:cxn>
                <a:cxn ang="0">
                  <a:pos x="195" y="225"/>
                </a:cxn>
                <a:cxn ang="0">
                  <a:pos x="183" y="235"/>
                </a:cxn>
                <a:cxn ang="0">
                  <a:pos x="170" y="244"/>
                </a:cxn>
                <a:cxn ang="0">
                  <a:pos x="157" y="251"/>
                </a:cxn>
                <a:cxn ang="0">
                  <a:pos x="141" y="257"/>
                </a:cxn>
                <a:cxn ang="0">
                  <a:pos x="127" y="263"/>
                </a:cxn>
                <a:cxn ang="0">
                  <a:pos x="109" y="263"/>
                </a:cxn>
                <a:cxn ang="0">
                  <a:pos x="91" y="261"/>
                </a:cxn>
                <a:cxn ang="0">
                  <a:pos x="72" y="256"/>
                </a:cxn>
                <a:cxn ang="0">
                  <a:pos x="55" y="250"/>
                </a:cxn>
                <a:cxn ang="0">
                  <a:pos x="38" y="242"/>
                </a:cxn>
                <a:cxn ang="0">
                  <a:pos x="23" y="232"/>
                </a:cxn>
                <a:cxn ang="0">
                  <a:pos x="8" y="220"/>
                </a:cxn>
                <a:cxn ang="0">
                  <a:pos x="9" y="199"/>
                </a:cxn>
                <a:cxn ang="0">
                  <a:pos x="8" y="177"/>
                </a:cxn>
                <a:cxn ang="0">
                  <a:pos x="6" y="157"/>
                </a:cxn>
                <a:cxn ang="0">
                  <a:pos x="3" y="137"/>
                </a:cxn>
                <a:cxn ang="0">
                  <a:pos x="0" y="116"/>
                </a:cxn>
                <a:cxn ang="0">
                  <a:pos x="11" y="96"/>
                </a:cxn>
                <a:cxn ang="0">
                  <a:pos x="26" y="76"/>
                </a:cxn>
                <a:cxn ang="0">
                  <a:pos x="42" y="58"/>
                </a:cxn>
                <a:cxn ang="0">
                  <a:pos x="59" y="41"/>
                </a:cxn>
                <a:cxn ang="0">
                  <a:pos x="78" y="25"/>
                </a:cxn>
                <a:cxn ang="0">
                  <a:pos x="99" y="12"/>
                </a:cxn>
                <a:cxn ang="0">
                  <a:pos x="119" y="3"/>
                </a:cxn>
                <a:cxn ang="0">
                  <a:pos x="131" y="0"/>
                </a:cxn>
              </a:cxnLst>
              <a:rect l="0" t="0" r="r" b="b"/>
              <a:pathLst>
                <a:path w="225" h="263">
                  <a:moveTo>
                    <a:pt x="131" y="0"/>
                  </a:moveTo>
                  <a:lnTo>
                    <a:pt x="156" y="0"/>
                  </a:lnTo>
                  <a:lnTo>
                    <a:pt x="167" y="3"/>
                  </a:lnTo>
                  <a:lnTo>
                    <a:pt x="178" y="8"/>
                  </a:lnTo>
                  <a:lnTo>
                    <a:pt x="188" y="15"/>
                  </a:lnTo>
                  <a:lnTo>
                    <a:pt x="197" y="24"/>
                  </a:lnTo>
                  <a:lnTo>
                    <a:pt x="204" y="36"/>
                  </a:lnTo>
                  <a:lnTo>
                    <a:pt x="203" y="36"/>
                  </a:lnTo>
                  <a:lnTo>
                    <a:pt x="212" y="54"/>
                  </a:lnTo>
                  <a:lnTo>
                    <a:pt x="219" y="74"/>
                  </a:lnTo>
                  <a:lnTo>
                    <a:pt x="223" y="94"/>
                  </a:lnTo>
                  <a:lnTo>
                    <a:pt x="224" y="117"/>
                  </a:lnTo>
                  <a:lnTo>
                    <a:pt x="225" y="138"/>
                  </a:lnTo>
                  <a:lnTo>
                    <a:pt x="223" y="159"/>
                  </a:lnTo>
                  <a:lnTo>
                    <a:pt x="220" y="179"/>
                  </a:lnTo>
                  <a:lnTo>
                    <a:pt x="215" y="199"/>
                  </a:lnTo>
                  <a:lnTo>
                    <a:pt x="206" y="213"/>
                  </a:lnTo>
                  <a:lnTo>
                    <a:pt x="195" y="225"/>
                  </a:lnTo>
                  <a:lnTo>
                    <a:pt x="183" y="235"/>
                  </a:lnTo>
                  <a:lnTo>
                    <a:pt x="170" y="244"/>
                  </a:lnTo>
                  <a:lnTo>
                    <a:pt x="157" y="251"/>
                  </a:lnTo>
                  <a:lnTo>
                    <a:pt x="141" y="257"/>
                  </a:lnTo>
                  <a:lnTo>
                    <a:pt x="127" y="263"/>
                  </a:lnTo>
                  <a:lnTo>
                    <a:pt x="109" y="263"/>
                  </a:lnTo>
                  <a:lnTo>
                    <a:pt x="91" y="261"/>
                  </a:lnTo>
                  <a:lnTo>
                    <a:pt x="72" y="256"/>
                  </a:lnTo>
                  <a:lnTo>
                    <a:pt x="55" y="250"/>
                  </a:lnTo>
                  <a:lnTo>
                    <a:pt x="38" y="242"/>
                  </a:lnTo>
                  <a:lnTo>
                    <a:pt x="23" y="232"/>
                  </a:lnTo>
                  <a:lnTo>
                    <a:pt x="8" y="220"/>
                  </a:lnTo>
                  <a:lnTo>
                    <a:pt x="9" y="199"/>
                  </a:lnTo>
                  <a:lnTo>
                    <a:pt x="8" y="177"/>
                  </a:lnTo>
                  <a:lnTo>
                    <a:pt x="6" y="157"/>
                  </a:lnTo>
                  <a:lnTo>
                    <a:pt x="3" y="137"/>
                  </a:lnTo>
                  <a:lnTo>
                    <a:pt x="0" y="116"/>
                  </a:lnTo>
                  <a:lnTo>
                    <a:pt x="11" y="96"/>
                  </a:lnTo>
                  <a:lnTo>
                    <a:pt x="26" y="76"/>
                  </a:lnTo>
                  <a:lnTo>
                    <a:pt x="42" y="58"/>
                  </a:lnTo>
                  <a:lnTo>
                    <a:pt x="59" y="41"/>
                  </a:lnTo>
                  <a:lnTo>
                    <a:pt x="78" y="25"/>
                  </a:lnTo>
                  <a:lnTo>
                    <a:pt x="99" y="12"/>
                  </a:lnTo>
                  <a:lnTo>
                    <a:pt x="119" y="3"/>
                  </a:lnTo>
                  <a:lnTo>
                    <a:pt x="1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11"/>
            <p:cNvSpPr>
              <a:spLocks/>
            </p:cNvSpPr>
            <p:nvPr/>
          </p:nvSpPr>
          <p:spPr bwMode="auto">
            <a:xfrm flipH="1">
              <a:off x="7048427" y="3197646"/>
              <a:ext cx="87570" cy="138418"/>
            </a:xfrm>
            <a:custGeom>
              <a:avLst/>
              <a:gdLst/>
              <a:ahLst/>
              <a:cxnLst>
                <a:cxn ang="0">
                  <a:pos x="124" y="0"/>
                </a:cxn>
                <a:cxn ang="0">
                  <a:pos x="137" y="2"/>
                </a:cxn>
                <a:cxn ang="0">
                  <a:pos x="148" y="7"/>
                </a:cxn>
                <a:cxn ang="0">
                  <a:pos x="158" y="15"/>
                </a:cxn>
                <a:cxn ang="0">
                  <a:pos x="167" y="24"/>
                </a:cxn>
                <a:cxn ang="0">
                  <a:pos x="175" y="34"/>
                </a:cxn>
                <a:cxn ang="0">
                  <a:pos x="183" y="45"/>
                </a:cxn>
                <a:cxn ang="0">
                  <a:pos x="189" y="57"/>
                </a:cxn>
                <a:cxn ang="0">
                  <a:pos x="196" y="68"/>
                </a:cxn>
                <a:cxn ang="0">
                  <a:pos x="200" y="79"/>
                </a:cxn>
                <a:cxn ang="0">
                  <a:pos x="200" y="80"/>
                </a:cxn>
                <a:cxn ang="0">
                  <a:pos x="207" y="102"/>
                </a:cxn>
                <a:cxn ang="0">
                  <a:pos x="212" y="125"/>
                </a:cxn>
                <a:cxn ang="0">
                  <a:pos x="216" y="148"/>
                </a:cxn>
                <a:cxn ang="0">
                  <a:pos x="217" y="173"/>
                </a:cxn>
                <a:cxn ang="0">
                  <a:pos x="217" y="197"/>
                </a:cxn>
                <a:cxn ang="0">
                  <a:pos x="214" y="220"/>
                </a:cxn>
                <a:cxn ang="0">
                  <a:pos x="208" y="242"/>
                </a:cxn>
                <a:cxn ang="0">
                  <a:pos x="193" y="282"/>
                </a:cxn>
                <a:cxn ang="0">
                  <a:pos x="187" y="294"/>
                </a:cxn>
                <a:cxn ang="0">
                  <a:pos x="180" y="306"/>
                </a:cxn>
                <a:cxn ang="0">
                  <a:pos x="173" y="317"/>
                </a:cxn>
                <a:cxn ang="0">
                  <a:pos x="163" y="328"/>
                </a:cxn>
                <a:cxn ang="0">
                  <a:pos x="147" y="332"/>
                </a:cxn>
                <a:cxn ang="0">
                  <a:pos x="133" y="337"/>
                </a:cxn>
                <a:cxn ang="0">
                  <a:pos x="118" y="343"/>
                </a:cxn>
                <a:cxn ang="0">
                  <a:pos x="100" y="342"/>
                </a:cxn>
                <a:cxn ang="0">
                  <a:pos x="83" y="339"/>
                </a:cxn>
                <a:cxn ang="0">
                  <a:pos x="67" y="333"/>
                </a:cxn>
                <a:cxn ang="0">
                  <a:pos x="52" y="325"/>
                </a:cxn>
                <a:cxn ang="0">
                  <a:pos x="38" y="314"/>
                </a:cxn>
                <a:cxn ang="0">
                  <a:pos x="27" y="302"/>
                </a:cxn>
                <a:cxn ang="0">
                  <a:pos x="17" y="289"/>
                </a:cxn>
                <a:cxn ang="0">
                  <a:pos x="9" y="264"/>
                </a:cxn>
                <a:cxn ang="0">
                  <a:pos x="3" y="237"/>
                </a:cxn>
                <a:cxn ang="0">
                  <a:pos x="0" y="211"/>
                </a:cxn>
                <a:cxn ang="0">
                  <a:pos x="2" y="185"/>
                </a:cxn>
                <a:cxn ang="0">
                  <a:pos x="5" y="158"/>
                </a:cxn>
                <a:cxn ang="0">
                  <a:pos x="11" y="133"/>
                </a:cxn>
                <a:cxn ang="0">
                  <a:pos x="20" y="109"/>
                </a:cxn>
                <a:cxn ang="0">
                  <a:pos x="31" y="84"/>
                </a:cxn>
                <a:cxn ang="0">
                  <a:pos x="44" y="62"/>
                </a:cxn>
                <a:cxn ang="0">
                  <a:pos x="56" y="46"/>
                </a:cxn>
                <a:cxn ang="0">
                  <a:pos x="72" y="32"/>
                </a:cxn>
                <a:cxn ang="0">
                  <a:pos x="88" y="19"/>
                </a:cxn>
                <a:cxn ang="0">
                  <a:pos x="105" y="8"/>
                </a:cxn>
                <a:cxn ang="0">
                  <a:pos x="124" y="0"/>
                </a:cxn>
              </a:cxnLst>
              <a:rect l="0" t="0" r="r" b="b"/>
              <a:pathLst>
                <a:path w="217" h="343">
                  <a:moveTo>
                    <a:pt x="124" y="0"/>
                  </a:moveTo>
                  <a:lnTo>
                    <a:pt x="137" y="2"/>
                  </a:lnTo>
                  <a:lnTo>
                    <a:pt x="148" y="7"/>
                  </a:lnTo>
                  <a:lnTo>
                    <a:pt x="158" y="15"/>
                  </a:lnTo>
                  <a:lnTo>
                    <a:pt x="167" y="24"/>
                  </a:lnTo>
                  <a:lnTo>
                    <a:pt x="175" y="34"/>
                  </a:lnTo>
                  <a:lnTo>
                    <a:pt x="183" y="45"/>
                  </a:lnTo>
                  <a:lnTo>
                    <a:pt x="189" y="57"/>
                  </a:lnTo>
                  <a:lnTo>
                    <a:pt x="196" y="68"/>
                  </a:lnTo>
                  <a:lnTo>
                    <a:pt x="200" y="79"/>
                  </a:lnTo>
                  <a:lnTo>
                    <a:pt x="200" y="80"/>
                  </a:lnTo>
                  <a:lnTo>
                    <a:pt x="207" y="102"/>
                  </a:lnTo>
                  <a:lnTo>
                    <a:pt x="212" y="125"/>
                  </a:lnTo>
                  <a:lnTo>
                    <a:pt x="216" y="148"/>
                  </a:lnTo>
                  <a:lnTo>
                    <a:pt x="217" y="173"/>
                  </a:lnTo>
                  <a:lnTo>
                    <a:pt x="217" y="197"/>
                  </a:lnTo>
                  <a:lnTo>
                    <a:pt x="214" y="220"/>
                  </a:lnTo>
                  <a:lnTo>
                    <a:pt x="208" y="242"/>
                  </a:lnTo>
                  <a:lnTo>
                    <a:pt x="193" y="282"/>
                  </a:lnTo>
                  <a:lnTo>
                    <a:pt x="187" y="294"/>
                  </a:lnTo>
                  <a:lnTo>
                    <a:pt x="180" y="306"/>
                  </a:lnTo>
                  <a:lnTo>
                    <a:pt x="173" y="317"/>
                  </a:lnTo>
                  <a:lnTo>
                    <a:pt x="163" y="328"/>
                  </a:lnTo>
                  <a:lnTo>
                    <a:pt x="147" y="332"/>
                  </a:lnTo>
                  <a:lnTo>
                    <a:pt x="133" y="337"/>
                  </a:lnTo>
                  <a:lnTo>
                    <a:pt x="118" y="343"/>
                  </a:lnTo>
                  <a:lnTo>
                    <a:pt x="100" y="342"/>
                  </a:lnTo>
                  <a:lnTo>
                    <a:pt x="83" y="339"/>
                  </a:lnTo>
                  <a:lnTo>
                    <a:pt x="67" y="333"/>
                  </a:lnTo>
                  <a:lnTo>
                    <a:pt x="52" y="325"/>
                  </a:lnTo>
                  <a:lnTo>
                    <a:pt x="38" y="314"/>
                  </a:lnTo>
                  <a:lnTo>
                    <a:pt x="27" y="302"/>
                  </a:lnTo>
                  <a:lnTo>
                    <a:pt x="17" y="289"/>
                  </a:lnTo>
                  <a:lnTo>
                    <a:pt x="9" y="264"/>
                  </a:lnTo>
                  <a:lnTo>
                    <a:pt x="3" y="237"/>
                  </a:lnTo>
                  <a:lnTo>
                    <a:pt x="0" y="211"/>
                  </a:lnTo>
                  <a:lnTo>
                    <a:pt x="2" y="185"/>
                  </a:lnTo>
                  <a:lnTo>
                    <a:pt x="5" y="158"/>
                  </a:lnTo>
                  <a:lnTo>
                    <a:pt x="11" y="133"/>
                  </a:lnTo>
                  <a:lnTo>
                    <a:pt x="20" y="109"/>
                  </a:lnTo>
                  <a:lnTo>
                    <a:pt x="31" y="84"/>
                  </a:lnTo>
                  <a:lnTo>
                    <a:pt x="44" y="62"/>
                  </a:lnTo>
                  <a:lnTo>
                    <a:pt x="56" y="46"/>
                  </a:lnTo>
                  <a:lnTo>
                    <a:pt x="72" y="32"/>
                  </a:lnTo>
                  <a:lnTo>
                    <a:pt x="88" y="19"/>
                  </a:lnTo>
                  <a:lnTo>
                    <a:pt x="105" y="8"/>
                  </a:lnTo>
                  <a:lnTo>
                    <a:pt x="12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12"/>
            <p:cNvSpPr>
              <a:spLocks/>
            </p:cNvSpPr>
            <p:nvPr/>
          </p:nvSpPr>
          <p:spPr bwMode="auto">
            <a:xfrm flipH="1">
              <a:off x="7196933" y="3203700"/>
              <a:ext cx="4843" cy="6861"/>
            </a:xfrm>
            <a:custGeom>
              <a:avLst/>
              <a:gdLst/>
              <a:ahLst/>
              <a:cxnLst>
                <a:cxn ang="0">
                  <a:pos x="6" y="0"/>
                </a:cxn>
                <a:cxn ang="0">
                  <a:pos x="8" y="1"/>
                </a:cxn>
                <a:cxn ang="0">
                  <a:pos x="10" y="3"/>
                </a:cxn>
                <a:cxn ang="0">
                  <a:pos x="11" y="5"/>
                </a:cxn>
                <a:cxn ang="0">
                  <a:pos x="11" y="7"/>
                </a:cxn>
                <a:cxn ang="0">
                  <a:pos x="12" y="10"/>
                </a:cxn>
                <a:cxn ang="0">
                  <a:pos x="12" y="12"/>
                </a:cxn>
                <a:cxn ang="0">
                  <a:pos x="11" y="15"/>
                </a:cxn>
                <a:cxn ang="0">
                  <a:pos x="9" y="16"/>
                </a:cxn>
                <a:cxn ang="0">
                  <a:pos x="6" y="16"/>
                </a:cxn>
                <a:cxn ang="0">
                  <a:pos x="5" y="17"/>
                </a:cxn>
                <a:cxn ang="0">
                  <a:pos x="4" y="17"/>
                </a:cxn>
                <a:cxn ang="0">
                  <a:pos x="2" y="16"/>
                </a:cxn>
                <a:cxn ang="0">
                  <a:pos x="1" y="15"/>
                </a:cxn>
                <a:cxn ang="0">
                  <a:pos x="0" y="13"/>
                </a:cxn>
                <a:cxn ang="0">
                  <a:pos x="0" y="8"/>
                </a:cxn>
                <a:cxn ang="0">
                  <a:pos x="1" y="5"/>
                </a:cxn>
                <a:cxn ang="0">
                  <a:pos x="2" y="3"/>
                </a:cxn>
                <a:cxn ang="0">
                  <a:pos x="4" y="1"/>
                </a:cxn>
                <a:cxn ang="0">
                  <a:pos x="6" y="0"/>
                </a:cxn>
              </a:cxnLst>
              <a:rect l="0" t="0" r="r" b="b"/>
              <a:pathLst>
                <a:path w="12" h="17">
                  <a:moveTo>
                    <a:pt x="6" y="0"/>
                  </a:moveTo>
                  <a:lnTo>
                    <a:pt x="8" y="1"/>
                  </a:lnTo>
                  <a:lnTo>
                    <a:pt x="10" y="3"/>
                  </a:lnTo>
                  <a:lnTo>
                    <a:pt x="11" y="5"/>
                  </a:lnTo>
                  <a:lnTo>
                    <a:pt x="11" y="7"/>
                  </a:lnTo>
                  <a:lnTo>
                    <a:pt x="12" y="10"/>
                  </a:lnTo>
                  <a:lnTo>
                    <a:pt x="12" y="12"/>
                  </a:lnTo>
                  <a:lnTo>
                    <a:pt x="11" y="15"/>
                  </a:lnTo>
                  <a:lnTo>
                    <a:pt x="9" y="16"/>
                  </a:lnTo>
                  <a:lnTo>
                    <a:pt x="6" y="16"/>
                  </a:lnTo>
                  <a:lnTo>
                    <a:pt x="5" y="17"/>
                  </a:lnTo>
                  <a:lnTo>
                    <a:pt x="4" y="17"/>
                  </a:lnTo>
                  <a:lnTo>
                    <a:pt x="2" y="16"/>
                  </a:lnTo>
                  <a:lnTo>
                    <a:pt x="1" y="15"/>
                  </a:lnTo>
                  <a:lnTo>
                    <a:pt x="0" y="13"/>
                  </a:lnTo>
                  <a:lnTo>
                    <a:pt x="0" y="8"/>
                  </a:lnTo>
                  <a:lnTo>
                    <a:pt x="1" y="5"/>
                  </a:lnTo>
                  <a:lnTo>
                    <a:pt x="2" y="3"/>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13"/>
            <p:cNvSpPr>
              <a:spLocks/>
            </p:cNvSpPr>
            <p:nvPr/>
          </p:nvSpPr>
          <p:spPr bwMode="auto">
            <a:xfrm flipH="1">
              <a:off x="7204600" y="3218631"/>
              <a:ext cx="6861" cy="10493"/>
            </a:xfrm>
            <a:custGeom>
              <a:avLst/>
              <a:gdLst/>
              <a:ahLst/>
              <a:cxnLst>
                <a:cxn ang="0">
                  <a:pos x="2" y="0"/>
                </a:cxn>
                <a:cxn ang="0">
                  <a:pos x="7" y="0"/>
                </a:cxn>
                <a:cxn ang="0">
                  <a:pos x="10" y="2"/>
                </a:cxn>
                <a:cxn ang="0">
                  <a:pos x="12" y="8"/>
                </a:cxn>
                <a:cxn ang="0">
                  <a:pos x="13" y="12"/>
                </a:cxn>
                <a:cxn ang="0">
                  <a:pos x="13" y="16"/>
                </a:cxn>
                <a:cxn ang="0">
                  <a:pos x="17" y="22"/>
                </a:cxn>
                <a:cxn ang="0">
                  <a:pos x="11" y="26"/>
                </a:cxn>
                <a:cxn ang="0">
                  <a:pos x="7" y="24"/>
                </a:cxn>
                <a:cxn ang="0">
                  <a:pos x="4" y="20"/>
                </a:cxn>
                <a:cxn ang="0">
                  <a:pos x="2" y="15"/>
                </a:cxn>
                <a:cxn ang="0">
                  <a:pos x="0" y="5"/>
                </a:cxn>
                <a:cxn ang="0">
                  <a:pos x="2" y="0"/>
                </a:cxn>
              </a:cxnLst>
              <a:rect l="0" t="0" r="r" b="b"/>
              <a:pathLst>
                <a:path w="17" h="26">
                  <a:moveTo>
                    <a:pt x="2" y="0"/>
                  </a:moveTo>
                  <a:lnTo>
                    <a:pt x="7" y="0"/>
                  </a:lnTo>
                  <a:lnTo>
                    <a:pt x="10" y="2"/>
                  </a:lnTo>
                  <a:lnTo>
                    <a:pt x="12" y="8"/>
                  </a:lnTo>
                  <a:lnTo>
                    <a:pt x="13" y="12"/>
                  </a:lnTo>
                  <a:lnTo>
                    <a:pt x="13" y="16"/>
                  </a:lnTo>
                  <a:lnTo>
                    <a:pt x="17" y="22"/>
                  </a:lnTo>
                  <a:lnTo>
                    <a:pt x="11" y="26"/>
                  </a:lnTo>
                  <a:lnTo>
                    <a:pt x="7" y="24"/>
                  </a:lnTo>
                  <a:lnTo>
                    <a:pt x="4" y="20"/>
                  </a:lnTo>
                  <a:lnTo>
                    <a:pt x="2" y="15"/>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14"/>
            <p:cNvSpPr>
              <a:spLocks/>
            </p:cNvSpPr>
            <p:nvPr/>
          </p:nvSpPr>
          <p:spPr bwMode="auto">
            <a:xfrm flipH="1">
              <a:off x="6734464" y="3273110"/>
              <a:ext cx="525423" cy="461662"/>
            </a:xfrm>
            <a:custGeom>
              <a:avLst/>
              <a:gdLst/>
              <a:ahLst/>
              <a:cxnLst>
                <a:cxn ang="0">
                  <a:pos x="306" y="119"/>
                </a:cxn>
                <a:cxn ang="0">
                  <a:pos x="389" y="174"/>
                </a:cxn>
                <a:cxn ang="0">
                  <a:pos x="447" y="168"/>
                </a:cxn>
                <a:cxn ang="0">
                  <a:pos x="474" y="165"/>
                </a:cxn>
                <a:cxn ang="0">
                  <a:pos x="456" y="209"/>
                </a:cxn>
                <a:cxn ang="0">
                  <a:pos x="402" y="230"/>
                </a:cxn>
                <a:cxn ang="0">
                  <a:pos x="395" y="242"/>
                </a:cxn>
                <a:cxn ang="0">
                  <a:pos x="463" y="225"/>
                </a:cxn>
                <a:cxn ang="0">
                  <a:pos x="521" y="111"/>
                </a:cxn>
                <a:cxn ang="0">
                  <a:pos x="573" y="66"/>
                </a:cxn>
                <a:cxn ang="0">
                  <a:pos x="662" y="82"/>
                </a:cxn>
                <a:cxn ang="0">
                  <a:pos x="735" y="50"/>
                </a:cxn>
                <a:cxn ang="0">
                  <a:pos x="767" y="12"/>
                </a:cxn>
                <a:cxn ang="0">
                  <a:pos x="1031" y="28"/>
                </a:cxn>
                <a:cxn ang="0">
                  <a:pos x="1259" y="86"/>
                </a:cxn>
                <a:cxn ang="0">
                  <a:pos x="1302" y="135"/>
                </a:cxn>
                <a:cxn ang="0">
                  <a:pos x="1272" y="191"/>
                </a:cxn>
                <a:cxn ang="0">
                  <a:pos x="1181" y="254"/>
                </a:cxn>
                <a:cxn ang="0">
                  <a:pos x="1036" y="324"/>
                </a:cxn>
                <a:cxn ang="0">
                  <a:pos x="910" y="372"/>
                </a:cxn>
                <a:cxn ang="0">
                  <a:pos x="627" y="496"/>
                </a:cxn>
                <a:cxn ang="0">
                  <a:pos x="634" y="534"/>
                </a:cxn>
                <a:cxn ang="0">
                  <a:pos x="696" y="694"/>
                </a:cxn>
                <a:cxn ang="0">
                  <a:pos x="767" y="839"/>
                </a:cxn>
                <a:cxn ang="0">
                  <a:pos x="646" y="921"/>
                </a:cxn>
                <a:cxn ang="0">
                  <a:pos x="620" y="921"/>
                </a:cxn>
                <a:cxn ang="0">
                  <a:pos x="609" y="897"/>
                </a:cxn>
                <a:cxn ang="0">
                  <a:pos x="610" y="950"/>
                </a:cxn>
                <a:cxn ang="0">
                  <a:pos x="641" y="982"/>
                </a:cxn>
                <a:cxn ang="0">
                  <a:pos x="661" y="970"/>
                </a:cxn>
                <a:cxn ang="0">
                  <a:pos x="641" y="961"/>
                </a:cxn>
                <a:cxn ang="0">
                  <a:pos x="647" y="942"/>
                </a:cxn>
                <a:cxn ang="0">
                  <a:pos x="722" y="918"/>
                </a:cxn>
                <a:cxn ang="0">
                  <a:pos x="755" y="1080"/>
                </a:cxn>
                <a:cxn ang="0">
                  <a:pos x="653" y="1127"/>
                </a:cxn>
                <a:cxn ang="0">
                  <a:pos x="623" y="1123"/>
                </a:cxn>
                <a:cxn ang="0">
                  <a:pos x="535" y="875"/>
                </a:cxn>
                <a:cxn ang="0">
                  <a:pos x="352" y="517"/>
                </a:cxn>
                <a:cxn ang="0">
                  <a:pos x="187" y="222"/>
                </a:cxn>
                <a:cxn ang="0">
                  <a:pos x="165" y="227"/>
                </a:cxn>
                <a:cxn ang="0">
                  <a:pos x="115" y="295"/>
                </a:cxn>
                <a:cxn ang="0">
                  <a:pos x="60" y="309"/>
                </a:cxn>
                <a:cxn ang="0">
                  <a:pos x="19" y="281"/>
                </a:cxn>
                <a:cxn ang="0">
                  <a:pos x="0" y="234"/>
                </a:cxn>
                <a:cxn ang="0">
                  <a:pos x="6" y="168"/>
                </a:cxn>
                <a:cxn ang="0">
                  <a:pos x="43" y="118"/>
                </a:cxn>
                <a:cxn ang="0">
                  <a:pos x="149" y="148"/>
                </a:cxn>
                <a:cxn ang="0">
                  <a:pos x="189" y="159"/>
                </a:cxn>
                <a:cxn ang="0">
                  <a:pos x="271" y="168"/>
                </a:cxn>
                <a:cxn ang="0">
                  <a:pos x="248" y="117"/>
                </a:cxn>
                <a:cxn ang="0">
                  <a:pos x="265" y="94"/>
                </a:cxn>
                <a:cxn ang="0">
                  <a:pos x="240" y="41"/>
                </a:cxn>
              </a:cxnLst>
              <a:rect l="0" t="0" r="r" b="b"/>
              <a:pathLst>
                <a:path w="1302" h="1144">
                  <a:moveTo>
                    <a:pt x="286" y="0"/>
                  </a:moveTo>
                  <a:lnTo>
                    <a:pt x="286" y="34"/>
                  </a:lnTo>
                  <a:lnTo>
                    <a:pt x="290" y="64"/>
                  </a:lnTo>
                  <a:lnTo>
                    <a:pt x="296" y="92"/>
                  </a:lnTo>
                  <a:lnTo>
                    <a:pt x="306" y="119"/>
                  </a:lnTo>
                  <a:lnTo>
                    <a:pt x="320" y="136"/>
                  </a:lnTo>
                  <a:lnTo>
                    <a:pt x="335" y="149"/>
                  </a:lnTo>
                  <a:lnTo>
                    <a:pt x="351" y="160"/>
                  </a:lnTo>
                  <a:lnTo>
                    <a:pt x="369" y="169"/>
                  </a:lnTo>
                  <a:lnTo>
                    <a:pt x="389" y="174"/>
                  </a:lnTo>
                  <a:lnTo>
                    <a:pt x="409" y="177"/>
                  </a:lnTo>
                  <a:lnTo>
                    <a:pt x="429" y="176"/>
                  </a:lnTo>
                  <a:lnTo>
                    <a:pt x="436" y="175"/>
                  </a:lnTo>
                  <a:lnTo>
                    <a:pt x="442" y="172"/>
                  </a:lnTo>
                  <a:lnTo>
                    <a:pt x="447" y="168"/>
                  </a:lnTo>
                  <a:lnTo>
                    <a:pt x="453" y="165"/>
                  </a:lnTo>
                  <a:lnTo>
                    <a:pt x="458" y="163"/>
                  </a:lnTo>
                  <a:lnTo>
                    <a:pt x="464" y="162"/>
                  </a:lnTo>
                  <a:lnTo>
                    <a:pt x="470" y="165"/>
                  </a:lnTo>
                  <a:lnTo>
                    <a:pt x="474" y="165"/>
                  </a:lnTo>
                  <a:lnTo>
                    <a:pt x="476" y="164"/>
                  </a:lnTo>
                  <a:lnTo>
                    <a:pt x="473" y="176"/>
                  </a:lnTo>
                  <a:lnTo>
                    <a:pt x="469" y="187"/>
                  </a:lnTo>
                  <a:lnTo>
                    <a:pt x="463" y="198"/>
                  </a:lnTo>
                  <a:lnTo>
                    <a:pt x="456" y="209"/>
                  </a:lnTo>
                  <a:lnTo>
                    <a:pt x="447" y="218"/>
                  </a:lnTo>
                  <a:lnTo>
                    <a:pt x="437" y="225"/>
                  </a:lnTo>
                  <a:lnTo>
                    <a:pt x="424" y="230"/>
                  </a:lnTo>
                  <a:lnTo>
                    <a:pt x="413" y="231"/>
                  </a:lnTo>
                  <a:lnTo>
                    <a:pt x="402" y="230"/>
                  </a:lnTo>
                  <a:lnTo>
                    <a:pt x="392" y="228"/>
                  </a:lnTo>
                  <a:lnTo>
                    <a:pt x="382" y="228"/>
                  </a:lnTo>
                  <a:lnTo>
                    <a:pt x="373" y="229"/>
                  </a:lnTo>
                  <a:lnTo>
                    <a:pt x="384" y="237"/>
                  </a:lnTo>
                  <a:lnTo>
                    <a:pt x="395" y="242"/>
                  </a:lnTo>
                  <a:lnTo>
                    <a:pt x="407" y="244"/>
                  </a:lnTo>
                  <a:lnTo>
                    <a:pt x="420" y="244"/>
                  </a:lnTo>
                  <a:lnTo>
                    <a:pt x="434" y="243"/>
                  </a:lnTo>
                  <a:lnTo>
                    <a:pt x="448" y="240"/>
                  </a:lnTo>
                  <a:lnTo>
                    <a:pt x="463" y="225"/>
                  </a:lnTo>
                  <a:lnTo>
                    <a:pt x="477" y="208"/>
                  </a:lnTo>
                  <a:lnTo>
                    <a:pt x="488" y="190"/>
                  </a:lnTo>
                  <a:lnTo>
                    <a:pt x="497" y="172"/>
                  </a:lnTo>
                  <a:lnTo>
                    <a:pt x="514" y="131"/>
                  </a:lnTo>
                  <a:lnTo>
                    <a:pt x="521" y="111"/>
                  </a:lnTo>
                  <a:lnTo>
                    <a:pt x="527" y="91"/>
                  </a:lnTo>
                  <a:lnTo>
                    <a:pt x="534" y="71"/>
                  </a:lnTo>
                  <a:lnTo>
                    <a:pt x="542" y="50"/>
                  </a:lnTo>
                  <a:lnTo>
                    <a:pt x="557" y="59"/>
                  </a:lnTo>
                  <a:lnTo>
                    <a:pt x="573" y="66"/>
                  </a:lnTo>
                  <a:lnTo>
                    <a:pt x="590" y="72"/>
                  </a:lnTo>
                  <a:lnTo>
                    <a:pt x="608" y="77"/>
                  </a:lnTo>
                  <a:lnTo>
                    <a:pt x="627" y="81"/>
                  </a:lnTo>
                  <a:lnTo>
                    <a:pt x="644" y="82"/>
                  </a:lnTo>
                  <a:lnTo>
                    <a:pt x="662" y="82"/>
                  </a:lnTo>
                  <a:lnTo>
                    <a:pt x="680" y="80"/>
                  </a:lnTo>
                  <a:lnTo>
                    <a:pt x="698" y="75"/>
                  </a:lnTo>
                  <a:lnTo>
                    <a:pt x="713" y="67"/>
                  </a:lnTo>
                  <a:lnTo>
                    <a:pt x="728" y="57"/>
                  </a:lnTo>
                  <a:lnTo>
                    <a:pt x="735" y="50"/>
                  </a:lnTo>
                  <a:lnTo>
                    <a:pt x="743" y="44"/>
                  </a:lnTo>
                  <a:lnTo>
                    <a:pt x="751" y="37"/>
                  </a:lnTo>
                  <a:lnTo>
                    <a:pt x="758" y="30"/>
                  </a:lnTo>
                  <a:lnTo>
                    <a:pt x="764" y="21"/>
                  </a:lnTo>
                  <a:lnTo>
                    <a:pt x="767" y="12"/>
                  </a:lnTo>
                  <a:lnTo>
                    <a:pt x="855" y="12"/>
                  </a:lnTo>
                  <a:lnTo>
                    <a:pt x="899" y="14"/>
                  </a:lnTo>
                  <a:lnTo>
                    <a:pt x="941" y="18"/>
                  </a:lnTo>
                  <a:lnTo>
                    <a:pt x="985" y="24"/>
                  </a:lnTo>
                  <a:lnTo>
                    <a:pt x="1031" y="28"/>
                  </a:lnTo>
                  <a:lnTo>
                    <a:pt x="1075" y="35"/>
                  </a:lnTo>
                  <a:lnTo>
                    <a:pt x="1118" y="44"/>
                  </a:lnTo>
                  <a:lnTo>
                    <a:pt x="1162" y="55"/>
                  </a:lnTo>
                  <a:lnTo>
                    <a:pt x="1247" y="80"/>
                  </a:lnTo>
                  <a:lnTo>
                    <a:pt x="1259" y="86"/>
                  </a:lnTo>
                  <a:lnTo>
                    <a:pt x="1271" y="93"/>
                  </a:lnTo>
                  <a:lnTo>
                    <a:pt x="1281" y="101"/>
                  </a:lnTo>
                  <a:lnTo>
                    <a:pt x="1290" y="111"/>
                  </a:lnTo>
                  <a:lnTo>
                    <a:pt x="1297" y="122"/>
                  </a:lnTo>
                  <a:lnTo>
                    <a:pt x="1302" y="135"/>
                  </a:lnTo>
                  <a:lnTo>
                    <a:pt x="1301" y="147"/>
                  </a:lnTo>
                  <a:lnTo>
                    <a:pt x="1299" y="157"/>
                  </a:lnTo>
                  <a:lnTo>
                    <a:pt x="1294" y="167"/>
                  </a:lnTo>
                  <a:lnTo>
                    <a:pt x="1280" y="183"/>
                  </a:lnTo>
                  <a:lnTo>
                    <a:pt x="1272" y="191"/>
                  </a:lnTo>
                  <a:lnTo>
                    <a:pt x="1253" y="205"/>
                  </a:lnTo>
                  <a:lnTo>
                    <a:pt x="1244" y="214"/>
                  </a:lnTo>
                  <a:lnTo>
                    <a:pt x="1236" y="221"/>
                  </a:lnTo>
                  <a:lnTo>
                    <a:pt x="1209" y="238"/>
                  </a:lnTo>
                  <a:lnTo>
                    <a:pt x="1181" y="254"/>
                  </a:lnTo>
                  <a:lnTo>
                    <a:pt x="1152" y="268"/>
                  </a:lnTo>
                  <a:lnTo>
                    <a:pt x="1123" y="281"/>
                  </a:lnTo>
                  <a:lnTo>
                    <a:pt x="1094" y="296"/>
                  </a:lnTo>
                  <a:lnTo>
                    <a:pt x="1064" y="309"/>
                  </a:lnTo>
                  <a:lnTo>
                    <a:pt x="1036" y="324"/>
                  </a:lnTo>
                  <a:lnTo>
                    <a:pt x="1019" y="330"/>
                  </a:lnTo>
                  <a:lnTo>
                    <a:pt x="1002" y="337"/>
                  </a:lnTo>
                  <a:lnTo>
                    <a:pt x="986" y="345"/>
                  </a:lnTo>
                  <a:lnTo>
                    <a:pt x="969" y="351"/>
                  </a:lnTo>
                  <a:lnTo>
                    <a:pt x="910" y="372"/>
                  </a:lnTo>
                  <a:lnTo>
                    <a:pt x="794" y="416"/>
                  </a:lnTo>
                  <a:lnTo>
                    <a:pt x="737" y="440"/>
                  </a:lnTo>
                  <a:lnTo>
                    <a:pt x="681" y="467"/>
                  </a:lnTo>
                  <a:lnTo>
                    <a:pt x="627" y="495"/>
                  </a:lnTo>
                  <a:lnTo>
                    <a:pt x="627" y="496"/>
                  </a:lnTo>
                  <a:lnTo>
                    <a:pt x="624" y="498"/>
                  </a:lnTo>
                  <a:lnTo>
                    <a:pt x="623" y="498"/>
                  </a:lnTo>
                  <a:lnTo>
                    <a:pt x="620" y="501"/>
                  </a:lnTo>
                  <a:lnTo>
                    <a:pt x="620" y="502"/>
                  </a:lnTo>
                  <a:lnTo>
                    <a:pt x="634" y="534"/>
                  </a:lnTo>
                  <a:lnTo>
                    <a:pt x="646" y="566"/>
                  </a:lnTo>
                  <a:lnTo>
                    <a:pt x="658" y="600"/>
                  </a:lnTo>
                  <a:lnTo>
                    <a:pt x="670" y="632"/>
                  </a:lnTo>
                  <a:lnTo>
                    <a:pt x="684" y="663"/>
                  </a:lnTo>
                  <a:lnTo>
                    <a:pt x="696" y="694"/>
                  </a:lnTo>
                  <a:lnTo>
                    <a:pt x="709" y="723"/>
                  </a:lnTo>
                  <a:lnTo>
                    <a:pt x="724" y="753"/>
                  </a:lnTo>
                  <a:lnTo>
                    <a:pt x="739" y="781"/>
                  </a:lnTo>
                  <a:lnTo>
                    <a:pt x="753" y="810"/>
                  </a:lnTo>
                  <a:lnTo>
                    <a:pt x="767" y="839"/>
                  </a:lnTo>
                  <a:lnTo>
                    <a:pt x="779" y="869"/>
                  </a:lnTo>
                  <a:lnTo>
                    <a:pt x="775" y="875"/>
                  </a:lnTo>
                  <a:lnTo>
                    <a:pt x="731" y="888"/>
                  </a:lnTo>
                  <a:lnTo>
                    <a:pt x="688" y="903"/>
                  </a:lnTo>
                  <a:lnTo>
                    <a:pt x="646" y="921"/>
                  </a:lnTo>
                  <a:lnTo>
                    <a:pt x="645" y="926"/>
                  </a:lnTo>
                  <a:lnTo>
                    <a:pt x="624" y="937"/>
                  </a:lnTo>
                  <a:lnTo>
                    <a:pt x="621" y="932"/>
                  </a:lnTo>
                  <a:lnTo>
                    <a:pt x="620" y="926"/>
                  </a:lnTo>
                  <a:lnTo>
                    <a:pt x="620" y="921"/>
                  </a:lnTo>
                  <a:lnTo>
                    <a:pt x="619" y="915"/>
                  </a:lnTo>
                  <a:lnTo>
                    <a:pt x="619" y="910"/>
                  </a:lnTo>
                  <a:lnTo>
                    <a:pt x="617" y="904"/>
                  </a:lnTo>
                  <a:lnTo>
                    <a:pt x="614" y="900"/>
                  </a:lnTo>
                  <a:lnTo>
                    <a:pt x="609" y="897"/>
                  </a:lnTo>
                  <a:lnTo>
                    <a:pt x="607" y="901"/>
                  </a:lnTo>
                  <a:lnTo>
                    <a:pt x="607" y="911"/>
                  </a:lnTo>
                  <a:lnTo>
                    <a:pt x="608" y="915"/>
                  </a:lnTo>
                  <a:lnTo>
                    <a:pt x="608" y="939"/>
                  </a:lnTo>
                  <a:lnTo>
                    <a:pt x="610" y="950"/>
                  </a:lnTo>
                  <a:lnTo>
                    <a:pt x="613" y="962"/>
                  </a:lnTo>
                  <a:lnTo>
                    <a:pt x="619" y="972"/>
                  </a:lnTo>
                  <a:lnTo>
                    <a:pt x="625" y="977"/>
                  </a:lnTo>
                  <a:lnTo>
                    <a:pt x="633" y="981"/>
                  </a:lnTo>
                  <a:lnTo>
                    <a:pt x="641" y="982"/>
                  </a:lnTo>
                  <a:lnTo>
                    <a:pt x="649" y="982"/>
                  </a:lnTo>
                  <a:lnTo>
                    <a:pt x="657" y="981"/>
                  </a:lnTo>
                  <a:lnTo>
                    <a:pt x="659" y="979"/>
                  </a:lnTo>
                  <a:lnTo>
                    <a:pt x="661" y="975"/>
                  </a:lnTo>
                  <a:lnTo>
                    <a:pt x="661" y="970"/>
                  </a:lnTo>
                  <a:lnTo>
                    <a:pt x="660" y="967"/>
                  </a:lnTo>
                  <a:lnTo>
                    <a:pt x="658" y="964"/>
                  </a:lnTo>
                  <a:lnTo>
                    <a:pt x="654" y="962"/>
                  </a:lnTo>
                  <a:lnTo>
                    <a:pt x="650" y="961"/>
                  </a:lnTo>
                  <a:lnTo>
                    <a:pt x="641" y="961"/>
                  </a:lnTo>
                  <a:lnTo>
                    <a:pt x="637" y="960"/>
                  </a:lnTo>
                  <a:lnTo>
                    <a:pt x="634" y="958"/>
                  </a:lnTo>
                  <a:lnTo>
                    <a:pt x="633" y="954"/>
                  </a:lnTo>
                  <a:lnTo>
                    <a:pt x="633" y="949"/>
                  </a:lnTo>
                  <a:lnTo>
                    <a:pt x="647" y="942"/>
                  </a:lnTo>
                  <a:lnTo>
                    <a:pt x="661" y="937"/>
                  </a:lnTo>
                  <a:lnTo>
                    <a:pt x="676" y="933"/>
                  </a:lnTo>
                  <a:lnTo>
                    <a:pt x="693" y="929"/>
                  </a:lnTo>
                  <a:lnTo>
                    <a:pt x="708" y="924"/>
                  </a:lnTo>
                  <a:lnTo>
                    <a:pt x="722" y="918"/>
                  </a:lnTo>
                  <a:lnTo>
                    <a:pt x="726" y="951"/>
                  </a:lnTo>
                  <a:lnTo>
                    <a:pt x="731" y="985"/>
                  </a:lnTo>
                  <a:lnTo>
                    <a:pt x="736" y="1016"/>
                  </a:lnTo>
                  <a:lnTo>
                    <a:pt x="744" y="1048"/>
                  </a:lnTo>
                  <a:lnTo>
                    <a:pt x="755" y="1080"/>
                  </a:lnTo>
                  <a:lnTo>
                    <a:pt x="732" y="1085"/>
                  </a:lnTo>
                  <a:lnTo>
                    <a:pt x="711" y="1093"/>
                  </a:lnTo>
                  <a:lnTo>
                    <a:pt x="691" y="1102"/>
                  </a:lnTo>
                  <a:lnTo>
                    <a:pt x="671" y="1113"/>
                  </a:lnTo>
                  <a:lnTo>
                    <a:pt x="653" y="1127"/>
                  </a:lnTo>
                  <a:lnTo>
                    <a:pt x="636" y="1144"/>
                  </a:lnTo>
                  <a:lnTo>
                    <a:pt x="633" y="1144"/>
                  </a:lnTo>
                  <a:lnTo>
                    <a:pt x="633" y="1135"/>
                  </a:lnTo>
                  <a:lnTo>
                    <a:pt x="627" y="1129"/>
                  </a:lnTo>
                  <a:lnTo>
                    <a:pt x="623" y="1123"/>
                  </a:lnTo>
                  <a:lnTo>
                    <a:pt x="621" y="1115"/>
                  </a:lnTo>
                  <a:lnTo>
                    <a:pt x="621" y="1099"/>
                  </a:lnTo>
                  <a:lnTo>
                    <a:pt x="595" y="1024"/>
                  </a:lnTo>
                  <a:lnTo>
                    <a:pt x="567" y="949"/>
                  </a:lnTo>
                  <a:lnTo>
                    <a:pt x="535" y="875"/>
                  </a:lnTo>
                  <a:lnTo>
                    <a:pt x="502" y="802"/>
                  </a:lnTo>
                  <a:lnTo>
                    <a:pt x="466" y="730"/>
                  </a:lnTo>
                  <a:lnTo>
                    <a:pt x="429" y="659"/>
                  </a:lnTo>
                  <a:lnTo>
                    <a:pt x="392" y="588"/>
                  </a:lnTo>
                  <a:lnTo>
                    <a:pt x="352" y="517"/>
                  </a:lnTo>
                  <a:lnTo>
                    <a:pt x="301" y="420"/>
                  </a:lnTo>
                  <a:lnTo>
                    <a:pt x="248" y="323"/>
                  </a:lnTo>
                  <a:lnTo>
                    <a:pt x="193" y="227"/>
                  </a:lnTo>
                  <a:lnTo>
                    <a:pt x="190" y="225"/>
                  </a:lnTo>
                  <a:lnTo>
                    <a:pt x="187" y="222"/>
                  </a:lnTo>
                  <a:lnTo>
                    <a:pt x="185" y="218"/>
                  </a:lnTo>
                  <a:lnTo>
                    <a:pt x="178" y="214"/>
                  </a:lnTo>
                  <a:lnTo>
                    <a:pt x="175" y="215"/>
                  </a:lnTo>
                  <a:lnTo>
                    <a:pt x="171" y="218"/>
                  </a:lnTo>
                  <a:lnTo>
                    <a:pt x="165" y="227"/>
                  </a:lnTo>
                  <a:lnTo>
                    <a:pt x="158" y="237"/>
                  </a:lnTo>
                  <a:lnTo>
                    <a:pt x="146" y="257"/>
                  </a:lnTo>
                  <a:lnTo>
                    <a:pt x="132" y="277"/>
                  </a:lnTo>
                  <a:lnTo>
                    <a:pt x="124" y="286"/>
                  </a:lnTo>
                  <a:lnTo>
                    <a:pt x="115" y="295"/>
                  </a:lnTo>
                  <a:lnTo>
                    <a:pt x="106" y="302"/>
                  </a:lnTo>
                  <a:lnTo>
                    <a:pt x="96" y="307"/>
                  </a:lnTo>
                  <a:lnTo>
                    <a:pt x="85" y="310"/>
                  </a:lnTo>
                  <a:lnTo>
                    <a:pt x="73" y="311"/>
                  </a:lnTo>
                  <a:lnTo>
                    <a:pt x="60" y="309"/>
                  </a:lnTo>
                  <a:lnTo>
                    <a:pt x="48" y="307"/>
                  </a:lnTo>
                  <a:lnTo>
                    <a:pt x="39" y="303"/>
                  </a:lnTo>
                  <a:lnTo>
                    <a:pt x="31" y="297"/>
                  </a:lnTo>
                  <a:lnTo>
                    <a:pt x="24" y="290"/>
                  </a:lnTo>
                  <a:lnTo>
                    <a:pt x="19" y="281"/>
                  </a:lnTo>
                  <a:lnTo>
                    <a:pt x="14" y="272"/>
                  </a:lnTo>
                  <a:lnTo>
                    <a:pt x="10" y="263"/>
                  </a:lnTo>
                  <a:lnTo>
                    <a:pt x="7" y="253"/>
                  </a:lnTo>
                  <a:lnTo>
                    <a:pt x="3" y="243"/>
                  </a:lnTo>
                  <a:lnTo>
                    <a:pt x="0" y="234"/>
                  </a:lnTo>
                  <a:lnTo>
                    <a:pt x="1" y="221"/>
                  </a:lnTo>
                  <a:lnTo>
                    <a:pt x="1" y="207"/>
                  </a:lnTo>
                  <a:lnTo>
                    <a:pt x="2" y="194"/>
                  </a:lnTo>
                  <a:lnTo>
                    <a:pt x="4" y="180"/>
                  </a:lnTo>
                  <a:lnTo>
                    <a:pt x="6" y="168"/>
                  </a:lnTo>
                  <a:lnTo>
                    <a:pt x="10" y="156"/>
                  </a:lnTo>
                  <a:lnTo>
                    <a:pt x="15" y="145"/>
                  </a:lnTo>
                  <a:lnTo>
                    <a:pt x="22" y="135"/>
                  </a:lnTo>
                  <a:lnTo>
                    <a:pt x="31" y="125"/>
                  </a:lnTo>
                  <a:lnTo>
                    <a:pt x="43" y="118"/>
                  </a:lnTo>
                  <a:lnTo>
                    <a:pt x="63" y="117"/>
                  </a:lnTo>
                  <a:lnTo>
                    <a:pt x="81" y="120"/>
                  </a:lnTo>
                  <a:lnTo>
                    <a:pt x="99" y="125"/>
                  </a:lnTo>
                  <a:lnTo>
                    <a:pt x="116" y="131"/>
                  </a:lnTo>
                  <a:lnTo>
                    <a:pt x="149" y="148"/>
                  </a:lnTo>
                  <a:lnTo>
                    <a:pt x="165" y="157"/>
                  </a:lnTo>
                  <a:lnTo>
                    <a:pt x="169" y="159"/>
                  </a:lnTo>
                  <a:lnTo>
                    <a:pt x="174" y="160"/>
                  </a:lnTo>
                  <a:lnTo>
                    <a:pt x="179" y="159"/>
                  </a:lnTo>
                  <a:lnTo>
                    <a:pt x="189" y="159"/>
                  </a:lnTo>
                  <a:lnTo>
                    <a:pt x="194" y="161"/>
                  </a:lnTo>
                  <a:lnTo>
                    <a:pt x="197" y="165"/>
                  </a:lnTo>
                  <a:lnTo>
                    <a:pt x="267" y="171"/>
                  </a:lnTo>
                  <a:lnTo>
                    <a:pt x="269" y="170"/>
                  </a:lnTo>
                  <a:lnTo>
                    <a:pt x="271" y="168"/>
                  </a:lnTo>
                  <a:lnTo>
                    <a:pt x="273" y="164"/>
                  </a:lnTo>
                  <a:lnTo>
                    <a:pt x="273" y="159"/>
                  </a:lnTo>
                  <a:lnTo>
                    <a:pt x="240" y="121"/>
                  </a:lnTo>
                  <a:lnTo>
                    <a:pt x="243" y="119"/>
                  </a:lnTo>
                  <a:lnTo>
                    <a:pt x="248" y="117"/>
                  </a:lnTo>
                  <a:lnTo>
                    <a:pt x="263" y="111"/>
                  </a:lnTo>
                  <a:lnTo>
                    <a:pt x="266" y="108"/>
                  </a:lnTo>
                  <a:lnTo>
                    <a:pt x="268" y="104"/>
                  </a:lnTo>
                  <a:lnTo>
                    <a:pt x="268" y="100"/>
                  </a:lnTo>
                  <a:lnTo>
                    <a:pt x="265" y="94"/>
                  </a:lnTo>
                  <a:lnTo>
                    <a:pt x="251" y="83"/>
                  </a:lnTo>
                  <a:lnTo>
                    <a:pt x="236" y="74"/>
                  </a:lnTo>
                  <a:lnTo>
                    <a:pt x="221" y="66"/>
                  </a:lnTo>
                  <a:lnTo>
                    <a:pt x="231" y="53"/>
                  </a:lnTo>
                  <a:lnTo>
                    <a:pt x="240" y="41"/>
                  </a:lnTo>
                  <a:lnTo>
                    <a:pt x="251" y="29"/>
                  </a:lnTo>
                  <a:lnTo>
                    <a:pt x="262" y="18"/>
                  </a:lnTo>
                  <a:lnTo>
                    <a:pt x="274" y="8"/>
                  </a:lnTo>
                  <a:lnTo>
                    <a:pt x="286"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15"/>
            <p:cNvSpPr>
              <a:spLocks/>
            </p:cNvSpPr>
            <p:nvPr/>
          </p:nvSpPr>
          <p:spPr bwMode="auto">
            <a:xfrm flipH="1">
              <a:off x="6769573" y="3285217"/>
              <a:ext cx="205811" cy="116223"/>
            </a:xfrm>
            <a:custGeom>
              <a:avLst/>
              <a:gdLst/>
              <a:ahLst/>
              <a:cxnLst>
                <a:cxn ang="0">
                  <a:pos x="255" y="0"/>
                </a:cxn>
                <a:cxn ang="0">
                  <a:pos x="287" y="1"/>
                </a:cxn>
                <a:cxn ang="0">
                  <a:pos x="318" y="4"/>
                </a:cxn>
                <a:cxn ang="0">
                  <a:pos x="347" y="10"/>
                </a:cxn>
                <a:cxn ang="0">
                  <a:pos x="375" y="17"/>
                </a:cxn>
                <a:cxn ang="0">
                  <a:pos x="401" y="27"/>
                </a:cxn>
                <a:cxn ang="0">
                  <a:pos x="424" y="37"/>
                </a:cxn>
                <a:cxn ang="0">
                  <a:pos x="446" y="49"/>
                </a:cxn>
                <a:cxn ang="0">
                  <a:pos x="464" y="62"/>
                </a:cxn>
                <a:cxn ang="0">
                  <a:pos x="480" y="76"/>
                </a:cxn>
                <a:cxn ang="0">
                  <a:pos x="492" y="92"/>
                </a:cxn>
                <a:cxn ang="0">
                  <a:pos x="502" y="109"/>
                </a:cxn>
                <a:cxn ang="0">
                  <a:pos x="508" y="126"/>
                </a:cxn>
                <a:cxn ang="0">
                  <a:pos x="510" y="144"/>
                </a:cxn>
                <a:cxn ang="0">
                  <a:pos x="508" y="162"/>
                </a:cxn>
                <a:cxn ang="0">
                  <a:pos x="502" y="179"/>
                </a:cxn>
                <a:cxn ang="0">
                  <a:pos x="492" y="197"/>
                </a:cxn>
                <a:cxn ang="0">
                  <a:pos x="480" y="212"/>
                </a:cxn>
                <a:cxn ang="0">
                  <a:pos x="464" y="226"/>
                </a:cxn>
                <a:cxn ang="0">
                  <a:pos x="446" y="240"/>
                </a:cxn>
                <a:cxn ang="0">
                  <a:pos x="424" y="251"/>
                </a:cxn>
                <a:cxn ang="0">
                  <a:pos x="401" y="263"/>
                </a:cxn>
                <a:cxn ang="0">
                  <a:pos x="375" y="271"/>
                </a:cxn>
                <a:cxn ang="0">
                  <a:pos x="347" y="279"/>
                </a:cxn>
                <a:cxn ang="0">
                  <a:pos x="318" y="284"/>
                </a:cxn>
                <a:cxn ang="0">
                  <a:pos x="287" y="287"/>
                </a:cxn>
                <a:cxn ang="0">
                  <a:pos x="255" y="288"/>
                </a:cxn>
                <a:cxn ang="0">
                  <a:pos x="222" y="287"/>
                </a:cxn>
                <a:cxn ang="0">
                  <a:pos x="192" y="284"/>
                </a:cxn>
                <a:cxn ang="0">
                  <a:pos x="162" y="278"/>
                </a:cxn>
                <a:cxn ang="0">
                  <a:pos x="135" y="271"/>
                </a:cxn>
                <a:cxn ang="0">
                  <a:pos x="108" y="262"/>
                </a:cxn>
                <a:cxn ang="0">
                  <a:pos x="85" y="251"/>
                </a:cxn>
                <a:cxn ang="0">
                  <a:pos x="64" y="239"/>
                </a:cxn>
                <a:cxn ang="0">
                  <a:pos x="45" y="226"/>
                </a:cxn>
                <a:cxn ang="0">
                  <a:pos x="29" y="212"/>
                </a:cxn>
                <a:cxn ang="0">
                  <a:pos x="17" y="196"/>
                </a:cxn>
                <a:cxn ang="0">
                  <a:pos x="8" y="179"/>
                </a:cxn>
                <a:cxn ang="0">
                  <a:pos x="2" y="162"/>
                </a:cxn>
                <a:cxn ang="0">
                  <a:pos x="0" y="144"/>
                </a:cxn>
                <a:cxn ang="0">
                  <a:pos x="2" y="126"/>
                </a:cxn>
                <a:cxn ang="0">
                  <a:pos x="8" y="109"/>
                </a:cxn>
                <a:cxn ang="0">
                  <a:pos x="17" y="91"/>
                </a:cxn>
                <a:cxn ang="0">
                  <a:pos x="29" y="76"/>
                </a:cxn>
                <a:cxn ang="0">
                  <a:pos x="45" y="62"/>
                </a:cxn>
                <a:cxn ang="0">
                  <a:pos x="64" y="48"/>
                </a:cxn>
                <a:cxn ang="0">
                  <a:pos x="85" y="37"/>
                </a:cxn>
                <a:cxn ang="0">
                  <a:pos x="108" y="25"/>
                </a:cxn>
                <a:cxn ang="0">
                  <a:pos x="135" y="17"/>
                </a:cxn>
                <a:cxn ang="0">
                  <a:pos x="162" y="9"/>
                </a:cxn>
                <a:cxn ang="0">
                  <a:pos x="192" y="4"/>
                </a:cxn>
                <a:cxn ang="0">
                  <a:pos x="222" y="1"/>
                </a:cxn>
                <a:cxn ang="0">
                  <a:pos x="255" y="0"/>
                </a:cxn>
              </a:cxnLst>
              <a:rect l="0" t="0" r="r" b="b"/>
              <a:pathLst>
                <a:path w="510" h="288">
                  <a:moveTo>
                    <a:pt x="255" y="0"/>
                  </a:moveTo>
                  <a:lnTo>
                    <a:pt x="287" y="1"/>
                  </a:lnTo>
                  <a:lnTo>
                    <a:pt x="318" y="4"/>
                  </a:lnTo>
                  <a:lnTo>
                    <a:pt x="347" y="10"/>
                  </a:lnTo>
                  <a:lnTo>
                    <a:pt x="375" y="17"/>
                  </a:lnTo>
                  <a:lnTo>
                    <a:pt x="401" y="27"/>
                  </a:lnTo>
                  <a:lnTo>
                    <a:pt x="424" y="37"/>
                  </a:lnTo>
                  <a:lnTo>
                    <a:pt x="446" y="49"/>
                  </a:lnTo>
                  <a:lnTo>
                    <a:pt x="464" y="62"/>
                  </a:lnTo>
                  <a:lnTo>
                    <a:pt x="480" y="76"/>
                  </a:lnTo>
                  <a:lnTo>
                    <a:pt x="492" y="92"/>
                  </a:lnTo>
                  <a:lnTo>
                    <a:pt x="502" y="109"/>
                  </a:lnTo>
                  <a:lnTo>
                    <a:pt x="508" y="126"/>
                  </a:lnTo>
                  <a:lnTo>
                    <a:pt x="510" y="144"/>
                  </a:lnTo>
                  <a:lnTo>
                    <a:pt x="508" y="162"/>
                  </a:lnTo>
                  <a:lnTo>
                    <a:pt x="502" y="179"/>
                  </a:lnTo>
                  <a:lnTo>
                    <a:pt x="492" y="197"/>
                  </a:lnTo>
                  <a:lnTo>
                    <a:pt x="480" y="212"/>
                  </a:lnTo>
                  <a:lnTo>
                    <a:pt x="464" y="226"/>
                  </a:lnTo>
                  <a:lnTo>
                    <a:pt x="446" y="240"/>
                  </a:lnTo>
                  <a:lnTo>
                    <a:pt x="424" y="251"/>
                  </a:lnTo>
                  <a:lnTo>
                    <a:pt x="401" y="263"/>
                  </a:lnTo>
                  <a:lnTo>
                    <a:pt x="375" y="271"/>
                  </a:lnTo>
                  <a:lnTo>
                    <a:pt x="347" y="279"/>
                  </a:lnTo>
                  <a:lnTo>
                    <a:pt x="318" y="284"/>
                  </a:lnTo>
                  <a:lnTo>
                    <a:pt x="287" y="287"/>
                  </a:lnTo>
                  <a:lnTo>
                    <a:pt x="255" y="288"/>
                  </a:lnTo>
                  <a:lnTo>
                    <a:pt x="222" y="287"/>
                  </a:lnTo>
                  <a:lnTo>
                    <a:pt x="192" y="284"/>
                  </a:lnTo>
                  <a:lnTo>
                    <a:pt x="162" y="278"/>
                  </a:lnTo>
                  <a:lnTo>
                    <a:pt x="135" y="271"/>
                  </a:lnTo>
                  <a:lnTo>
                    <a:pt x="108" y="262"/>
                  </a:lnTo>
                  <a:lnTo>
                    <a:pt x="85" y="251"/>
                  </a:lnTo>
                  <a:lnTo>
                    <a:pt x="64" y="239"/>
                  </a:lnTo>
                  <a:lnTo>
                    <a:pt x="45" y="226"/>
                  </a:lnTo>
                  <a:lnTo>
                    <a:pt x="29" y="212"/>
                  </a:lnTo>
                  <a:lnTo>
                    <a:pt x="17" y="196"/>
                  </a:lnTo>
                  <a:lnTo>
                    <a:pt x="8" y="179"/>
                  </a:lnTo>
                  <a:lnTo>
                    <a:pt x="2" y="162"/>
                  </a:lnTo>
                  <a:lnTo>
                    <a:pt x="0" y="144"/>
                  </a:lnTo>
                  <a:lnTo>
                    <a:pt x="2" y="126"/>
                  </a:lnTo>
                  <a:lnTo>
                    <a:pt x="8" y="109"/>
                  </a:lnTo>
                  <a:lnTo>
                    <a:pt x="17" y="91"/>
                  </a:lnTo>
                  <a:lnTo>
                    <a:pt x="29" y="76"/>
                  </a:lnTo>
                  <a:lnTo>
                    <a:pt x="45" y="62"/>
                  </a:lnTo>
                  <a:lnTo>
                    <a:pt x="64" y="48"/>
                  </a:lnTo>
                  <a:lnTo>
                    <a:pt x="85" y="37"/>
                  </a:lnTo>
                  <a:lnTo>
                    <a:pt x="108" y="25"/>
                  </a:lnTo>
                  <a:lnTo>
                    <a:pt x="135" y="17"/>
                  </a:lnTo>
                  <a:lnTo>
                    <a:pt x="162" y="9"/>
                  </a:lnTo>
                  <a:lnTo>
                    <a:pt x="192" y="4"/>
                  </a:lnTo>
                  <a:lnTo>
                    <a:pt x="222" y="1"/>
                  </a:lnTo>
                  <a:lnTo>
                    <a:pt x="255"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16"/>
            <p:cNvSpPr>
              <a:spLocks/>
            </p:cNvSpPr>
            <p:nvPr/>
          </p:nvSpPr>
          <p:spPr bwMode="auto">
            <a:xfrm flipH="1">
              <a:off x="6769574" y="3285620"/>
              <a:ext cx="205003" cy="115415"/>
            </a:xfrm>
            <a:custGeom>
              <a:avLst/>
              <a:gdLst/>
              <a:ahLst/>
              <a:cxnLst>
                <a:cxn ang="0">
                  <a:pos x="254" y="0"/>
                </a:cxn>
                <a:cxn ang="0">
                  <a:pos x="285" y="1"/>
                </a:cxn>
                <a:cxn ang="0">
                  <a:pos x="317" y="4"/>
                </a:cxn>
                <a:cxn ang="0">
                  <a:pos x="345" y="9"/>
                </a:cxn>
                <a:cxn ang="0">
                  <a:pos x="373" y="16"/>
                </a:cxn>
                <a:cxn ang="0">
                  <a:pos x="399" y="26"/>
                </a:cxn>
                <a:cxn ang="0">
                  <a:pos x="422" y="37"/>
                </a:cxn>
                <a:cxn ang="0">
                  <a:pos x="444" y="48"/>
                </a:cxn>
                <a:cxn ang="0">
                  <a:pos x="462" y="61"/>
                </a:cxn>
                <a:cxn ang="0">
                  <a:pos x="478" y="76"/>
                </a:cxn>
                <a:cxn ang="0">
                  <a:pos x="490" y="91"/>
                </a:cxn>
                <a:cxn ang="0">
                  <a:pos x="500" y="108"/>
                </a:cxn>
                <a:cxn ang="0">
                  <a:pos x="506" y="125"/>
                </a:cxn>
                <a:cxn ang="0">
                  <a:pos x="508" y="143"/>
                </a:cxn>
                <a:cxn ang="0">
                  <a:pos x="506" y="161"/>
                </a:cxn>
                <a:cxn ang="0">
                  <a:pos x="500" y="178"/>
                </a:cxn>
                <a:cxn ang="0">
                  <a:pos x="490" y="195"/>
                </a:cxn>
                <a:cxn ang="0">
                  <a:pos x="478" y="210"/>
                </a:cxn>
                <a:cxn ang="0">
                  <a:pos x="462" y="225"/>
                </a:cxn>
                <a:cxn ang="0">
                  <a:pos x="444" y="238"/>
                </a:cxn>
                <a:cxn ang="0">
                  <a:pos x="422" y="249"/>
                </a:cxn>
                <a:cxn ang="0">
                  <a:pos x="399" y="261"/>
                </a:cxn>
                <a:cxn ang="0">
                  <a:pos x="373" y="270"/>
                </a:cxn>
                <a:cxn ang="0">
                  <a:pos x="345" y="277"/>
                </a:cxn>
                <a:cxn ang="0">
                  <a:pos x="317" y="282"/>
                </a:cxn>
                <a:cxn ang="0">
                  <a:pos x="285" y="285"/>
                </a:cxn>
                <a:cxn ang="0">
                  <a:pos x="254" y="286"/>
                </a:cxn>
                <a:cxn ang="0">
                  <a:pos x="222" y="285"/>
                </a:cxn>
                <a:cxn ang="0">
                  <a:pos x="191" y="282"/>
                </a:cxn>
                <a:cxn ang="0">
                  <a:pos x="162" y="277"/>
                </a:cxn>
                <a:cxn ang="0">
                  <a:pos x="135" y="270"/>
                </a:cxn>
                <a:cxn ang="0">
                  <a:pos x="108" y="261"/>
                </a:cxn>
                <a:cxn ang="0">
                  <a:pos x="85" y="249"/>
                </a:cxn>
                <a:cxn ang="0">
                  <a:pos x="64" y="238"/>
                </a:cxn>
                <a:cxn ang="0">
                  <a:pos x="45" y="225"/>
                </a:cxn>
                <a:cxn ang="0">
                  <a:pos x="29" y="210"/>
                </a:cxn>
                <a:cxn ang="0">
                  <a:pos x="17" y="195"/>
                </a:cxn>
                <a:cxn ang="0">
                  <a:pos x="8" y="178"/>
                </a:cxn>
                <a:cxn ang="0">
                  <a:pos x="2" y="161"/>
                </a:cxn>
                <a:cxn ang="0">
                  <a:pos x="0" y="143"/>
                </a:cxn>
                <a:cxn ang="0">
                  <a:pos x="2" y="125"/>
                </a:cxn>
                <a:cxn ang="0">
                  <a:pos x="8" y="108"/>
                </a:cxn>
                <a:cxn ang="0">
                  <a:pos x="17" y="91"/>
                </a:cxn>
                <a:cxn ang="0">
                  <a:pos x="29" y="76"/>
                </a:cxn>
                <a:cxn ang="0">
                  <a:pos x="45" y="61"/>
                </a:cxn>
                <a:cxn ang="0">
                  <a:pos x="64" y="48"/>
                </a:cxn>
                <a:cxn ang="0">
                  <a:pos x="85" y="37"/>
                </a:cxn>
                <a:cxn ang="0">
                  <a:pos x="108" y="26"/>
                </a:cxn>
                <a:cxn ang="0">
                  <a:pos x="135" y="16"/>
                </a:cxn>
                <a:cxn ang="0">
                  <a:pos x="162" y="9"/>
                </a:cxn>
                <a:cxn ang="0">
                  <a:pos x="191" y="4"/>
                </a:cxn>
                <a:cxn ang="0">
                  <a:pos x="222" y="1"/>
                </a:cxn>
                <a:cxn ang="0">
                  <a:pos x="254" y="0"/>
                </a:cxn>
              </a:cxnLst>
              <a:rect l="0" t="0" r="r" b="b"/>
              <a:pathLst>
                <a:path w="508" h="286">
                  <a:moveTo>
                    <a:pt x="254" y="0"/>
                  </a:moveTo>
                  <a:lnTo>
                    <a:pt x="285" y="1"/>
                  </a:lnTo>
                  <a:lnTo>
                    <a:pt x="317" y="4"/>
                  </a:lnTo>
                  <a:lnTo>
                    <a:pt x="345" y="9"/>
                  </a:lnTo>
                  <a:lnTo>
                    <a:pt x="373" y="16"/>
                  </a:lnTo>
                  <a:lnTo>
                    <a:pt x="399" y="26"/>
                  </a:lnTo>
                  <a:lnTo>
                    <a:pt x="422" y="37"/>
                  </a:lnTo>
                  <a:lnTo>
                    <a:pt x="444" y="48"/>
                  </a:lnTo>
                  <a:lnTo>
                    <a:pt x="462" y="61"/>
                  </a:lnTo>
                  <a:lnTo>
                    <a:pt x="478" y="76"/>
                  </a:lnTo>
                  <a:lnTo>
                    <a:pt x="490" y="91"/>
                  </a:lnTo>
                  <a:lnTo>
                    <a:pt x="500" y="108"/>
                  </a:lnTo>
                  <a:lnTo>
                    <a:pt x="506" y="125"/>
                  </a:lnTo>
                  <a:lnTo>
                    <a:pt x="508" y="143"/>
                  </a:lnTo>
                  <a:lnTo>
                    <a:pt x="506" y="161"/>
                  </a:lnTo>
                  <a:lnTo>
                    <a:pt x="500" y="178"/>
                  </a:lnTo>
                  <a:lnTo>
                    <a:pt x="490" y="195"/>
                  </a:lnTo>
                  <a:lnTo>
                    <a:pt x="478" y="210"/>
                  </a:lnTo>
                  <a:lnTo>
                    <a:pt x="462" y="225"/>
                  </a:lnTo>
                  <a:lnTo>
                    <a:pt x="444" y="238"/>
                  </a:lnTo>
                  <a:lnTo>
                    <a:pt x="422" y="249"/>
                  </a:lnTo>
                  <a:lnTo>
                    <a:pt x="399" y="261"/>
                  </a:lnTo>
                  <a:lnTo>
                    <a:pt x="373" y="270"/>
                  </a:lnTo>
                  <a:lnTo>
                    <a:pt x="345" y="277"/>
                  </a:lnTo>
                  <a:lnTo>
                    <a:pt x="317" y="282"/>
                  </a:lnTo>
                  <a:lnTo>
                    <a:pt x="285" y="285"/>
                  </a:lnTo>
                  <a:lnTo>
                    <a:pt x="254" y="286"/>
                  </a:lnTo>
                  <a:lnTo>
                    <a:pt x="222" y="285"/>
                  </a:lnTo>
                  <a:lnTo>
                    <a:pt x="191" y="282"/>
                  </a:lnTo>
                  <a:lnTo>
                    <a:pt x="162" y="277"/>
                  </a:lnTo>
                  <a:lnTo>
                    <a:pt x="135" y="270"/>
                  </a:lnTo>
                  <a:lnTo>
                    <a:pt x="108" y="261"/>
                  </a:lnTo>
                  <a:lnTo>
                    <a:pt x="85" y="249"/>
                  </a:lnTo>
                  <a:lnTo>
                    <a:pt x="64" y="238"/>
                  </a:lnTo>
                  <a:lnTo>
                    <a:pt x="45" y="225"/>
                  </a:lnTo>
                  <a:lnTo>
                    <a:pt x="29" y="210"/>
                  </a:lnTo>
                  <a:lnTo>
                    <a:pt x="17" y="195"/>
                  </a:lnTo>
                  <a:lnTo>
                    <a:pt x="8" y="178"/>
                  </a:lnTo>
                  <a:lnTo>
                    <a:pt x="2" y="161"/>
                  </a:lnTo>
                  <a:lnTo>
                    <a:pt x="0" y="143"/>
                  </a:lnTo>
                  <a:lnTo>
                    <a:pt x="2" y="125"/>
                  </a:lnTo>
                  <a:lnTo>
                    <a:pt x="8" y="108"/>
                  </a:lnTo>
                  <a:lnTo>
                    <a:pt x="17" y="91"/>
                  </a:lnTo>
                  <a:lnTo>
                    <a:pt x="29" y="76"/>
                  </a:lnTo>
                  <a:lnTo>
                    <a:pt x="45" y="61"/>
                  </a:lnTo>
                  <a:lnTo>
                    <a:pt x="64" y="48"/>
                  </a:lnTo>
                  <a:lnTo>
                    <a:pt x="85" y="37"/>
                  </a:lnTo>
                  <a:lnTo>
                    <a:pt x="108" y="26"/>
                  </a:lnTo>
                  <a:lnTo>
                    <a:pt x="135" y="16"/>
                  </a:lnTo>
                  <a:lnTo>
                    <a:pt x="162" y="9"/>
                  </a:lnTo>
                  <a:lnTo>
                    <a:pt x="191" y="4"/>
                  </a:lnTo>
                  <a:lnTo>
                    <a:pt x="222" y="1"/>
                  </a:lnTo>
                  <a:lnTo>
                    <a:pt x="254" y="0"/>
                  </a:lnTo>
                  <a:close/>
                </a:path>
              </a:pathLst>
            </a:custGeom>
            <a:solidFill>
              <a:srgbClr val="EFD68F"/>
            </a:solidFill>
            <a:ln w="0">
              <a:solidFill>
                <a:srgbClr val="EFD6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17"/>
            <p:cNvSpPr>
              <a:spLocks/>
            </p:cNvSpPr>
            <p:nvPr/>
          </p:nvSpPr>
          <p:spPr bwMode="auto">
            <a:xfrm flipH="1">
              <a:off x="6769574" y="3286427"/>
              <a:ext cx="204196" cy="114609"/>
            </a:xfrm>
            <a:custGeom>
              <a:avLst/>
              <a:gdLst/>
              <a:ahLst/>
              <a:cxnLst>
                <a:cxn ang="0">
                  <a:pos x="253" y="0"/>
                </a:cxn>
                <a:cxn ang="0">
                  <a:pos x="284" y="1"/>
                </a:cxn>
                <a:cxn ang="0">
                  <a:pos x="315" y="4"/>
                </a:cxn>
                <a:cxn ang="0">
                  <a:pos x="344" y="9"/>
                </a:cxn>
                <a:cxn ang="0">
                  <a:pos x="372" y="16"/>
                </a:cxn>
                <a:cxn ang="0">
                  <a:pos x="397" y="26"/>
                </a:cxn>
                <a:cxn ang="0">
                  <a:pos x="421" y="36"/>
                </a:cxn>
                <a:cxn ang="0">
                  <a:pos x="442" y="48"/>
                </a:cxn>
                <a:cxn ang="0">
                  <a:pos x="461" y="61"/>
                </a:cxn>
                <a:cxn ang="0">
                  <a:pos x="476" y="75"/>
                </a:cxn>
                <a:cxn ang="0">
                  <a:pos x="488" y="90"/>
                </a:cxn>
                <a:cxn ang="0">
                  <a:pos x="498" y="107"/>
                </a:cxn>
                <a:cxn ang="0">
                  <a:pos x="504" y="124"/>
                </a:cxn>
                <a:cxn ang="0">
                  <a:pos x="506" y="142"/>
                </a:cxn>
                <a:cxn ang="0">
                  <a:pos x="504" y="159"/>
                </a:cxn>
                <a:cxn ang="0">
                  <a:pos x="498" y="176"/>
                </a:cxn>
                <a:cxn ang="0">
                  <a:pos x="488" y="193"/>
                </a:cxn>
                <a:cxn ang="0">
                  <a:pos x="476" y="209"/>
                </a:cxn>
                <a:cxn ang="0">
                  <a:pos x="460" y="223"/>
                </a:cxn>
                <a:cxn ang="0">
                  <a:pos x="442" y="236"/>
                </a:cxn>
                <a:cxn ang="0">
                  <a:pos x="420" y="248"/>
                </a:cxn>
                <a:cxn ang="0">
                  <a:pos x="397" y="259"/>
                </a:cxn>
                <a:cxn ang="0">
                  <a:pos x="372" y="268"/>
                </a:cxn>
                <a:cxn ang="0">
                  <a:pos x="344" y="275"/>
                </a:cxn>
                <a:cxn ang="0">
                  <a:pos x="315" y="280"/>
                </a:cxn>
                <a:cxn ang="0">
                  <a:pos x="284" y="283"/>
                </a:cxn>
                <a:cxn ang="0">
                  <a:pos x="253" y="284"/>
                </a:cxn>
                <a:cxn ang="0">
                  <a:pos x="221" y="283"/>
                </a:cxn>
                <a:cxn ang="0">
                  <a:pos x="191" y="280"/>
                </a:cxn>
                <a:cxn ang="0">
                  <a:pos x="161" y="275"/>
                </a:cxn>
                <a:cxn ang="0">
                  <a:pos x="134" y="268"/>
                </a:cxn>
                <a:cxn ang="0">
                  <a:pos x="109" y="259"/>
                </a:cxn>
                <a:cxn ang="0">
                  <a:pos x="84" y="248"/>
                </a:cxn>
                <a:cxn ang="0">
                  <a:pos x="64" y="236"/>
                </a:cxn>
                <a:cxn ang="0">
                  <a:pos x="44" y="223"/>
                </a:cxn>
                <a:cxn ang="0">
                  <a:pos x="29" y="209"/>
                </a:cxn>
                <a:cxn ang="0">
                  <a:pos x="17" y="194"/>
                </a:cxn>
                <a:cxn ang="0">
                  <a:pos x="8" y="177"/>
                </a:cxn>
                <a:cxn ang="0">
                  <a:pos x="2" y="160"/>
                </a:cxn>
                <a:cxn ang="0">
                  <a:pos x="0" y="142"/>
                </a:cxn>
                <a:cxn ang="0">
                  <a:pos x="2" y="125"/>
                </a:cxn>
                <a:cxn ang="0">
                  <a:pos x="8" y="108"/>
                </a:cxn>
                <a:cxn ang="0">
                  <a:pos x="17" y="91"/>
                </a:cxn>
                <a:cxn ang="0">
                  <a:pos x="29" y="75"/>
                </a:cxn>
                <a:cxn ang="0">
                  <a:pos x="46" y="61"/>
                </a:cxn>
                <a:cxn ang="0">
                  <a:pos x="64" y="48"/>
                </a:cxn>
                <a:cxn ang="0">
                  <a:pos x="85" y="36"/>
                </a:cxn>
                <a:cxn ang="0">
                  <a:pos x="109" y="26"/>
                </a:cxn>
                <a:cxn ang="0">
                  <a:pos x="134" y="16"/>
                </a:cxn>
                <a:cxn ang="0">
                  <a:pos x="161" y="9"/>
                </a:cxn>
                <a:cxn ang="0">
                  <a:pos x="191" y="4"/>
                </a:cxn>
                <a:cxn ang="0">
                  <a:pos x="221" y="1"/>
                </a:cxn>
                <a:cxn ang="0">
                  <a:pos x="253" y="0"/>
                </a:cxn>
              </a:cxnLst>
              <a:rect l="0" t="0" r="r" b="b"/>
              <a:pathLst>
                <a:path w="506" h="284">
                  <a:moveTo>
                    <a:pt x="253" y="0"/>
                  </a:moveTo>
                  <a:lnTo>
                    <a:pt x="284" y="1"/>
                  </a:lnTo>
                  <a:lnTo>
                    <a:pt x="315" y="4"/>
                  </a:lnTo>
                  <a:lnTo>
                    <a:pt x="344" y="9"/>
                  </a:lnTo>
                  <a:lnTo>
                    <a:pt x="372" y="16"/>
                  </a:lnTo>
                  <a:lnTo>
                    <a:pt x="397" y="26"/>
                  </a:lnTo>
                  <a:lnTo>
                    <a:pt x="421" y="36"/>
                  </a:lnTo>
                  <a:lnTo>
                    <a:pt x="442" y="48"/>
                  </a:lnTo>
                  <a:lnTo>
                    <a:pt x="461" y="61"/>
                  </a:lnTo>
                  <a:lnTo>
                    <a:pt x="476" y="75"/>
                  </a:lnTo>
                  <a:lnTo>
                    <a:pt x="488" y="90"/>
                  </a:lnTo>
                  <a:lnTo>
                    <a:pt x="498" y="107"/>
                  </a:lnTo>
                  <a:lnTo>
                    <a:pt x="504" y="124"/>
                  </a:lnTo>
                  <a:lnTo>
                    <a:pt x="506" y="142"/>
                  </a:lnTo>
                  <a:lnTo>
                    <a:pt x="504" y="159"/>
                  </a:lnTo>
                  <a:lnTo>
                    <a:pt x="498" y="176"/>
                  </a:lnTo>
                  <a:lnTo>
                    <a:pt x="488" y="193"/>
                  </a:lnTo>
                  <a:lnTo>
                    <a:pt x="476" y="209"/>
                  </a:lnTo>
                  <a:lnTo>
                    <a:pt x="460" y="223"/>
                  </a:lnTo>
                  <a:lnTo>
                    <a:pt x="442" y="236"/>
                  </a:lnTo>
                  <a:lnTo>
                    <a:pt x="420" y="248"/>
                  </a:lnTo>
                  <a:lnTo>
                    <a:pt x="397" y="259"/>
                  </a:lnTo>
                  <a:lnTo>
                    <a:pt x="372" y="268"/>
                  </a:lnTo>
                  <a:lnTo>
                    <a:pt x="344" y="275"/>
                  </a:lnTo>
                  <a:lnTo>
                    <a:pt x="315" y="280"/>
                  </a:lnTo>
                  <a:lnTo>
                    <a:pt x="284" y="283"/>
                  </a:lnTo>
                  <a:lnTo>
                    <a:pt x="253" y="284"/>
                  </a:lnTo>
                  <a:lnTo>
                    <a:pt x="221" y="283"/>
                  </a:lnTo>
                  <a:lnTo>
                    <a:pt x="191" y="280"/>
                  </a:lnTo>
                  <a:lnTo>
                    <a:pt x="161" y="275"/>
                  </a:lnTo>
                  <a:lnTo>
                    <a:pt x="134" y="268"/>
                  </a:lnTo>
                  <a:lnTo>
                    <a:pt x="109" y="259"/>
                  </a:lnTo>
                  <a:lnTo>
                    <a:pt x="84" y="248"/>
                  </a:lnTo>
                  <a:lnTo>
                    <a:pt x="64" y="236"/>
                  </a:lnTo>
                  <a:lnTo>
                    <a:pt x="44" y="223"/>
                  </a:lnTo>
                  <a:lnTo>
                    <a:pt x="29" y="209"/>
                  </a:lnTo>
                  <a:lnTo>
                    <a:pt x="17" y="194"/>
                  </a:lnTo>
                  <a:lnTo>
                    <a:pt x="8" y="177"/>
                  </a:lnTo>
                  <a:lnTo>
                    <a:pt x="2" y="160"/>
                  </a:lnTo>
                  <a:lnTo>
                    <a:pt x="0" y="142"/>
                  </a:lnTo>
                  <a:lnTo>
                    <a:pt x="2" y="125"/>
                  </a:lnTo>
                  <a:lnTo>
                    <a:pt x="8" y="108"/>
                  </a:lnTo>
                  <a:lnTo>
                    <a:pt x="17" y="91"/>
                  </a:lnTo>
                  <a:lnTo>
                    <a:pt x="29" y="75"/>
                  </a:lnTo>
                  <a:lnTo>
                    <a:pt x="46" y="61"/>
                  </a:lnTo>
                  <a:lnTo>
                    <a:pt x="64" y="48"/>
                  </a:lnTo>
                  <a:lnTo>
                    <a:pt x="85" y="36"/>
                  </a:lnTo>
                  <a:lnTo>
                    <a:pt x="109" y="26"/>
                  </a:lnTo>
                  <a:lnTo>
                    <a:pt x="134" y="16"/>
                  </a:lnTo>
                  <a:lnTo>
                    <a:pt x="161" y="9"/>
                  </a:lnTo>
                  <a:lnTo>
                    <a:pt x="191" y="4"/>
                  </a:lnTo>
                  <a:lnTo>
                    <a:pt x="221" y="1"/>
                  </a:lnTo>
                  <a:lnTo>
                    <a:pt x="253"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18"/>
            <p:cNvSpPr>
              <a:spLocks noEditPoints="1"/>
            </p:cNvSpPr>
            <p:nvPr/>
          </p:nvSpPr>
          <p:spPr bwMode="auto">
            <a:xfrm flipH="1">
              <a:off x="6770381" y="3286024"/>
              <a:ext cx="202582" cy="114609"/>
            </a:xfrm>
            <a:custGeom>
              <a:avLst/>
              <a:gdLst/>
              <a:ahLst/>
              <a:cxnLst>
                <a:cxn ang="0">
                  <a:pos x="252" y="284"/>
                </a:cxn>
                <a:cxn ang="0">
                  <a:pos x="251" y="284"/>
                </a:cxn>
                <a:cxn ang="0">
                  <a:pos x="252" y="284"/>
                </a:cxn>
                <a:cxn ang="0">
                  <a:pos x="251" y="0"/>
                </a:cxn>
                <a:cxn ang="0">
                  <a:pos x="282" y="1"/>
                </a:cxn>
                <a:cxn ang="0">
                  <a:pos x="313" y="4"/>
                </a:cxn>
                <a:cxn ang="0">
                  <a:pos x="341" y="9"/>
                </a:cxn>
                <a:cxn ang="0">
                  <a:pos x="369" y="16"/>
                </a:cxn>
                <a:cxn ang="0">
                  <a:pos x="394" y="26"/>
                </a:cxn>
                <a:cxn ang="0">
                  <a:pos x="417" y="36"/>
                </a:cxn>
                <a:cxn ang="0">
                  <a:pos x="439" y="48"/>
                </a:cxn>
                <a:cxn ang="0">
                  <a:pos x="457" y="61"/>
                </a:cxn>
                <a:cxn ang="0">
                  <a:pos x="472" y="75"/>
                </a:cxn>
                <a:cxn ang="0">
                  <a:pos x="484" y="91"/>
                </a:cxn>
                <a:cxn ang="0">
                  <a:pos x="494" y="108"/>
                </a:cxn>
                <a:cxn ang="0">
                  <a:pos x="500" y="125"/>
                </a:cxn>
                <a:cxn ang="0">
                  <a:pos x="502" y="142"/>
                </a:cxn>
                <a:cxn ang="0">
                  <a:pos x="500" y="159"/>
                </a:cxn>
                <a:cxn ang="0">
                  <a:pos x="494" y="176"/>
                </a:cxn>
                <a:cxn ang="0">
                  <a:pos x="484" y="193"/>
                </a:cxn>
                <a:cxn ang="0">
                  <a:pos x="472" y="209"/>
                </a:cxn>
                <a:cxn ang="0">
                  <a:pos x="457" y="223"/>
                </a:cxn>
                <a:cxn ang="0">
                  <a:pos x="439" y="236"/>
                </a:cxn>
                <a:cxn ang="0">
                  <a:pos x="417" y="248"/>
                </a:cxn>
                <a:cxn ang="0">
                  <a:pos x="394" y="259"/>
                </a:cxn>
                <a:cxn ang="0">
                  <a:pos x="369" y="268"/>
                </a:cxn>
                <a:cxn ang="0">
                  <a:pos x="342" y="275"/>
                </a:cxn>
                <a:cxn ang="0">
                  <a:pos x="313" y="280"/>
                </a:cxn>
                <a:cxn ang="0">
                  <a:pos x="282" y="283"/>
                </a:cxn>
                <a:cxn ang="0">
                  <a:pos x="252" y="284"/>
                </a:cxn>
                <a:cxn ang="0">
                  <a:pos x="220" y="283"/>
                </a:cxn>
                <a:cxn ang="0">
                  <a:pos x="190" y="280"/>
                </a:cxn>
                <a:cxn ang="0">
                  <a:pos x="160" y="275"/>
                </a:cxn>
                <a:cxn ang="0">
                  <a:pos x="133" y="268"/>
                </a:cxn>
                <a:cxn ang="0">
                  <a:pos x="108" y="259"/>
                </a:cxn>
                <a:cxn ang="0">
                  <a:pos x="84" y="248"/>
                </a:cxn>
                <a:cxn ang="0">
                  <a:pos x="64" y="236"/>
                </a:cxn>
                <a:cxn ang="0">
                  <a:pos x="45" y="223"/>
                </a:cxn>
                <a:cxn ang="0">
                  <a:pos x="29" y="209"/>
                </a:cxn>
                <a:cxn ang="0">
                  <a:pos x="17" y="193"/>
                </a:cxn>
                <a:cxn ang="0">
                  <a:pos x="8" y="176"/>
                </a:cxn>
                <a:cxn ang="0">
                  <a:pos x="2" y="159"/>
                </a:cxn>
                <a:cxn ang="0">
                  <a:pos x="0" y="142"/>
                </a:cxn>
                <a:cxn ang="0">
                  <a:pos x="2" y="125"/>
                </a:cxn>
                <a:cxn ang="0">
                  <a:pos x="8" y="108"/>
                </a:cxn>
                <a:cxn ang="0">
                  <a:pos x="17" y="91"/>
                </a:cxn>
                <a:cxn ang="0">
                  <a:pos x="29" y="75"/>
                </a:cxn>
                <a:cxn ang="0">
                  <a:pos x="45" y="61"/>
                </a:cxn>
                <a:cxn ang="0">
                  <a:pos x="63" y="48"/>
                </a:cxn>
                <a:cxn ang="0">
                  <a:pos x="84" y="36"/>
                </a:cxn>
                <a:cxn ang="0">
                  <a:pos x="108" y="26"/>
                </a:cxn>
                <a:cxn ang="0">
                  <a:pos x="133" y="16"/>
                </a:cxn>
                <a:cxn ang="0">
                  <a:pos x="159" y="9"/>
                </a:cxn>
                <a:cxn ang="0">
                  <a:pos x="189" y="4"/>
                </a:cxn>
                <a:cxn ang="0">
                  <a:pos x="219" y="1"/>
                </a:cxn>
                <a:cxn ang="0">
                  <a:pos x="251" y="0"/>
                </a:cxn>
              </a:cxnLst>
              <a:rect l="0" t="0" r="r" b="b"/>
              <a:pathLst>
                <a:path w="502" h="284">
                  <a:moveTo>
                    <a:pt x="252" y="284"/>
                  </a:moveTo>
                  <a:lnTo>
                    <a:pt x="251" y="284"/>
                  </a:lnTo>
                  <a:lnTo>
                    <a:pt x="252" y="284"/>
                  </a:lnTo>
                  <a:close/>
                  <a:moveTo>
                    <a:pt x="251" y="0"/>
                  </a:moveTo>
                  <a:lnTo>
                    <a:pt x="282" y="1"/>
                  </a:lnTo>
                  <a:lnTo>
                    <a:pt x="313" y="4"/>
                  </a:lnTo>
                  <a:lnTo>
                    <a:pt x="341" y="9"/>
                  </a:lnTo>
                  <a:lnTo>
                    <a:pt x="369" y="16"/>
                  </a:lnTo>
                  <a:lnTo>
                    <a:pt x="394" y="26"/>
                  </a:lnTo>
                  <a:lnTo>
                    <a:pt x="417" y="36"/>
                  </a:lnTo>
                  <a:lnTo>
                    <a:pt x="439" y="48"/>
                  </a:lnTo>
                  <a:lnTo>
                    <a:pt x="457" y="61"/>
                  </a:lnTo>
                  <a:lnTo>
                    <a:pt x="472" y="75"/>
                  </a:lnTo>
                  <a:lnTo>
                    <a:pt x="484" y="91"/>
                  </a:lnTo>
                  <a:lnTo>
                    <a:pt x="494" y="108"/>
                  </a:lnTo>
                  <a:lnTo>
                    <a:pt x="500" y="125"/>
                  </a:lnTo>
                  <a:lnTo>
                    <a:pt x="502" y="142"/>
                  </a:lnTo>
                  <a:lnTo>
                    <a:pt x="500" y="159"/>
                  </a:lnTo>
                  <a:lnTo>
                    <a:pt x="494" y="176"/>
                  </a:lnTo>
                  <a:lnTo>
                    <a:pt x="484" y="193"/>
                  </a:lnTo>
                  <a:lnTo>
                    <a:pt x="472" y="209"/>
                  </a:lnTo>
                  <a:lnTo>
                    <a:pt x="457" y="223"/>
                  </a:lnTo>
                  <a:lnTo>
                    <a:pt x="439" y="236"/>
                  </a:lnTo>
                  <a:lnTo>
                    <a:pt x="417" y="248"/>
                  </a:lnTo>
                  <a:lnTo>
                    <a:pt x="394" y="259"/>
                  </a:lnTo>
                  <a:lnTo>
                    <a:pt x="369" y="268"/>
                  </a:lnTo>
                  <a:lnTo>
                    <a:pt x="342" y="275"/>
                  </a:lnTo>
                  <a:lnTo>
                    <a:pt x="313" y="280"/>
                  </a:lnTo>
                  <a:lnTo>
                    <a:pt x="282" y="283"/>
                  </a:lnTo>
                  <a:lnTo>
                    <a:pt x="252" y="284"/>
                  </a:lnTo>
                  <a:lnTo>
                    <a:pt x="220" y="283"/>
                  </a:lnTo>
                  <a:lnTo>
                    <a:pt x="190" y="280"/>
                  </a:lnTo>
                  <a:lnTo>
                    <a:pt x="160" y="275"/>
                  </a:lnTo>
                  <a:lnTo>
                    <a:pt x="133" y="268"/>
                  </a:lnTo>
                  <a:lnTo>
                    <a:pt x="108" y="259"/>
                  </a:lnTo>
                  <a:lnTo>
                    <a:pt x="84" y="248"/>
                  </a:lnTo>
                  <a:lnTo>
                    <a:pt x="64" y="236"/>
                  </a:lnTo>
                  <a:lnTo>
                    <a:pt x="45" y="223"/>
                  </a:lnTo>
                  <a:lnTo>
                    <a:pt x="29" y="209"/>
                  </a:lnTo>
                  <a:lnTo>
                    <a:pt x="17" y="193"/>
                  </a:lnTo>
                  <a:lnTo>
                    <a:pt x="8" y="176"/>
                  </a:lnTo>
                  <a:lnTo>
                    <a:pt x="2" y="159"/>
                  </a:lnTo>
                  <a:lnTo>
                    <a:pt x="0" y="142"/>
                  </a:lnTo>
                  <a:lnTo>
                    <a:pt x="2" y="125"/>
                  </a:lnTo>
                  <a:lnTo>
                    <a:pt x="8" y="108"/>
                  </a:lnTo>
                  <a:lnTo>
                    <a:pt x="17" y="91"/>
                  </a:lnTo>
                  <a:lnTo>
                    <a:pt x="29" y="75"/>
                  </a:lnTo>
                  <a:lnTo>
                    <a:pt x="45" y="61"/>
                  </a:lnTo>
                  <a:lnTo>
                    <a:pt x="63" y="48"/>
                  </a:lnTo>
                  <a:lnTo>
                    <a:pt x="84" y="36"/>
                  </a:lnTo>
                  <a:lnTo>
                    <a:pt x="108" y="26"/>
                  </a:lnTo>
                  <a:lnTo>
                    <a:pt x="133" y="16"/>
                  </a:lnTo>
                  <a:lnTo>
                    <a:pt x="159" y="9"/>
                  </a:lnTo>
                  <a:lnTo>
                    <a:pt x="189" y="4"/>
                  </a:lnTo>
                  <a:lnTo>
                    <a:pt x="219" y="1"/>
                  </a:lnTo>
                  <a:lnTo>
                    <a:pt x="251" y="0"/>
                  </a:lnTo>
                  <a:close/>
                </a:path>
              </a:pathLst>
            </a:custGeom>
            <a:solidFill>
              <a:srgbClr val="EFD690"/>
            </a:solidFill>
            <a:ln w="0">
              <a:solidFill>
                <a:srgbClr val="EFD69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19"/>
            <p:cNvSpPr>
              <a:spLocks/>
            </p:cNvSpPr>
            <p:nvPr/>
          </p:nvSpPr>
          <p:spPr bwMode="auto">
            <a:xfrm flipH="1">
              <a:off x="6770381" y="3286427"/>
              <a:ext cx="201775" cy="113801"/>
            </a:xfrm>
            <a:custGeom>
              <a:avLst/>
              <a:gdLst/>
              <a:ahLst/>
              <a:cxnLst>
                <a:cxn ang="0">
                  <a:pos x="250" y="0"/>
                </a:cxn>
                <a:cxn ang="0">
                  <a:pos x="281" y="1"/>
                </a:cxn>
                <a:cxn ang="0">
                  <a:pos x="312" y="4"/>
                </a:cxn>
                <a:cxn ang="0">
                  <a:pos x="340" y="9"/>
                </a:cxn>
                <a:cxn ang="0">
                  <a:pos x="368" y="16"/>
                </a:cxn>
                <a:cxn ang="0">
                  <a:pos x="393" y="26"/>
                </a:cxn>
                <a:cxn ang="0">
                  <a:pos x="415" y="36"/>
                </a:cxn>
                <a:cxn ang="0">
                  <a:pos x="437" y="48"/>
                </a:cxn>
                <a:cxn ang="0">
                  <a:pos x="455" y="60"/>
                </a:cxn>
                <a:cxn ang="0">
                  <a:pos x="470" y="75"/>
                </a:cxn>
                <a:cxn ang="0">
                  <a:pos x="482" y="90"/>
                </a:cxn>
                <a:cxn ang="0">
                  <a:pos x="492" y="107"/>
                </a:cxn>
                <a:cxn ang="0">
                  <a:pos x="498" y="124"/>
                </a:cxn>
                <a:cxn ang="0">
                  <a:pos x="500" y="141"/>
                </a:cxn>
                <a:cxn ang="0">
                  <a:pos x="498" y="158"/>
                </a:cxn>
                <a:cxn ang="0">
                  <a:pos x="492" y="175"/>
                </a:cxn>
                <a:cxn ang="0">
                  <a:pos x="482" y="192"/>
                </a:cxn>
                <a:cxn ang="0">
                  <a:pos x="470" y="207"/>
                </a:cxn>
                <a:cxn ang="0">
                  <a:pos x="455" y="222"/>
                </a:cxn>
                <a:cxn ang="0">
                  <a:pos x="437" y="234"/>
                </a:cxn>
                <a:cxn ang="0">
                  <a:pos x="415" y="246"/>
                </a:cxn>
                <a:cxn ang="0">
                  <a:pos x="393" y="257"/>
                </a:cxn>
                <a:cxn ang="0">
                  <a:pos x="368" y="266"/>
                </a:cxn>
                <a:cxn ang="0">
                  <a:pos x="340" y="273"/>
                </a:cxn>
                <a:cxn ang="0">
                  <a:pos x="312" y="278"/>
                </a:cxn>
                <a:cxn ang="0">
                  <a:pos x="281" y="281"/>
                </a:cxn>
                <a:cxn ang="0">
                  <a:pos x="250" y="282"/>
                </a:cxn>
                <a:cxn ang="0">
                  <a:pos x="218" y="281"/>
                </a:cxn>
                <a:cxn ang="0">
                  <a:pos x="188" y="278"/>
                </a:cxn>
                <a:cxn ang="0">
                  <a:pos x="159" y="273"/>
                </a:cxn>
                <a:cxn ang="0">
                  <a:pos x="132" y="266"/>
                </a:cxn>
                <a:cxn ang="0">
                  <a:pos x="107" y="257"/>
                </a:cxn>
                <a:cxn ang="0">
                  <a:pos x="84" y="246"/>
                </a:cxn>
                <a:cxn ang="0">
                  <a:pos x="63" y="234"/>
                </a:cxn>
                <a:cxn ang="0">
                  <a:pos x="45" y="222"/>
                </a:cxn>
                <a:cxn ang="0">
                  <a:pos x="29" y="207"/>
                </a:cxn>
                <a:cxn ang="0">
                  <a:pos x="17" y="192"/>
                </a:cxn>
                <a:cxn ang="0">
                  <a:pos x="8" y="175"/>
                </a:cxn>
                <a:cxn ang="0">
                  <a:pos x="2" y="158"/>
                </a:cxn>
                <a:cxn ang="0">
                  <a:pos x="0" y="141"/>
                </a:cxn>
                <a:cxn ang="0">
                  <a:pos x="2" y="124"/>
                </a:cxn>
                <a:cxn ang="0">
                  <a:pos x="8" y="107"/>
                </a:cxn>
                <a:cxn ang="0">
                  <a:pos x="17" y="90"/>
                </a:cxn>
                <a:cxn ang="0">
                  <a:pos x="29" y="75"/>
                </a:cxn>
                <a:cxn ang="0">
                  <a:pos x="45" y="60"/>
                </a:cxn>
                <a:cxn ang="0">
                  <a:pos x="63" y="48"/>
                </a:cxn>
                <a:cxn ang="0">
                  <a:pos x="84" y="36"/>
                </a:cxn>
                <a:cxn ang="0">
                  <a:pos x="107" y="26"/>
                </a:cxn>
                <a:cxn ang="0">
                  <a:pos x="132" y="16"/>
                </a:cxn>
                <a:cxn ang="0">
                  <a:pos x="159" y="9"/>
                </a:cxn>
                <a:cxn ang="0">
                  <a:pos x="188" y="4"/>
                </a:cxn>
                <a:cxn ang="0">
                  <a:pos x="218" y="1"/>
                </a:cxn>
                <a:cxn ang="0">
                  <a:pos x="250" y="0"/>
                </a:cxn>
              </a:cxnLst>
              <a:rect l="0" t="0" r="r" b="b"/>
              <a:pathLst>
                <a:path w="500" h="282">
                  <a:moveTo>
                    <a:pt x="250" y="0"/>
                  </a:moveTo>
                  <a:lnTo>
                    <a:pt x="281" y="1"/>
                  </a:lnTo>
                  <a:lnTo>
                    <a:pt x="312" y="4"/>
                  </a:lnTo>
                  <a:lnTo>
                    <a:pt x="340" y="9"/>
                  </a:lnTo>
                  <a:lnTo>
                    <a:pt x="368" y="16"/>
                  </a:lnTo>
                  <a:lnTo>
                    <a:pt x="393" y="26"/>
                  </a:lnTo>
                  <a:lnTo>
                    <a:pt x="415" y="36"/>
                  </a:lnTo>
                  <a:lnTo>
                    <a:pt x="437" y="48"/>
                  </a:lnTo>
                  <a:lnTo>
                    <a:pt x="455" y="60"/>
                  </a:lnTo>
                  <a:lnTo>
                    <a:pt x="470" y="75"/>
                  </a:lnTo>
                  <a:lnTo>
                    <a:pt x="482" y="90"/>
                  </a:lnTo>
                  <a:lnTo>
                    <a:pt x="492" y="107"/>
                  </a:lnTo>
                  <a:lnTo>
                    <a:pt x="498" y="124"/>
                  </a:lnTo>
                  <a:lnTo>
                    <a:pt x="500" y="141"/>
                  </a:lnTo>
                  <a:lnTo>
                    <a:pt x="498" y="158"/>
                  </a:lnTo>
                  <a:lnTo>
                    <a:pt x="492" y="175"/>
                  </a:lnTo>
                  <a:lnTo>
                    <a:pt x="482" y="192"/>
                  </a:lnTo>
                  <a:lnTo>
                    <a:pt x="470" y="207"/>
                  </a:lnTo>
                  <a:lnTo>
                    <a:pt x="455" y="222"/>
                  </a:lnTo>
                  <a:lnTo>
                    <a:pt x="437" y="234"/>
                  </a:lnTo>
                  <a:lnTo>
                    <a:pt x="415" y="246"/>
                  </a:lnTo>
                  <a:lnTo>
                    <a:pt x="393" y="257"/>
                  </a:lnTo>
                  <a:lnTo>
                    <a:pt x="368" y="266"/>
                  </a:lnTo>
                  <a:lnTo>
                    <a:pt x="340" y="273"/>
                  </a:lnTo>
                  <a:lnTo>
                    <a:pt x="312" y="278"/>
                  </a:lnTo>
                  <a:lnTo>
                    <a:pt x="281" y="281"/>
                  </a:lnTo>
                  <a:lnTo>
                    <a:pt x="250" y="282"/>
                  </a:lnTo>
                  <a:lnTo>
                    <a:pt x="218" y="281"/>
                  </a:lnTo>
                  <a:lnTo>
                    <a:pt x="188" y="278"/>
                  </a:lnTo>
                  <a:lnTo>
                    <a:pt x="159" y="273"/>
                  </a:lnTo>
                  <a:lnTo>
                    <a:pt x="132" y="266"/>
                  </a:lnTo>
                  <a:lnTo>
                    <a:pt x="107" y="257"/>
                  </a:lnTo>
                  <a:lnTo>
                    <a:pt x="84" y="246"/>
                  </a:lnTo>
                  <a:lnTo>
                    <a:pt x="63" y="234"/>
                  </a:lnTo>
                  <a:lnTo>
                    <a:pt x="45" y="222"/>
                  </a:lnTo>
                  <a:lnTo>
                    <a:pt x="29" y="207"/>
                  </a:lnTo>
                  <a:lnTo>
                    <a:pt x="17" y="192"/>
                  </a:lnTo>
                  <a:lnTo>
                    <a:pt x="8" y="175"/>
                  </a:lnTo>
                  <a:lnTo>
                    <a:pt x="2" y="158"/>
                  </a:lnTo>
                  <a:lnTo>
                    <a:pt x="0" y="141"/>
                  </a:lnTo>
                  <a:lnTo>
                    <a:pt x="2" y="124"/>
                  </a:lnTo>
                  <a:lnTo>
                    <a:pt x="8" y="107"/>
                  </a:lnTo>
                  <a:lnTo>
                    <a:pt x="17" y="90"/>
                  </a:lnTo>
                  <a:lnTo>
                    <a:pt x="29" y="75"/>
                  </a:lnTo>
                  <a:lnTo>
                    <a:pt x="45" y="60"/>
                  </a:lnTo>
                  <a:lnTo>
                    <a:pt x="63" y="48"/>
                  </a:lnTo>
                  <a:lnTo>
                    <a:pt x="84" y="36"/>
                  </a:lnTo>
                  <a:lnTo>
                    <a:pt x="107" y="26"/>
                  </a:lnTo>
                  <a:lnTo>
                    <a:pt x="132" y="16"/>
                  </a:lnTo>
                  <a:lnTo>
                    <a:pt x="159" y="9"/>
                  </a:lnTo>
                  <a:lnTo>
                    <a:pt x="188" y="4"/>
                  </a:lnTo>
                  <a:lnTo>
                    <a:pt x="218" y="1"/>
                  </a:lnTo>
                  <a:lnTo>
                    <a:pt x="250" y="0"/>
                  </a:lnTo>
                  <a:close/>
                </a:path>
              </a:pathLst>
            </a:custGeom>
            <a:solidFill>
              <a:srgbClr val="EFD792"/>
            </a:solidFill>
            <a:ln w="0">
              <a:solidFill>
                <a:srgbClr val="EFD79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20"/>
            <p:cNvSpPr>
              <a:spLocks/>
            </p:cNvSpPr>
            <p:nvPr/>
          </p:nvSpPr>
          <p:spPr bwMode="auto">
            <a:xfrm flipH="1">
              <a:off x="6770784" y="3286831"/>
              <a:ext cx="200968" cy="112994"/>
            </a:xfrm>
            <a:custGeom>
              <a:avLst/>
              <a:gdLst/>
              <a:ahLst/>
              <a:cxnLst>
                <a:cxn ang="0">
                  <a:pos x="249" y="0"/>
                </a:cxn>
                <a:cxn ang="0">
                  <a:pos x="280" y="1"/>
                </a:cxn>
                <a:cxn ang="0">
                  <a:pos x="310" y="4"/>
                </a:cxn>
                <a:cxn ang="0">
                  <a:pos x="338" y="9"/>
                </a:cxn>
                <a:cxn ang="0">
                  <a:pos x="366" y="16"/>
                </a:cxn>
                <a:cxn ang="0">
                  <a:pos x="391" y="26"/>
                </a:cxn>
                <a:cxn ang="0">
                  <a:pos x="414" y="36"/>
                </a:cxn>
                <a:cxn ang="0">
                  <a:pos x="435" y="47"/>
                </a:cxn>
                <a:cxn ang="0">
                  <a:pos x="453" y="60"/>
                </a:cxn>
                <a:cxn ang="0">
                  <a:pos x="468" y="74"/>
                </a:cxn>
                <a:cxn ang="0">
                  <a:pos x="480" y="89"/>
                </a:cxn>
                <a:cxn ang="0">
                  <a:pos x="490" y="106"/>
                </a:cxn>
                <a:cxn ang="0">
                  <a:pos x="496" y="123"/>
                </a:cxn>
                <a:cxn ang="0">
                  <a:pos x="498" y="140"/>
                </a:cxn>
                <a:cxn ang="0">
                  <a:pos x="496" y="157"/>
                </a:cxn>
                <a:cxn ang="0">
                  <a:pos x="490" y="174"/>
                </a:cxn>
                <a:cxn ang="0">
                  <a:pos x="480" y="191"/>
                </a:cxn>
                <a:cxn ang="0">
                  <a:pos x="468" y="206"/>
                </a:cxn>
                <a:cxn ang="0">
                  <a:pos x="453" y="220"/>
                </a:cxn>
                <a:cxn ang="0">
                  <a:pos x="435" y="233"/>
                </a:cxn>
                <a:cxn ang="0">
                  <a:pos x="414" y="244"/>
                </a:cxn>
                <a:cxn ang="0">
                  <a:pos x="391" y="255"/>
                </a:cxn>
                <a:cxn ang="0">
                  <a:pos x="366" y="264"/>
                </a:cxn>
                <a:cxn ang="0">
                  <a:pos x="338" y="271"/>
                </a:cxn>
                <a:cxn ang="0">
                  <a:pos x="310" y="276"/>
                </a:cxn>
                <a:cxn ang="0">
                  <a:pos x="280" y="279"/>
                </a:cxn>
                <a:cxn ang="0">
                  <a:pos x="249" y="280"/>
                </a:cxn>
                <a:cxn ang="0">
                  <a:pos x="217" y="279"/>
                </a:cxn>
                <a:cxn ang="0">
                  <a:pos x="188" y="276"/>
                </a:cxn>
                <a:cxn ang="0">
                  <a:pos x="159" y="271"/>
                </a:cxn>
                <a:cxn ang="0">
                  <a:pos x="132" y="264"/>
                </a:cxn>
                <a:cxn ang="0">
                  <a:pos x="107" y="255"/>
                </a:cxn>
                <a:cxn ang="0">
                  <a:pos x="83" y="244"/>
                </a:cxn>
                <a:cxn ang="0">
                  <a:pos x="63" y="233"/>
                </a:cxn>
                <a:cxn ang="0">
                  <a:pos x="45" y="220"/>
                </a:cxn>
                <a:cxn ang="0">
                  <a:pos x="29" y="206"/>
                </a:cxn>
                <a:cxn ang="0">
                  <a:pos x="17" y="191"/>
                </a:cxn>
                <a:cxn ang="0">
                  <a:pos x="8" y="174"/>
                </a:cxn>
                <a:cxn ang="0">
                  <a:pos x="2" y="157"/>
                </a:cxn>
                <a:cxn ang="0">
                  <a:pos x="0" y="140"/>
                </a:cxn>
                <a:cxn ang="0">
                  <a:pos x="2" y="123"/>
                </a:cxn>
                <a:cxn ang="0">
                  <a:pos x="8" y="106"/>
                </a:cxn>
                <a:cxn ang="0">
                  <a:pos x="17" y="89"/>
                </a:cxn>
                <a:cxn ang="0">
                  <a:pos x="29" y="74"/>
                </a:cxn>
                <a:cxn ang="0">
                  <a:pos x="45" y="60"/>
                </a:cxn>
                <a:cxn ang="0">
                  <a:pos x="63" y="47"/>
                </a:cxn>
                <a:cxn ang="0">
                  <a:pos x="83" y="36"/>
                </a:cxn>
                <a:cxn ang="0">
                  <a:pos x="107" y="26"/>
                </a:cxn>
                <a:cxn ang="0">
                  <a:pos x="132" y="16"/>
                </a:cxn>
                <a:cxn ang="0">
                  <a:pos x="159" y="9"/>
                </a:cxn>
                <a:cxn ang="0">
                  <a:pos x="188" y="4"/>
                </a:cxn>
                <a:cxn ang="0">
                  <a:pos x="217" y="1"/>
                </a:cxn>
                <a:cxn ang="0">
                  <a:pos x="249" y="0"/>
                </a:cxn>
              </a:cxnLst>
              <a:rect l="0" t="0" r="r" b="b"/>
              <a:pathLst>
                <a:path w="498" h="280">
                  <a:moveTo>
                    <a:pt x="249" y="0"/>
                  </a:moveTo>
                  <a:lnTo>
                    <a:pt x="280" y="1"/>
                  </a:lnTo>
                  <a:lnTo>
                    <a:pt x="310" y="4"/>
                  </a:lnTo>
                  <a:lnTo>
                    <a:pt x="338" y="9"/>
                  </a:lnTo>
                  <a:lnTo>
                    <a:pt x="366" y="16"/>
                  </a:lnTo>
                  <a:lnTo>
                    <a:pt x="391" y="26"/>
                  </a:lnTo>
                  <a:lnTo>
                    <a:pt x="414" y="36"/>
                  </a:lnTo>
                  <a:lnTo>
                    <a:pt x="435" y="47"/>
                  </a:lnTo>
                  <a:lnTo>
                    <a:pt x="453" y="60"/>
                  </a:lnTo>
                  <a:lnTo>
                    <a:pt x="468" y="74"/>
                  </a:lnTo>
                  <a:lnTo>
                    <a:pt x="480" y="89"/>
                  </a:lnTo>
                  <a:lnTo>
                    <a:pt x="490" y="106"/>
                  </a:lnTo>
                  <a:lnTo>
                    <a:pt x="496" y="123"/>
                  </a:lnTo>
                  <a:lnTo>
                    <a:pt x="498" y="140"/>
                  </a:lnTo>
                  <a:lnTo>
                    <a:pt x="496" y="157"/>
                  </a:lnTo>
                  <a:lnTo>
                    <a:pt x="490" y="174"/>
                  </a:lnTo>
                  <a:lnTo>
                    <a:pt x="480" y="191"/>
                  </a:lnTo>
                  <a:lnTo>
                    <a:pt x="468" y="206"/>
                  </a:lnTo>
                  <a:lnTo>
                    <a:pt x="453" y="220"/>
                  </a:lnTo>
                  <a:lnTo>
                    <a:pt x="435" y="233"/>
                  </a:lnTo>
                  <a:lnTo>
                    <a:pt x="414" y="244"/>
                  </a:lnTo>
                  <a:lnTo>
                    <a:pt x="391" y="255"/>
                  </a:lnTo>
                  <a:lnTo>
                    <a:pt x="366" y="264"/>
                  </a:lnTo>
                  <a:lnTo>
                    <a:pt x="338" y="271"/>
                  </a:lnTo>
                  <a:lnTo>
                    <a:pt x="310" y="276"/>
                  </a:lnTo>
                  <a:lnTo>
                    <a:pt x="280" y="279"/>
                  </a:lnTo>
                  <a:lnTo>
                    <a:pt x="249" y="280"/>
                  </a:lnTo>
                  <a:lnTo>
                    <a:pt x="217" y="279"/>
                  </a:lnTo>
                  <a:lnTo>
                    <a:pt x="188" y="276"/>
                  </a:lnTo>
                  <a:lnTo>
                    <a:pt x="159" y="271"/>
                  </a:lnTo>
                  <a:lnTo>
                    <a:pt x="132" y="264"/>
                  </a:lnTo>
                  <a:lnTo>
                    <a:pt x="107" y="255"/>
                  </a:lnTo>
                  <a:lnTo>
                    <a:pt x="83" y="244"/>
                  </a:lnTo>
                  <a:lnTo>
                    <a:pt x="63" y="233"/>
                  </a:lnTo>
                  <a:lnTo>
                    <a:pt x="45" y="220"/>
                  </a:lnTo>
                  <a:lnTo>
                    <a:pt x="29" y="206"/>
                  </a:lnTo>
                  <a:lnTo>
                    <a:pt x="17" y="191"/>
                  </a:lnTo>
                  <a:lnTo>
                    <a:pt x="8" y="174"/>
                  </a:lnTo>
                  <a:lnTo>
                    <a:pt x="2" y="157"/>
                  </a:lnTo>
                  <a:lnTo>
                    <a:pt x="0" y="140"/>
                  </a:lnTo>
                  <a:lnTo>
                    <a:pt x="2" y="123"/>
                  </a:lnTo>
                  <a:lnTo>
                    <a:pt x="8" y="106"/>
                  </a:lnTo>
                  <a:lnTo>
                    <a:pt x="17" y="89"/>
                  </a:lnTo>
                  <a:lnTo>
                    <a:pt x="29" y="74"/>
                  </a:lnTo>
                  <a:lnTo>
                    <a:pt x="45" y="60"/>
                  </a:lnTo>
                  <a:lnTo>
                    <a:pt x="63" y="47"/>
                  </a:lnTo>
                  <a:lnTo>
                    <a:pt x="83" y="36"/>
                  </a:lnTo>
                  <a:lnTo>
                    <a:pt x="107" y="26"/>
                  </a:lnTo>
                  <a:lnTo>
                    <a:pt x="132" y="16"/>
                  </a:lnTo>
                  <a:lnTo>
                    <a:pt x="159" y="9"/>
                  </a:lnTo>
                  <a:lnTo>
                    <a:pt x="188" y="4"/>
                  </a:lnTo>
                  <a:lnTo>
                    <a:pt x="217" y="1"/>
                  </a:lnTo>
                  <a:lnTo>
                    <a:pt x="249" y="0"/>
                  </a:lnTo>
                  <a:close/>
                </a:path>
              </a:pathLst>
            </a:custGeom>
            <a:solidFill>
              <a:srgbClr val="EFD793"/>
            </a:solidFill>
            <a:ln w="0">
              <a:solidFill>
                <a:srgbClr val="EFD79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21"/>
            <p:cNvSpPr>
              <a:spLocks/>
            </p:cNvSpPr>
            <p:nvPr/>
          </p:nvSpPr>
          <p:spPr bwMode="auto">
            <a:xfrm flipH="1">
              <a:off x="6770784" y="3286427"/>
              <a:ext cx="200161" cy="112994"/>
            </a:xfrm>
            <a:custGeom>
              <a:avLst/>
              <a:gdLst/>
              <a:ahLst/>
              <a:cxnLst>
                <a:cxn ang="0">
                  <a:pos x="248" y="0"/>
                </a:cxn>
                <a:cxn ang="0">
                  <a:pos x="279" y="1"/>
                </a:cxn>
                <a:cxn ang="0">
                  <a:pos x="309" y="4"/>
                </a:cxn>
                <a:cxn ang="0">
                  <a:pos x="337" y="9"/>
                </a:cxn>
                <a:cxn ang="0">
                  <a:pos x="365" y="16"/>
                </a:cxn>
                <a:cxn ang="0">
                  <a:pos x="390" y="26"/>
                </a:cxn>
                <a:cxn ang="0">
                  <a:pos x="412" y="36"/>
                </a:cxn>
                <a:cxn ang="0">
                  <a:pos x="434" y="47"/>
                </a:cxn>
                <a:cxn ang="0">
                  <a:pos x="451" y="60"/>
                </a:cxn>
                <a:cxn ang="0">
                  <a:pos x="466" y="74"/>
                </a:cxn>
                <a:cxn ang="0">
                  <a:pos x="479" y="89"/>
                </a:cxn>
                <a:cxn ang="0">
                  <a:pos x="489" y="106"/>
                </a:cxn>
                <a:cxn ang="0">
                  <a:pos x="494" y="123"/>
                </a:cxn>
                <a:cxn ang="0">
                  <a:pos x="496" y="140"/>
                </a:cxn>
                <a:cxn ang="0">
                  <a:pos x="494" y="157"/>
                </a:cxn>
                <a:cxn ang="0">
                  <a:pos x="489" y="174"/>
                </a:cxn>
                <a:cxn ang="0">
                  <a:pos x="479" y="191"/>
                </a:cxn>
                <a:cxn ang="0">
                  <a:pos x="466" y="206"/>
                </a:cxn>
                <a:cxn ang="0">
                  <a:pos x="451" y="220"/>
                </a:cxn>
                <a:cxn ang="0">
                  <a:pos x="434" y="233"/>
                </a:cxn>
                <a:cxn ang="0">
                  <a:pos x="412" y="244"/>
                </a:cxn>
                <a:cxn ang="0">
                  <a:pos x="390" y="254"/>
                </a:cxn>
                <a:cxn ang="0">
                  <a:pos x="365" y="264"/>
                </a:cxn>
                <a:cxn ang="0">
                  <a:pos x="337" y="271"/>
                </a:cxn>
                <a:cxn ang="0">
                  <a:pos x="309" y="276"/>
                </a:cxn>
                <a:cxn ang="0">
                  <a:pos x="279" y="279"/>
                </a:cxn>
                <a:cxn ang="0">
                  <a:pos x="248" y="280"/>
                </a:cxn>
                <a:cxn ang="0">
                  <a:pos x="216" y="279"/>
                </a:cxn>
                <a:cxn ang="0">
                  <a:pos x="187" y="276"/>
                </a:cxn>
                <a:cxn ang="0">
                  <a:pos x="158" y="271"/>
                </a:cxn>
                <a:cxn ang="0">
                  <a:pos x="131" y="264"/>
                </a:cxn>
                <a:cxn ang="0">
                  <a:pos x="106" y="254"/>
                </a:cxn>
                <a:cxn ang="0">
                  <a:pos x="83" y="244"/>
                </a:cxn>
                <a:cxn ang="0">
                  <a:pos x="62" y="233"/>
                </a:cxn>
                <a:cxn ang="0">
                  <a:pos x="45" y="220"/>
                </a:cxn>
                <a:cxn ang="0">
                  <a:pos x="29" y="206"/>
                </a:cxn>
                <a:cxn ang="0">
                  <a:pos x="16" y="191"/>
                </a:cxn>
                <a:cxn ang="0">
                  <a:pos x="7" y="174"/>
                </a:cxn>
                <a:cxn ang="0">
                  <a:pos x="2" y="157"/>
                </a:cxn>
                <a:cxn ang="0">
                  <a:pos x="0" y="140"/>
                </a:cxn>
                <a:cxn ang="0">
                  <a:pos x="2" y="123"/>
                </a:cxn>
                <a:cxn ang="0">
                  <a:pos x="7" y="106"/>
                </a:cxn>
                <a:cxn ang="0">
                  <a:pos x="16" y="89"/>
                </a:cxn>
                <a:cxn ang="0">
                  <a:pos x="29" y="74"/>
                </a:cxn>
                <a:cxn ang="0">
                  <a:pos x="45" y="60"/>
                </a:cxn>
                <a:cxn ang="0">
                  <a:pos x="62" y="47"/>
                </a:cxn>
                <a:cxn ang="0">
                  <a:pos x="83" y="36"/>
                </a:cxn>
                <a:cxn ang="0">
                  <a:pos x="106" y="26"/>
                </a:cxn>
                <a:cxn ang="0">
                  <a:pos x="131" y="16"/>
                </a:cxn>
                <a:cxn ang="0">
                  <a:pos x="158" y="9"/>
                </a:cxn>
                <a:cxn ang="0">
                  <a:pos x="187" y="4"/>
                </a:cxn>
                <a:cxn ang="0">
                  <a:pos x="216" y="1"/>
                </a:cxn>
                <a:cxn ang="0">
                  <a:pos x="248" y="0"/>
                </a:cxn>
              </a:cxnLst>
              <a:rect l="0" t="0" r="r" b="b"/>
              <a:pathLst>
                <a:path w="496" h="280">
                  <a:moveTo>
                    <a:pt x="248" y="0"/>
                  </a:moveTo>
                  <a:lnTo>
                    <a:pt x="279" y="1"/>
                  </a:lnTo>
                  <a:lnTo>
                    <a:pt x="309" y="4"/>
                  </a:lnTo>
                  <a:lnTo>
                    <a:pt x="337" y="9"/>
                  </a:lnTo>
                  <a:lnTo>
                    <a:pt x="365" y="16"/>
                  </a:lnTo>
                  <a:lnTo>
                    <a:pt x="390" y="26"/>
                  </a:lnTo>
                  <a:lnTo>
                    <a:pt x="412" y="36"/>
                  </a:lnTo>
                  <a:lnTo>
                    <a:pt x="434" y="47"/>
                  </a:lnTo>
                  <a:lnTo>
                    <a:pt x="451" y="60"/>
                  </a:lnTo>
                  <a:lnTo>
                    <a:pt x="466" y="74"/>
                  </a:lnTo>
                  <a:lnTo>
                    <a:pt x="479" y="89"/>
                  </a:lnTo>
                  <a:lnTo>
                    <a:pt x="489" y="106"/>
                  </a:lnTo>
                  <a:lnTo>
                    <a:pt x="494" y="123"/>
                  </a:lnTo>
                  <a:lnTo>
                    <a:pt x="496" y="140"/>
                  </a:lnTo>
                  <a:lnTo>
                    <a:pt x="494" y="157"/>
                  </a:lnTo>
                  <a:lnTo>
                    <a:pt x="489" y="174"/>
                  </a:lnTo>
                  <a:lnTo>
                    <a:pt x="479" y="191"/>
                  </a:lnTo>
                  <a:lnTo>
                    <a:pt x="466" y="206"/>
                  </a:lnTo>
                  <a:lnTo>
                    <a:pt x="451" y="220"/>
                  </a:lnTo>
                  <a:lnTo>
                    <a:pt x="434" y="233"/>
                  </a:lnTo>
                  <a:lnTo>
                    <a:pt x="412" y="244"/>
                  </a:lnTo>
                  <a:lnTo>
                    <a:pt x="390" y="254"/>
                  </a:lnTo>
                  <a:lnTo>
                    <a:pt x="365" y="264"/>
                  </a:lnTo>
                  <a:lnTo>
                    <a:pt x="337" y="271"/>
                  </a:lnTo>
                  <a:lnTo>
                    <a:pt x="309" y="276"/>
                  </a:lnTo>
                  <a:lnTo>
                    <a:pt x="279" y="279"/>
                  </a:lnTo>
                  <a:lnTo>
                    <a:pt x="248" y="280"/>
                  </a:lnTo>
                  <a:lnTo>
                    <a:pt x="216" y="279"/>
                  </a:lnTo>
                  <a:lnTo>
                    <a:pt x="187" y="276"/>
                  </a:lnTo>
                  <a:lnTo>
                    <a:pt x="158" y="271"/>
                  </a:lnTo>
                  <a:lnTo>
                    <a:pt x="131" y="264"/>
                  </a:lnTo>
                  <a:lnTo>
                    <a:pt x="106" y="254"/>
                  </a:lnTo>
                  <a:lnTo>
                    <a:pt x="83" y="244"/>
                  </a:lnTo>
                  <a:lnTo>
                    <a:pt x="62" y="233"/>
                  </a:lnTo>
                  <a:lnTo>
                    <a:pt x="45" y="220"/>
                  </a:lnTo>
                  <a:lnTo>
                    <a:pt x="29" y="206"/>
                  </a:lnTo>
                  <a:lnTo>
                    <a:pt x="16" y="191"/>
                  </a:lnTo>
                  <a:lnTo>
                    <a:pt x="7" y="174"/>
                  </a:lnTo>
                  <a:lnTo>
                    <a:pt x="2" y="157"/>
                  </a:lnTo>
                  <a:lnTo>
                    <a:pt x="0" y="140"/>
                  </a:lnTo>
                  <a:lnTo>
                    <a:pt x="2" y="123"/>
                  </a:lnTo>
                  <a:lnTo>
                    <a:pt x="7" y="106"/>
                  </a:lnTo>
                  <a:lnTo>
                    <a:pt x="16" y="89"/>
                  </a:lnTo>
                  <a:lnTo>
                    <a:pt x="29" y="74"/>
                  </a:lnTo>
                  <a:lnTo>
                    <a:pt x="45" y="60"/>
                  </a:lnTo>
                  <a:lnTo>
                    <a:pt x="62" y="47"/>
                  </a:lnTo>
                  <a:lnTo>
                    <a:pt x="83" y="36"/>
                  </a:lnTo>
                  <a:lnTo>
                    <a:pt x="106" y="26"/>
                  </a:lnTo>
                  <a:lnTo>
                    <a:pt x="131" y="16"/>
                  </a:lnTo>
                  <a:lnTo>
                    <a:pt x="158" y="9"/>
                  </a:lnTo>
                  <a:lnTo>
                    <a:pt x="187" y="4"/>
                  </a:lnTo>
                  <a:lnTo>
                    <a:pt x="216" y="1"/>
                  </a:lnTo>
                  <a:lnTo>
                    <a:pt x="248"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22"/>
            <p:cNvSpPr>
              <a:spLocks/>
            </p:cNvSpPr>
            <p:nvPr/>
          </p:nvSpPr>
          <p:spPr bwMode="auto">
            <a:xfrm flipH="1">
              <a:off x="6771187" y="3286831"/>
              <a:ext cx="199354" cy="112187"/>
            </a:xfrm>
            <a:custGeom>
              <a:avLst/>
              <a:gdLst/>
              <a:ahLst/>
              <a:cxnLst>
                <a:cxn ang="0">
                  <a:pos x="247" y="0"/>
                </a:cxn>
                <a:cxn ang="0">
                  <a:pos x="277" y="1"/>
                </a:cxn>
                <a:cxn ang="0">
                  <a:pos x="308" y="4"/>
                </a:cxn>
                <a:cxn ang="0">
                  <a:pos x="336" y="9"/>
                </a:cxn>
                <a:cxn ang="0">
                  <a:pos x="363" y="16"/>
                </a:cxn>
                <a:cxn ang="0">
                  <a:pos x="388" y="25"/>
                </a:cxn>
                <a:cxn ang="0">
                  <a:pos x="410" y="35"/>
                </a:cxn>
                <a:cxn ang="0">
                  <a:pos x="432" y="47"/>
                </a:cxn>
                <a:cxn ang="0">
                  <a:pos x="449" y="60"/>
                </a:cxn>
                <a:cxn ang="0">
                  <a:pos x="464" y="73"/>
                </a:cxn>
                <a:cxn ang="0">
                  <a:pos x="477" y="88"/>
                </a:cxn>
                <a:cxn ang="0">
                  <a:pos x="487" y="105"/>
                </a:cxn>
                <a:cxn ang="0">
                  <a:pos x="492" y="122"/>
                </a:cxn>
                <a:cxn ang="0">
                  <a:pos x="494" y="139"/>
                </a:cxn>
                <a:cxn ang="0">
                  <a:pos x="492" y="156"/>
                </a:cxn>
                <a:cxn ang="0">
                  <a:pos x="487" y="173"/>
                </a:cxn>
                <a:cxn ang="0">
                  <a:pos x="477" y="190"/>
                </a:cxn>
                <a:cxn ang="0">
                  <a:pos x="464" y="205"/>
                </a:cxn>
                <a:cxn ang="0">
                  <a:pos x="449" y="218"/>
                </a:cxn>
                <a:cxn ang="0">
                  <a:pos x="432" y="231"/>
                </a:cxn>
                <a:cxn ang="0">
                  <a:pos x="410" y="243"/>
                </a:cxn>
                <a:cxn ang="0">
                  <a:pos x="388" y="253"/>
                </a:cxn>
                <a:cxn ang="0">
                  <a:pos x="363" y="262"/>
                </a:cxn>
                <a:cxn ang="0">
                  <a:pos x="336" y="269"/>
                </a:cxn>
                <a:cxn ang="0">
                  <a:pos x="308" y="274"/>
                </a:cxn>
                <a:cxn ang="0">
                  <a:pos x="277" y="277"/>
                </a:cxn>
                <a:cxn ang="0">
                  <a:pos x="247" y="278"/>
                </a:cxn>
                <a:cxn ang="0">
                  <a:pos x="216" y="277"/>
                </a:cxn>
                <a:cxn ang="0">
                  <a:pos x="186" y="274"/>
                </a:cxn>
                <a:cxn ang="0">
                  <a:pos x="157" y="269"/>
                </a:cxn>
                <a:cxn ang="0">
                  <a:pos x="131" y="262"/>
                </a:cxn>
                <a:cxn ang="0">
                  <a:pos x="106" y="253"/>
                </a:cxn>
                <a:cxn ang="0">
                  <a:pos x="83" y="243"/>
                </a:cxn>
                <a:cxn ang="0">
                  <a:pos x="62" y="231"/>
                </a:cxn>
                <a:cxn ang="0">
                  <a:pos x="45" y="218"/>
                </a:cxn>
                <a:cxn ang="0">
                  <a:pos x="29" y="205"/>
                </a:cxn>
                <a:cxn ang="0">
                  <a:pos x="16" y="190"/>
                </a:cxn>
                <a:cxn ang="0">
                  <a:pos x="7" y="173"/>
                </a:cxn>
                <a:cxn ang="0">
                  <a:pos x="2" y="156"/>
                </a:cxn>
                <a:cxn ang="0">
                  <a:pos x="0" y="139"/>
                </a:cxn>
                <a:cxn ang="0">
                  <a:pos x="2" y="122"/>
                </a:cxn>
                <a:cxn ang="0">
                  <a:pos x="7" y="105"/>
                </a:cxn>
                <a:cxn ang="0">
                  <a:pos x="16" y="88"/>
                </a:cxn>
                <a:cxn ang="0">
                  <a:pos x="29" y="73"/>
                </a:cxn>
                <a:cxn ang="0">
                  <a:pos x="45" y="60"/>
                </a:cxn>
                <a:cxn ang="0">
                  <a:pos x="62" y="47"/>
                </a:cxn>
                <a:cxn ang="0">
                  <a:pos x="83" y="35"/>
                </a:cxn>
                <a:cxn ang="0">
                  <a:pos x="106" y="25"/>
                </a:cxn>
                <a:cxn ang="0">
                  <a:pos x="131" y="16"/>
                </a:cxn>
                <a:cxn ang="0">
                  <a:pos x="157" y="9"/>
                </a:cxn>
                <a:cxn ang="0">
                  <a:pos x="186" y="4"/>
                </a:cxn>
                <a:cxn ang="0">
                  <a:pos x="216" y="1"/>
                </a:cxn>
                <a:cxn ang="0">
                  <a:pos x="247" y="0"/>
                </a:cxn>
              </a:cxnLst>
              <a:rect l="0" t="0" r="r" b="b"/>
              <a:pathLst>
                <a:path w="494" h="278">
                  <a:moveTo>
                    <a:pt x="247" y="0"/>
                  </a:moveTo>
                  <a:lnTo>
                    <a:pt x="277" y="1"/>
                  </a:lnTo>
                  <a:lnTo>
                    <a:pt x="308" y="4"/>
                  </a:lnTo>
                  <a:lnTo>
                    <a:pt x="336" y="9"/>
                  </a:lnTo>
                  <a:lnTo>
                    <a:pt x="363" y="16"/>
                  </a:lnTo>
                  <a:lnTo>
                    <a:pt x="388" y="25"/>
                  </a:lnTo>
                  <a:lnTo>
                    <a:pt x="410" y="35"/>
                  </a:lnTo>
                  <a:lnTo>
                    <a:pt x="432" y="47"/>
                  </a:lnTo>
                  <a:lnTo>
                    <a:pt x="449" y="60"/>
                  </a:lnTo>
                  <a:lnTo>
                    <a:pt x="464" y="73"/>
                  </a:lnTo>
                  <a:lnTo>
                    <a:pt x="477" y="88"/>
                  </a:lnTo>
                  <a:lnTo>
                    <a:pt x="487" y="105"/>
                  </a:lnTo>
                  <a:lnTo>
                    <a:pt x="492" y="122"/>
                  </a:lnTo>
                  <a:lnTo>
                    <a:pt x="494" y="139"/>
                  </a:lnTo>
                  <a:lnTo>
                    <a:pt x="492" y="156"/>
                  </a:lnTo>
                  <a:lnTo>
                    <a:pt x="487" y="173"/>
                  </a:lnTo>
                  <a:lnTo>
                    <a:pt x="477" y="190"/>
                  </a:lnTo>
                  <a:lnTo>
                    <a:pt x="464" y="205"/>
                  </a:lnTo>
                  <a:lnTo>
                    <a:pt x="449" y="218"/>
                  </a:lnTo>
                  <a:lnTo>
                    <a:pt x="432" y="231"/>
                  </a:lnTo>
                  <a:lnTo>
                    <a:pt x="410" y="243"/>
                  </a:lnTo>
                  <a:lnTo>
                    <a:pt x="388" y="253"/>
                  </a:lnTo>
                  <a:lnTo>
                    <a:pt x="363" y="262"/>
                  </a:lnTo>
                  <a:lnTo>
                    <a:pt x="336" y="269"/>
                  </a:lnTo>
                  <a:lnTo>
                    <a:pt x="308" y="274"/>
                  </a:lnTo>
                  <a:lnTo>
                    <a:pt x="277" y="277"/>
                  </a:lnTo>
                  <a:lnTo>
                    <a:pt x="247" y="278"/>
                  </a:lnTo>
                  <a:lnTo>
                    <a:pt x="216" y="277"/>
                  </a:lnTo>
                  <a:lnTo>
                    <a:pt x="186" y="274"/>
                  </a:lnTo>
                  <a:lnTo>
                    <a:pt x="157" y="269"/>
                  </a:lnTo>
                  <a:lnTo>
                    <a:pt x="131" y="262"/>
                  </a:lnTo>
                  <a:lnTo>
                    <a:pt x="106" y="253"/>
                  </a:lnTo>
                  <a:lnTo>
                    <a:pt x="83" y="243"/>
                  </a:lnTo>
                  <a:lnTo>
                    <a:pt x="62" y="231"/>
                  </a:lnTo>
                  <a:lnTo>
                    <a:pt x="45" y="218"/>
                  </a:lnTo>
                  <a:lnTo>
                    <a:pt x="29" y="205"/>
                  </a:lnTo>
                  <a:lnTo>
                    <a:pt x="16" y="190"/>
                  </a:lnTo>
                  <a:lnTo>
                    <a:pt x="7" y="173"/>
                  </a:lnTo>
                  <a:lnTo>
                    <a:pt x="2" y="156"/>
                  </a:lnTo>
                  <a:lnTo>
                    <a:pt x="0" y="139"/>
                  </a:lnTo>
                  <a:lnTo>
                    <a:pt x="2" y="122"/>
                  </a:lnTo>
                  <a:lnTo>
                    <a:pt x="7" y="105"/>
                  </a:lnTo>
                  <a:lnTo>
                    <a:pt x="16" y="88"/>
                  </a:lnTo>
                  <a:lnTo>
                    <a:pt x="29" y="73"/>
                  </a:lnTo>
                  <a:lnTo>
                    <a:pt x="45" y="60"/>
                  </a:lnTo>
                  <a:lnTo>
                    <a:pt x="62" y="47"/>
                  </a:lnTo>
                  <a:lnTo>
                    <a:pt x="83" y="35"/>
                  </a:lnTo>
                  <a:lnTo>
                    <a:pt x="106" y="25"/>
                  </a:lnTo>
                  <a:lnTo>
                    <a:pt x="131" y="16"/>
                  </a:lnTo>
                  <a:lnTo>
                    <a:pt x="157" y="9"/>
                  </a:lnTo>
                  <a:lnTo>
                    <a:pt x="186" y="4"/>
                  </a:lnTo>
                  <a:lnTo>
                    <a:pt x="216" y="1"/>
                  </a:lnTo>
                  <a:lnTo>
                    <a:pt x="247" y="0"/>
                  </a:lnTo>
                  <a:close/>
                </a:path>
              </a:pathLst>
            </a:custGeom>
            <a:solidFill>
              <a:srgbClr val="EFD794"/>
            </a:solidFill>
            <a:ln w="0">
              <a:solidFill>
                <a:srgbClr val="EFD79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23"/>
            <p:cNvSpPr>
              <a:spLocks/>
            </p:cNvSpPr>
            <p:nvPr/>
          </p:nvSpPr>
          <p:spPr bwMode="auto">
            <a:xfrm flipH="1">
              <a:off x="6771188" y="3287234"/>
              <a:ext cx="198547" cy="111380"/>
            </a:xfrm>
            <a:custGeom>
              <a:avLst/>
              <a:gdLst/>
              <a:ahLst/>
              <a:cxnLst>
                <a:cxn ang="0">
                  <a:pos x="246" y="0"/>
                </a:cxn>
                <a:cxn ang="0">
                  <a:pos x="276" y="1"/>
                </a:cxn>
                <a:cxn ang="0">
                  <a:pos x="307" y="4"/>
                </a:cxn>
                <a:cxn ang="0">
                  <a:pos x="335" y="9"/>
                </a:cxn>
                <a:cxn ang="0">
                  <a:pos x="362" y="16"/>
                </a:cxn>
                <a:cxn ang="0">
                  <a:pos x="386" y="25"/>
                </a:cxn>
                <a:cxn ang="0">
                  <a:pos x="409" y="35"/>
                </a:cxn>
                <a:cxn ang="0">
                  <a:pos x="430" y="47"/>
                </a:cxn>
                <a:cxn ang="0">
                  <a:pos x="448" y="59"/>
                </a:cxn>
                <a:cxn ang="0">
                  <a:pos x="463" y="73"/>
                </a:cxn>
                <a:cxn ang="0">
                  <a:pos x="475" y="88"/>
                </a:cxn>
                <a:cxn ang="0">
                  <a:pos x="485" y="105"/>
                </a:cxn>
                <a:cxn ang="0">
                  <a:pos x="490" y="121"/>
                </a:cxn>
                <a:cxn ang="0">
                  <a:pos x="492" y="138"/>
                </a:cxn>
                <a:cxn ang="0">
                  <a:pos x="490" y="155"/>
                </a:cxn>
                <a:cxn ang="0">
                  <a:pos x="485" y="171"/>
                </a:cxn>
                <a:cxn ang="0">
                  <a:pos x="475" y="188"/>
                </a:cxn>
                <a:cxn ang="0">
                  <a:pos x="463" y="203"/>
                </a:cxn>
                <a:cxn ang="0">
                  <a:pos x="447" y="217"/>
                </a:cxn>
                <a:cxn ang="0">
                  <a:pos x="430" y="229"/>
                </a:cxn>
                <a:cxn ang="0">
                  <a:pos x="408" y="241"/>
                </a:cxn>
                <a:cxn ang="0">
                  <a:pos x="386" y="251"/>
                </a:cxn>
                <a:cxn ang="0">
                  <a:pos x="361" y="260"/>
                </a:cxn>
                <a:cxn ang="0">
                  <a:pos x="334" y="267"/>
                </a:cxn>
                <a:cxn ang="0">
                  <a:pos x="306" y="272"/>
                </a:cxn>
                <a:cxn ang="0">
                  <a:pos x="276" y="275"/>
                </a:cxn>
                <a:cxn ang="0">
                  <a:pos x="246" y="276"/>
                </a:cxn>
                <a:cxn ang="0">
                  <a:pos x="215" y="275"/>
                </a:cxn>
                <a:cxn ang="0">
                  <a:pos x="185" y="272"/>
                </a:cxn>
                <a:cxn ang="0">
                  <a:pos x="156" y="267"/>
                </a:cxn>
                <a:cxn ang="0">
                  <a:pos x="130" y="260"/>
                </a:cxn>
                <a:cxn ang="0">
                  <a:pos x="106"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5" y="59"/>
                </a:cxn>
                <a:cxn ang="0">
                  <a:pos x="62" y="47"/>
                </a:cxn>
                <a:cxn ang="0">
                  <a:pos x="83" y="35"/>
                </a:cxn>
                <a:cxn ang="0">
                  <a:pos x="106" y="25"/>
                </a:cxn>
                <a:cxn ang="0">
                  <a:pos x="131" y="16"/>
                </a:cxn>
                <a:cxn ang="0">
                  <a:pos x="157" y="9"/>
                </a:cxn>
                <a:cxn ang="0">
                  <a:pos x="186" y="4"/>
                </a:cxn>
                <a:cxn ang="0">
                  <a:pos x="215" y="1"/>
                </a:cxn>
                <a:cxn ang="0">
                  <a:pos x="246" y="0"/>
                </a:cxn>
              </a:cxnLst>
              <a:rect l="0" t="0" r="r" b="b"/>
              <a:pathLst>
                <a:path w="492" h="276">
                  <a:moveTo>
                    <a:pt x="246" y="0"/>
                  </a:moveTo>
                  <a:lnTo>
                    <a:pt x="276" y="1"/>
                  </a:lnTo>
                  <a:lnTo>
                    <a:pt x="307" y="4"/>
                  </a:lnTo>
                  <a:lnTo>
                    <a:pt x="335" y="9"/>
                  </a:lnTo>
                  <a:lnTo>
                    <a:pt x="362" y="16"/>
                  </a:lnTo>
                  <a:lnTo>
                    <a:pt x="386" y="25"/>
                  </a:lnTo>
                  <a:lnTo>
                    <a:pt x="409" y="35"/>
                  </a:lnTo>
                  <a:lnTo>
                    <a:pt x="430" y="47"/>
                  </a:lnTo>
                  <a:lnTo>
                    <a:pt x="448" y="59"/>
                  </a:lnTo>
                  <a:lnTo>
                    <a:pt x="463" y="73"/>
                  </a:lnTo>
                  <a:lnTo>
                    <a:pt x="475" y="88"/>
                  </a:lnTo>
                  <a:lnTo>
                    <a:pt x="485" y="105"/>
                  </a:lnTo>
                  <a:lnTo>
                    <a:pt x="490" y="121"/>
                  </a:lnTo>
                  <a:lnTo>
                    <a:pt x="492" y="138"/>
                  </a:lnTo>
                  <a:lnTo>
                    <a:pt x="490" y="155"/>
                  </a:lnTo>
                  <a:lnTo>
                    <a:pt x="485" y="171"/>
                  </a:lnTo>
                  <a:lnTo>
                    <a:pt x="475" y="188"/>
                  </a:lnTo>
                  <a:lnTo>
                    <a:pt x="463" y="203"/>
                  </a:lnTo>
                  <a:lnTo>
                    <a:pt x="447" y="217"/>
                  </a:lnTo>
                  <a:lnTo>
                    <a:pt x="430" y="229"/>
                  </a:lnTo>
                  <a:lnTo>
                    <a:pt x="408" y="241"/>
                  </a:lnTo>
                  <a:lnTo>
                    <a:pt x="386" y="251"/>
                  </a:lnTo>
                  <a:lnTo>
                    <a:pt x="361" y="260"/>
                  </a:lnTo>
                  <a:lnTo>
                    <a:pt x="334" y="267"/>
                  </a:lnTo>
                  <a:lnTo>
                    <a:pt x="306" y="272"/>
                  </a:lnTo>
                  <a:lnTo>
                    <a:pt x="276" y="275"/>
                  </a:lnTo>
                  <a:lnTo>
                    <a:pt x="246" y="276"/>
                  </a:lnTo>
                  <a:lnTo>
                    <a:pt x="215" y="275"/>
                  </a:lnTo>
                  <a:lnTo>
                    <a:pt x="185" y="272"/>
                  </a:lnTo>
                  <a:lnTo>
                    <a:pt x="156" y="267"/>
                  </a:lnTo>
                  <a:lnTo>
                    <a:pt x="130" y="260"/>
                  </a:lnTo>
                  <a:lnTo>
                    <a:pt x="106"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5" y="59"/>
                  </a:lnTo>
                  <a:lnTo>
                    <a:pt x="62" y="47"/>
                  </a:lnTo>
                  <a:lnTo>
                    <a:pt x="83" y="35"/>
                  </a:lnTo>
                  <a:lnTo>
                    <a:pt x="106" y="25"/>
                  </a:lnTo>
                  <a:lnTo>
                    <a:pt x="131" y="16"/>
                  </a:lnTo>
                  <a:lnTo>
                    <a:pt x="157" y="9"/>
                  </a:lnTo>
                  <a:lnTo>
                    <a:pt x="186" y="4"/>
                  </a:lnTo>
                  <a:lnTo>
                    <a:pt x="215" y="1"/>
                  </a:lnTo>
                  <a:lnTo>
                    <a:pt x="246" y="0"/>
                  </a:lnTo>
                  <a:close/>
                </a:path>
              </a:pathLst>
            </a:custGeom>
            <a:solidFill>
              <a:srgbClr val="EFD895"/>
            </a:solidFill>
            <a:ln w="0">
              <a:solidFill>
                <a:srgbClr val="EFD89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24"/>
            <p:cNvSpPr>
              <a:spLocks/>
            </p:cNvSpPr>
            <p:nvPr/>
          </p:nvSpPr>
          <p:spPr bwMode="auto">
            <a:xfrm flipH="1">
              <a:off x="6771592" y="3286831"/>
              <a:ext cx="197739" cy="111380"/>
            </a:xfrm>
            <a:custGeom>
              <a:avLst/>
              <a:gdLst/>
              <a:ahLst/>
              <a:cxnLst>
                <a:cxn ang="0">
                  <a:pos x="245" y="0"/>
                </a:cxn>
                <a:cxn ang="0">
                  <a:pos x="275" y="1"/>
                </a:cxn>
                <a:cxn ang="0">
                  <a:pos x="305" y="4"/>
                </a:cxn>
                <a:cxn ang="0">
                  <a:pos x="333" y="9"/>
                </a:cxn>
                <a:cxn ang="0">
                  <a:pos x="360" y="16"/>
                </a:cxn>
                <a:cxn ang="0">
                  <a:pos x="385" y="25"/>
                </a:cxn>
                <a:cxn ang="0">
                  <a:pos x="407" y="35"/>
                </a:cxn>
                <a:cxn ang="0">
                  <a:pos x="428" y="47"/>
                </a:cxn>
                <a:cxn ang="0">
                  <a:pos x="446" y="59"/>
                </a:cxn>
                <a:cxn ang="0">
                  <a:pos x="461" y="73"/>
                </a:cxn>
                <a:cxn ang="0">
                  <a:pos x="473" y="88"/>
                </a:cxn>
                <a:cxn ang="0">
                  <a:pos x="483" y="105"/>
                </a:cxn>
                <a:cxn ang="0">
                  <a:pos x="488" y="121"/>
                </a:cxn>
                <a:cxn ang="0">
                  <a:pos x="490" y="138"/>
                </a:cxn>
                <a:cxn ang="0">
                  <a:pos x="488" y="155"/>
                </a:cxn>
                <a:cxn ang="0">
                  <a:pos x="483" y="171"/>
                </a:cxn>
                <a:cxn ang="0">
                  <a:pos x="473" y="188"/>
                </a:cxn>
                <a:cxn ang="0">
                  <a:pos x="461" y="203"/>
                </a:cxn>
                <a:cxn ang="0">
                  <a:pos x="446" y="217"/>
                </a:cxn>
                <a:cxn ang="0">
                  <a:pos x="428" y="229"/>
                </a:cxn>
                <a:cxn ang="0">
                  <a:pos x="407" y="241"/>
                </a:cxn>
                <a:cxn ang="0">
                  <a:pos x="385" y="251"/>
                </a:cxn>
                <a:cxn ang="0">
                  <a:pos x="360" y="260"/>
                </a:cxn>
                <a:cxn ang="0">
                  <a:pos x="333" y="267"/>
                </a:cxn>
                <a:cxn ang="0">
                  <a:pos x="305" y="272"/>
                </a:cxn>
                <a:cxn ang="0">
                  <a:pos x="275" y="275"/>
                </a:cxn>
                <a:cxn ang="0">
                  <a:pos x="245" y="276"/>
                </a:cxn>
                <a:cxn ang="0">
                  <a:pos x="214" y="275"/>
                </a:cxn>
                <a:cxn ang="0">
                  <a:pos x="185" y="272"/>
                </a:cxn>
                <a:cxn ang="0">
                  <a:pos x="156" y="267"/>
                </a:cxn>
                <a:cxn ang="0">
                  <a:pos x="130" y="260"/>
                </a:cxn>
                <a:cxn ang="0">
                  <a:pos x="105" y="251"/>
                </a:cxn>
                <a:cxn ang="0">
                  <a:pos x="82" y="241"/>
                </a:cxn>
                <a:cxn ang="0">
                  <a:pos x="62" y="229"/>
                </a:cxn>
                <a:cxn ang="0">
                  <a:pos x="44" y="217"/>
                </a:cxn>
                <a:cxn ang="0">
                  <a:pos x="28" y="203"/>
                </a:cxn>
                <a:cxn ang="0">
                  <a:pos x="16" y="188"/>
                </a:cxn>
                <a:cxn ang="0">
                  <a:pos x="7" y="171"/>
                </a:cxn>
                <a:cxn ang="0">
                  <a:pos x="2" y="155"/>
                </a:cxn>
                <a:cxn ang="0">
                  <a:pos x="0" y="138"/>
                </a:cxn>
                <a:cxn ang="0">
                  <a:pos x="2" y="121"/>
                </a:cxn>
                <a:cxn ang="0">
                  <a:pos x="7" y="105"/>
                </a:cxn>
                <a:cxn ang="0">
                  <a:pos x="16" y="88"/>
                </a:cxn>
                <a:cxn ang="0">
                  <a:pos x="28" y="73"/>
                </a:cxn>
                <a:cxn ang="0">
                  <a:pos x="44" y="59"/>
                </a:cxn>
                <a:cxn ang="0">
                  <a:pos x="62" y="47"/>
                </a:cxn>
                <a:cxn ang="0">
                  <a:pos x="82" y="35"/>
                </a:cxn>
                <a:cxn ang="0">
                  <a:pos x="105" y="25"/>
                </a:cxn>
                <a:cxn ang="0">
                  <a:pos x="130" y="16"/>
                </a:cxn>
                <a:cxn ang="0">
                  <a:pos x="156" y="9"/>
                </a:cxn>
                <a:cxn ang="0">
                  <a:pos x="185" y="4"/>
                </a:cxn>
                <a:cxn ang="0">
                  <a:pos x="214" y="1"/>
                </a:cxn>
                <a:cxn ang="0">
                  <a:pos x="245" y="0"/>
                </a:cxn>
              </a:cxnLst>
              <a:rect l="0" t="0" r="r" b="b"/>
              <a:pathLst>
                <a:path w="490" h="276">
                  <a:moveTo>
                    <a:pt x="245" y="0"/>
                  </a:moveTo>
                  <a:lnTo>
                    <a:pt x="275" y="1"/>
                  </a:lnTo>
                  <a:lnTo>
                    <a:pt x="305" y="4"/>
                  </a:lnTo>
                  <a:lnTo>
                    <a:pt x="333" y="9"/>
                  </a:lnTo>
                  <a:lnTo>
                    <a:pt x="360" y="16"/>
                  </a:lnTo>
                  <a:lnTo>
                    <a:pt x="385" y="25"/>
                  </a:lnTo>
                  <a:lnTo>
                    <a:pt x="407" y="35"/>
                  </a:lnTo>
                  <a:lnTo>
                    <a:pt x="428" y="47"/>
                  </a:lnTo>
                  <a:lnTo>
                    <a:pt x="446" y="59"/>
                  </a:lnTo>
                  <a:lnTo>
                    <a:pt x="461" y="73"/>
                  </a:lnTo>
                  <a:lnTo>
                    <a:pt x="473" y="88"/>
                  </a:lnTo>
                  <a:lnTo>
                    <a:pt x="483" y="105"/>
                  </a:lnTo>
                  <a:lnTo>
                    <a:pt x="488" y="121"/>
                  </a:lnTo>
                  <a:lnTo>
                    <a:pt x="490" y="138"/>
                  </a:lnTo>
                  <a:lnTo>
                    <a:pt x="488" y="155"/>
                  </a:lnTo>
                  <a:lnTo>
                    <a:pt x="483" y="171"/>
                  </a:lnTo>
                  <a:lnTo>
                    <a:pt x="473" y="188"/>
                  </a:lnTo>
                  <a:lnTo>
                    <a:pt x="461" y="203"/>
                  </a:lnTo>
                  <a:lnTo>
                    <a:pt x="446" y="217"/>
                  </a:lnTo>
                  <a:lnTo>
                    <a:pt x="428" y="229"/>
                  </a:lnTo>
                  <a:lnTo>
                    <a:pt x="407" y="241"/>
                  </a:lnTo>
                  <a:lnTo>
                    <a:pt x="385" y="251"/>
                  </a:lnTo>
                  <a:lnTo>
                    <a:pt x="360" y="260"/>
                  </a:lnTo>
                  <a:lnTo>
                    <a:pt x="333" y="267"/>
                  </a:lnTo>
                  <a:lnTo>
                    <a:pt x="305" y="272"/>
                  </a:lnTo>
                  <a:lnTo>
                    <a:pt x="275" y="275"/>
                  </a:lnTo>
                  <a:lnTo>
                    <a:pt x="245" y="276"/>
                  </a:lnTo>
                  <a:lnTo>
                    <a:pt x="214" y="275"/>
                  </a:lnTo>
                  <a:lnTo>
                    <a:pt x="185" y="272"/>
                  </a:lnTo>
                  <a:lnTo>
                    <a:pt x="156" y="267"/>
                  </a:lnTo>
                  <a:lnTo>
                    <a:pt x="130" y="260"/>
                  </a:lnTo>
                  <a:lnTo>
                    <a:pt x="105" y="251"/>
                  </a:lnTo>
                  <a:lnTo>
                    <a:pt x="82" y="241"/>
                  </a:lnTo>
                  <a:lnTo>
                    <a:pt x="62" y="229"/>
                  </a:lnTo>
                  <a:lnTo>
                    <a:pt x="44" y="217"/>
                  </a:lnTo>
                  <a:lnTo>
                    <a:pt x="28" y="203"/>
                  </a:lnTo>
                  <a:lnTo>
                    <a:pt x="16" y="188"/>
                  </a:lnTo>
                  <a:lnTo>
                    <a:pt x="7" y="171"/>
                  </a:lnTo>
                  <a:lnTo>
                    <a:pt x="2" y="155"/>
                  </a:lnTo>
                  <a:lnTo>
                    <a:pt x="0" y="138"/>
                  </a:lnTo>
                  <a:lnTo>
                    <a:pt x="2" y="121"/>
                  </a:lnTo>
                  <a:lnTo>
                    <a:pt x="7" y="105"/>
                  </a:lnTo>
                  <a:lnTo>
                    <a:pt x="16" y="88"/>
                  </a:lnTo>
                  <a:lnTo>
                    <a:pt x="28" y="73"/>
                  </a:lnTo>
                  <a:lnTo>
                    <a:pt x="44" y="59"/>
                  </a:lnTo>
                  <a:lnTo>
                    <a:pt x="62" y="47"/>
                  </a:lnTo>
                  <a:lnTo>
                    <a:pt x="82" y="35"/>
                  </a:lnTo>
                  <a:lnTo>
                    <a:pt x="105" y="25"/>
                  </a:lnTo>
                  <a:lnTo>
                    <a:pt x="130" y="16"/>
                  </a:lnTo>
                  <a:lnTo>
                    <a:pt x="156" y="9"/>
                  </a:lnTo>
                  <a:lnTo>
                    <a:pt x="185" y="4"/>
                  </a:lnTo>
                  <a:lnTo>
                    <a:pt x="214" y="1"/>
                  </a:lnTo>
                  <a:lnTo>
                    <a:pt x="245"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5"/>
            <p:cNvSpPr>
              <a:spLocks/>
            </p:cNvSpPr>
            <p:nvPr/>
          </p:nvSpPr>
          <p:spPr bwMode="auto">
            <a:xfrm flipH="1">
              <a:off x="6771994" y="3287234"/>
              <a:ext cx="196126" cy="110573"/>
            </a:xfrm>
            <a:custGeom>
              <a:avLst/>
              <a:gdLst/>
              <a:ahLst/>
              <a:cxnLst>
                <a:cxn ang="0">
                  <a:pos x="243" y="0"/>
                </a:cxn>
                <a:cxn ang="0">
                  <a:pos x="273" y="1"/>
                </a:cxn>
                <a:cxn ang="0">
                  <a:pos x="303" y="4"/>
                </a:cxn>
                <a:cxn ang="0">
                  <a:pos x="330" y="9"/>
                </a:cxn>
                <a:cxn ang="0">
                  <a:pos x="357" y="16"/>
                </a:cxn>
                <a:cxn ang="0">
                  <a:pos x="382" y="25"/>
                </a:cxn>
                <a:cxn ang="0">
                  <a:pos x="404" y="35"/>
                </a:cxn>
                <a:cxn ang="0">
                  <a:pos x="425" y="46"/>
                </a:cxn>
                <a:cxn ang="0">
                  <a:pos x="442" y="59"/>
                </a:cxn>
                <a:cxn ang="0">
                  <a:pos x="457" y="72"/>
                </a:cxn>
                <a:cxn ang="0">
                  <a:pos x="469" y="87"/>
                </a:cxn>
                <a:cxn ang="0">
                  <a:pos x="479" y="104"/>
                </a:cxn>
                <a:cxn ang="0">
                  <a:pos x="484" y="120"/>
                </a:cxn>
                <a:cxn ang="0">
                  <a:pos x="486" y="137"/>
                </a:cxn>
                <a:cxn ang="0">
                  <a:pos x="484" y="154"/>
                </a:cxn>
                <a:cxn ang="0">
                  <a:pos x="479" y="170"/>
                </a:cxn>
                <a:cxn ang="0">
                  <a:pos x="469" y="187"/>
                </a:cxn>
                <a:cxn ang="0">
                  <a:pos x="457" y="202"/>
                </a:cxn>
                <a:cxn ang="0">
                  <a:pos x="442" y="215"/>
                </a:cxn>
                <a:cxn ang="0">
                  <a:pos x="425" y="228"/>
                </a:cxn>
                <a:cxn ang="0">
                  <a:pos x="404" y="239"/>
                </a:cxn>
                <a:cxn ang="0">
                  <a:pos x="382" y="249"/>
                </a:cxn>
                <a:cxn ang="0">
                  <a:pos x="357" y="258"/>
                </a:cxn>
                <a:cxn ang="0">
                  <a:pos x="330" y="265"/>
                </a:cxn>
                <a:cxn ang="0">
                  <a:pos x="303" y="270"/>
                </a:cxn>
                <a:cxn ang="0">
                  <a:pos x="273" y="273"/>
                </a:cxn>
                <a:cxn ang="0">
                  <a:pos x="243" y="274"/>
                </a:cxn>
                <a:cxn ang="0">
                  <a:pos x="212" y="273"/>
                </a:cxn>
                <a:cxn ang="0">
                  <a:pos x="183" y="270"/>
                </a:cxn>
                <a:cxn ang="0">
                  <a:pos x="155" y="265"/>
                </a:cxn>
                <a:cxn ang="0">
                  <a:pos x="129" y="258"/>
                </a:cxn>
                <a:cxn ang="0">
                  <a:pos x="104" y="249"/>
                </a:cxn>
                <a:cxn ang="0">
                  <a:pos x="81" y="239"/>
                </a:cxn>
                <a:cxn ang="0">
                  <a:pos x="61" y="228"/>
                </a:cxn>
                <a:cxn ang="0">
                  <a:pos x="44" y="215"/>
                </a:cxn>
                <a:cxn ang="0">
                  <a:pos x="28" y="202"/>
                </a:cxn>
                <a:cxn ang="0">
                  <a:pos x="16" y="187"/>
                </a:cxn>
                <a:cxn ang="0">
                  <a:pos x="7" y="170"/>
                </a:cxn>
                <a:cxn ang="0">
                  <a:pos x="2" y="154"/>
                </a:cxn>
                <a:cxn ang="0">
                  <a:pos x="0" y="137"/>
                </a:cxn>
                <a:cxn ang="0">
                  <a:pos x="2" y="120"/>
                </a:cxn>
                <a:cxn ang="0">
                  <a:pos x="7" y="104"/>
                </a:cxn>
                <a:cxn ang="0">
                  <a:pos x="16" y="87"/>
                </a:cxn>
                <a:cxn ang="0">
                  <a:pos x="28" y="72"/>
                </a:cxn>
                <a:cxn ang="0">
                  <a:pos x="44" y="59"/>
                </a:cxn>
                <a:cxn ang="0">
                  <a:pos x="61" y="46"/>
                </a:cxn>
                <a:cxn ang="0">
                  <a:pos x="81" y="35"/>
                </a:cxn>
                <a:cxn ang="0">
                  <a:pos x="104" y="25"/>
                </a:cxn>
                <a:cxn ang="0">
                  <a:pos x="129" y="16"/>
                </a:cxn>
                <a:cxn ang="0">
                  <a:pos x="155" y="9"/>
                </a:cxn>
                <a:cxn ang="0">
                  <a:pos x="183" y="4"/>
                </a:cxn>
                <a:cxn ang="0">
                  <a:pos x="212" y="1"/>
                </a:cxn>
                <a:cxn ang="0">
                  <a:pos x="243" y="0"/>
                </a:cxn>
              </a:cxnLst>
              <a:rect l="0" t="0" r="r" b="b"/>
              <a:pathLst>
                <a:path w="486" h="274">
                  <a:moveTo>
                    <a:pt x="243" y="0"/>
                  </a:moveTo>
                  <a:lnTo>
                    <a:pt x="273" y="1"/>
                  </a:lnTo>
                  <a:lnTo>
                    <a:pt x="303" y="4"/>
                  </a:lnTo>
                  <a:lnTo>
                    <a:pt x="330" y="9"/>
                  </a:lnTo>
                  <a:lnTo>
                    <a:pt x="357" y="16"/>
                  </a:lnTo>
                  <a:lnTo>
                    <a:pt x="382" y="25"/>
                  </a:lnTo>
                  <a:lnTo>
                    <a:pt x="404" y="35"/>
                  </a:lnTo>
                  <a:lnTo>
                    <a:pt x="425" y="46"/>
                  </a:lnTo>
                  <a:lnTo>
                    <a:pt x="442" y="59"/>
                  </a:lnTo>
                  <a:lnTo>
                    <a:pt x="457" y="72"/>
                  </a:lnTo>
                  <a:lnTo>
                    <a:pt x="469" y="87"/>
                  </a:lnTo>
                  <a:lnTo>
                    <a:pt x="479" y="104"/>
                  </a:lnTo>
                  <a:lnTo>
                    <a:pt x="484" y="120"/>
                  </a:lnTo>
                  <a:lnTo>
                    <a:pt x="486" y="137"/>
                  </a:lnTo>
                  <a:lnTo>
                    <a:pt x="484" y="154"/>
                  </a:lnTo>
                  <a:lnTo>
                    <a:pt x="479" y="170"/>
                  </a:lnTo>
                  <a:lnTo>
                    <a:pt x="469" y="187"/>
                  </a:lnTo>
                  <a:lnTo>
                    <a:pt x="457" y="202"/>
                  </a:lnTo>
                  <a:lnTo>
                    <a:pt x="442" y="215"/>
                  </a:lnTo>
                  <a:lnTo>
                    <a:pt x="425" y="228"/>
                  </a:lnTo>
                  <a:lnTo>
                    <a:pt x="404" y="239"/>
                  </a:lnTo>
                  <a:lnTo>
                    <a:pt x="382" y="249"/>
                  </a:lnTo>
                  <a:lnTo>
                    <a:pt x="357" y="258"/>
                  </a:lnTo>
                  <a:lnTo>
                    <a:pt x="330" y="265"/>
                  </a:lnTo>
                  <a:lnTo>
                    <a:pt x="303" y="270"/>
                  </a:lnTo>
                  <a:lnTo>
                    <a:pt x="273" y="273"/>
                  </a:lnTo>
                  <a:lnTo>
                    <a:pt x="243" y="274"/>
                  </a:lnTo>
                  <a:lnTo>
                    <a:pt x="212" y="273"/>
                  </a:lnTo>
                  <a:lnTo>
                    <a:pt x="183" y="270"/>
                  </a:lnTo>
                  <a:lnTo>
                    <a:pt x="155" y="265"/>
                  </a:lnTo>
                  <a:lnTo>
                    <a:pt x="129" y="258"/>
                  </a:lnTo>
                  <a:lnTo>
                    <a:pt x="104" y="249"/>
                  </a:lnTo>
                  <a:lnTo>
                    <a:pt x="81" y="239"/>
                  </a:lnTo>
                  <a:lnTo>
                    <a:pt x="61" y="228"/>
                  </a:lnTo>
                  <a:lnTo>
                    <a:pt x="44" y="215"/>
                  </a:lnTo>
                  <a:lnTo>
                    <a:pt x="28" y="202"/>
                  </a:lnTo>
                  <a:lnTo>
                    <a:pt x="16" y="187"/>
                  </a:lnTo>
                  <a:lnTo>
                    <a:pt x="7" y="170"/>
                  </a:lnTo>
                  <a:lnTo>
                    <a:pt x="2" y="154"/>
                  </a:lnTo>
                  <a:lnTo>
                    <a:pt x="0" y="137"/>
                  </a:lnTo>
                  <a:lnTo>
                    <a:pt x="2" y="120"/>
                  </a:lnTo>
                  <a:lnTo>
                    <a:pt x="7" y="104"/>
                  </a:lnTo>
                  <a:lnTo>
                    <a:pt x="16" y="87"/>
                  </a:lnTo>
                  <a:lnTo>
                    <a:pt x="28" y="72"/>
                  </a:lnTo>
                  <a:lnTo>
                    <a:pt x="44" y="59"/>
                  </a:lnTo>
                  <a:lnTo>
                    <a:pt x="61" y="46"/>
                  </a:lnTo>
                  <a:lnTo>
                    <a:pt x="81" y="35"/>
                  </a:lnTo>
                  <a:lnTo>
                    <a:pt x="104" y="25"/>
                  </a:lnTo>
                  <a:lnTo>
                    <a:pt x="129" y="16"/>
                  </a:lnTo>
                  <a:lnTo>
                    <a:pt x="155" y="9"/>
                  </a:lnTo>
                  <a:lnTo>
                    <a:pt x="183" y="4"/>
                  </a:lnTo>
                  <a:lnTo>
                    <a:pt x="212" y="1"/>
                  </a:lnTo>
                  <a:lnTo>
                    <a:pt x="243" y="0"/>
                  </a:lnTo>
                  <a:close/>
                </a:path>
              </a:pathLst>
            </a:custGeom>
            <a:solidFill>
              <a:srgbClr val="F0D896"/>
            </a:solidFill>
            <a:ln w="0">
              <a:solidFill>
                <a:srgbClr val="F0D89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6"/>
            <p:cNvSpPr>
              <a:spLocks/>
            </p:cNvSpPr>
            <p:nvPr/>
          </p:nvSpPr>
          <p:spPr bwMode="auto">
            <a:xfrm flipH="1">
              <a:off x="6771995" y="3287638"/>
              <a:ext cx="195318" cy="109766"/>
            </a:xfrm>
            <a:custGeom>
              <a:avLst/>
              <a:gdLst/>
              <a:ahLst/>
              <a:cxnLst>
                <a:cxn ang="0">
                  <a:pos x="242" y="0"/>
                </a:cxn>
                <a:cxn ang="0">
                  <a:pos x="272" y="1"/>
                </a:cxn>
                <a:cxn ang="0">
                  <a:pos x="301" y="4"/>
                </a:cxn>
                <a:cxn ang="0">
                  <a:pos x="329" y="9"/>
                </a:cxn>
                <a:cxn ang="0">
                  <a:pos x="356" y="16"/>
                </a:cxn>
                <a:cxn ang="0">
                  <a:pos x="380" y="25"/>
                </a:cxn>
                <a:cxn ang="0">
                  <a:pos x="402" y="35"/>
                </a:cxn>
                <a:cxn ang="0">
                  <a:pos x="423" y="46"/>
                </a:cxn>
                <a:cxn ang="0">
                  <a:pos x="440" y="58"/>
                </a:cxn>
                <a:cxn ang="0">
                  <a:pos x="455" y="72"/>
                </a:cxn>
                <a:cxn ang="0">
                  <a:pos x="467" y="87"/>
                </a:cxn>
                <a:cxn ang="0">
                  <a:pos x="477" y="103"/>
                </a:cxn>
                <a:cxn ang="0">
                  <a:pos x="482" y="119"/>
                </a:cxn>
                <a:cxn ang="0">
                  <a:pos x="484" y="136"/>
                </a:cxn>
                <a:cxn ang="0">
                  <a:pos x="482" y="153"/>
                </a:cxn>
                <a:cxn ang="0">
                  <a:pos x="477" y="169"/>
                </a:cxn>
                <a:cxn ang="0">
                  <a:pos x="467" y="185"/>
                </a:cxn>
                <a:cxn ang="0">
                  <a:pos x="455" y="200"/>
                </a:cxn>
                <a:cxn ang="0">
                  <a:pos x="441" y="214"/>
                </a:cxn>
                <a:cxn ang="0">
                  <a:pos x="423" y="226"/>
                </a:cxn>
                <a:cxn ang="0">
                  <a:pos x="402" y="237"/>
                </a:cxn>
                <a:cxn ang="0">
                  <a:pos x="380" y="247"/>
                </a:cxn>
                <a:cxn ang="0">
                  <a:pos x="356" y="256"/>
                </a:cxn>
                <a:cxn ang="0">
                  <a:pos x="329" y="263"/>
                </a:cxn>
                <a:cxn ang="0">
                  <a:pos x="302" y="268"/>
                </a:cxn>
                <a:cxn ang="0">
                  <a:pos x="272" y="271"/>
                </a:cxn>
                <a:cxn ang="0">
                  <a:pos x="242" y="272"/>
                </a:cxn>
                <a:cxn ang="0">
                  <a:pos x="211" y="271"/>
                </a:cxn>
                <a:cxn ang="0">
                  <a:pos x="183" y="268"/>
                </a:cxn>
                <a:cxn ang="0">
                  <a:pos x="154" y="263"/>
                </a:cxn>
                <a:cxn ang="0">
                  <a:pos x="128" y="256"/>
                </a:cxn>
                <a:cxn ang="0">
                  <a:pos x="104" y="247"/>
                </a:cxn>
                <a:cxn ang="0">
                  <a:pos x="81" y="237"/>
                </a:cxn>
                <a:cxn ang="0">
                  <a:pos x="61" y="226"/>
                </a:cxn>
                <a:cxn ang="0">
                  <a:pos x="44" y="214"/>
                </a:cxn>
                <a:cxn ang="0">
                  <a:pos x="28" y="200"/>
                </a:cxn>
                <a:cxn ang="0">
                  <a:pos x="16" y="185"/>
                </a:cxn>
                <a:cxn ang="0">
                  <a:pos x="7" y="169"/>
                </a:cxn>
                <a:cxn ang="0">
                  <a:pos x="2" y="153"/>
                </a:cxn>
                <a:cxn ang="0">
                  <a:pos x="0" y="136"/>
                </a:cxn>
                <a:cxn ang="0">
                  <a:pos x="2" y="119"/>
                </a:cxn>
                <a:cxn ang="0">
                  <a:pos x="7" y="103"/>
                </a:cxn>
                <a:cxn ang="0">
                  <a:pos x="16" y="87"/>
                </a:cxn>
                <a:cxn ang="0">
                  <a:pos x="28" y="72"/>
                </a:cxn>
                <a:cxn ang="0">
                  <a:pos x="43" y="58"/>
                </a:cxn>
                <a:cxn ang="0">
                  <a:pos x="61" y="46"/>
                </a:cxn>
                <a:cxn ang="0">
                  <a:pos x="81" y="35"/>
                </a:cxn>
                <a:cxn ang="0">
                  <a:pos x="104" y="25"/>
                </a:cxn>
                <a:cxn ang="0">
                  <a:pos x="127" y="16"/>
                </a:cxn>
                <a:cxn ang="0">
                  <a:pos x="154" y="9"/>
                </a:cxn>
                <a:cxn ang="0">
                  <a:pos x="182" y="4"/>
                </a:cxn>
                <a:cxn ang="0">
                  <a:pos x="211" y="1"/>
                </a:cxn>
                <a:cxn ang="0">
                  <a:pos x="242" y="0"/>
                </a:cxn>
              </a:cxnLst>
              <a:rect l="0" t="0" r="r" b="b"/>
              <a:pathLst>
                <a:path w="484" h="272">
                  <a:moveTo>
                    <a:pt x="242" y="0"/>
                  </a:moveTo>
                  <a:lnTo>
                    <a:pt x="272" y="1"/>
                  </a:lnTo>
                  <a:lnTo>
                    <a:pt x="301" y="4"/>
                  </a:lnTo>
                  <a:lnTo>
                    <a:pt x="329" y="9"/>
                  </a:lnTo>
                  <a:lnTo>
                    <a:pt x="356" y="16"/>
                  </a:lnTo>
                  <a:lnTo>
                    <a:pt x="380" y="25"/>
                  </a:lnTo>
                  <a:lnTo>
                    <a:pt x="402" y="35"/>
                  </a:lnTo>
                  <a:lnTo>
                    <a:pt x="423" y="46"/>
                  </a:lnTo>
                  <a:lnTo>
                    <a:pt x="440" y="58"/>
                  </a:lnTo>
                  <a:lnTo>
                    <a:pt x="455" y="72"/>
                  </a:lnTo>
                  <a:lnTo>
                    <a:pt x="467" y="87"/>
                  </a:lnTo>
                  <a:lnTo>
                    <a:pt x="477" y="103"/>
                  </a:lnTo>
                  <a:lnTo>
                    <a:pt x="482" y="119"/>
                  </a:lnTo>
                  <a:lnTo>
                    <a:pt x="484" y="136"/>
                  </a:lnTo>
                  <a:lnTo>
                    <a:pt x="482" y="153"/>
                  </a:lnTo>
                  <a:lnTo>
                    <a:pt x="477" y="169"/>
                  </a:lnTo>
                  <a:lnTo>
                    <a:pt x="467" y="185"/>
                  </a:lnTo>
                  <a:lnTo>
                    <a:pt x="455" y="200"/>
                  </a:lnTo>
                  <a:lnTo>
                    <a:pt x="441" y="214"/>
                  </a:lnTo>
                  <a:lnTo>
                    <a:pt x="423" y="226"/>
                  </a:lnTo>
                  <a:lnTo>
                    <a:pt x="402" y="237"/>
                  </a:lnTo>
                  <a:lnTo>
                    <a:pt x="380" y="247"/>
                  </a:lnTo>
                  <a:lnTo>
                    <a:pt x="356" y="256"/>
                  </a:lnTo>
                  <a:lnTo>
                    <a:pt x="329" y="263"/>
                  </a:lnTo>
                  <a:lnTo>
                    <a:pt x="302" y="268"/>
                  </a:lnTo>
                  <a:lnTo>
                    <a:pt x="272" y="271"/>
                  </a:lnTo>
                  <a:lnTo>
                    <a:pt x="242" y="272"/>
                  </a:lnTo>
                  <a:lnTo>
                    <a:pt x="211" y="271"/>
                  </a:lnTo>
                  <a:lnTo>
                    <a:pt x="183" y="268"/>
                  </a:lnTo>
                  <a:lnTo>
                    <a:pt x="154" y="263"/>
                  </a:lnTo>
                  <a:lnTo>
                    <a:pt x="128" y="256"/>
                  </a:lnTo>
                  <a:lnTo>
                    <a:pt x="104" y="247"/>
                  </a:lnTo>
                  <a:lnTo>
                    <a:pt x="81" y="237"/>
                  </a:lnTo>
                  <a:lnTo>
                    <a:pt x="61" y="226"/>
                  </a:lnTo>
                  <a:lnTo>
                    <a:pt x="44" y="214"/>
                  </a:lnTo>
                  <a:lnTo>
                    <a:pt x="28" y="200"/>
                  </a:lnTo>
                  <a:lnTo>
                    <a:pt x="16" y="185"/>
                  </a:lnTo>
                  <a:lnTo>
                    <a:pt x="7" y="169"/>
                  </a:lnTo>
                  <a:lnTo>
                    <a:pt x="2" y="153"/>
                  </a:lnTo>
                  <a:lnTo>
                    <a:pt x="0" y="136"/>
                  </a:lnTo>
                  <a:lnTo>
                    <a:pt x="2" y="119"/>
                  </a:lnTo>
                  <a:lnTo>
                    <a:pt x="7" y="103"/>
                  </a:lnTo>
                  <a:lnTo>
                    <a:pt x="16" y="87"/>
                  </a:lnTo>
                  <a:lnTo>
                    <a:pt x="28" y="72"/>
                  </a:lnTo>
                  <a:lnTo>
                    <a:pt x="43" y="58"/>
                  </a:lnTo>
                  <a:lnTo>
                    <a:pt x="61" y="46"/>
                  </a:lnTo>
                  <a:lnTo>
                    <a:pt x="81" y="35"/>
                  </a:lnTo>
                  <a:lnTo>
                    <a:pt x="104" y="25"/>
                  </a:lnTo>
                  <a:lnTo>
                    <a:pt x="127" y="16"/>
                  </a:lnTo>
                  <a:lnTo>
                    <a:pt x="154" y="9"/>
                  </a:lnTo>
                  <a:lnTo>
                    <a:pt x="182" y="4"/>
                  </a:lnTo>
                  <a:lnTo>
                    <a:pt x="211" y="1"/>
                  </a:lnTo>
                  <a:lnTo>
                    <a:pt x="242"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7"/>
            <p:cNvSpPr>
              <a:spLocks/>
            </p:cNvSpPr>
            <p:nvPr/>
          </p:nvSpPr>
          <p:spPr bwMode="auto">
            <a:xfrm flipH="1">
              <a:off x="6772398" y="3287638"/>
              <a:ext cx="194511" cy="109766"/>
            </a:xfrm>
            <a:custGeom>
              <a:avLst/>
              <a:gdLst/>
              <a:ahLst/>
              <a:cxnLst>
                <a:cxn ang="0">
                  <a:pos x="241" y="0"/>
                </a:cxn>
                <a:cxn ang="0">
                  <a:pos x="271" y="1"/>
                </a:cxn>
                <a:cxn ang="0">
                  <a:pos x="300" y="4"/>
                </a:cxn>
                <a:cxn ang="0">
                  <a:pos x="328" y="9"/>
                </a:cxn>
                <a:cxn ang="0">
                  <a:pos x="354" y="16"/>
                </a:cxn>
                <a:cxn ang="0">
                  <a:pos x="378" y="25"/>
                </a:cxn>
                <a:cxn ang="0">
                  <a:pos x="400" y="35"/>
                </a:cxn>
                <a:cxn ang="0">
                  <a:pos x="421" y="46"/>
                </a:cxn>
                <a:cxn ang="0">
                  <a:pos x="439" y="58"/>
                </a:cxn>
                <a:cxn ang="0">
                  <a:pos x="453" y="72"/>
                </a:cxn>
                <a:cxn ang="0">
                  <a:pos x="465" y="87"/>
                </a:cxn>
                <a:cxn ang="0">
                  <a:pos x="475" y="103"/>
                </a:cxn>
                <a:cxn ang="0">
                  <a:pos x="480" y="119"/>
                </a:cxn>
                <a:cxn ang="0">
                  <a:pos x="482" y="136"/>
                </a:cxn>
                <a:cxn ang="0">
                  <a:pos x="480" y="153"/>
                </a:cxn>
                <a:cxn ang="0">
                  <a:pos x="475" y="169"/>
                </a:cxn>
                <a:cxn ang="0">
                  <a:pos x="465" y="185"/>
                </a:cxn>
                <a:cxn ang="0">
                  <a:pos x="453" y="200"/>
                </a:cxn>
                <a:cxn ang="0">
                  <a:pos x="439" y="214"/>
                </a:cxn>
                <a:cxn ang="0">
                  <a:pos x="421" y="226"/>
                </a:cxn>
                <a:cxn ang="0">
                  <a:pos x="400" y="237"/>
                </a:cxn>
                <a:cxn ang="0">
                  <a:pos x="378" y="247"/>
                </a:cxn>
                <a:cxn ang="0">
                  <a:pos x="354" y="256"/>
                </a:cxn>
                <a:cxn ang="0">
                  <a:pos x="328" y="263"/>
                </a:cxn>
                <a:cxn ang="0">
                  <a:pos x="300" y="268"/>
                </a:cxn>
                <a:cxn ang="0">
                  <a:pos x="271" y="271"/>
                </a:cxn>
                <a:cxn ang="0">
                  <a:pos x="241" y="272"/>
                </a:cxn>
                <a:cxn ang="0">
                  <a:pos x="210" y="271"/>
                </a:cxn>
                <a:cxn ang="0">
                  <a:pos x="182" y="268"/>
                </a:cxn>
                <a:cxn ang="0">
                  <a:pos x="153" y="263"/>
                </a:cxn>
                <a:cxn ang="0">
                  <a:pos x="128" y="256"/>
                </a:cxn>
                <a:cxn ang="0">
                  <a:pos x="104" y="247"/>
                </a:cxn>
                <a:cxn ang="0">
                  <a:pos x="81" y="237"/>
                </a:cxn>
                <a:cxn ang="0">
                  <a:pos x="61" y="226"/>
                </a:cxn>
                <a:cxn ang="0">
                  <a:pos x="43" y="214"/>
                </a:cxn>
                <a:cxn ang="0">
                  <a:pos x="29" y="200"/>
                </a:cxn>
                <a:cxn ang="0">
                  <a:pos x="16" y="185"/>
                </a:cxn>
                <a:cxn ang="0">
                  <a:pos x="7" y="169"/>
                </a:cxn>
                <a:cxn ang="0">
                  <a:pos x="2" y="153"/>
                </a:cxn>
                <a:cxn ang="0">
                  <a:pos x="0" y="136"/>
                </a:cxn>
                <a:cxn ang="0">
                  <a:pos x="2" y="119"/>
                </a:cxn>
                <a:cxn ang="0">
                  <a:pos x="7" y="103"/>
                </a:cxn>
                <a:cxn ang="0">
                  <a:pos x="16" y="87"/>
                </a:cxn>
                <a:cxn ang="0">
                  <a:pos x="29" y="72"/>
                </a:cxn>
                <a:cxn ang="0">
                  <a:pos x="43" y="58"/>
                </a:cxn>
                <a:cxn ang="0">
                  <a:pos x="61" y="46"/>
                </a:cxn>
                <a:cxn ang="0">
                  <a:pos x="81" y="35"/>
                </a:cxn>
                <a:cxn ang="0">
                  <a:pos x="104" y="25"/>
                </a:cxn>
                <a:cxn ang="0">
                  <a:pos x="128" y="16"/>
                </a:cxn>
                <a:cxn ang="0">
                  <a:pos x="153" y="9"/>
                </a:cxn>
                <a:cxn ang="0">
                  <a:pos x="182" y="4"/>
                </a:cxn>
                <a:cxn ang="0">
                  <a:pos x="210" y="1"/>
                </a:cxn>
                <a:cxn ang="0">
                  <a:pos x="241" y="0"/>
                </a:cxn>
              </a:cxnLst>
              <a:rect l="0" t="0" r="r" b="b"/>
              <a:pathLst>
                <a:path w="482" h="272">
                  <a:moveTo>
                    <a:pt x="241" y="0"/>
                  </a:moveTo>
                  <a:lnTo>
                    <a:pt x="271" y="1"/>
                  </a:lnTo>
                  <a:lnTo>
                    <a:pt x="300" y="4"/>
                  </a:lnTo>
                  <a:lnTo>
                    <a:pt x="328" y="9"/>
                  </a:lnTo>
                  <a:lnTo>
                    <a:pt x="354" y="16"/>
                  </a:lnTo>
                  <a:lnTo>
                    <a:pt x="378" y="25"/>
                  </a:lnTo>
                  <a:lnTo>
                    <a:pt x="400" y="35"/>
                  </a:lnTo>
                  <a:lnTo>
                    <a:pt x="421" y="46"/>
                  </a:lnTo>
                  <a:lnTo>
                    <a:pt x="439" y="58"/>
                  </a:lnTo>
                  <a:lnTo>
                    <a:pt x="453" y="72"/>
                  </a:lnTo>
                  <a:lnTo>
                    <a:pt x="465" y="87"/>
                  </a:lnTo>
                  <a:lnTo>
                    <a:pt x="475" y="103"/>
                  </a:lnTo>
                  <a:lnTo>
                    <a:pt x="480" y="119"/>
                  </a:lnTo>
                  <a:lnTo>
                    <a:pt x="482" y="136"/>
                  </a:lnTo>
                  <a:lnTo>
                    <a:pt x="480" y="153"/>
                  </a:lnTo>
                  <a:lnTo>
                    <a:pt x="475" y="169"/>
                  </a:lnTo>
                  <a:lnTo>
                    <a:pt x="465" y="185"/>
                  </a:lnTo>
                  <a:lnTo>
                    <a:pt x="453" y="200"/>
                  </a:lnTo>
                  <a:lnTo>
                    <a:pt x="439" y="214"/>
                  </a:lnTo>
                  <a:lnTo>
                    <a:pt x="421" y="226"/>
                  </a:lnTo>
                  <a:lnTo>
                    <a:pt x="400" y="237"/>
                  </a:lnTo>
                  <a:lnTo>
                    <a:pt x="378" y="247"/>
                  </a:lnTo>
                  <a:lnTo>
                    <a:pt x="354" y="256"/>
                  </a:lnTo>
                  <a:lnTo>
                    <a:pt x="328" y="263"/>
                  </a:lnTo>
                  <a:lnTo>
                    <a:pt x="300" y="268"/>
                  </a:lnTo>
                  <a:lnTo>
                    <a:pt x="271" y="271"/>
                  </a:lnTo>
                  <a:lnTo>
                    <a:pt x="241" y="272"/>
                  </a:lnTo>
                  <a:lnTo>
                    <a:pt x="210" y="271"/>
                  </a:lnTo>
                  <a:lnTo>
                    <a:pt x="182" y="268"/>
                  </a:lnTo>
                  <a:lnTo>
                    <a:pt x="153" y="263"/>
                  </a:lnTo>
                  <a:lnTo>
                    <a:pt x="128" y="256"/>
                  </a:lnTo>
                  <a:lnTo>
                    <a:pt x="104" y="247"/>
                  </a:lnTo>
                  <a:lnTo>
                    <a:pt x="81" y="237"/>
                  </a:lnTo>
                  <a:lnTo>
                    <a:pt x="61" y="226"/>
                  </a:lnTo>
                  <a:lnTo>
                    <a:pt x="43" y="214"/>
                  </a:lnTo>
                  <a:lnTo>
                    <a:pt x="29" y="200"/>
                  </a:lnTo>
                  <a:lnTo>
                    <a:pt x="16" y="185"/>
                  </a:lnTo>
                  <a:lnTo>
                    <a:pt x="7" y="169"/>
                  </a:lnTo>
                  <a:lnTo>
                    <a:pt x="2" y="153"/>
                  </a:lnTo>
                  <a:lnTo>
                    <a:pt x="0" y="136"/>
                  </a:lnTo>
                  <a:lnTo>
                    <a:pt x="2" y="119"/>
                  </a:lnTo>
                  <a:lnTo>
                    <a:pt x="7" y="103"/>
                  </a:lnTo>
                  <a:lnTo>
                    <a:pt x="16" y="87"/>
                  </a:lnTo>
                  <a:lnTo>
                    <a:pt x="29" y="72"/>
                  </a:lnTo>
                  <a:lnTo>
                    <a:pt x="43" y="58"/>
                  </a:lnTo>
                  <a:lnTo>
                    <a:pt x="61" y="46"/>
                  </a:lnTo>
                  <a:lnTo>
                    <a:pt x="81" y="35"/>
                  </a:lnTo>
                  <a:lnTo>
                    <a:pt x="104" y="25"/>
                  </a:lnTo>
                  <a:lnTo>
                    <a:pt x="128" y="16"/>
                  </a:lnTo>
                  <a:lnTo>
                    <a:pt x="153" y="9"/>
                  </a:lnTo>
                  <a:lnTo>
                    <a:pt x="182" y="4"/>
                  </a:lnTo>
                  <a:lnTo>
                    <a:pt x="210" y="1"/>
                  </a:lnTo>
                  <a:lnTo>
                    <a:pt x="241"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8"/>
            <p:cNvSpPr>
              <a:spLocks/>
            </p:cNvSpPr>
            <p:nvPr/>
          </p:nvSpPr>
          <p:spPr bwMode="auto">
            <a:xfrm flipH="1">
              <a:off x="6772399" y="3288041"/>
              <a:ext cx="193704" cy="108959"/>
            </a:xfrm>
            <a:custGeom>
              <a:avLst/>
              <a:gdLst/>
              <a:ahLst/>
              <a:cxnLst>
                <a:cxn ang="0">
                  <a:pos x="240" y="0"/>
                </a:cxn>
                <a:cxn ang="0">
                  <a:pos x="270" y="1"/>
                </a:cxn>
                <a:cxn ang="0">
                  <a:pos x="299" y="4"/>
                </a:cxn>
                <a:cxn ang="0">
                  <a:pos x="326" y="9"/>
                </a:cxn>
                <a:cxn ang="0">
                  <a:pos x="353" y="15"/>
                </a:cxn>
                <a:cxn ang="0">
                  <a:pos x="377" y="25"/>
                </a:cxn>
                <a:cxn ang="0">
                  <a:pos x="399" y="34"/>
                </a:cxn>
                <a:cxn ang="0">
                  <a:pos x="419" y="45"/>
                </a:cxn>
                <a:cxn ang="0">
                  <a:pos x="437" y="58"/>
                </a:cxn>
                <a:cxn ang="0">
                  <a:pos x="451" y="71"/>
                </a:cxn>
                <a:cxn ang="0">
                  <a:pos x="463" y="86"/>
                </a:cxn>
                <a:cxn ang="0">
                  <a:pos x="473" y="102"/>
                </a:cxn>
                <a:cxn ang="0">
                  <a:pos x="478" y="118"/>
                </a:cxn>
                <a:cxn ang="0">
                  <a:pos x="480" y="135"/>
                </a:cxn>
                <a:cxn ang="0">
                  <a:pos x="478" y="152"/>
                </a:cxn>
                <a:cxn ang="0">
                  <a:pos x="473" y="168"/>
                </a:cxn>
                <a:cxn ang="0">
                  <a:pos x="463" y="184"/>
                </a:cxn>
                <a:cxn ang="0">
                  <a:pos x="451" y="198"/>
                </a:cxn>
                <a:cxn ang="0">
                  <a:pos x="437" y="212"/>
                </a:cxn>
                <a:cxn ang="0">
                  <a:pos x="419" y="224"/>
                </a:cxn>
                <a:cxn ang="0">
                  <a:pos x="399" y="235"/>
                </a:cxn>
                <a:cxn ang="0">
                  <a:pos x="377" y="245"/>
                </a:cxn>
                <a:cxn ang="0">
                  <a:pos x="353" y="254"/>
                </a:cxn>
                <a:cxn ang="0">
                  <a:pos x="326" y="261"/>
                </a:cxn>
                <a:cxn ang="0">
                  <a:pos x="299" y="266"/>
                </a:cxn>
                <a:cxn ang="0">
                  <a:pos x="270" y="269"/>
                </a:cxn>
                <a:cxn ang="0">
                  <a:pos x="240" y="270"/>
                </a:cxn>
                <a:cxn ang="0">
                  <a:pos x="209" y="269"/>
                </a:cxn>
                <a:cxn ang="0">
                  <a:pos x="181" y="266"/>
                </a:cxn>
                <a:cxn ang="0">
                  <a:pos x="154" y="261"/>
                </a:cxn>
                <a:cxn ang="0">
                  <a:pos x="127" y="255"/>
                </a:cxn>
                <a:cxn ang="0">
                  <a:pos x="103" y="245"/>
                </a:cxn>
                <a:cxn ang="0">
                  <a:pos x="80" y="236"/>
                </a:cxn>
                <a:cxn ang="0">
                  <a:pos x="61" y="225"/>
                </a:cxn>
                <a:cxn ang="0">
                  <a:pos x="43" y="212"/>
                </a:cxn>
                <a:cxn ang="0">
                  <a:pos x="29" y="199"/>
                </a:cxn>
                <a:cxn ang="0">
                  <a:pos x="16" y="184"/>
                </a:cxn>
                <a:cxn ang="0">
                  <a:pos x="7" y="168"/>
                </a:cxn>
                <a:cxn ang="0">
                  <a:pos x="2" y="152"/>
                </a:cxn>
                <a:cxn ang="0">
                  <a:pos x="0" y="135"/>
                </a:cxn>
                <a:cxn ang="0">
                  <a:pos x="2" y="118"/>
                </a:cxn>
                <a:cxn ang="0">
                  <a:pos x="7" y="102"/>
                </a:cxn>
                <a:cxn ang="0">
                  <a:pos x="16" y="86"/>
                </a:cxn>
                <a:cxn ang="0">
                  <a:pos x="29" y="72"/>
                </a:cxn>
                <a:cxn ang="0">
                  <a:pos x="43" y="58"/>
                </a:cxn>
                <a:cxn ang="0">
                  <a:pos x="61" y="46"/>
                </a:cxn>
                <a:cxn ang="0">
                  <a:pos x="80" y="35"/>
                </a:cxn>
                <a:cxn ang="0">
                  <a:pos x="103" y="25"/>
                </a:cxn>
                <a:cxn ang="0">
                  <a:pos x="127" y="16"/>
                </a:cxn>
                <a:cxn ang="0">
                  <a:pos x="154" y="9"/>
                </a:cxn>
                <a:cxn ang="0">
                  <a:pos x="181" y="4"/>
                </a:cxn>
                <a:cxn ang="0">
                  <a:pos x="209" y="1"/>
                </a:cxn>
                <a:cxn ang="0">
                  <a:pos x="240" y="0"/>
                </a:cxn>
              </a:cxnLst>
              <a:rect l="0" t="0" r="r" b="b"/>
              <a:pathLst>
                <a:path w="480" h="270">
                  <a:moveTo>
                    <a:pt x="240" y="0"/>
                  </a:moveTo>
                  <a:lnTo>
                    <a:pt x="270" y="1"/>
                  </a:lnTo>
                  <a:lnTo>
                    <a:pt x="299" y="4"/>
                  </a:lnTo>
                  <a:lnTo>
                    <a:pt x="326" y="9"/>
                  </a:lnTo>
                  <a:lnTo>
                    <a:pt x="353" y="15"/>
                  </a:lnTo>
                  <a:lnTo>
                    <a:pt x="377" y="25"/>
                  </a:lnTo>
                  <a:lnTo>
                    <a:pt x="399" y="34"/>
                  </a:lnTo>
                  <a:lnTo>
                    <a:pt x="419" y="45"/>
                  </a:lnTo>
                  <a:lnTo>
                    <a:pt x="437" y="58"/>
                  </a:lnTo>
                  <a:lnTo>
                    <a:pt x="451" y="71"/>
                  </a:lnTo>
                  <a:lnTo>
                    <a:pt x="463" y="86"/>
                  </a:lnTo>
                  <a:lnTo>
                    <a:pt x="473" y="102"/>
                  </a:lnTo>
                  <a:lnTo>
                    <a:pt x="478" y="118"/>
                  </a:lnTo>
                  <a:lnTo>
                    <a:pt x="480" y="135"/>
                  </a:lnTo>
                  <a:lnTo>
                    <a:pt x="478" y="152"/>
                  </a:lnTo>
                  <a:lnTo>
                    <a:pt x="473" y="168"/>
                  </a:lnTo>
                  <a:lnTo>
                    <a:pt x="463" y="184"/>
                  </a:lnTo>
                  <a:lnTo>
                    <a:pt x="451" y="198"/>
                  </a:lnTo>
                  <a:lnTo>
                    <a:pt x="437" y="212"/>
                  </a:lnTo>
                  <a:lnTo>
                    <a:pt x="419" y="224"/>
                  </a:lnTo>
                  <a:lnTo>
                    <a:pt x="399" y="235"/>
                  </a:lnTo>
                  <a:lnTo>
                    <a:pt x="377" y="245"/>
                  </a:lnTo>
                  <a:lnTo>
                    <a:pt x="353" y="254"/>
                  </a:lnTo>
                  <a:lnTo>
                    <a:pt x="326" y="261"/>
                  </a:lnTo>
                  <a:lnTo>
                    <a:pt x="299" y="266"/>
                  </a:lnTo>
                  <a:lnTo>
                    <a:pt x="270" y="269"/>
                  </a:lnTo>
                  <a:lnTo>
                    <a:pt x="240" y="270"/>
                  </a:lnTo>
                  <a:lnTo>
                    <a:pt x="209" y="269"/>
                  </a:lnTo>
                  <a:lnTo>
                    <a:pt x="181" y="266"/>
                  </a:lnTo>
                  <a:lnTo>
                    <a:pt x="154" y="261"/>
                  </a:lnTo>
                  <a:lnTo>
                    <a:pt x="127" y="255"/>
                  </a:lnTo>
                  <a:lnTo>
                    <a:pt x="103" y="245"/>
                  </a:lnTo>
                  <a:lnTo>
                    <a:pt x="80" y="236"/>
                  </a:lnTo>
                  <a:lnTo>
                    <a:pt x="61" y="225"/>
                  </a:lnTo>
                  <a:lnTo>
                    <a:pt x="43" y="212"/>
                  </a:lnTo>
                  <a:lnTo>
                    <a:pt x="29" y="199"/>
                  </a:lnTo>
                  <a:lnTo>
                    <a:pt x="16" y="184"/>
                  </a:lnTo>
                  <a:lnTo>
                    <a:pt x="7" y="168"/>
                  </a:lnTo>
                  <a:lnTo>
                    <a:pt x="2" y="152"/>
                  </a:lnTo>
                  <a:lnTo>
                    <a:pt x="0" y="135"/>
                  </a:lnTo>
                  <a:lnTo>
                    <a:pt x="2" y="118"/>
                  </a:lnTo>
                  <a:lnTo>
                    <a:pt x="7" y="102"/>
                  </a:lnTo>
                  <a:lnTo>
                    <a:pt x="16" y="86"/>
                  </a:lnTo>
                  <a:lnTo>
                    <a:pt x="29" y="72"/>
                  </a:lnTo>
                  <a:lnTo>
                    <a:pt x="43" y="58"/>
                  </a:lnTo>
                  <a:lnTo>
                    <a:pt x="61" y="46"/>
                  </a:lnTo>
                  <a:lnTo>
                    <a:pt x="80" y="35"/>
                  </a:lnTo>
                  <a:lnTo>
                    <a:pt x="103" y="25"/>
                  </a:lnTo>
                  <a:lnTo>
                    <a:pt x="127" y="16"/>
                  </a:lnTo>
                  <a:lnTo>
                    <a:pt x="154" y="9"/>
                  </a:lnTo>
                  <a:lnTo>
                    <a:pt x="181" y="4"/>
                  </a:lnTo>
                  <a:lnTo>
                    <a:pt x="209" y="1"/>
                  </a:lnTo>
                  <a:lnTo>
                    <a:pt x="240" y="0"/>
                  </a:lnTo>
                  <a:close/>
                </a:path>
              </a:pathLst>
            </a:custGeom>
            <a:solidFill>
              <a:srgbClr val="F0D898"/>
            </a:solidFill>
            <a:ln w="0">
              <a:solidFill>
                <a:srgbClr val="F0D89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29"/>
            <p:cNvSpPr>
              <a:spLocks/>
            </p:cNvSpPr>
            <p:nvPr/>
          </p:nvSpPr>
          <p:spPr bwMode="auto">
            <a:xfrm flipH="1">
              <a:off x="6772802" y="3288445"/>
              <a:ext cx="192897" cy="108151"/>
            </a:xfrm>
            <a:custGeom>
              <a:avLst/>
              <a:gdLst/>
              <a:ahLst/>
              <a:cxnLst>
                <a:cxn ang="0">
                  <a:pos x="239" y="0"/>
                </a:cxn>
                <a:cxn ang="0">
                  <a:pos x="269" y="1"/>
                </a:cxn>
                <a:cxn ang="0">
                  <a:pos x="298" y="4"/>
                </a:cxn>
                <a:cxn ang="0">
                  <a:pos x="325" y="9"/>
                </a:cxn>
                <a:cxn ang="0">
                  <a:pos x="352" y="15"/>
                </a:cxn>
                <a:cxn ang="0">
                  <a:pos x="375" y="25"/>
                </a:cxn>
                <a:cxn ang="0">
                  <a:pos x="397" y="34"/>
                </a:cxn>
                <a:cxn ang="0">
                  <a:pos x="418" y="45"/>
                </a:cxn>
                <a:cxn ang="0">
                  <a:pos x="435" y="58"/>
                </a:cxn>
                <a:cxn ang="0">
                  <a:pos x="450" y="71"/>
                </a:cxn>
                <a:cxn ang="0">
                  <a:pos x="461" y="85"/>
                </a:cxn>
                <a:cxn ang="0">
                  <a:pos x="471" y="101"/>
                </a:cxn>
                <a:cxn ang="0">
                  <a:pos x="476" y="117"/>
                </a:cxn>
                <a:cxn ang="0">
                  <a:pos x="478" y="134"/>
                </a:cxn>
                <a:cxn ang="0">
                  <a:pos x="476" y="151"/>
                </a:cxn>
                <a:cxn ang="0">
                  <a:pos x="471" y="167"/>
                </a:cxn>
                <a:cxn ang="0">
                  <a:pos x="461" y="183"/>
                </a:cxn>
                <a:cxn ang="0">
                  <a:pos x="450" y="197"/>
                </a:cxn>
                <a:cxn ang="0">
                  <a:pos x="435" y="210"/>
                </a:cxn>
                <a:cxn ang="0">
                  <a:pos x="418" y="223"/>
                </a:cxn>
                <a:cxn ang="0">
                  <a:pos x="397" y="234"/>
                </a:cxn>
                <a:cxn ang="0">
                  <a:pos x="375" y="243"/>
                </a:cxn>
                <a:cxn ang="0">
                  <a:pos x="352" y="253"/>
                </a:cxn>
                <a:cxn ang="0">
                  <a:pos x="325" y="259"/>
                </a:cxn>
                <a:cxn ang="0">
                  <a:pos x="298" y="264"/>
                </a:cxn>
                <a:cxn ang="0">
                  <a:pos x="269" y="267"/>
                </a:cxn>
                <a:cxn ang="0">
                  <a:pos x="239" y="268"/>
                </a:cxn>
                <a:cxn ang="0">
                  <a:pos x="208" y="267"/>
                </a:cxn>
                <a:cxn ang="0">
                  <a:pos x="180" y="264"/>
                </a:cxn>
                <a:cxn ang="0">
                  <a:pos x="153" y="259"/>
                </a:cxn>
                <a:cxn ang="0">
                  <a:pos x="126" y="253"/>
                </a:cxn>
                <a:cxn ang="0">
                  <a:pos x="103"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3" y="25"/>
                </a:cxn>
                <a:cxn ang="0">
                  <a:pos x="126" y="15"/>
                </a:cxn>
                <a:cxn ang="0">
                  <a:pos x="153" y="9"/>
                </a:cxn>
                <a:cxn ang="0">
                  <a:pos x="180" y="4"/>
                </a:cxn>
                <a:cxn ang="0">
                  <a:pos x="208" y="1"/>
                </a:cxn>
                <a:cxn ang="0">
                  <a:pos x="239" y="0"/>
                </a:cxn>
              </a:cxnLst>
              <a:rect l="0" t="0" r="r" b="b"/>
              <a:pathLst>
                <a:path w="478" h="268">
                  <a:moveTo>
                    <a:pt x="239" y="0"/>
                  </a:moveTo>
                  <a:lnTo>
                    <a:pt x="269" y="1"/>
                  </a:lnTo>
                  <a:lnTo>
                    <a:pt x="298" y="4"/>
                  </a:lnTo>
                  <a:lnTo>
                    <a:pt x="325" y="9"/>
                  </a:lnTo>
                  <a:lnTo>
                    <a:pt x="352" y="15"/>
                  </a:lnTo>
                  <a:lnTo>
                    <a:pt x="375" y="25"/>
                  </a:lnTo>
                  <a:lnTo>
                    <a:pt x="397" y="34"/>
                  </a:lnTo>
                  <a:lnTo>
                    <a:pt x="418" y="45"/>
                  </a:lnTo>
                  <a:lnTo>
                    <a:pt x="435" y="58"/>
                  </a:lnTo>
                  <a:lnTo>
                    <a:pt x="450" y="71"/>
                  </a:lnTo>
                  <a:lnTo>
                    <a:pt x="461" y="85"/>
                  </a:lnTo>
                  <a:lnTo>
                    <a:pt x="471" y="101"/>
                  </a:lnTo>
                  <a:lnTo>
                    <a:pt x="476" y="117"/>
                  </a:lnTo>
                  <a:lnTo>
                    <a:pt x="478" y="134"/>
                  </a:lnTo>
                  <a:lnTo>
                    <a:pt x="476" y="151"/>
                  </a:lnTo>
                  <a:lnTo>
                    <a:pt x="471" y="167"/>
                  </a:lnTo>
                  <a:lnTo>
                    <a:pt x="461" y="183"/>
                  </a:lnTo>
                  <a:lnTo>
                    <a:pt x="450" y="197"/>
                  </a:lnTo>
                  <a:lnTo>
                    <a:pt x="435" y="210"/>
                  </a:lnTo>
                  <a:lnTo>
                    <a:pt x="418" y="223"/>
                  </a:lnTo>
                  <a:lnTo>
                    <a:pt x="397" y="234"/>
                  </a:lnTo>
                  <a:lnTo>
                    <a:pt x="375" y="243"/>
                  </a:lnTo>
                  <a:lnTo>
                    <a:pt x="352" y="253"/>
                  </a:lnTo>
                  <a:lnTo>
                    <a:pt x="325" y="259"/>
                  </a:lnTo>
                  <a:lnTo>
                    <a:pt x="298" y="264"/>
                  </a:lnTo>
                  <a:lnTo>
                    <a:pt x="269" y="267"/>
                  </a:lnTo>
                  <a:lnTo>
                    <a:pt x="239" y="268"/>
                  </a:lnTo>
                  <a:lnTo>
                    <a:pt x="208" y="267"/>
                  </a:lnTo>
                  <a:lnTo>
                    <a:pt x="180" y="264"/>
                  </a:lnTo>
                  <a:lnTo>
                    <a:pt x="153" y="259"/>
                  </a:lnTo>
                  <a:lnTo>
                    <a:pt x="126" y="253"/>
                  </a:lnTo>
                  <a:lnTo>
                    <a:pt x="103"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3" y="25"/>
                  </a:lnTo>
                  <a:lnTo>
                    <a:pt x="126" y="15"/>
                  </a:lnTo>
                  <a:lnTo>
                    <a:pt x="153" y="9"/>
                  </a:lnTo>
                  <a:lnTo>
                    <a:pt x="180" y="4"/>
                  </a:lnTo>
                  <a:lnTo>
                    <a:pt x="208" y="1"/>
                  </a:lnTo>
                  <a:lnTo>
                    <a:pt x="239" y="0"/>
                  </a:lnTo>
                  <a:close/>
                </a:path>
              </a:pathLst>
            </a:custGeom>
            <a:solidFill>
              <a:srgbClr val="F0D899"/>
            </a:solidFill>
            <a:ln w="0">
              <a:solidFill>
                <a:srgbClr val="F0D89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30"/>
            <p:cNvSpPr>
              <a:spLocks/>
            </p:cNvSpPr>
            <p:nvPr/>
          </p:nvSpPr>
          <p:spPr bwMode="auto">
            <a:xfrm flipH="1">
              <a:off x="6772802" y="3288041"/>
              <a:ext cx="192090" cy="108151"/>
            </a:xfrm>
            <a:custGeom>
              <a:avLst/>
              <a:gdLst/>
              <a:ahLst/>
              <a:cxnLst>
                <a:cxn ang="0">
                  <a:pos x="238" y="0"/>
                </a:cxn>
                <a:cxn ang="0">
                  <a:pos x="267" y="1"/>
                </a:cxn>
                <a:cxn ang="0">
                  <a:pos x="297" y="4"/>
                </a:cxn>
                <a:cxn ang="0">
                  <a:pos x="323" y="9"/>
                </a:cxn>
                <a:cxn ang="0">
                  <a:pos x="350" y="15"/>
                </a:cxn>
                <a:cxn ang="0">
                  <a:pos x="374" y="25"/>
                </a:cxn>
                <a:cxn ang="0">
                  <a:pos x="395" y="34"/>
                </a:cxn>
                <a:cxn ang="0">
                  <a:pos x="416" y="45"/>
                </a:cxn>
                <a:cxn ang="0">
                  <a:pos x="433" y="58"/>
                </a:cxn>
                <a:cxn ang="0">
                  <a:pos x="448" y="71"/>
                </a:cxn>
                <a:cxn ang="0">
                  <a:pos x="459" y="85"/>
                </a:cxn>
                <a:cxn ang="0">
                  <a:pos x="469" y="101"/>
                </a:cxn>
                <a:cxn ang="0">
                  <a:pos x="474" y="117"/>
                </a:cxn>
                <a:cxn ang="0">
                  <a:pos x="476" y="134"/>
                </a:cxn>
                <a:cxn ang="0">
                  <a:pos x="474" y="151"/>
                </a:cxn>
                <a:cxn ang="0">
                  <a:pos x="469" y="167"/>
                </a:cxn>
                <a:cxn ang="0">
                  <a:pos x="459" y="183"/>
                </a:cxn>
                <a:cxn ang="0">
                  <a:pos x="448" y="197"/>
                </a:cxn>
                <a:cxn ang="0">
                  <a:pos x="433" y="210"/>
                </a:cxn>
                <a:cxn ang="0">
                  <a:pos x="416" y="223"/>
                </a:cxn>
                <a:cxn ang="0">
                  <a:pos x="395" y="234"/>
                </a:cxn>
                <a:cxn ang="0">
                  <a:pos x="374" y="243"/>
                </a:cxn>
                <a:cxn ang="0">
                  <a:pos x="350" y="253"/>
                </a:cxn>
                <a:cxn ang="0">
                  <a:pos x="323" y="259"/>
                </a:cxn>
                <a:cxn ang="0">
                  <a:pos x="297" y="264"/>
                </a:cxn>
                <a:cxn ang="0">
                  <a:pos x="267" y="267"/>
                </a:cxn>
                <a:cxn ang="0">
                  <a:pos x="238" y="268"/>
                </a:cxn>
                <a:cxn ang="0">
                  <a:pos x="208" y="267"/>
                </a:cxn>
                <a:cxn ang="0">
                  <a:pos x="179" y="264"/>
                </a:cxn>
                <a:cxn ang="0">
                  <a:pos x="153" y="259"/>
                </a:cxn>
                <a:cxn ang="0">
                  <a:pos x="126" y="253"/>
                </a:cxn>
                <a:cxn ang="0">
                  <a:pos x="102" y="243"/>
                </a:cxn>
                <a:cxn ang="0">
                  <a:pos x="80" y="234"/>
                </a:cxn>
                <a:cxn ang="0">
                  <a:pos x="60" y="223"/>
                </a:cxn>
                <a:cxn ang="0">
                  <a:pos x="43" y="210"/>
                </a:cxn>
                <a:cxn ang="0">
                  <a:pos x="28" y="197"/>
                </a:cxn>
                <a:cxn ang="0">
                  <a:pos x="16" y="183"/>
                </a:cxn>
                <a:cxn ang="0">
                  <a:pos x="7" y="167"/>
                </a:cxn>
                <a:cxn ang="0">
                  <a:pos x="2" y="151"/>
                </a:cxn>
                <a:cxn ang="0">
                  <a:pos x="0" y="134"/>
                </a:cxn>
                <a:cxn ang="0">
                  <a:pos x="2" y="117"/>
                </a:cxn>
                <a:cxn ang="0">
                  <a:pos x="7" y="101"/>
                </a:cxn>
                <a:cxn ang="0">
                  <a:pos x="16" y="85"/>
                </a:cxn>
                <a:cxn ang="0">
                  <a:pos x="28" y="71"/>
                </a:cxn>
                <a:cxn ang="0">
                  <a:pos x="43" y="58"/>
                </a:cxn>
                <a:cxn ang="0">
                  <a:pos x="60" y="45"/>
                </a:cxn>
                <a:cxn ang="0">
                  <a:pos x="80" y="34"/>
                </a:cxn>
                <a:cxn ang="0">
                  <a:pos x="102" y="25"/>
                </a:cxn>
                <a:cxn ang="0">
                  <a:pos x="126" y="15"/>
                </a:cxn>
                <a:cxn ang="0">
                  <a:pos x="153" y="9"/>
                </a:cxn>
                <a:cxn ang="0">
                  <a:pos x="179" y="4"/>
                </a:cxn>
                <a:cxn ang="0">
                  <a:pos x="208" y="1"/>
                </a:cxn>
                <a:cxn ang="0">
                  <a:pos x="238" y="0"/>
                </a:cxn>
              </a:cxnLst>
              <a:rect l="0" t="0" r="r" b="b"/>
              <a:pathLst>
                <a:path w="476" h="268">
                  <a:moveTo>
                    <a:pt x="238" y="0"/>
                  </a:moveTo>
                  <a:lnTo>
                    <a:pt x="267" y="1"/>
                  </a:lnTo>
                  <a:lnTo>
                    <a:pt x="297" y="4"/>
                  </a:lnTo>
                  <a:lnTo>
                    <a:pt x="323" y="9"/>
                  </a:lnTo>
                  <a:lnTo>
                    <a:pt x="350" y="15"/>
                  </a:lnTo>
                  <a:lnTo>
                    <a:pt x="374" y="25"/>
                  </a:lnTo>
                  <a:lnTo>
                    <a:pt x="395" y="34"/>
                  </a:lnTo>
                  <a:lnTo>
                    <a:pt x="416" y="45"/>
                  </a:lnTo>
                  <a:lnTo>
                    <a:pt x="433" y="58"/>
                  </a:lnTo>
                  <a:lnTo>
                    <a:pt x="448" y="71"/>
                  </a:lnTo>
                  <a:lnTo>
                    <a:pt x="459" y="85"/>
                  </a:lnTo>
                  <a:lnTo>
                    <a:pt x="469" y="101"/>
                  </a:lnTo>
                  <a:lnTo>
                    <a:pt x="474" y="117"/>
                  </a:lnTo>
                  <a:lnTo>
                    <a:pt x="476" y="134"/>
                  </a:lnTo>
                  <a:lnTo>
                    <a:pt x="474" y="151"/>
                  </a:lnTo>
                  <a:lnTo>
                    <a:pt x="469" y="167"/>
                  </a:lnTo>
                  <a:lnTo>
                    <a:pt x="459" y="183"/>
                  </a:lnTo>
                  <a:lnTo>
                    <a:pt x="448" y="197"/>
                  </a:lnTo>
                  <a:lnTo>
                    <a:pt x="433" y="210"/>
                  </a:lnTo>
                  <a:lnTo>
                    <a:pt x="416" y="223"/>
                  </a:lnTo>
                  <a:lnTo>
                    <a:pt x="395" y="234"/>
                  </a:lnTo>
                  <a:lnTo>
                    <a:pt x="374" y="243"/>
                  </a:lnTo>
                  <a:lnTo>
                    <a:pt x="350" y="253"/>
                  </a:lnTo>
                  <a:lnTo>
                    <a:pt x="323" y="259"/>
                  </a:lnTo>
                  <a:lnTo>
                    <a:pt x="297" y="264"/>
                  </a:lnTo>
                  <a:lnTo>
                    <a:pt x="267" y="267"/>
                  </a:lnTo>
                  <a:lnTo>
                    <a:pt x="238" y="268"/>
                  </a:lnTo>
                  <a:lnTo>
                    <a:pt x="208" y="267"/>
                  </a:lnTo>
                  <a:lnTo>
                    <a:pt x="179" y="264"/>
                  </a:lnTo>
                  <a:lnTo>
                    <a:pt x="153" y="259"/>
                  </a:lnTo>
                  <a:lnTo>
                    <a:pt x="126" y="253"/>
                  </a:lnTo>
                  <a:lnTo>
                    <a:pt x="102" y="243"/>
                  </a:lnTo>
                  <a:lnTo>
                    <a:pt x="80" y="234"/>
                  </a:lnTo>
                  <a:lnTo>
                    <a:pt x="60" y="223"/>
                  </a:lnTo>
                  <a:lnTo>
                    <a:pt x="43" y="210"/>
                  </a:lnTo>
                  <a:lnTo>
                    <a:pt x="28" y="197"/>
                  </a:lnTo>
                  <a:lnTo>
                    <a:pt x="16" y="183"/>
                  </a:lnTo>
                  <a:lnTo>
                    <a:pt x="7" y="167"/>
                  </a:lnTo>
                  <a:lnTo>
                    <a:pt x="2" y="151"/>
                  </a:lnTo>
                  <a:lnTo>
                    <a:pt x="0" y="134"/>
                  </a:lnTo>
                  <a:lnTo>
                    <a:pt x="2" y="117"/>
                  </a:lnTo>
                  <a:lnTo>
                    <a:pt x="7" y="101"/>
                  </a:lnTo>
                  <a:lnTo>
                    <a:pt x="16" y="85"/>
                  </a:lnTo>
                  <a:lnTo>
                    <a:pt x="28" y="71"/>
                  </a:lnTo>
                  <a:lnTo>
                    <a:pt x="43" y="58"/>
                  </a:lnTo>
                  <a:lnTo>
                    <a:pt x="60" y="45"/>
                  </a:lnTo>
                  <a:lnTo>
                    <a:pt x="80" y="34"/>
                  </a:lnTo>
                  <a:lnTo>
                    <a:pt x="102" y="25"/>
                  </a:lnTo>
                  <a:lnTo>
                    <a:pt x="126" y="15"/>
                  </a:lnTo>
                  <a:lnTo>
                    <a:pt x="153" y="9"/>
                  </a:lnTo>
                  <a:lnTo>
                    <a:pt x="179" y="4"/>
                  </a:lnTo>
                  <a:lnTo>
                    <a:pt x="208" y="1"/>
                  </a:lnTo>
                  <a:lnTo>
                    <a:pt x="238" y="0"/>
                  </a:lnTo>
                  <a:close/>
                </a:path>
              </a:pathLst>
            </a:custGeom>
            <a:solidFill>
              <a:srgbClr val="F0D99A"/>
            </a:solidFill>
            <a:ln w="0">
              <a:solidFill>
                <a:srgbClr val="F0D99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31"/>
            <p:cNvSpPr>
              <a:spLocks/>
            </p:cNvSpPr>
            <p:nvPr/>
          </p:nvSpPr>
          <p:spPr bwMode="auto">
            <a:xfrm flipH="1">
              <a:off x="6773609" y="3288445"/>
              <a:ext cx="190476" cy="107345"/>
            </a:xfrm>
            <a:custGeom>
              <a:avLst/>
              <a:gdLst/>
              <a:ahLst/>
              <a:cxnLst>
                <a:cxn ang="0">
                  <a:pos x="236" y="0"/>
                </a:cxn>
                <a:cxn ang="0">
                  <a:pos x="265" y="1"/>
                </a:cxn>
                <a:cxn ang="0">
                  <a:pos x="294" y="4"/>
                </a:cxn>
                <a:cxn ang="0">
                  <a:pos x="321" y="9"/>
                </a:cxn>
                <a:cxn ang="0">
                  <a:pos x="347" y="15"/>
                </a:cxn>
                <a:cxn ang="0">
                  <a:pos x="370" y="25"/>
                </a:cxn>
                <a:cxn ang="0">
                  <a:pos x="392" y="34"/>
                </a:cxn>
                <a:cxn ang="0">
                  <a:pos x="412" y="45"/>
                </a:cxn>
                <a:cxn ang="0">
                  <a:pos x="429" y="57"/>
                </a:cxn>
                <a:cxn ang="0">
                  <a:pos x="444" y="71"/>
                </a:cxn>
                <a:cxn ang="0">
                  <a:pos x="455" y="85"/>
                </a:cxn>
                <a:cxn ang="0">
                  <a:pos x="464" y="101"/>
                </a:cxn>
                <a:cxn ang="0">
                  <a:pos x="470" y="117"/>
                </a:cxn>
                <a:cxn ang="0">
                  <a:pos x="472" y="133"/>
                </a:cxn>
                <a:cxn ang="0">
                  <a:pos x="470" y="149"/>
                </a:cxn>
                <a:cxn ang="0">
                  <a:pos x="464" y="165"/>
                </a:cxn>
                <a:cxn ang="0">
                  <a:pos x="455" y="181"/>
                </a:cxn>
                <a:cxn ang="0">
                  <a:pos x="444" y="195"/>
                </a:cxn>
                <a:cxn ang="0">
                  <a:pos x="429" y="209"/>
                </a:cxn>
                <a:cxn ang="0">
                  <a:pos x="412" y="221"/>
                </a:cxn>
                <a:cxn ang="0">
                  <a:pos x="392" y="232"/>
                </a:cxn>
                <a:cxn ang="0">
                  <a:pos x="370" y="241"/>
                </a:cxn>
                <a:cxn ang="0">
                  <a:pos x="347" y="251"/>
                </a:cxn>
                <a:cxn ang="0">
                  <a:pos x="321" y="257"/>
                </a:cxn>
                <a:cxn ang="0">
                  <a:pos x="294" y="262"/>
                </a:cxn>
                <a:cxn ang="0">
                  <a:pos x="265" y="265"/>
                </a:cxn>
                <a:cxn ang="0">
                  <a:pos x="236" y="266"/>
                </a:cxn>
                <a:cxn ang="0">
                  <a:pos x="206" y="265"/>
                </a:cxn>
                <a:cxn ang="0">
                  <a:pos x="178" y="262"/>
                </a:cxn>
                <a:cxn ang="0">
                  <a:pos x="151" y="257"/>
                </a:cxn>
                <a:cxn ang="0">
                  <a:pos x="125" y="251"/>
                </a:cxn>
                <a:cxn ang="0">
                  <a:pos x="102" y="241"/>
                </a:cxn>
                <a:cxn ang="0">
                  <a:pos x="79" y="232"/>
                </a:cxn>
                <a:cxn ang="0">
                  <a:pos x="60" y="221"/>
                </a:cxn>
                <a:cxn ang="0">
                  <a:pos x="43" y="209"/>
                </a:cxn>
                <a:cxn ang="0">
                  <a:pos x="28" y="195"/>
                </a:cxn>
                <a:cxn ang="0">
                  <a:pos x="16" y="181"/>
                </a:cxn>
                <a:cxn ang="0">
                  <a:pos x="7" y="165"/>
                </a:cxn>
                <a:cxn ang="0">
                  <a:pos x="2" y="149"/>
                </a:cxn>
                <a:cxn ang="0">
                  <a:pos x="0" y="133"/>
                </a:cxn>
                <a:cxn ang="0">
                  <a:pos x="2" y="117"/>
                </a:cxn>
                <a:cxn ang="0">
                  <a:pos x="7" y="101"/>
                </a:cxn>
                <a:cxn ang="0">
                  <a:pos x="16" y="85"/>
                </a:cxn>
                <a:cxn ang="0">
                  <a:pos x="28" y="71"/>
                </a:cxn>
                <a:cxn ang="0">
                  <a:pos x="43" y="57"/>
                </a:cxn>
                <a:cxn ang="0">
                  <a:pos x="60" y="45"/>
                </a:cxn>
                <a:cxn ang="0">
                  <a:pos x="79" y="34"/>
                </a:cxn>
                <a:cxn ang="0">
                  <a:pos x="102" y="25"/>
                </a:cxn>
                <a:cxn ang="0">
                  <a:pos x="125" y="15"/>
                </a:cxn>
                <a:cxn ang="0">
                  <a:pos x="151" y="9"/>
                </a:cxn>
                <a:cxn ang="0">
                  <a:pos x="178" y="4"/>
                </a:cxn>
                <a:cxn ang="0">
                  <a:pos x="206" y="1"/>
                </a:cxn>
                <a:cxn ang="0">
                  <a:pos x="236" y="0"/>
                </a:cxn>
              </a:cxnLst>
              <a:rect l="0" t="0" r="r" b="b"/>
              <a:pathLst>
                <a:path w="472" h="266">
                  <a:moveTo>
                    <a:pt x="236" y="0"/>
                  </a:moveTo>
                  <a:lnTo>
                    <a:pt x="265" y="1"/>
                  </a:lnTo>
                  <a:lnTo>
                    <a:pt x="294" y="4"/>
                  </a:lnTo>
                  <a:lnTo>
                    <a:pt x="321" y="9"/>
                  </a:lnTo>
                  <a:lnTo>
                    <a:pt x="347" y="15"/>
                  </a:lnTo>
                  <a:lnTo>
                    <a:pt x="370" y="25"/>
                  </a:lnTo>
                  <a:lnTo>
                    <a:pt x="392" y="34"/>
                  </a:lnTo>
                  <a:lnTo>
                    <a:pt x="412" y="45"/>
                  </a:lnTo>
                  <a:lnTo>
                    <a:pt x="429" y="57"/>
                  </a:lnTo>
                  <a:lnTo>
                    <a:pt x="444" y="71"/>
                  </a:lnTo>
                  <a:lnTo>
                    <a:pt x="455" y="85"/>
                  </a:lnTo>
                  <a:lnTo>
                    <a:pt x="464" y="101"/>
                  </a:lnTo>
                  <a:lnTo>
                    <a:pt x="470" y="117"/>
                  </a:lnTo>
                  <a:lnTo>
                    <a:pt x="472" y="133"/>
                  </a:lnTo>
                  <a:lnTo>
                    <a:pt x="470" y="149"/>
                  </a:lnTo>
                  <a:lnTo>
                    <a:pt x="464" y="165"/>
                  </a:lnTo>
                  <a:lnTo>
                    <a:pt x="455" y="181"/>
                  </a:lnTo>
                  <a:lnTo>
                    <a:pt x="444" y="195"/>
                  </a:lnTo>
                  <a:lnTo>
                    <a:pt x="429" y="209"/>
                  </a:lnTo>
                  <a:lnTo>
                    <a:pt x="412" y="221"/>
                  </a:lnTo>
                  <a:lnTo>
                    <a:pt x="392" y="232"/>
                  </a:lnTo>
                  <a:lnTo>
                    <a:pt x="370" y="241"/>
                  </a:lnTo>
                  <a:lnTo>
                    <a:pt x="347" y="251"/>
                  </a:lnTo>
                  <a:lnTo>
                    <a:pt x="321" y="257"/>
                  </a:lnTo>
                  <a:lnTo>
                    <a:pt x="294" y="262"/>
                  </a:lnTo>
                  <a:lnTo>
                    <a:pt x="265" y="265"/>
                  </a:lnTo>
                  <a:lnTo>
                    <a:pt x="236" y="266"/>
                  </a:lnTo>
                  <a:lnTo>
                    <a:pt x="206" y="265"/>
                  </a:lnTo>
                  <a:lnTo>
                    <a:pt x="178" y="262"/>
                  </a:lnTo>
                  <a:lnTo>
                    <a:pt x="151" y="257"/>
                  </a:lnTo>
                  <a:lnTo>
                    <a:pt x="125" y="251"/>
                  </a:lnTo>
                  <a:lnTo>
                    <a:pt x="102" y="241"/>
                  </a:lnTo>
                  <a:lnTo>
                    <a:pt x="79" y="232"/>
                  </a:lnTo>
                  <a:lnTo>
                    <a:pt x="60" y="221"/>
                  </a:lnTo>
                  <a:lnTo>
                    <a:pt x="43" y="209"/>
                  </a:lnTo>
                  <a:lnTo>
                    <a:pt x="28" y="195"/>
                  </a:lnTo>
                  <a:lnTo>
                    <a:pt x="16" y="181"/>
                  </a:lnTo>
                  <a:lnTo>
                    <a:pt x="7" y="165"/>
                  </a:lnTo>
                  <a:lnTo>
                    <a:pt x="2" y="149"/>
                  </a:lnTo>
                  <a:lnTo>
                    <a:pt x="0" y="133"/>
                  </a:lnTo>
                  <a:lnTo>
                    <a:pt x="2" y="117"/>
                  </a:lnTo>
                  <a:lnTo>
                    <a:pt x="7" y="101"/>
                  </a:lnTo>
                  <a:lnTo>
                    <a:pt x="16" y="85"/>
                  </a:lnTo>
                  <a:lnTo>
                    <a:pt x="28" y="71"/>
                  </a:lnTo>
                  <a:lnTo>
                    <a:pt x="43" y="57"/>
                  </a:lnTo>
                  <a:lnTo>
                    <a:pt x="60" y="45"/>
                  </a:lnTo>
                  <a:lnTo>
                    <a:pt x="79" y="34"/>
                  </a:lnTo>
                  <a:lnTo>
                    <a:pt x="102" y="25"/>
                  </a:lnTo>
                  <a:lnTo>
                    <a:pt x="125" y="15"/>
                  </a:lnTo>
                  <a:lnTo>
                    <a:pt x="151" y="9"/>
                  </a:lnTo>
                  <a:lnTo>
                    <a:pt x="178" y="4"/>
                  </a:lnTo>
                  <a:lnTo>
                    <a:pt x="206" y="1"/>
                  </a:lnTo>
                  <a:lnTo>
                    <a:pt x="236"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32"/>
            <p:cNvSpPr>
              <a:spLocks/>
            </p:cNvSpPr>
            <p:nvPr/>
          </p:nvSpPr>
          <p:spPr bwMode="auto">
            <a:xfrm flipH="1">
              <a:off x="6773608" y="3288849"/>
              <a:ext cx="189669" cy="106537"/>
            </a:xfrm>
            <a:custGeom>
              <a:avLst/>
              <a:gdLst/>
              <a:ahLst/>
              <a:cxnLst>
                <a:cxn ang="0">
                  <a:pos x="235" y="0"/>
                </a:cxn>
                <a:cxn ang="0">
                  <a:pos x="264" y="1"/>
                </a:cxn>
                <a:cxn ang="0">
                  <a:pos x="293" y="4"/>
                </a:cxn>
                <a:cxn ang="0">
                  <a:pos x="319" y="9"/>
                </a:cxn>
                <a:cxn ang="0">
                  <a:pos x="345" y="15"/>
                </a:cxn>
                <a:cxn ang="0">
                  <a:pos x="369" y="24"/>
                </a:cxn>
                <a:cxn ang="0">
                  <a:pos x="390" y="34"/>
                </a:cxn>
                <a:cxn ang="0">
                  <a:pos x="411" y="45"/>
                </a:cxn>
                <a:cxn ang="0">
                  <a:pos x="427" y="57"/>
                </a:cxn>
                <a:cxn ang="0">
                  <a:pos x="442" y="70"/>
                </a:cxn>
                <a:cxn ang="0">
                  <a:pos x="453" y="84"/>
                </a:cxn>
                <a:cxn ang="0">
                  <a:pos x="462" y="100"/>
                </a:cxn>
                <a:cxn ang="0">
                  <a:pos x="468" y="116"/>
                </a:cxn>
                <a:cxn ang="0">
                  <a:pos x="470" y="132"/>
                </a:cxn>
                <a:cxn ang="0">
                  <a:pos x="468" y="148"/>
                </a:cxn>
                <a:cxn ang="0">
                  <a:pos x="462" y="164"/>
                </a:cxn>
                <a:cxn ang="0">
                  <a:pos x="454" y="180"/>
                </a:cxn>
                <a:cxn ang="0">
                  <a:pos x="442" y="194"/>
                </a:cxn>
                <a:cxn ang="0">
                  <a:pos x="428" y="207"/>
                </a:cxn>
                <a:cxn ang="0">
                  <a:pos x="411" y="219"/>
                </a:cxn>
                <a:cxn ang="0">
                  <a:pos x="391" y="230"/>
                </a:cxn>
                <a:cxn ang="0">
                  <a:pos x="369" y="240"/>
                </a:cxn>
                <a:cxn ang="0">
                  <a:pos x="346" y="248"/>
                </a:cxn>
                <a:cxn ang="0">
                  <a:pos x="320" y="255"/>
                </a:cxn>
                <a:cxn ang="0">
                  <a:pos x="293" y="260"/>
                </a:cxn>
                <a:cxn ang="0">
                  <a:pos x="264" y="263"/>
                </a:cxn>
                <a:cxn ang="0">
                  <a:pos x="235" y="264"/>
                </a:cxn>
                <a:cxn ang="0">
                  <a:pos x="205" y="263"/>
                </a:cxn>
                <a:cxn ang="0">
                  <a:pos x="177" y="260"/>
                </a:cxn>
                <a:cxn ang="0">
                  <a:pos x="151" y="255"/>
                </a:cxn>
                <a:cxn ang="0">
                  <a:pos x="125" y="248"/>
                </a:cxn>
                <a:cxn ang="0">
                  <a:pos x="101" y="240"/>
                </a:cxn>
                <a:cxn ang="0">
                  <a:pos x="79" y="230"/>
                </a:cxn>
                <a:cxn ang="0">
                  <a:pos x="59" y="219"/>
                </a:cxn>
                <a:cxn ang="0">
                  <a:pos x="43" y="207"/>
                </a:cxn>
                <a:cxn ang="0">
                  <a:pos x="28" y="194"/>
                </a:cxn>
                <a:cxn ang="0">
                  <a:pos x="16"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7" y="4"/>
                </a:cxn>
                <a:cxn ang="0">
                  <a:pos x="205" y="1"/>
                </a:cxn>
                <a:cxn ang="0">
                  <a:pos x="235" y="0"/>
                </a:cxn>
              </a:cxnLst>
              <a:rect l="0" t="0" r="r" b="b"/>
              <a:pathLst>
                <a:path w="470" h="264">
                  <a:moveTo>
                    <a:pt x="235" y="0"/>
                  </a:moveTo>
                  <a:lnTo>
                    <a:pt x="264" y="1"/>
                  </a:lnTo>
                  <a:lnTo>
                    <a:pt x="293" y="4"/>
                  </a:lnTo>
                  <a:lnTo>
                    <a:pt x="319" y="9"/>
                  </a:lnTo>
                  <a:lnTo>
                    <a:pt x="345" y="15"/>
                  </a:lnTo>
                  <a:lnTo>
                    <a:pt x="369" y="24"/>
                  </a:lnTo>
                  <a:lnTo>
                    <a:pt x="390" y="34"/>
                  </a:lnTo>
                  <a:lnTo>
                    <a:pt x="411" y="45"/>
                  </a:lnTo>
                  <a:lnTo>
                    <a:pt x="427" y="57"/>
                  </a:lnTo>
                  <a:lnTo>
                    <a:pt x="442" y="70"/>
                  </a:lnTo>
                  <a:lnTo>
                    <a:pt x="453" y="84"/>
                  </a:lnTo>
                  <a:lnTo>
                    <a:pt x="462" y="100"/>
                  </a:lnTo>
                  <a:lnTo>
                    <a:pt x="468" y="116"/>
                  </a:lnTo>
                  <a:lnTo>
                    <a:pt x="470" y="132"/>
                  </a:lnTo>
                  <a:lnTo>
                    <a:pt x="468" y="148"/>
                  </a:lnTo>
                  <a:lnTo>
                    <a:pt x="462" y="164"/>
                  </a:lnTo>
                  <a:lnTo>
                    <a:pt x="454" y="180"/>
                  </a:lnTo>
                  <a:lnTo>
                    <a:pt x="442" y="194"/>
                  </a:lnTo>
                  <a:lnTo>
                    <a:pt x="428" y="207"/>
                  </a:lnTo>
                  <a:lnTo>
                    <a:pt x="411" y="219"/>
                  </a:lnTo>
                  <a:lnTo>
                    <a:pt x="391" y="230"/>
                  </a:lnTo>
                  <a:lnTo>
                    <a:pt x="369" y="240"/>
                  </a:lnTo>
                  <a:lnTo>
                    <a:pt x="346" y="248"/>
                  </a:lnTo>
                  <a:lnTo>
                    <a:pt x="320" y="255"/>
                  </a:lnTo>
                  <a:lnTo>
                    <a:pt x="293" y="260"/>
                  </a:lnTo>
                  <a:lnTo>
                    <a:pt x="264" y="263"/>
                  </a:lnTo>
                  <a:lnTo>
                    <a:pt x="235" y="264"/>
                  </a:lnTo>
                  <a:lnTo>
                    <a:pt x="205" y="263"/>
                  </a:lnTo>
                  <a:lnTo>
                    <a:pt x="177" y="260"/>
                  </a:lnTo>
                  <a:lnTo>
                    <a:pt x="151" y="255"/>
                  </a:lnTo>
                  <a:lnTo>
                    <a:pt x="125" y="248"/>
                  </a:lnTo>
                  <a:lnTo>
                    <a:pt x="101" y="240"/>
                  </a:lnTo>
                  <a:lnTo>
                    <a:pt x="79" y="230"/>
                  </a:lnTo>
                  <a:lnTo>
                    <a:pt x="59" y="219"/>
                  </a:lnTo>
                  <a:lnTo>
                    <a:pt x="43" y="207"/>
                  </a:lnTo>
                  <a:lnTo>
                    <a:pt x="28" y="194"/>
                  </a:lnTo>
                  <a:lnTo>
                    <a:pt x="16"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7" y="4"/>
                  </a:lnTo>
                  <a:lnTo>
                    <a:pt x="205" y="1"/>
                  </a:lnTo>
                  <a:lnTo>
                    <a:pt x="235" y="0"/>
                  </a:lnTo>
                  <a:close/>
                </a:path>
              </a:pathLst>
            </a:custGeom>
            <a:solidFill>
              <a:srgbClr val="F0D99B"/>
            </a:solidFill>
            <a:ln w="0">
              <a:solidFill>
                <a:srgbClr val="F0D99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33"/>
            <p:cNvSpPr>
              <a:spLocks/>
            </p:cNvSpPr>
            <p:nvPr/>
          </p:nvSpPr>
          <p:spPr bwMode="auto">
            <a:xfrm flipH="1">
              <a:off x="6774012" y="3288445"/>
              <a:ext cx="188862" cy="106537"/>
            </a:xfrm>
            <a:custGeom>
              <a:avLst/>
              <a:gdLst/>
              <a:ahLst/>
              <a:cxnLst>
                <a:cxn ang="0">
                  <a:pos x="234" y="0"/>
                </a:cxn>
                <a:cxn ang="0">
                  <a:pos x="263" y="1"/>
                </a:cxn>
                <a:cxn ang="0">
                  <a:pos x="292" y="4"/>
                </a:cxn>
                <a:cxn ang="0">
                  <a:pos x="318" y="9"/>
                </a:cxn>
                <a:cxn ang="0">
                  <a:pos x="344" y="15"/>
                </a:cxn>
                <a:cxn ang="0">
                  <a:pos x="367" y="24"/>
                </a:cxn>
                <a:cxn ang="0">
                  <a:pos x="389" y="34"/>
                </a:cxn>
                <a:cxn ang="0">
                  <a:pos x="409" y="45"/>
                </a:cxn>
                <a:cxn ang="0">
                  <a:pos x="426" y="57"/>
                </a:cxn>
                <a:cxn ang="0">
                  <a:pos x="440" y="70"/>
                </a:cxn>
                <a:cxn ang="0">
                  <a:pos x="452" y="84"/>
                </a:cxn>
                <a:cxn ang="0">
                  <a:pos x="460" y="100"/>
                </a:cxn>
                <a:cxn ang="0">
                  <a:pos x="466" y="116"/>
                </a:cxn>
                <a:cxn ang="0">
                  <a:pos x="468" y="132"/>
                </a:cxn>
                <a:cxn ang="0">
                  <a:pos x="466" y="148"/>
                </a:cxn>
                <a:cxn ang="0">
                  <a:pos x="460" y="164"/>
                </a:cxn>
                <a:cxn ang="0">
                  <a:pos x="452" y="180"/>
                </a:cxn>
                <a:cxn ang="0">
                  <a:pos x="440" y="194"/>
                </a:cxn>
                <a:cxn ang="0">
                  <a:pos x="426" y="207"/>
                </a:cxn>
                <a:cxn ang="0">
                  <a:pos x="409" y="219"/>
                </a:cxn>
                <a:cxn ang="0">
                  <a:pos x="389" y="230"/>
                </a:cxn>
                <a:cxn ang="0">
                  <a:pos x="367" y="240"/>
                </a:cxn>
                <a:cxn ang="0">
                  <a:pos x="344" y="248"/>
                </a:cxn>
                <a:cxn ang="0">
                  <a:pos x="318" y="255"/>
                </a:cxn>
                <a:cxn ang="0">
                  <a:pos x="292" y="260"/>
                </a:cxn>
                <a:cxn ang="0">
                  <a:pos x="263" y="263"/>
                </a:cxn>
                <a:cxn ang="0">
                  <a:pos x="234" y="264"/>
                </a:cxn>
                <a:cxn ang="0">
                  <a:pos x="204" y="263"/>
                </a:cxn>
                <a:cxn ang="0">
                  <a:pos x="176" y="260"/>
                </a:cxn>
                <a:cxn ang="0">
                  <a:pos x="150" y="255"/>
                </a:cxn>
                <a:cxn ang="0">
                  <a:pos x="124" y="248"/>
                </a:cxn>
                <a:cxn ang="0">
                  <a:pos x="101" y="240"/>
                </a:cxn>
                <a:cxn ang="0">
                  <a:pos x="78" y="230"/>
                </a:cxn>
                <a:cxn ang="0">
                  <a:pos x="59" y="219"/>
                </a:cxn>
                <a:cxn ang="0">
                  <a:pos x="42" y="207"/>
                </a:cxn>
                <a:cxn ang="0">
                  <a:pos x="28" y="194"/>
                </a:cxn>
                <a:cxn ang="0">
                  <a:pos x="15" y="180"/>
                </a:cxn>
                <a:cxn ang="0">
                  <a:pos x="7" y="164"/>
                </a:cxn>
                <a:cxn ang="0">
                  <a:pos x="2" y="148"/>
                </a:cxn>
                <a:cxn ang="0">
                  <a:pos x="0" y="132"/>
                </a:cxn>
                <a:cxn ang="0">
                  <a:pos x="2" y="116"/>
                </a:cxn>
                <a:cxn ang="0">
                  <a:pos x="7" y="100"/>
                </a:cxn>
                <a:cxn ang="0">
                  <a:pos x="15" y="84"/>
                </a:cxn>
                <a:cxn ang="0">
                  <a:pos x="28" y="70"/>
                </a:cxn>
                <a:cxn ang="0">
                  <a:pos x="42" y="57"/>
                </a:cxn>
                <a:cxn ang="0">
                  <a:pos x="59" y="45"/>
                </a:cxn>
                <a:cxn ang="0">
                  <a:pos x="78" y="34"/>
                </a:cxn>
                <a:cxn ang="0">
                  <a:pos x="101" y="24"/>
                </a:cxn>
                <a:cxn ang="0">
                  <a:pos x="124" y="15"/>
                </a:cxn>
                <a:cxn ang="0">
                  <a:pos x="150" y="9"/>
                </a:cxn>
                <a:cxn ang="0">
                  <a:pos x="176" y="4"/>
                </a:cxn>
                <a:cxn ang="0">
                  <a:pos x="204" y="1"/>
                </a:cxn>
                <a:cxn ang="0">
                  <a:pos x="234" y="0"/>
                </a:cxn>
              </a:cxnLst>
              <a:rect l="0" t="0" r="r" b="b"/>
              <a:pathLst>
                <a:path w="468" h="264">
                  <a:moveTo>
                    <a:pt x="234" y="0"/>
                  </a:moveTo>
                  <a:lnTo>
                    <a:pt x="263" y="1"/>
                  </a:lnTo>
                  <a:lnTo>
                    <a:pt x="292" y="4"/>
                  </a:lnTo>
                  <a:lnTo>
                    <a:pt x="318" y="9"/>
                  </a:lnTo>
                  <a:lnTo>
                    <a:pt x="344" y="15"/>
                  </a:lnTo>
                  <a:lnTo>
                    <a:pt x="367" y="24"/>
                  </a:lnTo>
                  <a:lnTo>
                    <a:pt x="389" y="34"/>
                  </a:lnTo>
                  <a:lnTo>
                    <a:pt x="409" y="45"/>
                  </a:lnTo>
                  <a:lnTo>
                    <a:pt x="426" y="57"/>
                  </a:lnTo>
                  <a:lnTo>
                    <a:pt x="440" y="70"/>
                  </a:lnTo>
                  <a:lnTo>
                    <a:pt x="452" y="84"/>
                  </a:lnTo>
                  <a:lnTo>
                    <a:pt x="460" y="100"/>
                  </a:lnTo>
                  <a:lnTo>
                    <a:pt x="466" y="116"/>
                  </a:lnTo>
                  <a:lnTo>
                    <a:pt x="468" y="132"/>
                  </a:lnTo>
                  <a:lnTo>
                    <a:pt x="466" y="148"/>
                  </a:lnTo>
                  <a:lnTo>
                    <a:pt x="460" y="164"/>
                  </a:lnTo>
                  <a:lnTo>
                    <a:pt x="452" y="180"/>
                  </a:lnTo>
                  <a:lnTo>
                    <a:pt x="440" y="194"/>
                  </a:lnTo>
                  <a:lnTo>
                    <a:pt x="426" y="207"/>
                  </a:lnTo>
                  <a:lnTo>
                    <a:pt x="409" y="219"/>
                  </a:lnTo>
                  <a:lnTo>
                    <a:pt x="389" y="230"/>
                  </a:lnTo>
                  <a:lnTo>
                    <a:pt x="367" y="240"/>
                  </a:lnTo>
                  <a:lnTo>
                    <a:pt x="344" y="248"/>
                  </a:lnTo>
                  <a:lnTo>
                    <a:pt x="318" y="255"/>
                  </a:lnTo>
                  <a:lnTo>
                    <a:pt x="292" y="260"/>
                  </a:lnTo>
                  <a:lnTo>
                    <a:pt x="263" y="263"/>
                  </a:lnTo>
                  <a:lnTo>
                    <a:pt x="234" y="264"/>
                  </a:lnTo>
                  <a:lnTo>
                    <a:pt x="204" y="263"/>
                  </a:lnTo>
                  <a:lnTo>
                    <a:pt x="176" y="260"/>
                  </a:lnTo>
                  <a:lnTo>
                    <a:pt x="150" y="255"/>
                  </a:lnTo>
                  <a:lnTo>
                    <a:pt x="124" y="248"/>
                  </a:lnTo>
                  <a:lnTo>
                    <a:pt x="101" y="240"/>
                  </a:lnTo>
                  <a:lnTo>
                    <a:pt x="78" y="230"/>
                  </a:lnTo>
                  <a:lnTo>
                    <a:pt x="59" y="219"/>
                  </a:lnTo>
                  <a:lnTo>
                    <a:pt x="42" y="207"/>
                  </a:lnTo>
                  <a:lnTo>
                    <a:pt x="28" y="194"/>
                  </a:lnTo>
                  <a:lnTo>
                    <a:pt x="15" y="180"/>
                  </a:lnTo>
                  <a:lnTo>
                    <a:pt x="7" y="164"/>
                  </a:lnTo>
                  <a:lnTo>
                    <a:pt x="2" y="148"/>
                  </a:lnTo>
                  <a:lnTo>
                    <a:pt x="0" y="132"/>
                  </a:lnTo>
                  <a:lnTo>
                    <a:pt x="2" y="116"/>
                  </a:lnTo>
                  <a:lnTo>
                    <a:pt x="7" y="100"/>
                  </a:lnTo>
                  <a:lnTo>
                    <a:pt x="15" y="84"/>
                  </a:lnTo>
                  <a:lnTo>
                    <a:pt x="28" y="70"/>
                  </a:lnTo>
                  <a:lnTo>
                    <a:pt x="42" y="57"/>
                  </a:lnTo>
                  <a:lnTo>
                    <a:pt x="59" y="45"/>
                  </a:lnTo>
                  <a:lnTo>
                    <a:pt x="78" y="34"/>
                  </a:lnTo>
                  <a:lnTo>
                    <a:pt x="101" y="24"/>
                  </a:lnTo>
                  <a:lnTo>
                    <a:pt x="124" y="15"/>
                  </a:lnTo>
                  <a:lnTo>
                    <a:pt x="150" y="9"/>
                  </a:lnTo>
                  <a:lnTo>
                    <a:pt x="176" y="4"/>
                  </a:lnTo>
                  <a:lnTo>
                    <a:pt x="204" y="1"/>
                  </a:lnTo>
                  <a:lnTo>
                    <a:pt x="234" y="0"/>
                  </a:lnTo>
                  <a:close/>
                </a:path>
              </a:pathLst>
            </a:custGeom>
            <a:solidFill>
              <a:srgbClr val="F1DA9C"/>
            </a:solidFill>
            <a:ln w="0">
              <a:solidFill>
                <a:srgbClr val="F1DA9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34"/>
            <p:cNvSpPr>
              <a:spLocks/>
            </p:cNvSpPr>
            <p:nvPr/>
          </p:nvSpPr>
          <p:spPr bwMode="auto">
            <a:xfrm flipH="1">
              <a:off x="6774013" y="3288849"/>
              <a:ext cx="188054" cy="105730"/>
            </a:xfrm>
            <a:custGeom>
              <a:avLst/>
              <a:gdLst/>
              <a:ahLst/>
              <a:cxnLst>
                <a:cxn ang="0">
                  <a:pos x="233" y="0"/>
                </a:cxn>
                <a:cxn ang="0">
                  <a:pos x="264" y="1"/>
                </a:cxn>
                <a:cxn ang="0">
                  <a:pos x="295" y="5"/>
                </a:cxn>
                <a:cxn ang="0">
                  <a:pos x="323" y="10"/>
                </a:cxn>
                <a:cxn ang="0">
                  <a:pos x="351" y="19"/>
                </a:cxn>
                <a:cxn ang="0">
                  <a:pos x="375" y="28"/>
                </a:cxn>
                <a:cxn ang="0">
                  <a:pos x="397" y="39"/>
                </a:cxn>
                <a:cxn ang="0">
                  <a:pos x="417" y="51"/>
                </a:cxn>
                <a:cxn ang="0">
                  <a:pos x="434" y="65"/>
                </a:cxn>
                <a:cxn ang="0">
                  <a:pos x="447" y="80"/>
                </a:cxn>
                <a:cxn ang="0">
                  <a:pos x="457" y="97"/>
                </a:cxn>
                <a:cxn ang="0">
                  <a:pos x="464" y="114"/>
                </a:cxn>
                <a:cxn ang="0">
                  <a:pos x="466" y="131"/>
                </a:cxn>
                <a:cxn ang="0">
                  <a:pos x="464" y="147"/>
                </a:cxn>
                <a:cxn ang="0">
                  <a:pos x="458" y="163"/>
                </a:cxn>
                <a:cxn ang="0">
                  <a:pos x="450" y="179"/>
                </a:cxn>
                <a:cxn ang="0">
                  <a:pos x="438" y="193"/>
                </a:cxn>
                <a:cxn ang="0">
                  <a:pos x="424" y="206"/>
                </a:cxn>
                <a:cxn ang="0">
                  <a:pos x="407" y="218"/>
                </a:cxn>
                <a:cxn ang="0">
                  <a:pos x="387" y="228"/>
                </a:cxn>
                <a:cxn ang="0">
                  <a:pos x="366" y="238"/>
                </a:cxn>
                <a:cxn ang="0">
                  <a:pos x="342" y="246"/>
                </a:cxn>
                <a:cxn ang="0">
                  <a:pos x="317" y="253"/>
                </a:cxn>
                <a:cxn ang="0">
                  <a:pos x="290" y="258"/>
                </a:cxn>
                <a:cxn ang="0">
                  <a:pos x="262" y="261"/>
                </a:cxn>
                <a:cxn ang="0">
                  <a:pos x="233" y="262"/>
                </a:cxn>
                <a:cxn ang="0">
                  <a:pos x="201" y="261"/>
                </a:cxn>
                <a:cxn ang="0">
                  <a:pos x="171" y="257"/>
                </a:cxn>
                <a:cxn ang="0">
                  <a:pos x="142" y="252"/>
                </a:cxn>
                <a:cxn ang="0">
                  <a:pos x="115" y="243"/>
                </a:cxn>
                <a:cxn ang="0">
                  <a:pos x="91" y="234"/>
                </a:cxn>
                <a:cxn ang="0">
                  <a:pos x="68" y="223"/>
                </a:cxn>
                <a:cxn ang="0">
                  <a:pos x="49" y="211"/>
                </a:cxn>
                <a:cxn ang="0">
                  <a:pos x="32" y="197"/>
                </a:cxn>
                <a:cxn ang="0">
                  <a:pos x="19" y="182"/>
                </a:cxn>
                <a:cxn ang="0">
                  <a:pos x="8" y="165"/>
                </a:cxn>
                <a:cxn ang="0">
                  <a:pos x="2" y="148"/>
                </a:cxn>
                <a:cxn ang="0">
                  <a:pos x="0" y="131"/>
                </a:cxn>
                <a:cxn ang="0">
                  <a:pos x="2" y="115"/>
                </a:cxn>
                <a:cxn ang="0">
                  <a:pos x="7" y="99"/>
                </a:cxn>
                <a:cxn ang="0">
                  <a:pos x="15" y="83"/>
                </a:cxn>
                <a:cxn ang="0">
                  <a:pos x="28" y="69"/>
                </a:cxn>
                <a:cxn ang="0">
                  <a:pos x="42" y="56"/>
                </a:cxn>
                <a:cxn ang="0">
                  <a:pos x="59" y="44"/>
                </a:cxn>
                <a:cxn ang="0">
                  <a:pos x="78" y="34"/>
                </a:cxn>
                <a:cxn ang="0">
                  <a:pos x="100" y="24"/>
                </a:cxn>
                <a:cxn ang="0">
                  <a:pos x="124" y="15"/>
                </a:cxn>
                <a:cxn ang="0">
                  <a:pos x="149" y="9"/>
                </a:cxn>
                <a:cxn ang="0">
                  <a:pos x="176" y="4"/>
                </a:cxn>
                <a:cxn ang="0">
                  <a:pos x="203" y="1"/>
                </a:cxn>
                <a:cxn ang="0">
                  <a:pos x="233" y="0"/>
                </a:cxn>
              </a:cxnLst>
              <a:rect l="0" t="0" r="r" b="b"/>
              <a:pathLst>
                <a:path w="466" h="262">
                  <a:moveTo>
                    <a:pt x="233" y="0"/>
                  </a:moveTo>
                  <a:lnTo>
                    <a:pt x="264" y="1"/>
                  </a:lnTo>
                  <a:lnTo>
                    <a:pt x="295" y="5"/>
                  </a:lnTo>
                  <a:lnTo>
                    <a:pt x="323" y="10"/>
                  </a:lnTo>
                  <a:lnTo>
                    <a:pt x="351" y="19"/>
                  </a:lnTo>
                  <a:lnTo>
                    <a:pt x="375" y="28"/>
                  </a:lnTo>
                  <a:lnTo>
                    <a:pt x="397" y="39"/>
                  </a:lnTo>
                  <a:lnTo>
                    <a:pt x="417" y="51"/>
                  </a:lnTo>
                  <a:lnTo>
                    <a:pt x="434" y="65"/>
                  </a:lnTo>
                  <a:lnTo>
                    <a:pt x="447" y="80"/>
                  </a:lnTo>
                  <a:lnTo>
                    <a:pt x="457" y="97"/>
                  </a:lnTo>
                  <a:lnTo>
                    <a:pt x="464" y="114"/>
                  </a:lnTo>
                  <a:lnTo>
                    <a:pt x="466" y="131"/>
                  </a:lnTo>
                  <a:lnTo>
                    <a:pt x="464" y="147"/>
                  </a:lnTo>
                  <a:lnTo>
                    <a:pt x="458" y="163"/>
                  </a:lnTo>
                  <a:lnTo>
                    <a:pt x="450" y="179"/>
                  </a:lnTo>
                  <a:lnTo>
                    <a:pt x="438" y="193"/>
                  </a:lnTo>
                  <a:lnTo>
                    <a:pt x="424" y="206"/>
                  </a:lnTo>
                  <a:lnTo>
                    <a:pt x="407" y="218"/>
                  </a:lnTo>
                  <a:lnTo>
                    <a:pt x="387" y="228"/>
                  </a:lnTo>
                  <a:lnTo>
                    <a:pt x="366" y="238"/>
                  </a:lnTo>
                  <a:lnTo>
                    <a:pt x="342" y="246"/>
                  </a:lnTo>
                  <a:lnTo>
                    <a:pt x="317" y="253"/>
                  </a:lnTo>
                  <a:lnTo>
                    <a:pt x="290" y="258"/>
                  </a:lnTo>
                  <a:lnTo>
                    <a:pt x="262" y="261"/>
                  </a:lnTo>
                  <a:lnTo>
                    <a:pt x="233" y="262"/>
                  </a:lnTo>
                  <a:lnTo>
                    <a:pt x="201" y="261"/>
                  </a:lnTo>
                  <a:lnTo>
                    <a:pt x="171" y="257"/>
                  </a:lnTo>
                  <a:lnTo>
                    <a:pt x="142" y="252"/>
                  </a:lnTo>
                  <a:lnTo>
                    <a:pt x="115" y="243"/>
                  </a:lnTo>
                  <a:lnTo>
                    <a:pt x="91" y="234"/>
                  </a:lnTo>
                  <a:lnTo>
                    <a:pt x="68" y="223"/>
                  </a:lnTo>
                  <a:lnTo>
                    <a:pt x="49" y="211"/>
                  </a:lnTo>
                  <a:lnTo>
                    <a:pt x="32" y="197"/>
                  </a:lnTo>
                  <a:lnTo>
                    <a:pt x="19" y="182"/>
                  </a:lnTo>
                  <a:lnTo>
                    <a:pt x="8" y="165"/>
                  </a:lnTo>
                  <a:lnTo>
                    <a:pt x="2" y="148"/>
                  </a:lnTo>
                  <a:lnTo>
                    <a:pt x="0" y="131"/>
                  </a:lnTo>
                  <a:lnTo>
                    <a:pt x="2" y="115"/>
                  </a:lnTo>
                  <a:lnTo>
                    <a:pt x="7" y="99"/>
                  </a:lnTo>
                  <a:lnTo>
                    <a:pt x="15" y="83"/>
                  </a:lnTo>
                  <a:lnTo>
                    <a:pt x="28" y="69"/>
                  </a:lnTo>
                  <a:lnTo>
                    <a:pt x="42" y="56"/>
                  </a:lnTo>
                  <a:lnTo>
                    <a:pt x="59" y="44"/>
                  </a:lnTo>
                  <a:lnTo>
                    <a:pt x="78" y="34"/>
                  </a:lnTo>
                  <a:lnTo>
                    <a:pt x="100" y="24"/>
                  </a:lnTo>
                  <a:lnTo>
                    <a:pt x="124" y="15"/>
                  </a:lnTo>
                  <a:lnTo>
                    <a:pt x="149" y="9"/>
                  </a:lnTo>
                  <a:lnTo>
                    <a:pt x="176" y="4"/>
                  </a:lnTo>
                  <a:lnTo>
                    <a:pt x="203" y="1"/>
                  </a:lnTo>
                  <a:lnTo>
                    <a:pt x="233"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35"/>
            <p:cNvSpPr>
              <a:spLocks/>
            </p:cNvSpPr>
            <p:nvPr/>
          </p:nvSpPr>
          <p:spPr bwMode="auto">
            <a:xfrm flipH="1">
              <a:off x="6774013" y="3288445"/>
              <a:ext cx="187247" cy="105730"/>
            </a:xfrm>
            <a:custGeom>
              <a:avLst/>
              <a:gdLst/>
              <a:ahLst/>
              <a:cxnLst>
                <a:cxn ang="0">
                  <a:pos x="232" y="0"/>
                </a:cxn>
                <a:cxn ang="0">
                  <a:pos x="263" y="1"/>
                </a:cxn>
                <a:cxn ang="0">
                  <a:pos x="294" y="5"/>
                </a:cxn>
                <a:cxn ang="0">
                  <a:pos x="322" y="10"/>
                </a:cxn>
                <a:cxn ang="0">
                  <a:pos x="349" y="19"/>
                </a:cxn>
                <a:cxn ang="0">
                  <a:pos x="373" y="28"/>
                </a:cxn>
                <a:cxn ang="0">
                  <a:pos x="395" y="39"/>
                </a:cxn>
                <a:cxn ang="0">
                  <a:pos x="416" y="51"/>
                </a:cxn>
                <a:cxn ang="0">
                  <a:pos x="432" y="65"/>
                </a:cxn>
                <a:cxn ang="0">
                  <a:pos x="445" y="80"/>
                </a:cxn>
                <a:cxn ang="0">
                  <a:pos x="455" y="97"/>
                </a:cxn>
                <a:cxn ang="0">
                  <a:pos x="462" y="114"/>
                </a:cxn>
                <a:cxn ang="0">
                  <a:pos x="464" y="131"/>
                </a:cxn>
                <a:cxn ang="0">
                  <a:pos x="462" y="148"/>
                </a:cxn>
                <a:cxn ang="0">
                  <a:pos x="455" y="165"/>
                </a:cxn>
                <a:cxn ang="0">
                  <a:pos x="445" y="182"/>
                </a:cxn>
                <a:cxn ang="0">
                  <a:pos x="432" y="197"/>
                </a:cxn>
                <a:cxn ang="0">
                  <a:pos x="416" y="211"/>
                </a:cxn>
                <a:cxn ang="0">
                  <a:pos x="395" y="223"/>
                </a:cxn>
                <a:cxn ang="0">
                  <a:pos x="373" y="234"/>
                </a:cxn>
                <a:cxn ang="0">
                  <a:pos x="349" y="243"/>
                </a:cxn>
                <a:cxn ang="0">
                  <a:pos x="322" y="252"/>
                </a:cxn>
                <a:cxn ang="0">
                  <a:pos x="294" y="257"/>
                </a:cxn>
                <a:cxn ang="0">
                  <a:pos x="263" y="261"/>
                </a:cxn>
                <a:cxn ang="0">
                  <a:pos x="232" y="262"/>
                </a:cxn>
                <a:cxn ang="0">
                  <a:pos x="200" y="261"/>
                </a:cxn>
                <a:cxn ang="0">
                  <a:pos x="170" y="257"/>
                </a:cxn>
                <a:cxn ang="0">
                  <a:pos x="142" y="252"/>
                </a:cxn>
                <a:cxn ang="0">
                  <a:pos x="115" y="243"/>
                </a:cxn>
                <a:cxn ang="0">
                  <a:pos x="91" y="234"/>
                </a:cxn>
                <a:cxn ang="0">
                  <a:pos x="68" y="223"/>
                </a:cxn>
                <a:cxn ang="0">
                  <a:pos x="48" y="211"/>
                </a:cxn>
                <a:cxn ang="0">
                  <a:pos x="32" y="197"/>
                </a:cxn>
                <a:cxn ang="0">
                  <a:pos x="19" y="182"/>
                </a:cxn>
                <a:cxn ang="0">
                  <a:pos x="8" y="165"/>
                </a:cxn>
                <a:cxn ang="0">
                  <a:pos x="2" y="148"/>
                </a:cxn>
                <a:cxn ang="0">
                  <a:pos x="0" y="131"/>
                </a:cxn>
                <a:cxn ang="0">
                  <a:pos x="2" y="114"/>
                </a:cxn>
                <a:cxn ang="0">
                  <a:pos x="8" y="97"/>
                </a:cxn>
                <a:cxn ang="0">
                  <a:pos x="19" y="80"/>
                </a:cxn>
                <a:cxn ang="0">
                  <a:pos x="32" y="65"/>
                </a:cxn>
                <a:cxn ang="0">
                  <a:pos x="48" y="51"/>
                </a:cxn>
                <a:cxn ang="0">
                  <a:pos x="68" y="39"/>
                </a:cxn>
                <a:cxn ang="0">
                  <a:pos x="91" y="28"/>
                </a:cxn>
                <a:cxn ang="0">
                  <a:pos x="115" y="19"/>
                </a:cxn>
                <a:cxn ang="0">
                  <a:pos x="142" y="10"/>
                </a:cxn>
                <a:cxn ang="0">
                  <a:pos x="170" y="5"/>
                </a:cxn>
                <a:cxn ang="0">
                  <a:pos x="200" y="1"/>
                </a:cxn>
                <a:cxn ang="0">
                  <a:pos x="232" y="0"/>
                </a:cxn>
              </a:cxnLst>
              <a:rect l="0" t="0" r="r" b="b"/>
              <a:pathLst>
                <a:path w="464" h="262">
                  <a:moveTo>
                    <a:pt x="232" y="0"/>
                  </a:moveTo>
                  <a:lnTo>
                    <a:pt x="263" y="1"/>
                  </a:lnTo>
                  <a:lnTo>
                    <a:pt x="294" y="5"/>
                  </a:lnTo>
                  <a:lnTo>
                    <a:pt x="322" y="10"/>
                  </a:lnTo>
                  <a:lnTo>
                    <a:pt x="349" y="19"/>
                  </a:lnTo>
                  <a:lnTo>
                    <a:pt x="373" y="28"/>
                  </a:lnTo>
                  <a:lnTo>
                    <a:pt x="395" y="39"/>
                  </a:lnTo>
                  <a:lnTo>
                    <a:pt x="416" y="51"/>
                  </a:lnTo>
                  <a:lnTo>
                    <a:pt x="432" y="65"/>
                  </a:lnTo>
                  <a:lnTo>
                    <a:pt x="445" y="80"/>
                  </a:lnTo>
                  <a:lnTo>
                    <a:pt x="455" y="97"/>
                  </a:lnTo>
                  <a:lnTo>
                    <a:pt x="462" y="114"/>
                  </a:lnTo>
                  <a:lnTo>
                    <a:pt x="464" y="131"/>
                  </a:lnTo>
                  <a:lnTo>
                    <a:pt x="462" y="148"/>
                  </a:lnTo>
                  <a:lnTo>
                    <a:pt x="455" y="165"/>
                  </a:lnTo>
                  <a:lnTo>
                    <a:pt x="445" y="182"/>
                  </a:lnTo>
                  <a:lnTo>
                    <a:pt x="432" y="197"/>
                  </a:lnTo>
                  <a:lnTo>
                    <a:pt x="416" y="211"/>
                  </a:lnTo>
                  <a:lnTo>
                    <a:pt x="395" y="223"/>
                  </a:lnTo>
                  <a:lnTo>
                    <a:pt x="373" y="234"/>
                  </a:lnTo>
                  <a:lnTo>
                    <a:pt x="349" y="243"/>
                  </a:lnTo>
                  <a:lnTo>
                    <a:pt x="322" y="252"/>
                  </a:lnTo>
                  <a:lnTo>
                    <a:pt x="294" y="257"/>
                  </a:lnTo>
                  <a:lnTo>
                    <a:pt x="263" y="261"/>
                  </a:lnTo>
                  <a:lnTo>
                    <a:pt x="232" y="262"/>
                  </a:lnTo>
                  <a:lnTo>
                    <a:pt x="200" y="261"/>
                  </a:lnTo>
                  <a:lnTo>
                    <a:pt x="170" y="257"/>
                  </a:lnTo>
                  <a:lnTo>
                    <a:pt x="142" y="252"/>
                  </a:lnTo>
                  <a:lnTo>
                    <a:pt x="115" y="243"/>
                  </a:lnTo>
                  <a:lnTo>
                    <a:pt x="91" y="234"/>
                  </a:lnTo>
                  <a:lnTo>
                    <a:pt x="68" y="223"/>
                  </a:lnTo>
                  <a:lnTo>
                    <a:pt x="48" y="211"/>
                  </a:lnTo>
                  <a:lnTo>
                    <a:pt x="32" y="197"/>
                  </a:lnTo>
                  <a:lnTo>
                    <a:pt x="19" y="182"/>
                  </a:lnTo>
                  <a:lnTo>
                    <a:pt x="8" y="165"/>
                  </a:lnTo>
                  <a:lnTo>
                    <a:pt x="2" y="148"/>
                  </a:lnTo>
                  <a:lnTo>
                    <a:pt x="0" y="131"/>
                  </a:lnTo>
                  <a:lnTo>
                    <a:pt x="2" y="114"/>
                  </a:lnTo>
                  <a:lnTo>
                    <a:pt x="8" y="97"/>
                  </a:lnTo>
                  <a:lnTo>
                    <a:pt x="19" y="80"/>
                  </a:lnTo>
                  <a:lnTo>
                    <a:pt x="32" y="65"/>
                  </a:lnTo>
                  <a:lnTo>
                    <a:pt x="48" y="51"/>
                  </a:lnTo>
                  <a:lnTo>
                    <a:pt x="68" y="39"/>
                  </a:lnTo>
                  <a:lnTo>
                    <a:pt x="91" y="28"/>
                  </a:lnTo>
                  <a:lnTo>
                    <a:pt x="115" y="19"/>
                  </a:lnTo>
                  <a:lnTo>
                    <a:pt x="142" y="10"/>
                  </a:lnTo>
                  <a:lnTo>
                    <a:pt x="170" y="5"/>
                  </a:lnTo>
                  <a:lnTo>
                    <a:pt x="200" y="1"/>
                  </a:lnTo>
                  <a:lnTo>
                    <a:pt x="232" y="0"/>
                  </a:lnTo>
                  <a:close/>
                </a:path>
              </a:pathLst>
            </a:custGeom>
            <a:solidFill>
              <a:srgbClr val="F1DA9D"/>
            </a:solidFill>
            <a:ln w="0">
              <a:solidFill>
                <a:srgbClr val="F1DA9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36"/>
            <p:cNvSpPr>
              <a:spLocks/>
            </p:cNvSpPr>
            <p:nvPr/>
          </p:nvSpPr>
          <p:spPr bwMode="auto">
            <a:xfrm flipH="1">
              <a:off x="6774416" y="3288849"/>
              <a:ext cx="186440" cy="104923"/>
            </a:xfrm>
            <a:custGeom>
              <a:avLst/>
              <a:gdLst/>
              <a:ahLst/>
              <a:cxnLst>
                <a:cxn ang="0">
                  <a:pos x="231" y="0"/>
                </a:cxn>
                <a:cxn ang="0">
                  <a:pos x="262" y="1"/>
                </a:cxn>
                <a:cxn ang="0">
                  <a:pos x="293" y="5"/>
                </a:cxn>
                <a:cxn ang="0">
                  <a:pos x="321" y="10"/>
                </a:cxn>
                <a:cxn ang="0">
                  <a:pos x="348" y="18"/>
                </a:cxn>
                <a:cxn ang="0">
                  <a:pos x="372" y="28"/>
                </a:cxn>
                <a:cxn ang="0">
                  <a:pos x="394" y="38"/>
                </a:cxn>
                <a:cxn ang="0">
                  <a:pos x="414" y="51"/>
                </a:cxn>
                <a:cxn ang="0">
                  <a:pos x="430" y="64"/>
                </a:cxn>
                <a:cxn ang="0">
                  <a:pos x="443" y="79"/>
                </a:cxn>
                <a:cxn ang="0">
                  <a:pos x="453" y="96"/>
                </a:cxn>
                <a:cxn ang="0">
                  <a:pos x="460" y="113"/>
                </a:cxn>
                <a:cxn ang="0">
                  <a:pos x="462" y="130"/>
                </a:cxn>
                <a:cxn ang="0">
                  <a:pos x="460" y="146"/>
                </a:cxn>
                <a:cxn ang="0">
                  <a:pos x="454" y="162"/>
                </a:cxn>
                <a:cxn ang="0">
                  <a:pos x="446" y="177"/>
                </a:cxn>
                <a:cxn ang="0">
                  <a:pos x="434" y="191"/>
                </a:cxn>
                <a:cxn ang="0">
                  <a:pos x="420" y="204"/>
                </a:cxn>
                <a:cxn ang="0">
                  <a:pos x="404" y="216"/>
                </a:cxn>
                <a:cxn ang="0">
                  <a:pos x="384" y="227"/>
                </a:cxn>
                <a:cxn ang="0">
                  <a:pos x="363" y="236"/>
                </a:cxn>
                <a:cxn ang="0">
                  <a:pos x="340" y="244"/>
                </a:cxn>
                <a:cxn ang="0">
                  <a:pos x="314" y="251"/>
                </a:cxn>
                <a:cxn ang="0">
                  <a:pos x="288" y="256"/>
                </a:cxn>
                <a:cxn ang="0">
                  <a:pos x="259" y="259"/>
                </a:cxn>
                <a:cxn ang="0">
                  <a:pos x="231" y="260"/>
                </a:cxn>
                <a:cxn ang="0">
                  <a:pos x="199" y="259"/>
                </a:cxn>
                <a:cxn ang="0">
                  <a:pos x="169" y="255"/>
                </a:cxn>
                <a:cxn ang="0">
                  <a:pos x="141" y="250"/>
                </a:cxn>
                <a:cxn ang="0">
                  <a:pos x="114" y="242"/>
                </a:cxn>
                <a:cxn ang="0">
                  <a:pos x="90" y="232"/>
                </a:cxn>
                <a:cxn ang="0">
                  <a:pos x="67" y="222"/>
                </a:cxn>
                <a:cxn ang="0">
                  <a:pos x="48" y="209"/>
                </a:cxn>
                <a:cxn ang="0">
                  <a:pos x="32" y="196"/>
                </a:cxn>
                <a:cxn ang="0">
                  <a:pos x="19" y="181"/>
                </a:cxn>
                <a:cxn ang="0">
                  <a:pos x="8" y="164"/>
                </a:cxn>
                <a:cxn ang="0">
                  <a:pos x="2" y="147"/>
                </a:cxn>
                <a:cxn ang="0">
                  <a:pos x="0" y="130"/>
                </a:cxn>
                <a:cxn ang="0">
                  <a:pos x="2" y="114"/>
                </a:cxn>
                <a:cxn ang="0">
                  <a:pos x="7" y="98"/>
                </a:cxn>
                <a:cxn ang="0">
                  <a:pos x="16" y="83"/>
                </a:cxn>
                <a:cxn ang="0">
                  <a:pos x="28" y="69"/>
                </a:cxn>
                <a:cxn ang="0">
                  <a:pos x="42" y="56"/>
                </a:cxn>
                <a:cxn ang="0">
                  <a:pos x="58" y="44"/>
                </a:cxn>
                <a:cxn ang="0">
                  <a:pos x="78" y="33"/>
                </a:cxn>
                <a:cxn ang="0">
                  <a:pos x="99" y="24"/>
                </a:cxn>
                <a:cxn ang="0">
                  <a:pos x="122" y="15"/>
                </a:cxn>
                <a:cxn ang="0">
                  <a:pos x="148" y="9"/>
                </a:cxn>
                <a:cxn ang="0">
                  <a:pos x="174" y="4"/>
                </a:cxn>
                <a:cxn ang="0">
                  <a:pos x="202" y="1"/>
                </a:cxn>
                <a:cxn ang="0">
                  <a:pos x="231" y="0"/>
                </a:cxn>
              </a:cxnLst>
              <a:rect l="0" t="0" r="r" b="b"/>
              <a:pathLst>
                <a:path w="462" h="260">
                  <a:moveTo>
                    <a:pt x="231" y="0"/>
                  </a:moveTo>
                  <a:lnTo>
                    <a:pt x="262" y="1"/>
                  </a:lnTo>
                  <a:lnTo>
                    <a:pt x="293" y="5"/>
                  </a:lnTo>
                  <a:lnTo>
                    <a:pt x="321" y="10"/>
                  </a:lnTo>
                  <a:lnTo>
                    <a:pt x="348" y="18"/>
                  </a:lnTo>
                  <a:lnTo>
                    <a:pt x="372" y="28"/>
                  </a:lnTo>
                  <a:lnTo>
                    <a:pt x="394" y="38"/>
                  </a:lnTo>
                  <a:lnTo>
                    <a:pt x="414" y="51"/>
                  </a:lnTo>
                  <a:lnTo>
                    <a:pt x="430" y="64"/>
                  </a:lnTo>
                  <a:lnTo>
                    <a:pt x="443" y="79"/>
                  </a:lnTo>
                  <a:lnTo>
                    <a:pt x="453" y="96"/>
                  </a:lnTo>
                  <a:lnTo>
                    <a:pt x="460" y="113"/>
                  </a:lnTo>
                  <a:lnTo>
                    <a:pt x="462" y="130"/>
                  </a:lnTo>
                  <a:lnTo>
                    <a:pt x="460" y="146"/>
                  </a:lnTo>
                  <a:lnTo>
                    <a:pt x="454" y="162"/>
                  </a:lnTo>
                  <a:lnTo>
                    <a:pt x="446" y="177"/>
                  </a:lnTo>
                  <a:lnTo>
                    <a:pt x="434" y="191"/>
                  </a:lnTo>
                  <a:lnTo>
                    <a:pt x="420" y="204"/>
                  </a:lnTo>
                  <a:lnTo>
                    <a:pt x="404" y="216"/>
                  </a:lnTo>
                  <a:lnTo>
                    <a:pt x="384" y="227"/>
                  </a:lnTo>
                  <a:lnTo>
                    <a:pt x="363" y="236"/>
                  </a:lnTo>
                  <a:lnTo>
                    <a:pt x="340" y="244"/>
                  </a:lnTo>
                  <a:lnTo>
                    <a:pt x="314" y="251"/>
                  </a:lnTo>
                  <a:lnTo>
                    <a:pt x="288" y="256"/>
                  </a:lnTo>
                  <a:lnTo>
                    <a:pt x="259" y="259"/>
                  </a:lnTo>
                  <a:lnTo>
                    <a:pt x="231" y="260"/>
                  </a:lnTo>
                  <a:lnTo>
                    <a:pt x="199" y="259"/>
                  </a:lnTo>
                  <a:lnTo>
                    <a:pt x="169" y="255"/>
                  </a:lnTo>
                  <a:lnTo>
                    <a:pt x="141" y="250"/>
                  </a:lnTo>
                  <a:lnTo>
                    <a:pt x="114" y="242"/>
                  </a:lnTo>
                  <a:lnTo>
                    <a:pt x="90" y="232"/>
                  </a:lnTo>
                  <a:lnTo>
                    <a:pt x="67" y="222"/>
                  </a:lnTo>
                  <a:lnTo>
                    <a:pt x="48" y="209"/>
                  </a:lnTo>
                  <a:lnTo>
                    <a:pt x="32" y="196"/>
                  </a:lnTo>
                  <a:lnTo>
                    <a:pt x="19" y="181"/>
                  </a:lnTo>
                  <a:lnTo>
                    <a:pt x="8" y="164"/>
                  </a:lnTo>
                  <a:lnTo>
                    <a:pt x="2" y="147"/>
                  </a:lnTo>
                  <a:lnTo>
                    <a:pt x="0" y="130"/>
                  </a:lnTo>
                  <a:lnTo>
                    <a:pt x="2" y="114"/>
                  </a:lnTo>
                  <a:lnTo>
                    <a:pt x="7" y="98"/>
                  </a:lnTo>
                  <a:lnTo>
                    <a:pt x="16" y="83"/>
                  </a:lnTo>
                  <a:lnTo>
                    <a:pt x="28" y="69"/>
                  </a:lnTo>
                  <a:lnTo>
                    <a:pt x="42" y="56"/>
                  </a:lnTo>
                  <a:lnTo>
                    <a:pt x="58" y="44"/>
                  </a:lnTo>
                  <a:lnTo>
                    <a:pt x="78" y="33"/>
                  </a:lnTo>
                  <a:lnTo>
                    <a:pt x="99" y="24"/>
                  </a:lnTo>
                  <a:lnTo>
                    <a:pt x="122" y="15"/>
                  </a:lnTo>
                  <a:lnTo>
                    <a:pt x="148" y="9"/>
                  </a:lnTo>
                  <a:lnTo>
                    <a:pt x="174" y="4"/>
                  </a:lnTo>
                  <a:lnTo>
                    <a:pt x="202" y="1"/>
                  </a:lnTo>
                  <a:lnTo>
                    <a:pt x="231" y="0"/>
                  </a:lnTo>
                  <a:close/>
                </a:path>
              </a:pathLst>
            </a:custGeom>
            <a:solidFill>
              <a:srgbClr val="F1DB9E"/>
            </a:solidFill>
            <a:ln w="0">
              <a:solidFill>
                <a:srgbClr val="F1DB9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37"/>
            <p:cNvSpPr>
              <a:spLocks/>
            </p:cNvSpPr>
            <p:nvPr/>
          </p:nvSpPr>
          <p:spPr bwMode="auto">
            <a:xfrm flipH="1">
              <a:off x="6774819" y="3289656"/>
              <a:ext cx="184826" cy="104116"/>
            </a:xfrm>
            <a:custGeom>
              <a:avLst/>
              <a:gdLst/>
              <a:ahLst/>
              <a:cxnLst>
                <a:cxn ang="0">
                  <a:pos x="229" y="0"/>
                </a:cxn>
                <a:cxn ang="0">
                  <a:pos x="259" y="1"/>
                </a:cxn>
                <a:cxn ang="0">
                  <a:pos x="290" y="5"/>
                </a:cxn>
                <a:cxn ang="0">
                  <a:pos x="317" y="10"/>
                </a:cxn>
                <a:cxn ang="0">
                  <a:pos x="344" y="18"/>
                </a:cxn>
                <a:cxn ang="0">
                  <a:pos x="368" y="28"/>
                </a:cxn>
                <a:cxn ang="0">
                  <a:pos x="390" y="38"/>
                </a:cxn>
                <a:cxn ang="0">
                  <a:pos x="410" y="50"/>
                </a:cxn>
                <a:cxn ang="0">
                  <a:pos x="426" y="64"/>
                </a:cxn>
                <a:cxn ang="0">
                  <a:pos x="439" y="79"/>
                </a:cxn>
                <a:cxn ang="0">
                  <a:pos x="449" y="95"/>
                </a:cxn>
                <a:cxn ang="0">
                  <a:pos x="456" y="112"/>
                </a:cxn>
                <a:cxn ang="0">
                  <a:pos x="458" y="129"/>
                </a:cxn>
                <a:cxn ang="0">
                  <a:pos x="456" y="146"/>
                </a:cxn>
                <a:cxn ang="0">
                  <a:pos x="449" y="163"/>
                </a:cxn>
                <a:cxn ang="0">
                  <a:pos x="439" y="179"/>
                </a:cxn>
                <a:cxn ang="0">
                  <a:pos x="426" y="194"/>
                </a:cxn>
                <a:cxn ang="0">
                  <a:pos x="410" y="208"/>
                </a:cxn>
                <a:cxn ang="0">
                  <a:pos x="390" y="220"/>
                </a:cxn>
                <a:cxn ang="0">
                  <a:pos x="368" y="230"/>
                </a:cxn>
                <a:cxn ang="0">
                  <a:pos x="344" y="240"/>
                </a:cxn>
                <a:cxn ang="0">
                  <a:pos x="317" y="248"/>
                </a:cxn>
                <a:cxn ang="0">
                  <a:pos x="290" y="253"/>
                </a:cxn>
                <a:cxn ang="0">
                  <a:pos x="259" y="257"/>
                </a:cxn>
                <a:cxn ang="0">
                  <a:pos x="229" y="258"/>
                </a:cxn>
                <a:cxn ang="0">
                  <a:pos x="198" y="257"/>
                </a:cxn>
                <a:cxn ang="0">
                  <a:pos x="168" y="253"/>
                </a:cxn>
                <a:cxn ang="0">
                  <a:pos x="141" y="248"/>
                </a:cxn>
                <a:cxn ang="0">
                  <a:pos x="114" y="240"/>
                </a:cxn>
                <a:cxn ang="0">
                  <a:pos x="90" y="230"/>
                </a:cxn>
                <a:cxn ang="0">
                  <a:pos x="67"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7" y="38"/>
                </a:cxn>
                <a:cxn ang="0">
                  <a:pos x="90" y="28"/>
                </a:cxn>
                <a:cxn ang="0">
                  <a:pos x="114" y="18"/>
                </a:cxn>
                <a:cxn ang="0">
                  <a:pos x="141" y="10"/>
                </a:cxn>
                <a:cxn ang="0">
                  <a:pos x="168" y="5"/>
                </a:cxn>
                <a:cxn ang="0">
                  <a:pos x="198" y="1"/>
                </a:cxn>
                <a:cxn ang="0">
                  <a:pos x="229" y="0"/>
                </a:cxn>
              </a:cxnLst>
              <a:rect l="0" t="0" r="r" b="b"/>
              <a:pathLst>
                <a:path w="458" h="258">
                  <a:moveTo>
                    <a:pt x="229" y="0"/>
                  </a:moveTo>
                  <a:lnTo>
                    <a:pt x="259" y="1"/>
                  </a:lnTo>
                  <a:lnTo>
                    <a:pt x="290" y="5"/>
                  </a:lnTo>
                  <a:lnTo>
                    <a:pt x="317" y="10"/>
                  </a:lnTo>
                  <a:lnTo>
                    <a:pt x="344" y="18"/>
                  </a:lnTo>
                  <a:lnTo>
                    <a:pt x="368" y="28"/>
                  </a:lnTo>
                  <a:lnTo>
                    <a:pt x="390" y="38"/>
                  </a:lnTo>
                  <a:lnTo>
                    <a:pt x="410" y="50"/>
                  </a:lnTo>
                  <a:lnTo>
                    <a:pt x="426" y="64"/>
                  </a:lnTo>
                  <a:lnTo>
                    <a:pt x="439" y="79"/>
                  </a:lnTo>
                  <a:lnTo>
                    <a:pt x="449" y="95"/>
                  </a:lnTo>
                  <a:lnTo>
                    <a:pt x="456" y="112"/>
                  </a:lnTo>
                  <a:lnTo>
                    <a:pt x="458" y="129"/>
                  </a:lnTo>
                  <a:lnTo>
                    <a:pt x="456" y="146"/>
                  </a:lnTo>
                  <a:lnTo>
                    <a:pt x="449" y="163"/>
                  </a:lnTo>
                  <a:lnTo>
                    <a:pt x="439" y="179"/>
                  </a:lnTo>
                  <a:lnTo>
                    <a:pt x="426" y="194"/>
                  </a:lnTo>
                  <a:lnTo>
                    <a:pt x="410" y="208"/>
                  </a:lnTo>
                  <a:lnTo>
                    <a:pt x="390" y="220"/>
                  </a:lnTo>
                  <a:lnTo>
                    <a:pt x="368" y="230"/>
                  </a:lnTo>
                  <a:lnTo>
                    <a:pt x="344" y="240"/>
                  </a:lnTo>
                  <a:lnTo>
                    <a:pt x="317" y="248"/>
                  </a:lnTo>
                  <a:lnTo>
                    <a:pt x="290" y="253"/>
                  </a:lnTo>
                  <a:lnTo>
                    <a:pt x="259" y="257"/>
                  </a:lnTo>
                  <a:lnTo>
                    <a:pt x="229" y="258"/>
                  </a:lnTo>
                  <a:lnTo>
                    <a:pt x="198" y="257"/>
                  </a:lnTo>
                  <a:lnTo>
                    <a:pt x="168" y="253"/>
                  </a:lnTo>
                  <a:lnTo>
                    <a:pt x="141" y="248"/>
                  </a:lnTo>
                  <a:lnTo>
                    <a:pt x="114" y="240"/>
                  </a:lnTo>
                  <a:lnTo>
                    <a:pt x="90" y="230"/>
                  </a:lnTo>
                  <a:lnTo>
                    <a:pt x="67"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7" y="38"/>
                  </a:lnTo>
                  <a:lnTo>
                    <a:pt x="90" y="28"/>
                  </a:lnTo>
                  <a:lnTo>
                    <a:pt x="114" y="18"/>
                  </a:lnTo>
                  <a:lnTo>
                    <a:pt x="141" y="10"/>
                  </a:lnTo>
                  <a:lnTo>
                    <a:pt x="168" y="5"/>
                  </a:lnTo>
                  <a:lnTo>
                    <a:pt x="198" y="1"/>
                  </a:lnTo>
                  <a:lnTo>
                    <a:pt x="229"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38"/>
            <p:cNvSpPr>
              <a:spLocks/>
            </p:cNvSpPr>
            <p:nvPr/>
          </p:nvSpPr>
          <p:spPr bwMode="auto">
            <a:xfrm flipH="1">
              <a:off x="6775223" y="3289252"/>
              <a:ext cx="184019" cy="104116"/>
            </a:xfrm>
            <a:custGeom>
              <a:avLst/>
              <a:gdLst/>
              <a:ahLst/>
              <a:cxnLst>
                <a:cxn ang="0">
                  <a:pos x="228" y="0"/>
                </a:cxn>
                <a:cxn ang="0">
                  <a:pos x="258" y="1"/>
                </a:cxn>
                <a:cxn ang="0">
                  <a:pos x="289" y="5"/>
                </a:cxn>
                <a:cxn ang="0">
                  <a:pos x="316" y="10"/>
                </a:cxn>
                <a:cxn ang="0">
                  <a:pos x="343" y="18"/>
                </a:cxn>
                <a:cxn ang="0">
                  <a:pos x="367" y="28"/>
                </a:cxn>
                <a:cxn ang="0">
                  <a:pos x="389" y="38"/>
                </a:cxn>
                <a:cxn ang="0">
                  <a:pos x="408" y="50"/>
                </a:cxn>
                <a:cxn ang="0">
                  <a:pos x="424" y="64"/>
                </a:cxn>
                <a:cxn ang="0">
                  <a:pos x="437" y="79"/>
                </a:cxn>
                <a:cxn ang="0">
                  <a:pos x="447" y="95"/>
                </a:cxn>
                <a:cxn ang="0">
                  <a:pos x="453" y="112"/>
                </a:cxn>
                <a:cxn ang="0">
                  <a:pos x="456" y="129"/>
                </a:cxn>
                <a:cxn ang="0">
                  <a:pos x="453" y="146"/>
                </a:cxn>
                <a:cxn ang="0">
                  <a:pos x="447" y="163"/>
                </a:cxn>
                <a:cxn ang="0">
                  <a:pos x="437" y="179"/>
                </a:cxn>
                <a:cxn ang="0">
                  <a:pos x="424" y="194"/>
                </a:cxn>
                <a:cxn ang="0">
                  <a:pos x="408" y="208"/>
                </a:cxn>
                <a:cxn ang="0">
                  <a:pos x="389" y="220"/>
                </a:cxn>
                <a:cxn ang="0">
                  <a:pos x="367" y="230"/>
                </a:cxn>
                <a:cxn ang="0">
                  <a:pos x="343" y="240"/>
                </a:cxn>
                <a:cxn ang="0">
                  <a:pos x="316" y="247"/>
                </a:cxn>
                <a:cxn ang="0">
                  <a:pos x="289" y="253"/>
                </a:cxn>
                <a:cxn ang="0">
                  <a:pos x="258" y="257"/>
                </a:cxn>
                <a:cxn ang="0">
                  <a:pos x="228" y="258"/>
                </a:cxn>
                <a:cxn ang="0">
                  <a:pos x="197" y="257"/>
                </a:cxn>
                <a:cxn ang="0">
                  <a:pos x="167" y="253"/>
                </a:cxn>
                <a:cxn ang="0">
                  <a:pos x="140" y="247"/>
                </a:cxn>
                <a:cxn ang="0">
                  <a:pos x="113" y="240"/>
                </a:cxn>
                <a:cxn ang="0">
                  <a:pos x="89" y="230"/>
                </a:cxn>
                <a:cxn ang="0">
                  <a:pos x="66" y="220"/>
                </a:cxn>
                <a:cxn ang="0">
                  <a:pos x="48" y="208"/>
                </a:cxn>
                <a:cxn ang="0">
                  <a:pos x="32" y="194"/>
                </a:cxn>
                <a:cxn ang="0">
                  <a:pos x="19" y="179"/>
                </a:cxn>
                <a:cxn ang="0">
                  <a:pos x="8" y="163"/>
                </a:cxn>
                <a:cxn ang="0">
                  <a:pos x="2" y="146"/>
                </a:cxn>
                <a:cxn ang="0">
                  <a:pos x="0" y="129"/>
                </a:cxn>
                <a:cxn ang="0">
                  <a:pos x="2" y="112"/>
                </a:cxn>
                <a:cxn ang="0">
                  <a:pos x="8" y="95"/>
                </a:cxn>
                <a:cxn ang="0">
                  <a:pos x="19" y="79"/>
                </a:cxn>
                <a:cxn ang="0">
                  <a:pos x="32" y="64"/>
                </a:cxn>
                <a:cxn ang="0">
                  <a:pos x="48" y="50"/>
                </a:cxn>
                <a:cxn ang="0">
                  <a:pos x="66" y="38"/>
                </a:cxn>
                <a:cxn ang="0">
                  <a:pos x="89" y="28"/>
                </a:cxn>
                <a:cxn ang="0">
                  <a:pos x="113" y="18"/>
                </a:cxn>
                <a:cxn ang="0">
                  <a:pos x="140" y="10"/>
                </a:cxn>
                <a:cxn ang="0">
                  <a:pos x="167" y="5"/>
                </a:cxn>
                <a:cxn ang="0">
                  <a:pos x="197" y="1"/>
                </a:cxn>
                <a:cxn ang="0">
                  <a:pos x="228" y="0"/>
                </a:cxn>
              </a:cxnLst>
              <a:rect l="0" t="0" r="r" b="b"/>
              <a:pathLst>
                <a:path w="456" h="258">
                  <a:moveTo>
                    <a:pt x="228" y="0"/>
                  </a:moveTo>
                  <a:lnTo>
                    <a:pt x="258" y="1"/>
                  </a:lnTo>
                  <a:lnTo>
                    <a:pt x="289" y="5"/>
                  </a:lnTo>
                  <a:lnTo>
                    <a:pt x="316" y="10"/>
                  </a:lnTo>
                  <a:lnTo>
                    <a:pt x="343" y="18"/>
                  </a:lnTo>
                  <a:lnTo>
                    <a:pt x="367" y="28"/>
                  </a:lnTo>
                  <a:lnTo>
                    <a:pt x="389" y="38"/>
                  </a:lnTo>
                  <a:lnTo>
                    <a:pt x="408" y="50"/>
                  </a:lnTo>
                  <a:lnTo>
                    <a:pt x="424" y="64"/>
                  </a:lnTo>
                  <a:lnTo>
                    <a:pt x="437" y="79"/>
                  </a:lnTo>
                  <a:lnTo>
                    <a:pt x="447" y="95"/>
                  </a:lnTo>
                  <a:lnTo>
                    <a:pt x="453" y="112"/>
                  </a:lnTo>
                  <a:lnTo>
                    <a:pt x="456" y="129"/>
                  </a:lnTo>
                  <a:lnTo>
                    <a:pt x="453" y="146"/>
                  </a:lnTo>
                  <a:lnTo>
                    <a:pt x="447" y="163"/>
                  </a:lnTo>
                  <a:lnTo>
                    <a:pt x="437" y="179"/>
                  </a:lnTo>
                  <a:lnTo>
                    <a:pt x="424" y="194"/>
                  </a:lnTo>
                  <a:lnTo>
                    <a:pt x="408" y="208"/>
                  </a:lnTo>
                  <a:lnTo>
                    <a:pt x="389" y="220"/>
                  </a:lnTo>
                  <a:lnTo>
                    <a:pt x="367" y="230"/>
                  </a:lnTo>
                  <a:lnTo>
                    <a:pt x="343" y="240"/>
                  </a:lnTo>
                  <a:lnTo>
                    <a:pt x="316" y="247"/>
                  </a:lnTo>
                  <a:lnTo>
                    <a:pt x="289" y="253"/>
                  </a:lnTo>
                  <a:lnTo>
                    <a:pt x="258" y="257"/>
                  </a:lnTo>
                  <a:lnTo>
                    <a:pt x="228" y="258"/>
                  </a:lnTo>
                  <a:lnTo>
                    <a:pt x="197" y="257"/>
                  </a:lnTo>
                  <a:lnTo>
                    <a:pt x="167" y="253"/>
                  </a:lnTo>
                  <a:lnTo>
                    <a:pt x="140" y="247"/>
                  </a:lnTo>
                  <a:lnTo>
                    <a:pt x="113" y="240"/>
                  </a:lnTo>
                  <a:lnTo>
                    <a:pt x="89" y="230"/>
                  </a:lnTo>
                  <a:lnTo>
                    <a:pt x="66" y="220"/>
                  </a:lnTo>
                  <a:lnTo>
                    <a:pt x="48" y="208"/>
                  </a:lnTo>
                  <a:lnTo>
                    <a:pt x="32" y="194"/>
                  </a:lnTo>
                  <a:lnTo>
                    <a:pt x="19" y="179"/>
                  </a:lnTo>
                  <a:lnTo>
                    <a:pt x="8" y="163"/>
                  </a:lnTo>
                  <a:lnTo>
                    <a:pt x="2" y="146"/>
                  </a:lnTo>
                  <a:lnTo>
                    <a:pt x="0" y="129"/>
                  </a:lnTo>
                  <a:lnTo>
                    <a:pt x="2" y="112"/>
                  </a:lnTo>
                  <a:lnTo>
                    <a:pt x="8" y="95"/>
                  </a:lnTo>
                  <a:lnTo>
                    <a:pt x="19" y="79"/>
                  </a:lnTo>
                  <a:lnTo>
                    <a:pt x="32" y="64"/>
                  </a:lnTo>
                  <a:lnTo>
                    <a:pt x="48" y="50"/>
                  </a:lnTo>
                  <a:lnTo>
                    <a:pt x="66" y="38"/>
                  </a:lnTo>
                  <a:lnTo>
                    <a:pt x="89" y="28"/>
                  </a:lnTo>
                  <a:lnTo>
                    <a:pt x="113" y="18"/>
                  </a:lnTo>
                  <a:lnTo>
                    <a:pt x="140" y="10"/>
                  </a:lnTo>
                  <a:lnTo>
                    <a:pt x="167" y="5"/>
                  </a:lnTo>
                  <a:lnTo>
                    <a:pt x="197" y="1"/>
                  </a:lnTo>
                  <a:lnTo>
                    <a:pt x="228" y="0"/>
                  </a:lnTo>
                  <a:close/>
                </a:path>
              </a:pathLst>
            </a:custGeom>
            <a:solidFill>
              <a:srgbClr val="F1DB9F"/>
            </a:solidFill>
            <a:ln w="0">
              <a:solidFill>
                <a:srgbClr val="F1DB9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39"/>
            <p:cNvSpPr>
              <a:spLocks/>
            </p:cNvSpPr>
            <p:nvPr/>
          </p:nvSpPr>
          <p:spPr bwMode="auto">
            <a:xfrm flipH="1">
              <a:off x="6775223" y="3289656"/>
              <a:ext cx="183212" cy="103309"/>
            </a:xfrm>
            <a:custGeom>
              <a:avLst/>
              <a:gdLst/>
              <a:ahLst/>
              <a:cxnLst>
                <a:cxn ang="0">
                  <a:pos x="227" y="0"/>
                </a:cxn>
                <a:cxn ang="0">
                  <a:pos x="257" y="1"/>
                </a:cxn>
                <a:cxn ang="0">
                  <a:pos x="287" y="4"/>
                </a:cxn>
                <a:cxn ang="0">
                  <a:pos x="315" y="10"/>
                </a:cxn>
                <a:cxn ang="0">
                  <a:pos x="341" y="18"/>
                </a:cxn>
                <a:cxn ang="0">
                  <a:pos x="365" y="27"/>
                </a:cxn>
                <a:cxn ang="0">
                  <a:pos x="387" y="38"/>
                </a:cxn>
                <a:cxn ang="0">
                  <a:pos x="406" y="50"/>
                </a:cxn>
                <a:cxn ang="0">
                  <a:pos x="423" y="63"/>
                </a:cxn>
                <a:cxn ang="0">
                  <a:pos x="435" y="78"/>
                </a:cxn>
                <a:cxn ang="0">
                  <a:pos x="445" y="94"/>
                </a:cxn>
                <a:cxn ang="0">
                  <a:pos x="451" y="111"/>
                </a:cxn>
                <a:cxn ang="0">
                  <a:pos x="454" y="128"/>
                </a:cxn>
                <a:cxn ang="0">
                  <a:pos x="451" y="145"/>
                </a:cxn>
                <a:cxn ang="0">
                  <a:pos x="445" y="162"/>
                </a:cxn>
                <a:cxn ang="0">
                  <a:pos x="435" y="178"/>
                </a:cxn>
                <a:cxn ang="0">
                  <a:pos x="423" y="193"/>
                </a:cxn>
                <a:cxn ang="0">
                  <a:pos x="406" y="206"/>
                </a:cxn>
                <a:cxn ang="0">
                  <a:pos x="387" y="218"/>
                </a:cxn>
                <a:cxn ang="0">
                  <a:pos x="365" y="229"/>
                </a:cxn>
                <a:cxn ang="0">
                  <a:pos x="341" y="238"/>
                </a:cxn>
                <a:cxn ang="0">
                  <a:pos x="315" y="245"/>
                </a:cxn>
                <a:cxn ang="0">
                  <a:pos x="287" y="252"/>
                </a:cxn>
                <a:cxn ang="0">
                  <a:pos x="257" y="255"/>
                </a:cxn>
                <a:cxn ang="0">
                  <a:pos x="227" y="256"/>
                </a:cxn>
                <a:cxn ang="0">
                  <a:pos x="196" y="255"/>
                </a:cxn>
                <a:cxn ang="0">
                  <a:pos x="167" y="252"/>
                </a:cxn>
                <a:cxn ang="0">
                  <a:pos x="139" y="245"/>
                </a:cxn>
                <a:cxn ang="0">
                  <a:pos x="113" y="238"/>
                </a:cxn>
                <a:cxn ang="0">
                  <a:pos x="89" y="229"/>
                </a:cxn>
                <a:cxn ang="0">
                  <a:pos x="66" y="218"/>
                </a:cxn>
                <a:cxn ang="0">
                  <a:pos x="48" y="206"/>
                </a:cxn>
                <a:cxn ang="0">
                  <a:pos x="31" y="193"/>
                </a:cxn>
                <a:cxn ang="0">
                  <a:pos x="19" y="178"/>
                </a:cxn>
                <a:cxn ang="0">
                  <a:pos x="9" y="162"/>
                </a:cxn>
                <a:cxn ang="0">
                  <a:pos x="2" y="145"/>
                </a:cxn>
                <a:cxn ang="0">
                  <a:pos x="0" y="128"/>
                </a:cxn>
                <a:cxn ang="0">
                  <a:pos x="2" y="111"/>
                </a:cxn>
                <a:cxn ang="0">
                  <a:pos x="9" y="94"/>
                </a:cxn>
                <a:cxn ang="0">
                  <a:pos x="19" y="78"/>
                </a:cxn>
                <a:cxn ang="0">
                  <a:pos x="31" y="63"/>
                </a:cxn>
                <a:cxn ang="0">
                  <a:pos x="48" y="50"/>
                </a:cxn>
                <a:cxn ang="0">
                  <a:pos x="66" y="38"/>
                </a:cxn>
                <a:cxn ang="0">
                  <a:pos x="89" y="27"/>
                </a:cxn>
                <a:cxn ang="0">
                  <a:pos x="113" y="18"/>
                </a:cxn>
                <a:cxn ang="0">
                  <a:pos x="139" y="10"/>
                </a:cxn>
                <a:cxn ang="0">
                  <a:pos x="167" y="4"/>
                </a:cxn>
                <a:cxn ang="0">
                  <a:pos x="196" y="1"/>
                </a:cxn>
                <a:cxn ang="0">
                  <a:pos x="227" y="0"/>
                </a:cxn>
              </a:cxnLst>
              <a:rect l="0" t="0" r="r" b="b"/>
              <a:pathLst>
                <a:path w="454" h="256">
                  <a:moveTo>
                    <a:pt x="227" y="0"/>
                  </a:moveTo>
                  <a:lnTo>
                    <a:pt x="257" y="1"/>
                  </a:lnTo>
                  <a:lnTo>
                    <a:pt x="287" y="4"/>
                  </a:lnTo>
                  <a:lnTo>
                    <a:pt x="315" y="10"/>
                  </a:lnTo>
                  <a:lnTo>
                    <a:pt x="341" y="18"/>
                  </a:lnTo>
                  <a:lnTo>
                    <a:pt x="365" y="27"/>
                  </a:lnTo>
                  <a:lnTo>
                    <a:pt x="387" y="38"/>
                  </a:lnTo>
                  <a:lnTo>
                    <a:pt x="406" y="50"/>
                  </a:lnTo>
                  <a:lnTo>
                    <a:pt x="423" y="63"/>
                  </a:lnTo>
                  <a:lnTo>
                    <a:pt x="435" y="78"/>
                  </a:lnTo>
                  <a:lnTo>
                    <a:pt x="445" y="94"/>
                  </a:lnTo>
                  <a:lnTo>
                    <a:pt x="451" y="111"/>
                  </a:lnTo>
                  <a:lnTo>
                    <a:pt x="454" y="128"/>
                  </a:lnTo>
                  <a:lnTo>
                    <a:pt x="451" y="145"/>
                  </a:lnTo>
                  <a:lnTo>
                    <a:pt x="445" y="162"/>
                  </a:lnTo>
                  <a:lnTo>
                    <a:pt x="435" y="178"/>
                  </a:lnTo>
                  <a:lnTo>
                    <a:pt x="423" y="193"/>
                  </a:lnTo>
                  <a:lnTo>
                    <a:pt x="406" y="206"/>
                  </a:lnTo>
                  <a:lnTo>
                    <a:pt x="387" y="218"/>
                  </a:lnTo>
                  <a:lnTo>
                    <a:pt x="365" y="229"/>
                  </a:lnTo>
                  <a:lnTo>
                    <a:pt x="341" y="238"/>
                  </a:lnTo>
                  <a:lnTo>
                    <a:pt x="315" y="245"/>
                  </a:lnTo>
                  <a:lnTo>
                    <a:pt x="287" y="252"/>
                  </a:lnTo>
                  <a:lnTo>
                    <a:pt x="257" y="255"/>
                  </a:lnTo>
                  <a:lnTo>
                    <a:pt x="227" y="256"/>
                  </a:lnTo>
                  <a:lnTo>
                    <a:pt x="196" y="255"/>
                  </a:lnTo>
                  <a:lnTo>
                    <a:pt x="167" y="252"/>
                  </a:lnTo>
                  <a:lnTo>
                    <a:pt x="139" y="245"/>
                  </a:lnTo>
                  <a:lnTo>
                    <a:pt x="113" y="238"/>
                  </a:lnTo>
                  <a:lnTo>
                    <a:pt x="89" y="229"/>
                  </a:lnTo>
                  <a:lnTo>
                    <a:pt x="66" y="218"/>
                  </a:lnTo>
                  <a:lnTo>
                    <a:pt x="48" y="206"/>
                  </a:lnTo>
                  <a:lnTo>
                    <a:pt x="31" y="193"/>
                  </a:lnTo>
                  <a:lnTo>
                    <a:pt x="19" y="178"/>
                  </a:lnTo>
                  <a:lnTo>
                    <a:pt x="9" y="162"/>
                  </a:lnTo>
                  <a:lnTo>
                    <a:pt x="2" y="145"/>
                  </a:lnTo>
                  <a:lnTo>
                    <a:pt x="0" y="128"/>
                  </a:lnTo>
                  <a:lnTo>
                    <a:pt x="2" y="111"/>
                  </a:lnTo>
                  <a:lnTo>
                    <a:pt x="9" y="94"/>
                  </a:lnTo>
                  <a:lnTo>
                    <a:pt x="19" y="78"/>
                  </a:lnTo>
                  <a:lnTo>
                    <a:pt x="31" y="63"/>
                  </a:lnTo>
                  <a:lnTo>
                    <a:pt x="48" y="50"/>
                  </a:lnTo>
                  <a:lnTo>
                    <a:pt x="66" y="38"/>
                  </a:lnTo>
                  <a:lnTo>
                    <a:pt x="89" y="27"/>
                  </a:lnTo>
                  <a:lnTo>
                    <a:pt x="113" y="18"/>
                  </a:lnTo>
                  <a:lnTo>
                    <a:pt x="139" y="10"/>
                  </a:lnTo>
                  <a:lnTo>
                    <a:pt x="167" y="4"/>
                  </a:lnTo>
                  <a:lnTo>
                    <a:pt x="196" y="1"/>
                  </a:lnTo>
                  <a:lnTo>
                    <a:pt x="227" y="0"/>
                  </a:lnTo>
                  <a:close/>
                </a:path>
              </a:pathLst>
            </a:custGeom>
            <a:solidFill>
              <a:srgbClr val="F1DBA1"/>
            </a:solidFill>
            <a:ln w="0">
              <a:solidFill>
                <a:srgbClr val="F1DBA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40"/>
            <p:cNvSpPr>
              <a:spLocks/>
            </p:cNvSpPr>
            <p:nvPr/>
          </p:nvSpPr>
          <p:spPr bwMode="auto">
            <a:xfrm flipH="1">
              <a:off x="6775626" y="3290059"/>
              <a:ext cx="182405" cy="102502"/>
            </a:xfrm>
            <a:custGeom>
              <a:avLst/>
              <a:gdLst/>
              <a:ahLst/>
              <a:cxnLst>
                <a:cxn ang="0">
                  <a:pos x="226" y="0"/>
                </a:cxn>
                <a:cxn ang="0">
                  <a:pos x="256" y="1"/>
                </a:cxn>
                <a:cxn ang="0">
                  <a:pos x="286" y="4"/>
                </a:cxn>
                <a:cxn ang="0">
                  <a:pos x="314" y="10"/>
                </a:cxn>
                <a:cxn ang="0">
                  <a:pos x="340" y="18"/>
                </a:cxn>
                <a:cxn ang="0">
                  <a:pos x="364" y="27"/>
                </a:cxn>
                <a:cxn ang="0">
                  <a:pos x="385" y="38"/>
                </a:cxn>
                <a:cxn ang="0">
                  <a:pos x="405" y="50"/>
                </a:cxn>
                <a:cxn ang="0">
                  <a:pos x="421" y="63"/>
                </a:cxn>
                <a:cxn ang="0">
                  <a:pos x="434" y="77"/>
                </a:cxn>
                <a:cxn ang="0">
                  <a:pos x="443" y="94"/>
                </a:cxn>
                <a:cxn ang="0">
                  <a:pos x="449" y="110"/>
                </a:cxn>
                <a:cxn ang="0">
                  <a:pos x="452" y="127"/>
                </a:cxn>
                <a:cxn ang="0">
                  <a:pos x="449" y="144"/>
                </a:cxn>
                <a:cxn ang="0">
                  <a:pos x="443" y="160"/>
                </a:cxn>
                <a:cxn ang="0">
                  <a:pos x="434" y="177"/>
                </a:cxn>
                <a:cxn ang="0">
                  <a:pos x="421" y="191"/>
                </a:cxn>
                <a:cxn ang="0">
                  <a:pos x="405" y="204"/>
                </a:cxn>
                <a:cxn ang="0">
                  <a:pos x="385" y="216"/>
                </a:cxn>
                <a:cxn ang="0">
                  <a:pos x="364" y="227"/>
                </a:cxn>
                <a:cxn ang="0">
                  <a:pos x="340" y="236"/>
                </a:cxn>
                <a:cxn ang="0">
                  <a:pos x="314" y="243"/>
                </a:cxn>
                <a:cxn ang="0">
                  <a:pos x="286" y="250"/>
                </a:cxn>
                <a:cxn ang="0">
                  <a:pos x="256" y="253"/>
                </a:cxn>
                <a:cxn ang="0">
                  <a:pos x="226" y="254"/>
                </a:cxn>
                <a:cxn ang="0">
                  <a:pos x="195" y="253"/>
                </a:cxn>
                <a:cxn ang="0">
                  <a:pos x="166" y="250"/>
                </a:cxn>
                <a:cxn ang="0">
                  <a:pos x="138" y="243"/>
                </a:cxn>
                <a:cxn ang="0">
                  <a:pos x="112"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2" y="18"/>
                </a:cxn>
                <a:cxn ang="0">
                  <a:pos x="138" y="10"/>
                </a:cxn>
                <a:cxn ang="0">
                  <a:pos x="166" y="4"/>
                </a:cxn>
                <a:cxn ang="0">
                  <a:pos x="195" y="1"/>
                </a:cxn>
                <a:cxn ang="0">
                  <a:pos x="226" y="0"/>
                </a:cxn>
              </a:cxnLst>
              <a:rect l="0" t="0" r="r" b="b"/>
              <a:pathLst>
                <a:path w="452" h="254">
                  <a:moveTo>
                    <a:pt x="226" y="0"/>
                  </a:moveTo>
                  <a:lnTo>
                    <a:pt x="256" y="1"/>
                  </a:lnTo>
                  <a:lnTo>
                    <a:pt x="286" y="4"/>
                  </a:lnTo>
                  <a:lnTo>
                    <a:pt x="314" y="10"/>
                  </a:lnTo>
                  <a:lnTo>
                    <a:pt x="340" y="18"/>
                  </a:lnTo>
                  <a:lnTo>
                    <a:pt x="364" y="27"/>
                  </a:lnTo>
                  <a:lnTo>
                    <a:pt x="385" y="38"/>
                  </a:lnTo>
                  <a:lnTo>
                    <a:pt x="405" y="50"/>
                  </a:lnTo>
                  <a:lnTo>
                    <a:pt x="421" y="63"/>
                  </a:lnTo>
                  <a:lnTo>
                    <a:pt x="434" y="77"/>
                  </a:lnTo>
                  <a:lnTo>
                    <a:pt x="443" y="94"/>
                  </a:lnTo>
                  <a:lnTo>
                    <a:pt x="449" y="110"/>
                  </a:lnTo>
                  <a:lnTo>
                    <a:pt x="452" y="127"/>
                  </a:lnTo>
                  <a:lnTo>
                    <a:pt x="449" y="144"/>
                  </a:lnTo>
                  <a:lnTo>
                    <a:pt x="443" y="160"/>
                  </a:lnTo>
                  <a:lnTo>
                    <a:pt x="434" y="177"/>
                  </a:lnTo>
                  <a:lnTo>
                    <a:pt x="421" y="191"/>
                  </a:lnTo>
                  <a:lnTo>
                    <a:pt x="405" y="204"/>
                  </a:lnTo>
                  <a:lnTo>
                    <a:pt x="385" y="216"/>
                  </a:lnTo>
                  <a:lnTo>
                    <a:pt x="364" y="227"/>
                  </a:lnTo>
                  <a:lnTo>
                    <a:pt x="340" y="236"/>
                  </a:lnTo>
                  <a:lnTo>
                    <a:pt x="314" y="243"/>
                  </a:lnTo>
                  <a:lnTo>
                    <a:pt x="286" y="250"/>
                  </a:lnTo>
                  <a:lnTo>
                    <a:pt x="256" y="253"/>
                  </a:lnTo>
                  <a:lnTo>
                    <a:pt x="226" y="254"/>
                  </a:lnTo>
                  <a:lnTo>
                    <a:pt x="195" y="253"/>
                  </a:lnTo>
                  <a:lnTo>
                    <a:pt x="166" y="250"/>
                  </a:lnTo>
                  <a:lnTo>
                    <a:pt x="138" y="243"/>
                  </a:lnTo>
                  <a:lnTo>
                    <a:pt x="112"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2" y="18"/>
                  </a:lnTo>
                  <a:lnTo>
                    <a:pt x="138" y="10"/>
                  </a:lnTo>
                  <a:lnTo>
                    <a:pt x="166" y="4"/>
                  </a:lnTo>
                  <a:lnTo>
                    <a:pt x="195" y="1"/>
                  </a:lnTo>
                  <a:lnTo>
                    <a:pt x="226"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41"/>
            <p:cNvSpPr>
              <a:spLocks/>
            </p:cNvSpPr>
            <p:nvPr/>
          </p:nvSpPr>
          <p:spPr bwMode="auto">
            <a:xfrm flipH="1">
              <a:off x="6775626" y="3289656"/>
              <a:ext cx="181598" cy="102502"/>
            </a:xfrm>
            <a:custGeom>
              <a:avLst/>
              <a:gdLst/>
              <a:ahLst/>
              <a:cxnLst>
                <a:cxn ang="0">
                  <a:pos x="225" y="0"/>
                </a:cxn>
                <a:cxn ang="0">
                  <a:pos x="255" y="1"/>
                </a:cxn>
                <a:cxn ang="0">
                  <a:pos x="285" y="4"/>
                </a:cxn>
                <a:cxn ang="0">
                  <a:pos x="312" y="10"/>
                </a:cxn>
                <a:cxn ang="0">
                  <a:pos x="339" y="18"/>
                </a:cxn>
                <a:cxn ang="0">
                  <a:pos x="362" y="27"/>
                </a:cxn>
                <a:cxn ang="0">
                  <a:pos x="383" y="38"/>
                </a:cxn>
                <a:cxn ang="0">
                  <a:pos x="403" y="50"/>
                </a:cxn>
                <a:cxn ang="0">
                  <a:pos x="419" y="63"/>
                </a:cxn>
                <a:cxn ang="0">
                  <a:pos x="432" y="77"/>
                </a:cxn>
                <a:cxn ang="0">
                  <a:pos x="441" y="94"/>
                </a:cxn>
                <a:cxn ang="0">
                  <a:pos x="447" y="110"/>
                </a:cxn>
                <a:cxn ang="0">
                  <a:pos x="450" y="127"/>
                </a:cxn>
                <a:cxn ang="0">
                  <a:pos x="447" y="144"/>
                </a:cxn>
                <a:cxn ang="0">
                  <a:pos x="441" y="160"/>
                </a:cxn>
                <a:cxn ang="0">
                  <a:pos x="432" y="177"/>
                </a:cxn>
                <a:cxn ang="0">
                  <a:pos x="419" y="191"/>
                </a:cxn>
                <a:cxn ang="0">
                  <a:pos x="403" y="204"/>
                </a:cxn>
                <a:cxn ang="0">
                  <a:pos x="383" y="216"/>
                </a:cxn>
                <a:cxn ang="0">
                  <a:pos x="362" y="227"/>
                </a:cxn>
                <a:cxn ang="0">
                  <a:pos x="339" y="236"/>
                </a:cxn>
                <a:cxn ang="0">
                  <a:pos x="312" y="243"/>
                </a:cxn>
                <a:cxn ang="0">
                  <a:pos x="285" y="250"/>
                </a:cxn>
                <a:cxn ang="0">
                  <a:pos x="255" y="253"/>
                </a:cxn>
                <a:cxn ang="0">
                  <a:pos x="225" y="254"/>
                </a:cxn>
                <a:cxn ang="0">
                  <a:pos x="194" y="253"/>
                </a:cxn>
                <a:cxn ang="0">
                  <a:pos x="165" y="250"/>
                </a:cxn>
                <a:cxn ang="0">
                  <a:pos x="138" y="243"/>
                </a:cxn>
                <a:cxn ang="0">
                  <a:pos x="111" y="236"/>
                </a:cxn>
                <a:cxn ang="0">
                  <a:pos x="88" y="227"/>
                </a:cxn>
                <a:cxn ang="0">
                  <a:pos x="66" y="216"/>
                </a:cxn>
                <a:cxn ang="0">
                  <a:pos x="47" y="204"/>
                </a:cxn>
                <a:cxn ang="0">
                  <a:pos x="31" y="191"/>
                </a:cxn>
                <a:cxn ang="0">
                  <a:pos x="18" y="177"/>
                </a:cxn>
                <a:cxn ang="0">
                  <a:pos x="9" y="160"/>
                </a:cxn>
                <a:cxn ang="0">
                  <a:pos x="2" y="144"/>
                </a:cxn>
                <a:cxn ang="0">
                  <a:pos x="0" y="127"/>
                </a:cxn>
                <a:cxn ang="0">
                  <a:pos x="2" y="110"/>
                </a:cxn>
                <a:cxn ang="0">
                  <a:pos x="9" y="94"/>
                </a:cxn>
                <a:cxn ang="0">
                  <a:pos x="18" y="77"/>
                </a:cxn>
                <a:cxn ang="0">
                  <a:pos x="31" y="63"/>
                </a:cxn>
                <a:cxn ang="0">
                  <a:pos x="47" y="50"/>
                </a:cxn>
                <a:cxn ang="0">
                  <a:pos x="66" y="38"/>
                </a:cxn>
                <a:cxn ang="0">
                  <a:pos x="88" y="27"/>
                </a:cxn>
                <a:cxn ang="0">
                  <a:pos x="111" y="18"/>
                </a:cxn>
                <a:cxn ang="0">
                  <a:pos x="138" y="10"/>
                </a:cxn>
                <a:cxn ang="0">
                  <a:pos x="165" y="4"/>
                </a:cxn>
                <a:cxn ang="0">
                  <a:pos x="194" y="1"/>
                </a:cxn>
                <a:cxn ang="0">
                  <a:pos x="225" y="0"/>
                </a:cxn>
              </a:cxnLst>
              <a:rect l="0" t="0" r="r" b="b"/>
              <a:pathLst>
                <a:path w="450" h="254">
                  <a:moveTo>
                    <a:pt x="225" y="0"/>
                  </a:moveTo>
                  <a:lnTo>
                    <a:pt x="255" y="1"/>
                  </a:lnTo>
                  <a:lnTo>
                    <a:pt x="285" y="4"/>
                  </a:lnTo>
                  <a:lnTo>
                    <a:pt x="312" y="10"/>
                  </a:lnTo>
                  <a:lnTo>
                    <a:pt x="339" y="18"/>
                  </a:lnTo>
                  <a:lnTo>
                    <a:pt x="362" y="27"/>
                  </a:lnTo>
                  <a:lnTo>
                    <a:pt x="383" y="38"/>
                  </a:lnTo>
                  <a:lnTo>
                    <a:pt x="403" y="50"/>
                  </a:lnTo>
                  <a:lnTo>
                    <a:pt x="419" y="63"/>
                  </a:lnTo>
                  <a:lnTo>
                    <a:pt x="432" y="77"/>
                  </a:lnTo>
                  <a:lnTo>
                    <a:pt x="441" y="94"/>
                  </a:lnTo>
                  <a:lnTo>
                    <a:pt x="447" y="110"/>
                  </a:lnTo>
                  <a:lnTo>
                    <a:pt x="450" y="127"/>
                  </a:lnTo>
                  <a:lnTo>
                    <a:pt x="447" y="144"/>
                  </a:lnTo>
                  <a:lnTo>
                    <a:pt x="441" y="160"/>
                  </a:lnTo>
                  <a:lnTo>
                    <a:pt x="432" y="177"/>
                  </a:lnTo>
                  <a:lnTo>
                    <a:pt x="419" y="191"/>
                  </a:lnTo>
                  <a:lnTo>
                    <a:pt x="403" y="204"/>
                  </a:lnTo>
                  <a:lnTo>
                    <a:pt x="383" y="216"/>
                  </a:lnTo>
                  <a:lnTo>
                    <a:pt x="362" y="227"/>
                  </a:lnTo>
                  <a:lnTo>
                    <a:pt x="339" y="236"/>
                  </a:lnTo>
                  <a:lnTo>
                    <a:pt x="312" y="243"/>
                  </a:lnTo>
                  <a:lnTo>
                    <a:pt x="285" y="250"/>
                  </a:lnTo>
                  <a:lnTo>
                    <a:pt x="255" y="253"/>
                  </a:lnTo>
                  <a:lnTo>
                    <a:pt x="225" y="254"/>
                  </a:lnTo>
                  <a:lnTo>
                    <a:pt x="194" y="253"/>
                  </a:lnTo>
                  <a:lnTo>
                    <a:pt x="165" y="250"/>
                  </a:lnTo>
                  <a:lnTo>
                    <a:pt x="138" y="243"/>
                  </a:lnTo>
                  <a:lnTo>
                    <a:pt x="111" y="236"/>
                  </a:lnTo>
                  <a:lnTo>
                    <a:pt x="88" y="227"/>
                  </a:lnTo>
                  <a:lnTo>
                    <a:pt x="66" y="216"/>
                  </a:lnTo>
                  <a:lnTo>
                    <a:pt x="47" y="204"/>
                  </a:lnTo>
                  <a:lnTo>
                    <a:pt x="31" y="191"/>
                  </a:lnTo>
                  <a:lnTo>
                    <a:pt x="18" y="177"/>
                  </a:lnTo>
                  <a:lnTo>
                    <a:pt x="9" y="160"/>
                  </a:lnTo>
                  <a:lnTo>
                    <a:pt x="2" y="144"/>
                  </a:lnTo>
                  <a:lnTo>
                    <a:pt x="0" y="127"/>
                  </a:lnTo>
                  <a:lnTo>
                    <a:pt x="2" y="110"/>
                  </a:lnTo>
                  <a:lnTo>
                    <a:pt x="9" y="94"/>
                  </a:lnTo>
                  <a:lnTo>
                    <a:pt x="18" y="77"/>
                  </a:lnTo>
                  <a:lnTo>
                    <a:pt x="31" y="63"/>
                  </a:lnTo>
                  <a:lnTo>
                    <a:pt x="47" y="50"/>
                  </a:lnTo>
                  <a:lnTo>
                    <a:pt x="66" y="38"/>
                  </a:lnTo>
                  <a:lnTo>
                    <a:pt x="88" y="27"/>
                  </a:lnTo>
                  <a:lnTo>
                    <a:pt x="111" y="18"/>
                  </a:lnTo>
                  <a:lnTo>
                    <a:pt x="138" y="10"/>
                  </a:lnTo>
                  <a:lnTo>
                    <a:pt x="165" y="4"/>
                  </a:lnTo>
                  <a:lnTo>
                    <a:pt x="194" y="1"/>
                  </a:lnTo>
                  <a:lnTo>
                    <a:pt x="225"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42"/>
            <p:cNvSpPr>
              <a:spLocks/>
            </p:cNvSpPr>
            <p:nvPr/>
          </p:nvSpPr>
          <p:spPr bwMode="auto">
            <a:xfrm flipH="1">
              <a:off x="6776434" y="3290059"/>
              <a:ext cx="180387" cy="101695"/>
            </a:xfrm>
            <a:custGeom>
              <a:avLst/>
              <a:gdLst/>
              <a:ahLst/>
              <a:cxnLst>
                <a:cxn ang="0">
                  <a:pos x="224" y="0"/>
                </a:cxn>
                <a:cxn ang="0">
                  <a:pos x="254" y="1"/>
                </a:cxn>
                <a:cxn ang="0">
                  <a:pos x="284" y="4"/>
                </a:cxn>
                <a:cxn ang="0">
                  <a:pos x="311" y="10"/>
                </a:cxn>
                <a:cxn ang="0">
                  <a:pos x="337" y="18"/>
                </a:cxn>
                <a:cxn ang="0">
                  <a:pos x="361" y="27"/>
                </a:cxn>
                <a:cxn ang="0">
                  <a:pos x="382" y="37"/>
                </a:cxn>
                <a:cxn ang="0">
                  <a:pos x="401" y="49"/>
                </a:cxn>
                <a:cxn ang="0">
                  <a:pos x="417" y="63"/>
                </a:cxn>
                <a:cxn ang="0">
                  <a:pos x="430" y="77"/>
                </a:cxn>
                <a:cxn ang="0">
                  <a:pos x="439" y="93"/>
                </a:cxn>
                <a:cxn ang="0">
                  <a:pos x="445" y="109"/>
                </a:cxn>
                <a:cxn ang="0">
                  <a:pos x="447" y="126"/>
                </a:cxn>
                <a:cxn ang="0">
                  <a:pos x="445" y="143"/>
                </a:cxn>
                <a:cxn ang="0">
                  <a:pos x="439" y="159"/>
                </a:cxn>
                <a:cxn ang="0">
                  <a:pos x="430" y="175"/>
                </a:cxn>
                <a:cxn ang="0">
                  <a:pos x="417" y="190"/>
                </a:cxn>
                <a:cxn ang="0">
                  <a:pos x="401" y="203"/>
                </a:cxn>
                <a:cxn ang="0">
                  <a:pos x="381" y="215"/>
                </a:cxn>
                <a:cxn ang="0">
                  <a:pos x="360" y="225"/>
                </a:cxn>
                <a:cxn ang="0">
                  <a:pos x="337" y="234"/>
                </a:cxn>
                <a:cxn ang="0">
                  <a:pos x="310" y="241"/>
                </a:cxn>
                <a:cxn ang="0">
                  <a:pos x="283" y="248"/>
                </a:cxn>
                <a:cxn ang="0">
                  <a:pos x="254" y="251"/>
                </a:cxn>
                <a:cxn ang="0">
                  <a:pos x="224" y="252"/>
                </a:cxn>
                <a:cxn ang="0">
                  <a:pos x="193" y="251"/>
                </a:cxn>
                <a:cxn ang="0">
                  <a:pos x="164" y="248"/>
                </a:cxn>
                <a:cxn ang="0">
                  <a:pos x="137" y="241"/>
                </a:cxn>
                <a:cxn ang="0">
                  <a:pos x="111" y="234"/>
                </a:cxn>
                <a:cxn ang="0">
                  <a:pos x="87" y="225"/>
                </a:cxn>
                <a:cxn ang="0">
                  <a:pos x="65" y="214"/>
                </a:cxn>
                <a:cxn ang="0">
                  <a:pos x="47" y="203"/>
                </a:cxn>
                <a:cxn ang="0">
                  <a:pos x="31" y="189"/>
                </a:cxn>
                <a:cxn ang="0">
                  <a:pos x="18" y="175"/>
                </a:cxn>
                <a:cxn ang="0">
                  <a:pos x="9" y="159"/>
                </a:cxn>
                <a:cxn ang="0">
                  <a:pos x="2" y="143"/>
                </a:cxn>
                <a:cxn ang="0">
                  <a:pos x="0" y="126"/>
                </a:cxn>
                <a:cxn ang="0">
                  <a:pos x="2" y="109"/>
                </a:cxn>
                <a:cxn ang="0">
                  <a:pos x="9" y="93"/>
                </a:cxn>
                <a:cxn ang="0">
                  <a:pos x="18" y="77"/>
                </a:cxn>
                <a:cxn ang="0">
                  <a:pos x="31" y="62"/>
                </a:cxn>
                <a:cxn ang="0">
                  <a:pos x="47" y="49"/>
                </a:cxn>
                <a:cxn ang="0">
                  <a:pos x="67" y="37"/>
                </a:cxn>
                <a:cxn ang="0">
                  <a:pos x="88" y="27"/>
                </a:cxn>
                <a:cxn ang="0">
                  <a:pos x="111" y="18"/>
                </a:cxn>
                <a:cxn ang="0">
                  <a:pos x="138" y="10"/>
                </a:cxn>
                <a:cxn ang="0">
                  <a:pos x="165" y="4"/>
                </a:cxn>
                <a:cxn ang="0">
                  <a:pos x="193" y="1"/>
                </a:cxn>
                <a:cxn ang="0">
                  <a:pos x="224" y="0"/>
                </a:cxn>
              </a:cxnLst>
              <a:rect l="0" t="0" r="r" b="b"/>
              <a:pathLst>
                <a:path w="447" h="252">
                  <a:moveTo>
                    <a:pt x="224" y="0"/>
                  </a:moveTo>
                  <a:lnTo>
                    <a:pt x="254" y="1"/>
                  </a:lnTo>
                  <a:lnTo>
                    <a:pt x="284" y="4"/>
                  </a:lnTo>
                  <a:lnTo>
                    <a:pt x="311" y="10"/>
                  </a:lnTo>
                  <a:lnTo>
                    <a:pt x="337" y="18"/>
                  </a:lnTo>
                  <a:lnTo>
                    <a:pt x="361" y="27"/>
                  </a:lnTo>
                  <a:lnTo>
                    <a:pt x="382" y="37"/>
                  </a:lnTo>
                  <a:lnTo>
                    <a:pt x="401" y="49"/>
                  </a:lnTo>
                  <a:lnTo>
                    <a:pt x="417" y="63"/>
                  </a:lnTo>
                  <a:lnTo>
                    <a:pt x="430" y="77"/>
                  </a:lnTo>
                  <a:lnTo>
                    <a:pt x="439" y="93"/>
                  </a:lnTo>
                  <a:lnTo>
                    <a:pt x="445" y="109"/>
                  </a:lnTo>
                  <a:lnTo>
                    <a:pt x="447" y="126"/>
                  </a:lnTo>
                  <a:lnTo>
                    <a:pt x="445" y="143"/>
                  </a:lnTo>
                  <a:lnTo>
                    <a:pt x="439" y="159"/>
                  </a:lnTo>
                  <a:lnTo>
                    <a:pt x="430" y="175"/>
                  </a:lnTo>
                  <a:lnTo>
                    <a:pt x="417" y="190"/>
                  </a:lnTo>
                  <a:lnTo>
                    <a:pt x="401" y="203"/>
                  </a:lnTo>
                  <a:lnTo>
                    <a:pt x="381" y="215"/>
                  </a:lnTo>
                  <a:lnTo>
                    <a:pt x="360" y="225"/>
                  </a:lnTo>
                  <a:lnTo>
                    <a:pt x="337" y="234"/>
                  </a:lnTo>
                  <a:lnTo>
                    <a:pt x="310" y="241"/>
                  </a:lnTo>
                  <a:lnTo>
                    <a:pt x="283" y="248"/>
                  </a:lnTo>
                  <a:lnTo>
                    <a:pt x="254" y="251"/>
                  </a:lnTo>
                  <a:lnTo>
                    <a:pt x="224" y="252"/>
                  </a:lnTo>
                  <a:lnTo>
                    <a:pt x="193" y="251"/>
                  </a:lnTo>
                  <a:lnTo>
                    <a:pt x="164" y="248"/>
                  </a:lnTo>
                  <a:lnTo>
                    <a:pt x="137" y="241"/>
                  </a:lnTo>
                  <a:lnTo>
                    <a:pt x="111" y="234"/>
                  </a:lnTo>
                  <a:lnTo>
                    <a:pt x="87" y="225"/>
                  </a:lnTo>
                  <a:lnTo>
                    <a:pt x="65" y="214"/>
                  </a:lnTo>
                  <a:lnTo>
                    <a:pt x="47" y="203"/>
                  </a:lnTo>
                  <a:lnTo>
                    <a:pt x="31" y="189"/>
                  </a:lnTo>
                  <a:lnTo>
                    <a:pt x="18" y="175"/>
                  </a:lnTo>
                  <a:lnTo>
                    <a:pt x="9" y="159"/>
                  </a:lnTo>
                  <a:lnTo>
                    <a:pt x="2" y="143"/>
                  </a:lnTo>
                  <a:lnTo>
                    <a:pt x="0" y="126"/>
                  </a:lnTo>
                  <a:lnTo>
                    <a:pt x="2" y="109"/>
                  </a:lnTo>
                  <a:lnTo>
                    <a:pt x="9" y="93"/>
                  </a:lnTo>
                  <a:lnTo>
                    <a:pt x="18" y="77"/>
                  </a:lnTo>
                  <a:lnTo>
                    <a:pt x="31" y="62"/>
                  </a:lnTo>
                  <a:lnTo>
                    <a:pt x="47" y="49"/>
                  </a:lnTo>
                  <a:lnTo>
                    <a:pt x="67" y="37"/>
                  </a:lnTo>
                  <a:lnTo>
                    <a:pt x="88" y="27"/>
                  </a:lnTo>
                  <a:lnTo>
                    <a:pt x="111" y="18"/>
                  </a:lnTo>
                  <a:lnTo>
                    <a:pt x="138" y="10"/>
                  </a:lnTo>
                  <a:lnTo>
                    <a:pt x="165" y="4"/>
                  </a:lnTo>
                  <a:lnTo>
                    <a:pt x="193" y="1"/>
                  </a:lnTo>
                  <a:lnTo>
                    <a:pt x="224" y="0"/>
                  </a:lnTo>
                  <a:close/>
                </a:path>
              </a:pathLst>
            </a:custGeom>
            <a:solidFill>
              <a:srgbClr val="F1DCA3"/>
            </a:solidFill>
            <a:ln w="0">
              <a:solidFill>
                <a:srgbClr val="F1DCA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43"/>
            <p:cNvSpPr>
              <a:spLocks/>
            </p:cNvSpPr>
            <p:nvPr/>
          </p:nvSpPr>
          <p:spPr bwMode="auto">
            <a:xfrm flipH="1">
              <a:off x="6776838" y="3290463"/>
              <a:ext cx="178369" cy="100887"/>
            </a:xfrm>
            <a:custGeom>
              <a:avLst/>
              <a:gdLst/>
              <a:ahLst/>
              <a:cxnLst>
                <a:cxn ang="0">
                  <a:pos x="221" y="0"/>
                </a:cxn>
                <a:cxn ang="0">
                  <a:pos x="250" y="1"/>
                </a:cxn>
                <a:cxn ang="0">
                  <a:pos x="280" y="4"/>
                </a:cxn>
                <a:cxn ang="0">
                  <a:pos x="307" y="10"/>
                </a:cxn>
                <a:cxn ang="0">
                  <a:pos x="333" y="18"/>
                </a:cxn>
                <a:cxn ang="0">
                  <a:pos x="356" y="27"/>
                </a:cxn>
                <a:cxn ang="0">
                  <a:pos x="377" y="37"/>
                </a:cxn>
                <a:cxn ang="0">
                  <a:pos x="396" y="49"/>
                </a:cxn>
                <a:cxn ang="0">
                  <a:pos x="412" y="62"/>
                </a:cxn>
                <a:cxn ang="0">
                  <a:pos x="425" y="76"/>
                </a:cxn>
                <a:cxn ang="0">
                  <a:pos x="434" y="92"/>
                </a:cxn>
                <a:cxn ang="0">
                  <a:pos x="440" y="108"/>
                </a:cxn>
                <a:cxn ang="0">
                  <a:pos x="442" y="125"/>
                </a:cxn>
                <a:cxn ang="0">
                  <a:pos x="440" y="142"/>
                </a:cxn>
                <a:cxn ang="0">
                  <a:pos x="434" y="158"/>
                </a:cxn>
                <a:cxn ang="0">
                  <a:pos x="425" y="174"/>
                </a:cxn>
                <a:cxn ang="0">
                  <a:pos x="412" y="188"/>
                </a:cxn>
                <a:cxn ang="0">
                  <a:pos x="397" y="201"/>
                </a:cxn>
                <a:cxn ang="0">
                  <a:pos x="377" y="213"/>
                </a:cxn>
                <a:cxn ang="0">
                  <a:pos x="356" y="223"/>
                </a:cxn>
                <a:cxn ang="0">
                  <a:pos x="333" y="232"/>
                </a:cxn>
                <a:cxn ang="0">
                  <a:pos x="307" y="239"/>
                </a:cxn>
                <a:cxn ang="0">
                  <a:pos x="280" y="246"/>
                </a:cxn>
                <a:cxn ang="0">
                  <a:pos x="251" y="249"/>
                </a:cxn>
                <a:cxn ang="0">
                  <a:pos x="221" y="250"/>
                </a:cxn>
                <a:cxn ang="0">
                  <a:pos x="192" y="249"/>
                </a:cxn>
                <a:cxn ang="0">
                  <a:pos x="162" y="246"/>
                </a:cxn>
                <a:cxn ang="0">
                  <a:pos x="135" y="239"/>
                </a:cxn>
                <a:cxn ang="0">
                  <a:pos x="109" y="232"/>
                </a:cxn>
                <a:cxn ang="0">
                  <a:pos x="86" y="223"/>
                </a:cxn>
                <a:cxn ang="0">
                  <a:pos x="65" y="213"/>
                </a:cxn>
                <a:cxn ang="0">
                  <a:pos x="46" y="201"/>
                </a:cxn>
                <a:cxn ang="0">
                  <a:pos x="30" y="188"/>
                </a:cxn>
                <a:cxn ang="0">
                  <a:pos x="17" y="174"/>
                </a:cxn>
                <a:cxn ang="0">
                  <a:pos x="8" y="158"/>
                </a:cxn>
                <a:cxn ang="0">
                  <a:pos x="2" y="142"/>
                </a:cxn>
                <a:cxn ang="0">
                  <a:pos x="0" y="125"/>
                </a:cxn>
                <a:cxn ang="0">
                  <a:pos x="2" y="108"/>
                </a:cxn>
                <a:cxn ang="0">
                  <a:pos x="8" y="92"/>
                </a:cxn>
                <a:cxn ang="0">
                  <a:pos x="17" y="76"/>
                </a:cxn>
                <a:cxn ang="0">
                  <a:pos x="30" y="62"/>
                </a:cxn>
                <a:cxn ang="0">
                  <a:pos x="45" y="49"/>
                </a:cxn>
                <a:cxn ang="0">
                  <a:pos x="65" y="37"/>
                </a:cxn>
                <a:cxn ang="0">
                  <a:pos x="86" y="27"/>
                </a:cxn>
                <a:cxn ang="0">
                  <a:pos x="109" y="18"/>
                </a:cxn>
                <a:cxn ang="0">
                  <a:pos x="135" y="10"/>
                </a:cxn>
                <a:cxn ang="0">
                  <a:pos x="162" y="4"/>
                </a:cxn>
                <a:cxn ang="0">
                  <a:pos x="191" y="1"/>
                </a:cxn>
                <a:cxn ang="0">
                  <a:pos x="221" y="0"/>
                </a:cxn>
              </a:cxnLst>
              <a:rect l="0" t="0" r="r" b="b"/>
              <a:pathLst>
                <a:path w="442" h="250">
                  <a:moveTo>
                    <a:pt x="221" y="0"/>
                  </a:moveTo>
                  <a:lnTo>
                    <a:pt x="250" y="1"/>
                  </a:lnTo>
                  <a:lnTo>
                    <a:pt x="280" y="4"/>
                  </a:lnTo>
                  <a:lnTo>
                    <a:pt x="307" y="10"/>
                  </a:lnTo>
                  <a:lnTo>
                    <a:pt x="333" y="18"/>
                  </a:lnTo>
                  <a:lnTo>
                    <a:pt x="356" y="27"/>
                  </a:lnTo>
                  <a:lnTo>
                    <a:pt x="377" y="37"/>
                  </a:lnTo>
                  <a:lnTo>
                    <a:pt x="396" y="49"/>
                  </a:lnTo>
                  <a:lnTo>
                    <a:pt x="412" y="62"/>
                  </a:lnTo>
                  <a:lnTo>
                    <a:pt x="425" y="76"/>
                  </a:lnTo>
                  <a:lnTo>
                    <a:pt x="434" y="92"/>
                  </a:lnTo>
                  <a:lnTo>
                    <a:pt x="440" y="108"/>
                  </a:lnTo>
                  <a:lnTo>
                    <a:pt x="442" y="125"/>
                  </a:lnTo>
                  <a:lnTo>
                    <a:pt x="440" y="142"/>
                  </a:lnTo>
                  <a:lnTo>
                    <a:pt x="434" y="158"/>
                  </a:lnTo>
                  <a:lnTo>
                    <a:pt x="425" y="174"/>
                  </a:lnTo>
                  <a:lnTo>
                    <a:pt x="412" y="188"/>
                  </a:lnTo>
                  <a:lnTo>
                    <a:pt x="397" y="201"/>
                  </a:lnTo>
                  <a:lnTo>
                    <a:pt x="377" y="213"/>
                  </a:lnTo>
                  <a:lnTo>
                    <a:pt x="356" y="223"/>
                  </a:lnTo>
                  <a:lnTo>
                    <a:pt x="333" y="232"/>
                  </a:lnTo>
                  <a:lnTo>
                    <a:pt x="307" y="239"/>
                  </a:lnTo>
                  <a:lnTo>
                    <a:pt x="280" y="246"/>
                  </a:lnTo>
                  <a:lnTo>
                    <a:pt x="251" y="249"/>
                  </a:lnTo>
                  <a:lnTo>
                    <a:pt x="221" y="250"/>
                  </a:lnTo>
                  <a:lnTo>
                    <a:pt x="192" y="249"/>
                  </a:lnTo>
                  <a:lnTo>
                    <a:pt x="162" y="246"/>
                  </a:lnTo>
                  <a:lnTo>
                    <a:pt x="135" y="239"/>
                  </a:lnTo>
                  <a:lnTo>
                    <a:pt x="109" y="232"/>
                  </a:lnTo>
                  <a:lnTo>
                    <a:pt x="86" y="223"/>
                  </a:lnTo>
                  <a:lnTo>
                    <a:pt x="65" y="213"/>
                  </a:lnTo>
                  <a:lnTo>
                    <a:pt x="46" y="201"/>
                  </a:lnTo>
                  <a:lnTo>
                    <a:pt x="30" y="188"/>
                  </a:lnTo>
                  <a:lnTo>
                    <a:pt x="17" y="174"/>
                  </a:lnTo>
                  <a:lnTo>
                    <a:pt x="8" y="158"/>
                  </a:lnTo>
                  <a:lnTo>
                    <a:pt x="2" y="142"/>
                  </a:lnTo>
                  <a:lnTo>
                    <a:pt x="0" y="125"/>
                  </a:lnTo>
                  <a:lnTo>
                    <a:pt x="2" y="108"/>
                  </a:lnTo>
                  <a:lnTo>
                    <a:pt x="8" y="92"/>
                  </a:lnTo>
                  <a:lnTo>
                    <a:pt x="17" y="76"/>
                  </a:lnTo>
                  <a:lnTo>
                    <a:pt x="30" y="62"/>
                  </a:lnTo>
                  <a:lnTo>
                    <a:pt x="45" y="49"/>
                  </a:lnTo>
                  <a:lnTo>
                    <a:pt x="65" y="37"/>
                  </a:lnTo>
                  <a:lnTo>
                    <a:pt x="86" y="27"/>
                  </a:lnTo>
                  <a:lnTo>
                    <a:pt x="109" y="18"/>
                  </a:lnTo>
                  <a:lnTo>
                    <a:pt x="135" y="10"/>
                  </a:lnTo>
                  <a:lnTo>
                    <a:pt x="162" y="4"/>
                  </a:lnTo>
                  <a:lnTo>
                    <a:pt x="191" y="1"/>
                  </a:lnTo>
                  <a:lnTo>
                    <a:pt x="221" y="0"/>
                  </a:lnTo>
                  <a:close/>
                </a:path>
              </a:pathLst>
            </a:custGeom>
            <a:solidFill>
              <a:srgbClr val="F1DDA4"/>
            </a:solidFill>
            <a:ln w="0">
              <a:solidFill>
                <a:srgbClr val="F1DDA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44"/>
            <p:cNvSpPr>
              <a:spLocks/>
            </p:cNvSpPr>
            <p:nvPr/>
          </p:nvSpPr>
          <p:spPr bwMode="auto">
            <a:xfrm flipH="1">
              <a:off x="6777241" y="3290059"/>
              <a:ext cx="177562" cy="100887"/>
            </a:xfrm>
            <a:custGeom>
              <a:avLst/>
              <a:gdLst/>
              <a:ahLst/>
              <a:cxnLst>
                <a:cxn ang="0">
                  <a:pos x="220" y="0"/>
                </a:cxn>
                <a:cxn ang="0">
                  <a:pos x="249" y="1"/>
                </a:cxn>
                <a:cxn ang="0">
                  <a:pos x="279" y="4"/>
                </a:cxn>
                <a:cxn ang="0">
                  <a:pos x="306" y="10"/>
                </a:cxn>
                <a:cxn ang="0">
                  <a:pos x="332" y="18"/>
                </a:cxn>
                <a:cxn ang="0">
                  <a:pos x="355" y="27"/>
                </a:cxn>
                <a:cxn ang="0">
                  <a:pos x="376" y="37"/>
                </a:cxn>
                <a:cxn ang="0">
                  <a:pos x="395" y="49"/>
                </a:cxn>
                <a:cxn ang="0">
                  <a:pos x="410" y="62"/>
                </a:cxn>
                <a:cxn ang="0">
                  <a:pos x="423" y="76"/>
                </a:cxn>
                <a:cxn ang="0">
                  <a:pos x="432" y="91"/>
                </a:cxn>
                <a:cxn ang="0">
                  <a:pos x="438" y="108"/>
                </a:cxn>
                <a:cxn ang="0">
                  <a:pos x="440" y="125"/>
                </a:cxn>
                <a:cxn ang="0">
                  <a:pos x="438" y="142"/>
                </a:cxn>
                <a:cxn ang="0">
                  <a:pos x="432" y="158"/>
                </a:cxn>
                <a:cxn ang="0">
                  <a:pos x="423" y="174"/>
                </a:cxn>
                <a:cxn ang="0">
                  <a:pos x="410" y="188"/>
                </a:cxn>
                <a:cxn ang="0">
                  <a:pos x="395" y="201"/>
                </a:cxn>
                <a:cxn ang="0">
                  <a:pos x="376" y="213"/>
                </a:cxn>
                <a:cxn ang="0">
                  <a:pos x="355" y="223"/>
                </a:cxn>
                <a:cxn ang="0">
                  <a:pos x="332" y="232"/>
                </a:cxn>
                <a:cxn ang="0">
                  <a:pos x="306" y="239"/>
                </a:cxn>
                <a:cxn ang="0">
                  <a:pos x="279" y="245"/>
                </a:cxn>
                <a:cxn ang="0">
                  <a:pos x="249" y="249"/>
                </a:cxn>
                <a:cxn ang="0">
                  <a:pos x="220" y="250"/>
                </a:cxn>
                <a:cxn ang="0">
                  <a:pos x="191" y="249"/>
                </a:cxn>
                <a:cxn ang="0">
                  <a:pos x="161" y="245"/>
                </a:cxn>
                <a:cxn ang="0">
                  <a:pos x="134" y="239"/>
                </a:cxn>
                <a:cxn ang="0">
                  <a:pos x="108" y="232"/>
                </a:cxn>
                <a:cxn ang="0">
                  <a:pos x="85" y="223"/>
                </a:cxn>
                <a:cxn ang="0">
                  <a:pos x="64" y="213"/>
                </a:cxn>
                <a:cxn ang="0">
                  <a:pos x="45" y="201"/>
                </a:cxn>
                <a:cxn ang="0">
                  <a:pos x="30" y="188"/>
                </a:cxn>
                <a:cxn ang="0">
                  <a:pos x="17" y="174"/>
                </a:cxn>
                <a:cxn ang="0">
                  <a:pos x="8" y="158"/>
                </a:cxn>
                <a:cxn ang="0">
                  <a:pos x="2" y="142"/>
                </a:cxn>
                <a:cxn ang="0">
                  <a:pos x="0" y="125"/>
                </a:cxn>
                <a:cxn ang="0">
                  <a:pos x="2" y="108"/>
                </a:cxn>
                <a:cxn ang="0">
                  <a:pos x="8" y="91"/>
                </a:cxn>
                <a:cxn ang="0">
                  <a:pos x="17" y="76"/>
                </a:cxn>
                <a:cxn ang="0">
                  <a:pos x="30" y="62"/>
                </a:cxn>
                <a:cxn ang="0">
                  <a:pos x="45" y="49"/>
                </a:cxn>
                <a:cxn ang="0">
                  <a:pos x="64" y="37"/>
                </a:cxn>
                <a:cxn ang="0">
                  <a:pos x="85" y="27"/>
                </a:cxn>
                <a:cxn ang="0">
                  <a:pos x="108" y="18"/>
                </a:cxn>
                <a:cxn ang="0">
                  <a:pos x="134" y="10"/>
                </a:cxn>
                <a:cxn ang="0">
                  <a:pos x="161" y="4"/>
                </a:cxn>
                <a:cxn ang="0">
                  <a:pos x="191" y="1"/>
                </a:cxn>
                <a:cxn ang="0">
                  <a:pos x="220" y="0"/>
                </a:cxn>
              </a:cxnLst>
              <a:rect l="0" t="0" r="r" b="b"/>
              <a:pathLst>
                <a:path w="440" h="250">
                  <a:moveTo>
                    <a:pt x="220" y="0"/>
                  </a:moveTo>
                  <a:lnTo>
                    <a:pt x="249" y="1"/>
                  </a:lnTo>
                  <a:lnTo>
                    <a:pt x="279" y="4"/>
                  </a:lnTo>
                  <a:lnTo>
                    <a:pt x="306" y="10"/>
                  </a:lnTo>
                  <a:lnTo>
                    <a:pt x="332" y="18"/>
                  </a:lnTo>
                  <a:lnTo>
                    <a:pt x="355" y="27"/>
                  </a:lnTo>
                  <a:lnTo>
                    <a:pt x="376" y="37"/>
                  </a:lnTo>
                  <a:lnTo>
                    <a:pt x="395" y="49"/>
                  </a:lnTo>
                  <a:lnTo>
                    <a:pt x="410" y="62"/>
                  </a:lnTo>
                  <a:lnTo>
                    <a:pt x="423" y="76"/>
                  </a:lnTo>
                  <a:lnTo>
                    <a:pt x="432" y="91"/>
                  </a:lnTo>
                  <a:lnTo>
                    <a:pt x="438" y="108"/>
                  </a:lnTo>
                  <a:lnTo>
                    <a:pt x="440" y="125"/>
                  </a:lnTo>
                  <a:lnTo>
                    <a:pt x="438" y="142"/>
                  </a:lnTo>
                  <a:lnTo>
                    <a:pt x="432" y="158"/>
                  </a:lnTo>
                  <a:lnTo>
                    <a:pt x="423" y="174"/>
                  </a:lnTo>
                  <a:lnTo>
                    <a:pt x="410" y="188"/>
                  </a:lnTo>
                  <a:lnTo>
                    <a:pt x="395" y="201"/>
                  </a:lnTo>
                  <a:lnTo>
                    <a:pt x="376" y="213"/>
                  </a:lnTo>
                  <a:lnTo>
                    <a:pt x="355" y="223"/>
                  </a:lnTo>
                  <a:lnTo>
                    <a:pt x="332" y="232"/>
                  </a:lnTo>
                  <a:lnTo>
                    <a:pt x="306" y="239"/>
                  </a:lnTo>
                  <a:lnTo>
                    <a:pt x="279" y="245"/>
                  </a:lnTo>
                  <a:lnTo>
                    <a:pt x="249" y="249"/>
                  </a:lnTo>
                  <a:lnTo>
                    <a:pt x="220" y="250"/>
                  </a:lnTo>
                  <a:lnTo>
                    <a:pt x="191" y="249"/>
                  </a:lnTo>
                  <a:lnTo>
                    <a:pt x="161" y="245"/>
                  </a:lnTo>
                  <a:lnTo>
                    <a:pt x="134" y="239"/>
                  </a:lnTo>
                  <a:lnTo>
                    <a:pt x="108" y="232"/>
                  </a:lnTo>
                  <a:lnTo>
                    <a:pt x="85" y="223"/>
                  </a:lnTo>
                  <a:lnTo>
                    <a:pt x="64" y="213"/>
                  </a:lnTo>
                  <a:lnTo>
                    <a:pt x="45" y="201"/>
                  </a:lnTo>
                  <a:lnTo>
                    <a:pt x="30" y="188"/>
                  </a:lnTo>
                  <a:lnTo>
                    <a:pt x="17" y="174"/>
                  </a:lnTo>
                  <a:lnTo>
                    <a:pt x="8" y="158"/>
                  </a:lnTo>
                  <a:lnTo>
                    <a:pt x="2" y="142"/>
                  </a:lnTo>
                  <a:lnTo>
                    <a:pt x="0" y="125"/>
                  </a:lnTo>
                  <a:lnTo>
                    <a:pt x="2" y="108"/>
                  </a:lnTo>
                  <a:lnTo>
                    <a:pt x="8" y="91"/>
                  </a:lnTo>
                  <a:lnTo>
                    <a:pt x="17" y="76"/>
                  </a:lnTo>
                  <a:lnTo>
                    <a:pt x="30" y="62"/>
                  </a:lnTo>
                  <a:lnTo>
                    <a:pt x="45" y="49"/>
                  </a:lnTo>
                  <a:lnTo>
                    <a:pt x="64" y="37"/>
                  </a:lnTo>
                  <a:lnTo>
                    <a:pt x="85" y="27"/>
                  </a:lnTo>
                  <a:lnTo>
                    <a:pt x="108" y="18"/>
                  </a:lnTo>
                  <a:lnTo>
                    <a:pt x="134" y="10"/>
                  </a:lnTo>
                  <a:lnTo>
                    <a:pt x="161" y="4"/>
                  </a:lnTo>
                  <a:lnTo>
                    <a:pt x="191" y="1"/>
                  </a:lnTo>
                  <a:lnTo>
                    <a:pt x="220"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45"/>
            <p:cNvSpPr>
              <a:spLocks/>
            </p:cNvSpPr>
            <p:nvPr/>
          </p:nvSpPr>
          <p:spPr bwMode="auto">
            <a:xfrm flipH="1">
              <a:off x="6777241" y="3290463"/>
              <a:ext cx="176755" cy="100081"/>
            </a:xfrm>
            <a:custGeom>
              <a:avLst/>
              <a:gdLst/>
              <a:ahLst/>
              <a:cxnLst>
                <a:cxn ang="0">
                  <a:pos x="219" y="0"/>
                </a:cxn>
                <a:cxn ang="0">
                  <a:pos x="248" y="1"/>
                </a:cxn>
                <a:cxn ang="0">
                  <a:pos x="277" y="4"/>
                </a:cxn>
                <a:cxn ang="0">
                  <a:pos x="304" y="10"/>
                </a:cxn>
                <a:cxn ang="0">
                  <a:pos x="330" y="18"/>
                </a:cxn>
                <a:cxn ang="0">
                  <a:pos x="353" y="27"/>
                </a:cxn>
                <a:cxn ang="0">
                  <a:pos x="374" y="37"/>
                </a:cxn>
                <a:cxn ang="0">
                  <a:pos x="393" y="49"/>
                </a:cxn>
                <a:cxn ang="0">
                  <a:pos x="408" y="62"/>
                </a:cxn>
                <a:cxn ang="0">
                  <a:pos x="421" y="76"/>
                </a:cxn>
                <a:cxn ang="0">
                  <a:pos x="430" y="92"/>
                </a:cxn>
                <a:cxn ang="0">
                  <a:pos x="436" y="108"/>
                </a:cxn>
                <a:cxn ang="0">
                  <a:pos x="438" y="124"/>
                </a:cxn>
                <a:cxn ang="0">
                  <a:pos x="436" y="140"/>
                </a:cxn>
                <a:cxn ang="0">
                  <a:pos x="430" y="156"/>
                </a:cxn>
                <a:cxn ang="0">
                  <a:pos x="421" y="172"/>
                </a:cxn>
                <a:cxn ang="0">
                  <a:pos x="408" y="186"/>
                </a:cxn>
                <a:cxn ang="0">
                  <a:pos x="393" y="199"/>
                </a:cxn>
                <a:cxn ang="0">
                  <a:pos x="374" y="211"/>
                </a:cxn>
                <a:cxn ang="0">
                  <a:pos x="353" y="221"/>
                </a:cxn>
                <a:cxn ang="0">
                  <a:pos x="330" y="230"/>
                </a:cxn>
                <a:cxn ang="0">
                  <a:pos x="304" y="237"/>
                </a:cxn>
                <a:cxn ang="0">
                  <a:pos x="277" y="243"/>
                </a:cxn>
                <a:cxn ang="0">
                  <a:pos x="248" y="247"/>
                </a:cxn>
                <a:cxn ang="0">
                  <a:pos x="219" y="248"/>
                </a:cxn>
                <a:cxn ang="0">
                  <a:pos x="190" y="247"/>
                </a:cxn>
                <a:cxn ang="0">
                  <a:pos x="161" y="243"/>
                </a:cxn>
                <a:cxn ang="0">
                  <a:pos x="134" y="237"/>
                </a:cxn>
                <a:cxn ang="0">
                  <a:pos x="108" y="230"/>
                </a:cxn>
                <a:cxn ang="0">
                  <a:pos x="85" y="221"/>
                </a:cxn>
                <a:cxn ang="0">
                  <a:pos x="64" y="211"/>
                </a:cxn>
                <a:cxn ang="0">
                  <a:pos x="45" y="199"/>
                </a:cxn>
                <a:cxn ang="0">
                  <a:pos x="30" y="186"/>
                </a:cxn>
                <a:cxn ang="0">
                  <a:pos x="17" y="172"/>
                </a:cxn>
                <a:cxn ang="0">
                  <a:pos x="8" y="156"/>
                </a:cxn>
                <a:cxn ang="0">
                  <a:pos x="2" y="140"/>
                </a:cxn>
                <a:cxn ang="0">
                  <a:pos x="0" y="124"/>
                </a:cxn>
                <a:cxn ang="0">
                  <a:pos x="2" y="108"/>
                </a:cxn>
                <a:cxn ang="0">
                  <a:pos x="8" y="92"/>
                </a:cxn>
                <a:cxn ang="0">
                  <a:pos x="17" y="76"/>
                </a:cxn>
                <a:cxn ang="0">
                  <a:pos x="30" y="62"/>
                </a:cxn>
                <a:cxn ang="0">
                  <a:pos x="45" y="49"/>
                </a:cxn>
                <a:cxn ang="0">
                  <a:pos x="64" y="37"/>
                </a:cxn>
                <a:cxn ang="0">
                  <a:pos x="85" y="27"/>
                </a:cxn>
                <a:cxn ang="0">
                  <a:pos x="108" y="18"/>
                </a:cxn>
                <a:cxn ang="0">
                  <a:pos x="134" y="10"/>
                </a:cxn>
                <a:cxn ang="0">
                  <a:pos x="161" y="4"/>
                </a:cxn>
                <a:cxn ang="0">
                  <a:pos x="190" y="1"/>
                </a:cxn>
                <a:cxn ang="0">
                  <a:pos x="219" y="0"/>
                </a:cxn>
              </a:cxnLst>
              <a:rect l="0" t="0" r="r" b="b"/>
              <a:pathLst>
                <a:path w="438" h="248">
                  <a:moveTo>
                    <a:pt x="219" y="0"/>
                  </a:moveTo>
                  <a:lnTo>
                    <a:pt x="248" y="1"/>
                  </a:lnTo>
                  <a:lnTo>
                    <a:pt x="277" y="4"/>
                  </a:lnTo>
                  <a:lnTo>
                    <a:pt x="304" y="10"/>
                  </a:lnTo>
                  <a:lnTo>
                    <a:pt x="330" y="18"/>
                  </a:lnTo>
                  <a:lnTo>
                    <a:pt x="353" y="27"/>
                  </a:lnTo>
                  <a:lnTo>
                    <a:pt x="374" y="37"/>
                  </a:lnTo>
                  <a:lnTo>
                    <a:pt x="393" y="49"/>
                  </a:lnTo>
                  <a:lnTo>
                    <a:pt x="408" y="62"/>
                  </a:lnTo>
                  <a:lnTo>
                    <a:pt x="421" y="76"/>
                  </a:lnTo>
                  <a:lnTo>
                    <a:pt x="430" y="92"/>
                  </a:lnTo>
                  <a:lnTo>
                    <a:pt x="436" y="108"/>
                  </a:lnTo>
                  <a:lnTo>
                    <a:pt x="438" y="124"/>
                  </a:lnTo>
                  <a:lnTo>
                    <a:pt x="436" y="140"/>
                  </a:lnTo>
                  <a:lnTo>
                    <a:pt x="430" y="156"/>
                  </a:lnTo>
                  <a:lnTo>
                    <a:pt x="421" y="172"/>
                  </a:lnTo>
                  <a:lnTo>
                    <a:pt x="408" y="186"/>
                  </a:lnTo>
                  <a:lnTo>
                    <a:pt x="393" y="199"/>
                  </a:lnTo>
                  <a:lnTo>
                    <a:pt x="374" y="211"/>
                  </a:lnTo>
                  <a:lnTo>
                    <a:pt x="353" y="221"/>
                  </a:lnTo>
                  <a:lnTo>
                    <a:pt x="330" y="230"/>
                  </a:lnTo>
                  <a:lnTo>
                    <a:pt x="304" y="237"/>
                  </a:lnTo>
                  <a:lnTo>
                    <a:pt x="277" y="243"/>
                  </a:lnTo>
                  <a:lnTo>
                    <a:pt x="248" y="247"/>
                  </a:lnTo>
                  <a:lnTo>
                    <a:pt x="219" y="248"/>
                  </a:lnTo>
                  <a:lnTo>
                    <a:pt x="190" y="247"/>
                  </a:lnTo>
                  <a:lnTo>
                    <a:pt x="161" y="243"/>
                  </a:lnTo>
                  <a:lnTo>
                    <a:pt x="134" y="237"/>
                  </a:lnTo>
                  <a:lnTo>
                    <a:pt x="108" y="230"/>
                  </a:lnTo>
                  <a:lnTo>
                    <a:pt x="85" y="221"/>
                  </a:lnTo>
                  <a:lnTo>
                    <a:pt x="64" y="211"/>
                  </a:lnTo>
                  <a:lnTo>
                    <a:pt x="45" y="199"/>
                  </a:lnTo>
                  <a:lnTo>
                    <a:pt x="30" y="186"/>
                  </a:lnTo>
                  <a:lnTo>
                    <a:pt x="17" y="172"/>
                  </a:lnTo>
                  <a:lnTo>
                    <a:pt x="8" y="156"/>
                  </a:lnTo>
                  <a:lnTo>
                    <a:pt x="2" y="140"/>
                  </a:lnTo>
                  <a:lnTo>
                    <a:pt x="0" y="124"/>
                  </a:lnTo>
                  <a:lnTo>
                    <a:pt x="2" y="108"/>
                  </a:lnTo>
                  <a:lnTo>
                    <a:pt x="8" y="92"/>
                  </a:lnTo>
                  <a:lnTo>
                    <a:pt x="17" y="76"/>
                  </a:lnTo>
                  <a:lnTo>
                    <a:pt x="30" y="62"/>
                  </a:lnTo>
                  <a:lnTo>
                    <a:pt x="45" y="49"/>
                  </a:lnTo>
                  <a:lnTo>
                    <a:pt x="64" y="37"/>
                  </a:lnTo>
                  <a:lnTo>
                    <a:pt x="85" y="27"/>
                  </a:lnTo>
                  <a:lnTo>
                    <a:pt x="108" y="18"/>
                  </a:lnTo>
                  <a:lnTo>
                    <a:pt x="134" y="10"/>
                  </a:lnTo>
                  <a:lnTo>
                    <a:pt x="161" y="4"/>
                  </a:lnTo>
                  <a:lnTo>
                    <a:pt x="190" y="1"/>
                  </a:lnTo>
                  <a:lnTo>
                    <a:pt x="219" y="0"/>
                  </a:lnTo>
                  <a:close/>
                </a:path>
              </a:pathLst>
            </a:custGeom>
            <a:solidFill>
              <a:srgbClr val="F1DDA5"/>
            </a:solidFill>
            <a:ln w="0">
              <a:solidFill>
                <a:srgbClr val="F1DDA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46"/>
            <p:cNvSpPr>
              <a:spLocks/>
            </p:cNvSpPr>
            <p:nvPr/>
          </p:nvSpPr>
          <p:spPr bwMode="auto">
            <a:xfrm flipH="1">
              <a:off x="6777241" y="3290866"/>
              <a:ext cx="175948" cy="99273"/>
            </a:xfrm>
            <a:custGeom>
              <a:avLst/>
              <a:gdLst/>
              <a:ahLst/>
              <a:cxnLst>
                <a:cxn ang="0">
                  <a:pos x="218" y="0"/>
                </a:cxn>
                <a:cxn ang="0">
                  <a:pos x="247" y="1"/>
                </a:cxn>
                <a:cxn ang="0">
                  <a:pos x="276" y="4"/>
                </a:cxn>
                <a:cxn ang="0">
                  <a:pos x="303" y="9"/>
                </a:cxn>
                <a:cxn ang="0">
                  <a:pos x="329" y="17"/>
                </a:cxn>
                <a:cxn ang="0">
                  <a:pos x="351" y="26"/>
                </a:cxn>
                <a:cxn ang="0">
                  <a:pos x="372" y="36"/>
                </a:cxn>
                <a:cxn ang="0">
                  <a:pos x="391" y="48"/>
                </a:cxn>
                <a:cxn ang="0">
                  <a:pos x="407" y="61"/>
                </a:cxn>
                <a:cxn ang="0">
                  <a:pos x="419" y="75"/>
                </a:cxn>
                <a:cxn ang="0">
                  <a:pos x="428" y="91"/>
                </a:cxn>
                <a:cxn ang="0">
                  <a:pos x="434" y="107"/>
                </a:cxn>
                <a:cxn ang="0">
                  <a:pos x="436" y="123"/>
                </a:cxn>
                <a:cxn ang="0">
                  <a:pos x="434" y="139"/>
                </a:cxn>
                <a:cxn ang="0">
                  <a:pos x="428" y="155"/>
                </a:cxn>
                <a:cxn ang="0">
                  <a:pos x="419" y="171"/>
                </a:cxn>
                <a:cxn ang="0">
                  <a:pos x="407" y="185"/>
                </a:cxn>
                <a:cxn ang="0">
                  <a:pos x="391" y="198"/>
                </a:cxn>
                <a:cxn ang="0">
                  <a:pos x="372" y="210"/>
                </a:cxn>
                <a:cxn ang="0">
                  <a:pos x="351" y="220"/>
                </a:cxn>
                <a:cxn ang="0">
                  <a:pos x="329" y="229"/>
                </a:cxn>
                <a:cxn ang="0">
                  <a:pos x="303" y="236"/>
                </a:cxn>
                <a:cxn ang="0">
                  <a:pos x="276" y="241"/>
                </a:cxn>
                <a:cxn ang="0">
                  <a:pos x="247" y="245"/>
                </a:cxn>
                <a:cxn ang="0">
                  <a:pos x="218" y="246"/>
                </a:cxn>
                <a:cxn ang="0">
                  <a:pos x="189" y="245"/>
                </a:cxn>
                <a:cxn ang="0">
                  <a:pos x="160" y="241"/>
                </a:cxn>
                <a:cxn ang="0">
                  <a:pos x="133" y="236"/>
                </a:cxn>
                <a:cxn ang="0">
                  <a:pos x="107" y="229"/>
                </a:cxn>
                <a:cxn ang="0">
                  <a:pos x="85"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5" y="26"/>
                </a:cxn>
                <a:cxn ang="0">
                  <a:pos x="107" y="17"/>
                </a:cxn>
                <a:cxn ang="0">
                  <a:pos x="133" y="9"/>
                </a:cxn>
                <a:cxn ang="0">
                  <a:pos x="160" y="4"/>
                </a:cxn>
                <a:cxn ang="0">
                  <a:pos x="189" y="1"/>
                </a:cxn>
                <a:cxn ang="0">
                  <a:pos x="218" y="0"/>
                </a:cxn>
              </a:cxnLst>
              <a:rect l="0" t="0" r="r" b="b"/>
              <a:pathLst>
                <a:path w="436" h="246">
                  <a:moveTo>
                    <a:pt x="218" y="0"/>
                  </a:moveTo>
                  <a:lnTo>
                    <a:pt x="247" y="1"/>
                  </a:lnTo>
                  <a:lnTo>
                    <a:pt x="276" y="4"/>
                  </a:lnTo>
                  <a:lnTo>
                    <a:pt x="303" y="9"/>
                  </a:lnTo>
                  <a:lnTo>
                    <a:pt x="329" y="17"/>
                  </a:lnTo>
                  <a:lnTo>
                    <a:pt x="351" y="26"/>
                  </a:lnTo>
                  <a:lnTo>
                    <a:pt x="372" y="36"/>
                  </a:lnTo>
                  <a:lnTo>
                    <a:pt x="391" y="48"/>
                  </a:lnTo>
                  <a:lnTo>
                    <a:pt x="407" y="61"/>
                  </a:lnTo>
                  <a:lnTo>
                    <a:pt x="419" y="75"/>
                  </a:lnTo>
                  <a:lnTo>
                    <a:pt x="428" y="91"/>
                  </a:lnTo>
                  <a:lnTo>
                    <a:pt x="434" y="107"/>
                  </a:lnTo>
                  <a:lnTo>
                    <a:pt x="436" y="123"/>
                  </a:lnTo>
                  <a:lnTo>
                    <a:pt x="434" y="139"/>
                  </a:lnTo>
                  <a:lnTo>
                    <a:pt x="428" y="155"/>
                  </a:lnTo>
                  <a:lnTo>
                    <a:pt x="419" y="171"/>
                  </a:lnTo>
                  <a:lnTo>
                    <a:pt x="407" y="185"/>
                  </a:lnTo>
                  <a:lnTo>
                    <a:pt x="391" y="198"/>
                  </a:lnTo>
                  <a:lnTo>
                    <a:pt x="372" y="210"/>
                  </a:lnTo>
                  <a:lnTo>
                    <a:pt x="351" y="220"/>
                  </a:lnTo>
                  <a:lnTo>
                    <a:pt x="329" y="229"/>
                  </a:lnTo>
                  <a:lnTo>
                    <a:pt x="303" y="236"/>
                  </a:lnTo>
                  <a:lnTo>
                    <a:pt x="276" y="241"/>
                  </a:lnTo>
                  <a:lnTo>
                    <a:pt x="247" y="245"/>
                  </a:lnTo>
                  <a:lnTo>
                    <a:pt x="218" y="246"/>
                  </a:lnTo>
                  <a:lnTo>
                    <a:pt x="189" y="245"/>
                  </a:lnTo>
                  <a:lnTo>
                    <a:pt x="160" y="241"/>
                  </a:lnTo>
                  <a:lnTo>
                    <a:pt x="133" y="236"/>
                  </a:lnTo>
                  <a:lnTo>
                    <a:pt x="107" y="229"/>
                  </a:lnTo>
                  <a:lnTo>
                    <a:pt x="85"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5" y="26"/>
                  </a:lnTo>
                  <a:lnTo>
                    <a:pt x="107" y="17"/>
                  </a:lnTo>
                  <a:lnTo>
                    <a:pt x="133" y="9"/>
                  </a:lnTo>
                  <a:lnTo>
                    <a:pt x="160" y="4"/>
                  </a:lnTo>
                  <a:lnTo>
                    <a:pt x="189" y="1"/>
                  </a:lnTo>
                  <a:lnTo>
                    <a:pt x="218" y="0"/>
                  </a:lnTo>
                  <a:close/>
                </a:path>
              </a:pathLst>
            </a:custGeom>
            <a:solidFill>
              <a:srgbClr val="F1DDA6"/>
            </a:solidFill>
            <a:ln w="0">
              <a:solidFill>
                <a:srgbClr val="F1DDA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47"/>
            <p:cNvSpPr>
              <a:spLocks/>
            </p:cNvSpPr>
            <p:nvPr/>
          </p:nvSpPr>
          <p:spPr bwMode="auto">
            <a:xfrm flipH="1">
              <a:off x="6777645" y="3290866"/>
              <a:ext cx="175141" cy="99273"/>
            </a:xfrm>
            <a:custGeom>
              <a:avLst/>
              <a:gdLst/>
              <a:ahLst/>
              <a:cxnLst>
                <a:cxn ang="0">
                  <a:pos x="217" y="0"/>
                </a:cxn>
                <a:cxn ang="0">
                  <a:pos x="246" y="1"/>
                </a:cxn>
                <a:cxn ang="0">
                  <a:pos x="275" y="4"/>
                </a:cxn>
                <a:cxn ang="0">
                  <a:pos x="301" y="9"/>
                </a:cxn>
                <a:cxn ang="0">
                  <a:pos x="327" y="17"/>
                </a:cxn>
                <a:cxn ang="0">
                  <a:pos x="350" y="26"/>
                </a:cxn>
                <a:cxn ang="0">
                  <a:pos x="370" y="36"/>
                </a:cxn>
                <a:cxn ang="0">
                  <a:pos x="389" y="48"/>
                </a:cxn>
                <a:cxn ang="0">
                  <a:pos x="405" y="61"/>
                </a:cxn>
                <a:cxn ang="0">
                  <a:pos x="417" y="75"/>
                </a:cxn>
                <a:cxn ang="0">
                  <a:pos x="426" y="91"/>
                </a:cxn>
                <a:cxn ang="0">
                  <a:pos x="432" y="107"/>
                </a:cxn>
                <a:cxn ang="0">
                  <a:pos x="434" y="123"/>
                </a:cxn>
                <a:cxn ang="0">
                  <a:pos x="432" y="139"/>
                </a:cxn>
                <a:cxn ang="0">
                  <a:pos x="426" y="155"/>
                </a:cxn>
                <a:cxn ang="0">
                  <a:pos x="417" y="171"/>
                </a:cxn>
                <a:cxn ang="0">
                  <a:pos x="405" y="185"/>
                </a:cxn>
                <a:cxn ang="0">
                  <a:pos x="389" y="198"/>
                </a:cxn>
                <a:cxn ang="0">
                  <a:pos x="370" y="210"/>
                </a:cxn>
                <a:cxn ang="0">
                  <a:pos x="350" y="220"/>
                </a:cxn>
                <a:cxn ang="0">
                  <a:pos x="327" y="229"/>
                </a:cxn>
                <a:cxn ang="0">
                  <a:pos x="301" y="236"/>
                </a:cxn>
                <a:cxn ang="0">
                  <a:pos x="275" y="241"/>
                </a:cxn>
                <a:cxn ang="0">
                  <a:pos x="246" y="245"/>
                </a:cxn>
                <a:cxn ang="0">
                  <a:pos x="217" y="246"/>
                </a:cxn>
                <a:cxn ang="0">
                  <a:pos x="188" y="245"/>
                </a:cxn>
                <a:cxn ang="0">
                  <a:pos x="159" y="241"/>
                </a:cxn>
                <a:cxn ang="0">
                  <a:pos x="133" y="236"/>
                </a:cxn>
                <a:cxn ang="0">
                  <a:pos x="107" y="229"/>
                </a:cxn>
                <a:cxn ang="0">
                  <a:pos x="84" y="220"/>
                </a:cxn>
                <a:cxn ang="0">
                  <a:pos x="64" y="210"/>
                </a:cxn>
                <a:cxn ang="0">
                  <a:pos x="45" y="198"/>
                </a:cxn>
                <a:cxn ang="0">
                  <a:pos x="29" y="185"/>
                </a:cxn>
                <a:cxn ang="0">
                  <a:pos x="17" y="171"/>
                </a:cxn>
                <a:cxn ang="0">
                  <a:pos x="8" y="155"/>
                </a:cxn>
                <a:cxn ang="0">
                  <a:pos x="2" y="139"/>
                </a:cxn>
                <a:cxn ang="0">
                  <a:pos x="0" y="123"/>
                </a:cxn>
                <a:cxn ang="0">
                  <a:pos x="2" y="107"/>
                </a:cxn>
                <a:cxn ang="0">
                  <a:pos x="8" y="91"/>
                </a:cxn>
                <a:cxn ang="0">
                  <a:pos x="17" y="75"/>
                </a:cxn>
                <a:cxn ang="0">
                  <a:pos x="29" y="61"/>
                </a:cxn>
                <a:cxn ang="0">
                  <a:pos x="45" y="48"/>
                </a:cxn>
                <a:cxn ang="0">
                  <a:pos x="64" y="36"/>
                </a:cxn>
                <a:cxn ang="0">
                  <a:pos x="84" y="26"/>
                </a:cxn>
                <a:cxn ang="0">
                  <a:pos x="107" y="17"/>
                </a:cxn>
                <a:cxn ang="0">
                  <a:pos x="133" y="9"/>
                </a:cxn>
                <a:cxn ang="0">
                  <a:pos x="159" y="4"/>
                </a:cxn>
                <a:cxn ang="0">
                  <a:pos x="188" y="1"/>
                </a:cxn>
                <a:cxn ang="0">
                  <a:pos x="217" y="0"/>
                </a:cxn>
              </a:cxnLst>
              <a:rect l="0" t="0" r="r" b="b"/>
              <a:pathLst>
                <a:path w="434" h="246">
                  <a:moveTo>
                    <a:pt x="217" y="0"/>
                  </a:moveTo>
                  <a:lnTo>
                    <a:pt x="246" y="1"/>
                  </a:lnTo>
                  <a:lnTo>
                    <a:pt x="275" y="4"/>
                  </a:lnTo>
                  <a:lnTo>
                    <a:pt x="301" y="9"/>
                  </a:lnTo>
                  <a:lnTo>
                    <a:pt x="327" y="17"/>
                  </a:lnTo>
                  <a:lnTo>
                    <a:pt x="350" y="26"/>
                  </a:lnTo>
                  <a:lnTo>
                    <a:pt x="370" y="36"/>
                  </a:lnTo>
                  <a:lnTo>
                    <a:pt x="389" y="48"/>
                  </a:lnTo>
                  <a:lnTo>
                    <a:pt x="405" y="61"/>
                  </a:lnTo>
                  <a:lnTo>
                    <a:pt x="417" y="75"/>
                  </a:lnTo>
                  <a:lnTo>
                    <a:pt x="426" y="91"/>
                  </a:lnTo>
                  <a:lnTo>
                    <a:pt x="432" y="107"/>
                  </a:lnTo>
                  <a:lnTo>
                    <a:pt x="434" y="123"/>
                  </a:lnTo>
                  <a:lnTo>
                    <a:pt x="432" y="139"/>
                  </a:lnTo>
                  <a:lnTo>
                    <a:pt x="426" y="155"/>
                  </a:lnTo>
                  <a:lnTo>
                    <a:pt x="417" y="171"/>
                  </a:lnTo>
                  <a:lnTo>
                    <a:pt x="405" y="185"/>
                  </a:lnTo>
                  <a:lnTo>
                    <a:pt x="389" y="198"/>
                  </a:lnTo>
                  <a:lnTo>
                    <a:pt x="370" y="210"/>
                  </a:lnTo>
                  <a:lnTo>
                    <a:pt x="350" y="220"/>
                  </a:lnTo>
                  <a:lnTo>
                    <a:pt x="327" y="229"/>
                  </a:lnTo>
                  <a:lnTo>
                    <a:pt x="301" y="236"/>
                  </a:lnTo>
                  <a:lnTo>
                    <a:pt x="275" y="241"/>
                  </a:lnTo>
                  <a:lnTo>
                    <a:pt x="246" y="245"/>
                  </a:lnTo>
                  <a:lnTo>
                    <a:pt x="217" y="246"/>
                  </a:lnTo>
                  <a:lnTo>
                    <a:pt x="188" y="245"/>
                  </a:lnTo>
                  <a:lnTo>
                    <a:pt x="159" y="241"/>
                  </a:lnTo>
                  <a:lnTo>
                    <a:pt x="133" y="236"/>
                  </a:lnTo>
                  <a:lnTo>
                    <a:pt x="107" y="229"/>
                  </a:lnTo>
                  <a:lnTo>
                    <a:pt x="84" y="220"/>
                  </a:lnTo>
                  <a:lnTo>
                    <a:pt x="64" y="210"/>
                  </a:lnTo>
                  <a:lnTo>
                    <a:pt x="45" y="198"/>
                  </a:lnTo>
                  <a:lnTo>
                    <a:pt x="29" y="185"/>
                  </a:lnTo>
                  <a:lnTo>
                    <a:pt x="17" y="171"/>
                  </a:lnTo>
                  <a:lnTo>
                    <a:pt x="8" y="155"/>
                  </a:lnTo>
                  <a:lnTo>
                    <a:pt x="2" y="139"/>
                  </a:lnTo>
                  <a:lnTo>
                    <a:pt x="0" y="123"/>
                  </a:lnTo>
                  <a:lnTo>
                    <a:pt x="2" y="107"/>
                  </a:lnTo>
                  <a:lnTo>
                    <a:pt x="8" y="91"/>
                  </a:lnTo>
                  <a:lnTo>
                    <a:pt x="17" y="75"/>
                  </a:lnTo>
                  <a:lnTo>
                    <a:pt x="29" y="61"/>
                  </a:lnTo>
                  <a:lnTo>
                    <a:pt x="45" y="48"/>
                  </a:lnTo>
                  <a:lnTo>
                    <a:pt x="64" y="36"/>
                  </a:lnTo>
                  <a:lnTo>
                    <a:pt x="84" y="26"/>
                  </a:lnTo>
                  <a:lnTo>
                    <a:pt x="107" y="17"/>
                  </a:lnTo>
                  <a:lnTo>
                    <a:pt x="133" y="9"/>
                  </a:lnTo>
                  <a:lnTo>
                    <a:pt x="159" y="4"/>
                  </a:lnTo>
                  <a:lnTo>
                    <a:pt x="188" y="1"/>
                  </a:lnTo>
                  <a:lnTo>
                    <a:pt x="217"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48"/>
            <p:cNvSpPr>
              <a:spLocks/>
            </p:cNvSpPr>
            <p:nvPr/>
          </p:nvSpPr>
          <p:spPr bwMode="auto">
            <a:xfrm flipH="1">
              <a:off x="6777644" y="3291270"/>
              <a:ext cx="174334" cy="98466"/>
            </a:xfrm>
            <a:custGeom>
              <a:avLst/>
              <a:gdLst/>
              <a:ahLst/>
              <a:cxnLst>
                <a:cxn ang="0">
                  <a:pos x="216" y="0"/>
                </a:cxn>
                <a:cxn ang="0">
                  <a:pos x="246" y="1"/>
                </a:cxn>
                <a:cxn ang="0">
                  <a:pos x="274" y="4"/>
                </a:cxn>
                <a:cxn ang="0">
                  <a:pos x="300" y="9"/>
                </a:cxn>
                <a:cxn ang="0">
                  <a:pos x="326" y="17"/>
                </a:cxn>
                <a:cxn ang="0">
                  <a:pos x="348" y="26"/>
                </a:cxn>
                <a:cxn ang="0">
                  <a:pos x="369" y="36"/>
                </a:cxn>
                <a:cxn ang="0">
                  <a:pos x="388" y="48"/>
                </a:cxn>
                <a:cxn ang="0">
                  <a:pos x="403" y="61"/>
                </a:cxn>
                <a:cxn ang="0">
                  <a:pos x="415" y="74"/>
                </a:cxn>
                <a:cxn ang="0">
                  <a:pos x="424" y="90"/>
                </a:cxn>
                <a:cxn ang="0">
                  <a:pos x="430" y="106"/>
                </a:cxn>
                <a:cxn ang="0">
                  <a:pos x="432" y="122"/>
                </a:cxn>
                <a:cxn ang="0">
                  <a:pos x="430" y="138"/>
                </a:cxn>
                <a:cxn ang="0">
                  <a:pos x="424" y="154"/>
                </a:cxn>
                <a:cxn ang="0">
                  <a:pos x="415" y="170"/>
                </a:cxn>
                <a:cxn ang="0">
                  <a:pos x="403" y="183"/>
                </a:cxn>
                <a:cxn ang="0">
                  <a:pos x="387" y="196"/>
                </a:cxn>
                <a:cxn ang="0">
                  <a:pos x="368" y="208"/>
                </a:cxn>
                <a:cxn ang="0">
                  <a:pos x="348" y="218"/>
                </a:cxn>
                <a:cxn ang="0">
                  <a:pos x="325" y="227"/>
                </a:cxn>
                <a:cxn ang="0">
                  <a:pos x="300" y="234"/>
                </a:cxn>
                <a:cxn ang="0">
                  <a:pos x="273" y="239"/>
                </a:cxn>
                <a:cxn ang="0">
                  <a:pos x="246" y="242"/>
                </a:cxn>
                <a:cxn ang="0">
                  <a:pos x="216" y="244"/>
                </a:cxn>
                <a:cxn ang="0">
                  <a:pos x="187" y="242"/>
                </a:cxn>
                <a:cxn ang="0">
                  <a:pos x="158" y="239"/>
                </a:cxn>
                <a:cxn ang="0">
                  <a:pos x="132" y="234"/>
                </a:cxn>
                <a:cxn ang="0">
                  <a:pos x="106" y="227"/>
                </a:cxn>
                <a:cxn ang="0">
                  <a:pos x="84" y="218"/>
                </a:cxn>
                <a:cxn ang="0">
                  <a:pos x="63" y="208"/>
                </a:cxn>
                <a:cxn ang="0">
                  <a:pos x="44" y="196"/>
                </a:cxn>
                <a:cxn ang="0">
                  <a:pos x="29" y="183"/>
                </a:cxn>
                <a:cxn ang="0">
                  <a:pos x="17" y="170"/>
                </a:cxn>
                <a:cxn ang="0">
                  <a:pos x="8" y="154"/>
                </a:cxn>
                <a:cxn ang="0">
                  <a:pos x="2" y="138"/>
                </a:cxn>
                <a:cxn ang="0">
                  <a:pos x="0" y="122"/>
                </a:cxn>
                <a:cxn ang="0">
                  <a:pos x="2" y="106"/>
                </a:cxn>
                <a:cxn ang="0">
                  <a:pos x="8" y="90"/>
                </a:cxn>
                <a:cxn ang="0">
                  <a:pos x="17" y="74"/>
                </a:cxn>
                <a:cxn ang="0">
                  <a:pos x="29" y="61"/>
                </a:cxn>
                <a:cxn ang="0">
                  <a:pos x="45" y="48"/>
                </a:cxn>
                <a:cxn ang="0">
                  <a:pos x="64" y="36"/>
                </a:cxn>
                <a:cxn ang="0">
                  <a:pos x="84" y="26"/>
                </a:cxn>
                <a:cxn ang="0">
                  <a:pos x="107" y="17"/>
                </a:cxn>
                <a:cxn ang="0">
                  <a:pos x="132" y="9"/>
                </a:cxn>
                <a:cxn ang="0">
                  <a:pos x="159" y="4"/>
                </a:cxn>
                <a:cxn ang="0">
                  <a:pos x="187" y="1"/>
                </a:cxn>
                <a:cxn ang="0">
                  <a:pos x="216" y="0"/>
                </a:cxn>
              </a:cxnLst>
              <a:rect l="0" t="0" r="r" b="b"/>
              <a:pathLst>
                <a:path w="432" h="244">
                  <a:moveTo>
                    <a:pt x="216" y="0"/>
                  </a:moveTo>
                  <a:lnTo>
                    <a:pt x="246" y="1"/>
                  </a:lnTo>
                  <a:lnTo>
                    <a:pt x="274" y="4"/>
                  </a:lnTo>
                  <a:lnTo>
                    <a:pt x="300" y="9"/>
                  </a:lnTo>
                  <a:lnTo>
                    <a:pt x="326" y="17"/>
                  </a:lnTo>
                  <a:lnTo>
                    <a:pt x="348" y="26"/>
                  </a:lnTo>
                  <a:lnTo>
                    <a:pt x="369" y="36"/>
                  </a:lnTo>
                  <a:lnTo>
                    <a:pt x="388" y="48"/>
                  </a:lnTo>
                  <a:lnTo>
                    <a:pt x="403" y="61"/>
                  </a:lnTo>
                  <a:lnTo>
                    <a:pt x="415" y="74"/>
                  </a:lnTo>
                  <a:lnTo>
                    <a:pt x="424" y="90"/>
                  </a:lnTo>
                  <a:lnTo>
                    <a:pt x="430" y="106"/>
                  </a:lnTo>
                  <a:lnTo>
                    <a:pt x="432" y="122"/>
                  </a:lnTo>
                  <a:lnTo>
                    <a:pt x="430" y="138"/>
                  </a:lnTo>
                  <a:lnTo>
                    <a:pt x="424" y="154"/>
                  </a:lnTo>
                  <a:lnTo>
                    <a:pt x="415" y="170"/>
                  </a:lnTo>
                  <a:lnTo>
                    <a:pt x="403" y="183"/>
                  </a:lnTo>
                  <a:lnTo>
                    <a:pt x="387" y="196"/>
                  </a:lnTo>
                  <a:lnTo>
                    <a:pt x="368" y="208"/>
                  </a:lnTo>
                  <a:lnTo>
                    <a:pt x="348" y="218"/>
                  </a:lnTo>
                  <a:lnTo>
                    <a:pt x="325" y="227"/>
                  </a:lnTo>
                  <a:lnTo>
                    <a:pt x="300" y="234"/>
                  </a:lnTo>
                  <a:lnTo>
                    <a:pt x="273" y="239"/>
                  </a:lnTo>
                  <a:lnTo>
                    <a:pt x="246" y="242"/>
                  </a:lnTo>
                  <a:lnTo>
                    <a:pt x="216" y="244"/>
                  </a:lnTo>
                  <a:lnTo>
                    <a:pt x="187" y="242"/>
                  </a:lnTo>
                  <a:lnTo>
                    <a:pt x="158" y="239"/>
                  </a:lnTo>
                  <a:lnTo>
                    <a:pt x="132" y="234"/>
                  </a:lnTo>
                  <a:lnTo>
                    <a:pt x="106" y="227"/>
                  </a:lnTo>
                  <a:lnTo>
                    <a:pt x="84" y="218"/>
                  </a:lnTo>
                  <a:lnTo>
                    <a:pt x="63" y="208"/>
                  </a:lnTo>
                  <a:lnTo>
                    <a:pt x="44" y="196"/>
                  </a:lnTo>
                  <a:lnTo>
                    <a:pt x="29" y="183"/>
                  </a:lnTo>
                  <a:lnTo>
                    <a:pt x="17" y="170"/>
                  </a:lnTo>
                  <a:lnTo>
                    <a:pt x="8" y="154"/>
                  </a:lnTo>
                  <a:lnTo>
                    <a:pt x="2" y="138"/>
                  </a:lnTo>
                  <a:lnTo>
                    <a:pt x="0" y="122"/>
                  </a:lnTo>
                  <a:lnTo>
                    <a:pt x="2" y="106"/>
                  </a:lnTo>
                  <a:lnTo>
                    <a:pt x="8" y="90"/>
                  </a:lnTo>
                  <a:lnTo>
                    <a:pt x="17" y="74"/>
                  </a:lnTo>
                  <a:lnTo>
                    <a:pt x="29" y="61"/>
                  </a:lnTo>
                  <a:lnTo>
                    <a:pt x="45" y="48"/>
                  </a:lnTo>
                  <a:lnTo>
                    <a:pt x="64" y="36"/>
                  </a:lnTo>
                  <a:lnTo>
                    <a:pt x="84" y="26"/>
                  </a:lnTo>
                  <a:lnTo>
                    <a:pt x="107" y="17"/>
                  </a:lnTo>
                  <a:lnTo>
                    <a:pt x="132" y="9"/>
                  </a:lnTo>
                  <a:lnTo>
                    <a:pt x="159" y="4"/>
                  </a:lnTo>
                  <a:lnTo>
                    <a:pt x="187" y="1"/>
                  </a:lnTo>
                  <a:lnTo>
                    <a:pt x="216" y="0"/>
                  </a:lnTo>
                  <a:close/>
                </a:path>
              </a:pathLst>
            </a:custGeom>
            <a:solidFill>
              <a:srgbClr val="F1DEA7"/>
            </a:solidFill>
            <a:ln w="0">
              <a:solidFill>
                <a:srgbClr val="F1DEA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49"/>
            <p:cNvSpPr>
              <a:spLocks/>
            </p:cNvSpPr>
            <p:nvPr/>
          </p:nvSpPr>
          <p:spPr bwMode="auto">
            <a:xfrm flipH="1">
              <a:off x="6778451" y="3291673"/>
              <a:ext cx="172720" cy="97255"/>
            </a:xfrm>
            <a:custGeom>
              <a:avLst/>
              <a:gdLst/>
              <a:ahLst/>
              <a:cxnLst>
                <a:cxn ang="0">
                  <a:pos x="214" y="0"/>
                </a:cxn>
                <a:cxn ang="0">
                  <a:pos x="244" y="1"/>
                </a:cxn>
                <a:cxn ang="0">
                  <a:pos x="271" y="4"/>
                </a:cxn>
                <a:cxn ang="0">
                  <a:pos x="297" y="9"/>
                </a:cxn>
                <a:cxn ang="0">
                  <a:pos x="322" y="17"/>
                </a:cxn>
                <a:cxn ang="0">
                  <a:pos x="345" y="26"/>
                </a:cxn>
                <a:cxn ang="0">
                  <a:pos x="365" y="36"/>
                </a:cxn>
                <a:cxn ang="0">
                  <a:pos x="384" y="47"/>
                </a:cxn>
                <a:cxn ang="0">
                  <a:pos x="399" y="60"/>
                </a:cxn>
                <a:cxn ang="0">
                  <a:pos x="411" y="74"/>
                </a:cxn>
                <a:cxn ang="0">
                  <a:pos x="420" y="89"/>
                </a:cxn>
                <a:cxn ang="0">
                  <a:pos x="426" y="105"/>
                </a:cxn>
                <a:cxn ang="0">
                  <a:pos x="428" y="121"/>
                </a:cxn>
                <a:cxn ang="0">
                  <a:pos x="426" y="137"/>
                </a:cxn>
                <a:cxn ang="0">
                  <a:pos x="420" y="153"/>
                </a:cxn>
                <a:cxn ang="0">
                  <a:pos x="411" y="168"/>
                </a:cxn>
                <a:cxn ang="0">
                  <a:pos x="399" y="182"/>
                </a:cxn>
                <a:cxn ang="0">
                  <a:pos x="384" y="195"/>
                </a:cxn>
                <a:cxn ang="0">
                  <a:pos x="365" y="206"/>
                </a:cxn>
                <a:cxn ang="0">
                  <a:pos x="345" y="216"/>
                </a:cxn>
                <a:cxn ang="0">
                  <a:pos x="323" y="225"/>
                </a:cxn>
                <a:cxn ang="0">
                  <a:pos x="297" y="232"/>
                </a:cxn>
                <a:cxn ang="0">
                  <a:pos x="271" y="237"/>
                </a:cxn>
                <a:cxn ang="0">
                  <a:pos x="244" y="240"/>
                </a:cxn>
                <a:cxn ang="0">
                  <a:pos x="214" y="241"/>
                </a:cxn>
                <a:cxn ang="0">
                  <a:pos x="185" y="240"/>
                </a:cxn>
                <a:cxn ang="0">
                  <a:pos x="157" y="237"/>
                </a:cxn>
                <a:cxn ang="0">
                  <a:pos x="131" y="232"/>
                </a:cxn>
                <a:cxn ang="0">
                  <a:pos x="106" y="225"/>
                </a:cxn>
                <a:cxn ang="0">
                  <a:pos x="83" y="216"/>
                </a:cxn>
                <a:cxn ang="0">
                  <a:pos x="63" y="206"/>
                </a:cxn>
                <a:cxn ang="0">
                  <a:pos x="44" y="195"/>
                </a:cxn>
                <a:cxn ang="0">
                  <a:pos x="29" y="182"/>
                </a:cxn>
                <a:cxn ang="0">
                  <a:pos x="17" y="168"/>
                </a:cxn>
                <a:cxn ang="0">
                  <a:pos x="8" y="153"/>
                </a:cxn>
                <a:cxn ang="0">
                  <a:pos x="2" y="137"/>
                </a:cxn>
                <a:cxn ang="0">
                  <a:pos x="0" y="121"/>
                </a:cxn>
                <a:cxn ang="0">
                  <a:pos x="2" y="105"/>
                </a:cxn>
                <a:cxn ang="0">
                  <a:pos x="8" y="89"/>
                </a:cxn>
                <a:cxn ang="0">
                  <a:pos x="17" y="74"/>
                </a:cxn>
                <a:cxn ang="0">
                  <a:pos x="29" y="60"/>
                </a:cxn>
                <a:cxn ang="0">
                  <a:pos x="44" y="47"/>
                </a:cxn>
                <a:cxn ang="0">
                  <a:pos x="63" y="36"/>
                </a:cxn>
                <a:cxn ang="0">
                  <a:pos x="83" y="26"/>
                </a:cxn>
                <a:cxn ang="0">
                  <a:pos x="105" y="17"/>
                </a:cxn>
                <a:cxn ang="0">
                  <a:pos x="131" y="9"/>
                </a:cxn>
                <a:cxn ang="0">
                  <a:pos x="157" y="4"/>
                </a:cxn>
                <a:cxn ang="0">
                  <a:pos x="185" y="1"/>
                </a:cxn>
                <a:cxn ang="0">
                  <a:pos x="214" y="0"/>
                </a:cxn>
              </a:cxnLst>
              <a:rect l="0" t="0" r="r" b="b"/>
              <a:pathLst>
                <a:path w="428" h="241">
                  <a:moveTo>
                    <a:pt x="214" y="0"/>
                  </a:moveTo>
                  <a:lnTo>
                    <a:pt x="244" y="1"/>
                  </a:lnTo>
                  <a:lnTo>
                    <a:pt x="271" y="4"/>
                  </a:lnTo>
                  <a:lnTo>
                    <a:pt x="297" y="9"/>
                  </a:lnTo>
                  <a:lnTo>
                    <a:pt x="322" y="17"/>
                  </a:lnTo>
                  <a:lnTo>
                    <a:pt x="345" y="26"/>
                  </a:lnTo>
                  <a:lnTo>
                    <a:pt x="365" y="36"/>
                  </a:lnTo>
                  <a:lnTo>
                    <a:pt x="384" y="47"/>
                  </a:lnTo>
                  <a:lnTo>
                    <a:pt x="399" y="60"/>
                  </a:lnTo>
                  <a:lnTo>
                    <a:pt x="411" y="74"/>
                  </a:lnTo>
                  <a:lnTo>
                    <a:pt x="420" y="89"/>
                  </a:lnTo>
                  <a:lnTo>
                    <a:pt x="426" y="105"/>
                  </a:lnTo>
                  <a:lnTo>
                    <a:pt x="428" y="121"/>
                  </a:lnTo>
                  <a:lnTo>
                    <a:pt x="426" y="137"/>
                  </a:lnTo>
                  <a:lnTo>
                    <a:pt x="420" y="153"/>
                  </a:lnTo>
                  <a:lnTo>
                    <a:pt x="411" y="168"/>
                  </a:lnTo>
                  <a:lnTo>
                    <a:pt x="399" y="182"/>
                  </a:lnTo>
                  <a:lnTo>
                    <a:pt x="384" y="195"/>
                  </a:lnTo>
                  <a:lnTo>
                    <a:pt x="365" y="206"/>
                  </a:lnTo>
                  <a:lnTo>
                    <a:pt x="345" y="216"/>
                  </a:lnTo>
                  <a:lnTo>
                    <a:pt x="323" y="225"/>
                  </a:lnTo>
                  <a:lnTo>
                    <a:pt x="297" y="232"/>
                  </a:lnTo>
                  <a:lnTo>
                    <a:pt x="271" y="237"/>
                  </a:lnTo>
                  <a:lnTo>
                    <a:pt x="244" y="240"/>
                  </a:lnTo>
                  <a:lnTo>
                    <a:pt x="214" y="241"/>
                  </a:lnTo>
                  <a:lnTo>
                    <a:pt x="185" y="240"/>
                  </a:lnTo>
                  <a:lnTo>
                    <a:pt x="157" y="237"/>
                  </a:lnTo>
                  <a:lnTo>
                    <a:pt x="131" y="232"/>
                  </a:lnTo>
                  <a:lnTo>
                    <a:pt x="106" y="225"/>
                  </a:lnTo>
                  <a:lnTo>
                    <a:pt x="83" y="216"/>
                  </a:lnTo>
                  <a:lnTo>
                    <a:pt x="63" y="206"/>
                  </a:lnTo>
                  <a:lnTo>
                    <a:pt x="44" y="195"/>
                  </a:lnTo>
                  <a:lnTo>
                    <a:pt x="29" y="182"/>
                  </a:lnTo>
                  <a:lnTo>
                    <a:pt x="17" y="168"/>
                  </a:lnTo>
                  <a:lnTo>
                    <a:pt x="8" y="153"/>
                  </a:lnTo>
                  <a:lnTo>
                    <a:pt x="2" y="137"/>
                  </a:lnTo>
                  <a:lnTo>
                    <a:pt x="0" y="121"/>
                  </a:lnTo>
                  <a:lnTo>
                    <a:pt x="2" y="105"/>
                  </a:lnTo>
                  <a:lnTo>
                    <a:pt x="8" y="89"/>
                  </a:lnTo>
                  <a:lnTo>
                    <a:pt x="17" y="74"/>
                  </a:lnTo>
                  <a:lnTo>
                    <a:pt x="29" y="60"/>
                  </a:lnTo>
                  <a:lnTo>
                    <a:pt x="44" y="47"/>
                  </a:lnTo>
                  <a:lnTo>
                    <a:pt x="63" y="36"/>
                  </a:lnTo>
                  <a:lnTo>
                    <a:pt x="83" y="26"/>
                  </a:lnTo>
                  <a:lnTo>
                    <a:pt x="105" y="17"/>
                  </a:lnTo>
                  <a:lnTo>
                    <a:pt x="131" y="9"/>
                  </a:lnTo>
                  <a:lnTo>
                    <a:pt x="157" y="4"/>
                  </a:lnTo>
                  <a:lnTo>
                    <a:pt x="185" y="1"/>
                  </a:lnTo>
                  <a:lnTo>
                    <a:pt x="214" y="0"/>
                  </a:lnTo>
                  <a:close/>
                </a:path>
              </a:pathLst>
            </a:custGeom>
            <a:solidFill>
              <a:srgbClr val="F1DEA8"/>
            </a:solidFill>
            <a:ln w="0">
              <a:solidFill>
                <a:srgbClr val="F1DEA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50"/>
            <p:cNvSpPr>
              <a:spLocks/>
            </p:cNvSpPr>
            <p:nvPr/>
          </p:nvSpPr>
          <p:spPr bwMode="auto">
            <a:xfrm flipH="1">
              <a:off x="6778451" y="3291270"/>
              <a:ext cx="171913" cy="97255"/>
            </a:xfrm>
            <a:custGeom>
              <a:avLst/>
              <a:gdLst/>
              <a:ahLst/>
              <a:cxnLst>
                <a:cxn ang="0">
                  <a:pos x="213" y="0"/>
                </a:cxn>
                <a:cxn ang="0">
                  <a:pos x="242" y="1"/>
                </a:cxn>
                <a:cxn ang="0">
                  <a:pos x="270" y="4"/>
                </a:cxn>
                <a:cxn ang="0">
                  <a:pos x="296" y="9"/>
                </a:cxn>
                <a:cxn ang="0">
                  <a:pos x="321" y="17"/>
                </a:cxn>
                <a:cxn ang="0">
                  <a:pos x="343" y="26"/>
                </a:cxn>
                <a:cxn ang="0">
                  <a:pos x="364" y="36"/>
                </a:cxn>
                <a:cxn ang="0">
                  <a:pos x="382" y="47"/>
                </a:cxn>
                <a:cxn ang="0">
                  <a:pos x="397" y="60"/>
                </a:cxn>
                <a:cxn ang="0">
                  <a:pos x="410" y="74"/>
                </a:cxn>
                <a:cxn ang="0">
                  <a:pos x="419" y="88"/>
                </a:cxn>
                <a:cxn ang="0">
                  <a:pos x="424" y="105"/>
                </a:cxn>
                <a:cxn ang="0">
                  <a:pos x="426" y="121"/>
                </a:cxn>
                <a:cxn ang="0">
                  <a:pos x="424" y="137"/>
                </a:cxn>
                <a:cxn ang="0">
                  <a:pos x="419" y="153"/>
                </a:cxn>
                <a:cxn ang="0">
                  <a:pos x="410" y="168"/>
                </a:cxn>
                <a:cxn ang="0">
                  <a:pos x="397" y="182"/>
                </a:cxn>
                <a:cxn ang="0">
                  <a:pos x="382" y="195"/>
                </a:cxn>
                <a:cxn ang="0">
                  <a:pos x="364" y="206"/>
                </a:cxn>
                <a:cxn ang="0">
                  <a:pos x="343" y="216"/>
                </a:cxn>
                <a:cxn ang="0">
                  <a:pos x="321" y="225"/>
                </a:cxn>
                <a:cxn ang="0">
                  <a:pos x="296" y="232"/>
                </a:cxn>
                <a:cxn ang="0">
                  <a:pos x="270" y="237"/>
                </a:cxn>
                <a:cxn ang="0">
                  <a:pos x="242" y="240"/>
                </a:cxn>
                <a:cxn ang="0">
                  <a:pos x="213" y="241"/>
                </a:cxn>
                <a:cxn ang="0">
                  <a:pos x="185" y="240"/>
                </a:cxn>
                <a:cxn ang="0">
                  <a:pos x="156" y="237"/>
                </a:cxn>
                <a:cxn ang="0">
                  <a:pos x="130" y="232"/>
                </a:cxn>
                <a:cxn ang="0">
                  <a:pos x="105" y="225"/>
                </a:cxn>
                <a:cxn ang="0">
                  <a:pos x="83" y="216"/>
                </a:cxn>
                <a:cxn ang="0">
                  <a:pos x="62" y="206"/>
                </a:cxn>
                <a:cxn ang="0">
                  <a:pos x="44" y="195"/>
                </a:cxn>
                <a:cxn ang="0">
                  <a:pos x="29" y="182"/>
                </a:cxn>
                <a:cxn ang="0">
                  <a:pos x="16" y="168"/>
                </a:cxn>
                <a:cxn ang="0">
                  <a:pos x="7" y="153"/>
                </a:cxn>
                <a:cxn ang="0">
                  <a:pos x="2" y="137"/>
                </a:cxn>
                <a:cxn ang="0">
                  <a:pos x="0" y="121"/>
                </a:cxn>
                <a:cxn ang="0">
                  <a:pos x="2" y="105"/>
                </a:cxn>
                <a:cxn ang="0">
                  <a:pos x="7" y="88"/>
                </a:cxn>
                <a:cxn ang="0">
                  <a:pos x="16" y="74"/>
                </a:cxn>
                <a:cxn ang="0">
                  <a:pos x="29" y="60"/>
                </a:cxn>
                <a:cxn ang="0">
                  <a:pos x="44" y="47"/>
                </a:cxn>
                <a:cxn ang="0">
                  <a:pos x="62" y="36"/>
                </a:cxn>
                <a:cxn ang="0">
                  <a:pos x="83" y="26"/>
                </a:cxn>
                <a:cxn ang="0">
                  <a:pos x="105" y="17"/>
                </a:cxn>
                <a:cxn ang="0">
                  <a:pos x="130" y="9"/>
                </a:cxn>
                <a:cxn ang="0">
                  <a:pos x="156" y="4"/>
                </a:cxn>
                <a:cxn ang="0">
                  <a:pos x="185" y="1"/>
                </a:cxn>
                <a:cxn ang="0">
                  <a:pos x="213" y="0"/>
                </a:cxn>
              </a:cxnLst>
              <a:rect l="0" t="0" r="r" b="b"/>
              <a:pathLst>
                <a:path w="426" h="241">
                  <a:moveTo>
                    <a:pt x="213" y="0"/>
                  </a:moveTo>
                  <a:lnTo>
                    <a:pt x="242" y="1"/>
                  </a:lnTo>
                  <a:lnTo>
                    <a:pt x="270" y="4"/>
                  </a:lnTo>
                  <a:lnTo>
                    <a:pt x="296" y="9"/>
                  </a:lnTo>
                  <a:lnTo>
                    <a:pt x="321" y="17"/>
                  </a:lnTo>
                  <a:lnTo>
                    <a:pt x="343" y="26"/>
                  </a:lnTo>
                  <a:lnTo>
                    <a:pt x="364" y="36"/>
                  </a:lnTo>
                  <a:lnTo>
                    <a:pt x="382" y="47"/>
                  </a:lnTo>
                  <a:lnTo>
                    <a:pt x="397" y="60"/>
                  </a:lnTo>
                  <a:lnTo>
                    <a:pt x="410" y="74"/>
                  </a:lnTo>
                  <a:lnTo>
                    <a:pt x="419" y="88"/>
                  </a:lnTo>
                  <a:lnTo>
                    <a:pt x="424" y="105"/>
                  </a:lnTo>
                  <a:lnTo>
                    <a:pt x="426" y="121"/>
                  </a:lnTo>
                  <a:lnTo>
                    <a:pt x="424" y="137"/>
                  </a:lnTo>
                  <a:lnTo>
                    <a:pt x="419" y="153"/>
                  </a:lnTo>
                  <a:lnTo>
                    <a:pt x="410" y="168"/>
                  </a:lnTo>
                  <a:lnTo>
                    <a:pt x="397" y="182"/>
                  </a:lnTo>
                  <a:lnTo>
                    <a:pt x="382" y="195"/>
                  </a:lnTo>
                  <a:lnTo>
                    <a:pt x="364" y="206"/>
                  </a:lnTo>
                  <a:lnTo>
                    <a:pt x="343" y="216"/>
                  </a:lnTo>
                  <a:lnTo>
                    <a:pt x="321" y="225"/>
                  </a:lnTo>
                  <a:lnTo>
                    <a:pt x="296" y="232"/>
                  </a:lnTo>
                  <a:lnTo>
                    <a:pt x="270" y="237"/>
                  </a:lnTo>
                  <a:lnTo>
                    <a:pt x="242" y="240"/>
                  </a:lnTo>
                  <a:lnTo>
                    <a:pt x="213" y="241"/>
                  </a:lnTo>
                  <a:lnTo>
                    <a:pt x="185" y="240"/>
                  </a:lnTo>
                  <a:lnTo>
                    <a:pt x="156" y="237"/>
                  </a:lnTo>
                  <a:lnTo>
                    <a:pt x="130" y="232"/>
                  </a:lnTo>
                  <a:lnTo>
                    <a:pt x="105" y="225"/>
                  </a:lnTo>
                  <a:lnTo>
                    <a:pt x="83" y="216"/>
                  </a:lnTo>
                  <a:lnTo>
                    <a:pt x="62" y="206"/>
                  </a:lnTo>
                  <a:lnTo>
                    <a:pt x="44" y="195"/>
                  </a:lnTo>
                  <a:lnTo>
                    <a:pt x="29" y="182"/>
                  </a:lnTo>
                  <a:lnTo>
                    <a:pt x="16" y="168"/>
                  </a:lnTo>
                  <a:lnTo>
                    <a:pt x="7" y="153"/>
                  </a:lnTo>
                  <a:lnTo>
                    <a:pt x="2" y="137"/>
                  </a:lnTo>
                  <a:lnTo>
                    <a:pt x="0" y="121"/>
                  </a:lnTo>
                  <a:lnTo>
                    <a:pt x="2" y="105"/>
                  </a:lnTo>
                  <a:lnTo>
                    <a:pt x="7" y="88"/>
                  </a:lnTo>
                  <a:lnTo>
                    <a:pt x="16" y="74"/>
                  </a:lnTo>
                  <a:lnTo>
                    <a:pt x="29" y="60"/>
                  </a:lnTo>
                  <a:lnTo>
                    <a:pt x="44" y="47"/>
                  </a:lnTo>
                  <a:lnTo>
                    <a:pt x="62" y="36"/>
                  </a:lnTo>
                  <a:lnTo>
                    <a:pt x="83" y="26"/>
                  </a:lnTo>
                  <a:lnTo>
                    <a:pt x="105" y="17"/>
                  </a:lnTo>
                  <a:lnTo>
                    <a:pt x="130" y="9"/>
                  </a:lnTo>
                  <a:lnTo>
                    <a:pt x="156" y="4"/>
                  </a:lnTo>
                  <a:lnTo>
                    <a:pt x="185" y="1"/>
                  </a:lnTo>
                  <a:lnTo>
                    <a:pt x="213"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51"/>
            <p:cNvSpPr>
              <a:spLocks/>
            </p:cNvSpPr>
            <p:nvPr/>
          </p:nvSpPr>
          <p:spPr bwMode="auto">
            <a:xfrm flipH="1">
              <a:off x="6778855" y="3291673"/>
              <a:ext cx="171105" cy="96449"/>
            </a:xfrm>
            <a:custGeom>
              <a:avLst/>
              <a:gdLst/>
              <a:ahLst/>
              <a:cxnLst>
                <a:cxn ang="0">
                  <a:pos x="212" y="0"/>
                </a:cxn>
                <a:cxn ang="0">
                  <a:pos x="241" y="1"/>
                </a:cxn>
                <a:cxn ang="0">
                  <a:pos x="268" y="4"/>
                </a:cxn>
                <a:cxn ang="0">
                  <a:pos x="294" y="9"/>
                </a:cxn>
                <a:cxn ang="0">
                  <a:pos x="319" y="17"/>
                </a:cxn>
                <a:cxn ang="0">
                  <a:pos x="342" y="26"/>
                </a:cxn>
                <a:cxn ang="0">
                  <a:pos x="362" y="36"/>
                </a:cxn>
                <a:cxn ang="0">
                  <a:pos x="380" y="47"/>
                </a:cxn>
                <a:cxn ang="0">
                  <a:pos x="395" y="60"/>
                </a:cxn>
                <a:cxn ang="0">
                  <a:pos x="408" y="73"/>
                </a:cxn>
                <a:cxn ang="0">
                  <a:pos x="417" y="89"/>
                </a:cxn>
                <a:cxn ang="0">
                  <a:pos x="422" y="104"/>
                </a:cxn>
                <a:cxn ang="0">
                  <a:pos x="424" y="120"/>
                </a:cxn>
                <a:cxn ang="0">
                  <a:pos x="422" y="136"/>
                </a:cxn>
                <a:cxn ang="0">
                  <a:pos x="417" y="151"/>
                </a:cxn>
                <a:cxn ang="0">
                  <a:pos x="408" y="167"/>
                </a:cxn>
                <a:cxn ang="0">
                  <a:pos x="395" y="180"/>
                </a:cxn>
                <a:cxn ang="0">
                  <a:pos x="380" y="193"/>
                </a:cxn>
                <a:cxn ang="0">
                  <a:pos x="362" y="204"/>
                </a:cxn>
                <a:cxn ang="0">
                  <a:pos x="342" y="214"/>
                </a:cxn>
                <a:cxn ang="0">
                  <a:pos x="319" y="223"/>
                </a:cxn>
                <a:cxn ang="0">
                  <a:pos x="294" y="230"/>
                </a:cxn>
                <a:cxn ang="0">
                  <a:pos x="268" y="235"/>
                </a:cxn>
                <a:cxn ang="0">
                  <a:pos x="241" y="238"/>
                </a:cxn>
                <a:cxn ang="0">
                  <a:pos x="212" y="239"/>
                </a:cxn>
                <a:cxn ang="0">
                  <a:pos x="184" y="238"/>
                </a:cxn>
                <a:cxn ang="0">
                  <a:pos x="156" y="235"/>
                </a:cxn>
                <a:cxn ang="0">
                  <a:pos x="130" y="230"/>
                </a:cxn>
                <a:cxn ang="0">
                  <a:pos x="105" y="223"/>
                </a:cxn>
                <a:cxn ang="0">
                  <a:pos x="82" y="214"/>
                </a:cxn>
                <a:cxn ang="0">
                  <a:pos x="62" y="204"/>
                </a:cxn>
                <a:cxn ang="0">
                  <a:pos x="44" y="193"/>
                </a:cxn>
                <a:cxn ang="0">
                  <a:pos x="29" y="180"/>
                </a:cxn>
                <a:cxn ang="0">
                  <a:pos x="16" y="167"/>
                </a:cxn>
                <a:cxn ang="0">
                  <a:pos x="7" y="151"/>
                </a:cxn>
                <a:cxn ang="0">
                  <a:pos x="2" y="136"/>
                </a:cxn>
                <a:cxn ang="0">
                  <a:pos x="0" y="120"/>
                </a:cxn>
                <a:cxn ang="0">
                  <a:pos x="2" y="104"/>
                </a:cxn>
                <a:cxn ang="0">
                  <a:pos x="7" y="89"/>
                </a:cxn>
                <a:cxn ang="0">
                  <a:pos x="16" y="73"/>
                </a:cxn>
                <a:cxn ang="0">
                  <a:pos x="29" y="60"/>
                </a:cxn>
                <a:cxn ang="0">
                  <a:pos x="44" y="47"/>
                </a:cxn>
                <a:cxn ang="0">
                  <a:pos x="62" y="36"/>
                </a:cxn>
                <a:cxn ang="0">
                  <a:pos x="82" y="26"/>
                </a:cxn>
                <a:cxn ang="0">
                  <a:pos x="105" y="17"/>
                </a:cxn>
                <a:cxn ang="0">
                  <a:pos x="130" y="9"/>
                </a:cxn>
                <a:cxn ang="0">
                  <a:pos x="156" y="4"/>
                </a:cxn>
                <a:cxn ang="0">
                  <a:pos x="184" y="1"/>
                </a:cxn>
                <a:cxn ang="0">
                  <a:pos x="212" y="0"/>
                </a:cxn>
              </a:cxnLst>
              <a:rect l="0" t="0" r="r" b="b"/>
              <a:pathLst>
                <a:path w="424" h="239">
                  <a:moveTo>
                    <a:pt x="212" y="0"/>
                  </a:moveTo>
                  <a:lnTo>
                    <a:pt x="241" y="1"/>
                  </a:lnTo>
                  <a:lnTo>
                    <a:pt x="268" y="4"/>
                  </a:lnTo>
                  <a:lnTo>
                    <a:pt x="294" y="9"/>
                  </a:lnTo>
                  <a:lnTo>
                    <a:pt x="319" y="17"/>
                  </a:lnTo>
                  <a:lnTo>
                    <a:pt x="342" y="26"/>
                  </a:lnTo>
                  <a:lnTo>
                    <a:pt x="362" y="36"/>
                  </a:lnTo>
                  <a:lnTo>
                    <a:pt x="380" y="47"/>
                  </a:lnTo>
                  <a:lnTo>
                    <a:pt x="395" y="60"/>
                  </a:lnTo>
                  <a:lnTo>
                    <a:pt x="408" y="73"/>
                  </a:lnTo>
                  <a:lnTo>
                    <a:pt x="417" y="89"/>
                  </a:lnTo>
                  <a:lnTo>
                    <a:pt x="422" y="104"/>
                  </a:lnTo>
                  <a:lnTo>
                    <a:pt x="424" y="120"/>
                  </a:lnTo>
                  <a:lnTo>
                    <a:pt x="422" y="136"/>
                  </a:lnTo>
                  <a:lnTo>
                    <a:pt x="417" y="151"/>
                  </a:lnTo>
                  <a:lnTo>
                    <a:pt x="408" y="167"/>
                  </a:lnTo>
                  <a:lnTo>
                    <a:pt x="395" y="180"/>
                  </a:lnTo>
                  <a:lnTo>
                    <a:pt x="380" y="193"/>
                  </a:lnTo>
                  <a:lnTo>
                    <a:pt x="362" y="204"/>
                  </a:lnTo>
                  <a:lnTo>
                    <a:pt x="342" y="214"/>
                  </a:lnTo>
                  <a:lnTo>
                    <a:pt x="319" y="223"/>
                  </a:lnTo>
                  <a:lnTo>
                    <a:pt x="294" y="230"/>
                  </a:lnTo>
                  <a:lnTo>
                    <a:pt x="268" y="235"/>
                  </a:lnTo>
                  <a:lnTo>
                    <a:pt x="241" y="238"/>
                  </a:lnTo>
                  <a:lnTo>
                    <a:pt x="212" y="239"/>
                  </a:lnTo>
                  <a:lnTo>
                    <a:pt x="184" y="238"/>
                  </a:lnTo>
                  <a:lnTo>
                    <a:pt x="156" y="235"/>
                  </a:lnTo>
                  <a:lnTo>
                    <a:pt x="130" y="230"/>
                  </a:lnTo>
                  <a:lnTo>
                    <a:pt x="105" y="223"/>
                  </a:lnTo>
                  <a:lnTo>
                    <a:pt x="82" y="214"/>
                  </a:lnTo>
                  <a:lnTo>
                    <a:pt x="62" y="204"/>
                  </a:lnTo>
                  <a:lnTo>
                    <a:pt x="44" y="193"/>
                  </a:lnTo>
                  <a:lnTo>
                    <a:pt x="29" y="180"/>
                  </a:lnTo>
                  <a:lnTo>
                    <a:pt x="16" y="167"/>
                  </a:lnTo>
                  <a:lnTo>
                    <a:pt x="7" y="151"/>
                  </a:lnTo>
                  <a:lnTo>
                    <a:pt x="2" y="136"/>
                  </a:lnTo>
                  <a:lnTo>
                    <a:pt x="0" y="120"/>
                  </a:lnTo>
                  <a:lnTo>
                    <a:pt x="2" y="104"/>
                  </a:lnTo>
                  <a:lnTo>
                    <a:pt x="7" y="89"/>
                  </a:lnTo>
                  <a:lnTo>
                    <a:pt x="16" y="73"/>
                  </a:lnTo>
                  <a:lnTo>
                    <a:pt x="29" y="60"/>
                  </a:lnTo>
                  <a:lnTo>
                    <a:pt x="44" y="47"/>
                  </a:lnTo>
                  <a:lnTo>
                    <a:pt x="62" y="36"/>
                  </a:lnTo>
                  <a:lnTo>
                    <a:pt x="82" y="26"/>
                  </a:lnTo>
                  <a:lnTo>
                    <a:pt x="105" y="17"/>
                  </a:lnTo>
                  <a:lnTo>
                    <a:pt x="130" y="9"/>
                  </a:lnTo>
                  <a:lnTo>
                    <a:pt x="156" y="4"/>
                  </a:lnTo>
                  <a:lnTo>
                    <a:pt x="184" y="1"/>
                  </a:lnTo>
                  <a:lnTo>
                    <a:pt x="212" y="0"/>
                  </a:lnTo>
                  <a:close/>
                </a:path>
              </a:pathLst>
            </a:custGeom>
            <a:solidFill>
              <a:srgbClr val="F1DFA9"/>
            </a:solidFill>
            <a:ln w="0">
              <a:solidFill>
                <a:srgbClr val="F1DFA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52"/>
            <p:cNvSpPr>
              <a:spLocks/>
            </p:cNvSpPr>
            <p:nvPr/>
          </p:nvSpPr>
          <p:spPr bwMode="auto">
            <a:xfrm flipH="1">
              <a:off x="6778856" y="3292077"/>
              <a:ext cx="170298" cy="95641"/>
            </a:xfrm>
            <a:custGeom>
              <a:avLst/>
              <a:gdLst/>
              <a:ahLst/>
              <a:cxnLst>
                <a:cxn ang="0">
                  <a:pos x="211" y="0"/>
                </a:cxn>
                <a:cxn ang="0">
                  <a:pos x="240" y="1"/>
                </a:cxn>
                <a:cxn ang="0">
                  <a:pos x="267" y="4"/>
                </a:cxn>
                <a:cxn ang="0">
                  <a:pos x="293" y="10"/>
                </a:cxn>
                <a:cxn ang="0">
                  <a:pos x="318" y="17"/>
                </a:cxn>
                <a:cxn ang="0">
                  <a:pos x="340" y="25"/>
                </a:cxn>
                <a:cxn ang="0">
                  <a:pos x="360" y="35"/>
                </a:cxn>
                <a:cxn ang="0">
                  <a:pos x="379" y="46"/>
                </a:cxn>
                <a:cxn ang="0">
                  <a:pos x="394" y="59"/>
                </a:cxn>
                <a:cxn ang="0">
                  <a:pos x="406" y="72"/>
                </a:cxn>
                <a:cxn ang="0">
                  <a:pos x="415" y="88"/>
                </a:cxn>
                <a:cxn ang="0">
                  <a:pos x="420" y="103"/>
                </a:cxn>
                <a:cxn ang="0">
                  <a:pos x="422" y="119"/>
                </a:cxn>
                <a:cxn ang="0">
                  <a:pos x="420" y="135"/>
                </a:cxn>
                <a:cxn ang="0">
                  <a:pos x="415" y="150"/>
                </a:cxn>
                <a:cxn ang="0">
                  <a:pos x="406" y="165"/>
                </a:cxn>
                <a:cxn ang="0">
                  <a:pos x="394" y="179"/>
                </a:cxn>
                <a:cxn ang="0">
                  <a:pos x="379" y="191"/>
                </a:cxn>
                <a:cxn ang="0">
                  <a:pos x="360" y="202"/>
                </a:cxn>
                <a:cxn ang="0">
                  <a:pos x="340" y="212"/>
                </a:cxn>
                <a:cxn ang="0">
                  <a:pos x="318" y="221"/>
                </a:cxn>
                <a:cxn ang="0">
                  <a:pos x="293" y="228"/>
                </a:cxn>
                <a:cxn ang="0">
                  <a:pos x="267" y="233"/>
                </a:cxn>
                <a:cxn ang="0">
                  <a:pos x="240" y="236"/>
                </a:cxn>
                <a:cxn ang="0">
                  <a:pos x="211" y="237"/>
                </a:cxn>
                <a:cxn ang="0">
                  <a:pos x="183" y="236"/>
                </a:cxn>
                <a:cxn ang="0">
                  <a:pos x="155" y="233"/>
                </a:cxn>
                <a:cxn ang="0">
                  <a:pos x="129" y="228"/>
                </a:cxn>
                <a:cxn ang="0">
                  <a:pos x="104" y="221"/>
                </a:cxn>
                <a:cxn ang="0">
                  <a:pos x="82" y="213"/>
                </a:cxn>
                <a:cxn ang="0">
                  <a:pos x="62" y="203"/>
                </a:cxn>
                <a:cxn ang="0">
                  <a:pos x="43" y="192"/>
                </a:cxn>
                <a:cxn ang="0">
                  <a:pos x="28" y="179"/>
                </a:cxn>
                <a:cxn ang="0">
                  <a:pos x="16" y="166"/>
                </a:cxn>
                <a:cxn ang="0">
                  <a:pos x="7" y="150"/>
                </a:cxn>
                <a:cxn ang="0">
                  <a:pos x="2" y="135"/>
                </a:cxn>
                <a:cxn ang="0">
                  <a:pos x="0" y="119"/>
                </a:cxn>
                <a:cxn ang="0">
                  <a:pos x="2" y="103"/>
                </a:cxn>
                <a:cxn ang="0">
                  <a:pos x="7" y="88"/>
                </a:cxn>
                <a:cxn ang="0">
                  <a:pos x="16" y="73"/>
                </a:cxn>
                <a:cxn ang="0">
                  <a:pos x="28" y="59"/>
                </a:cxn>
                <a:cxn ang="0">
                  <a:pos x="43" y="47"/>
                </a:cxn>
                <a:cxn ang="0">
                  <a:pos x="62" y="35"/>
                </a:cxn>
                <a:cxn ang="0">
                  <a:pos x="82" y="26"/>
                </a:cxn>
                <a:cxn ang="0">
                  <a:pos x="104" y="17"/>
                </a:cxn>
                <a:cxn ang="0">
                  <a:pos x="129" y="10"/>
                </a:cxn>
                <a:cxn ang="0">
                  <a:pos x="155" y="4"/>
                </a:cxn>
                <a:cxn ang="0">
                  <a:pos x="183" y="1"/>
                </a:cxn>
                <a:cxn ang="0">
                  <a:pos x="211" y="0"/>
                </a:cxn>
              </a:cxnLst>
              <a:rect l="0" t="0" r="r" b="b"/>
              <a:pathLst>
                <a:path w="422" h="237">
                  <a:moveTo>
                    <a:pt x="211" y="0"/>
                  </a:moveTo>
                  <a:lnTo>
                    <a:pt x="240" y="1"/>
                  </a:lnTo>
                  <a:lnTo>
                    <a:pt x="267" y="4"/>
                  </a:lnTo>
                  <a:lnTo>
                    <a:pt x="293" y="10"/>
                  </a:lnTo>
                  <a:lnTo>
                    <a:pt x="318" y="17"/>
                  </a:lnTo>
                  <a:lnTo>
                    <a:pt x="340" y="25"/>
                  </a:lnTo>
                  <a:lnTo>
                    <a:pt x="360" y="35"/>
                  </a:lnTo>
                  <a:lnTo>
                    <a:pt x="379" y="46"/>
                  </a:lnTo>
                  <a:lnTo>
                    <a:pt x="394" y="59"/>
                  </a:lnTo>
                  <a:lnTo>
                    <a:pt x="406" y="72"/>
                  </a:lnTo>
                  <a:lnTo>
                    <a:pt x="415" y="88"/>
                  </a:lnTo>
                  <a:lnTo>
                    <a:pt x="420" y="103"/>
                  </a:lnTo>
                  <a:lnTo>
                    <a:pt x="422" y="119"/>
                  </a:lnTo>
                  <a:lnTo>
                    <a:pt x="420" y="135"/>
                  </a:lnTo>
                  <a:lnTo>
                    <a:pt x="415" y="150"/>
                  </a:lnTo>
                  <a:lnTo>
                    <a:pt x="406" y="165"/>
                  </a:lnTo>
                  <a:lnTo>
                    <a:pt x="394" y="179"/>
                  </a:lnTo>
                  <a:lnTo>
                    <a:pt x="379" y="191"/>
                  </a:lnTo>
                  <a:lnTo>
                    <a:pt x="360" y="202"/>
                  </a:lnTo>
                  <a:lnTo>
                    <a:pt x="340" y="212"/>
                  </a:lnTo>
                  <a:lnTo>
                    <a:pt x="318" y="221"/>
                  </a:lnTo>
                  <a:lnTo>
                    <a:pt x="293" y="228"/>
                  </a:lnTo>
                  <a:lnTo>
                    <a:pt x="267" y="233"/>
                  </a:lnTo>
                  <a:lnTo>
                    <a:pt x="240" y="236"/>
                  </a:lnTo>
                  <a:lnTo>
                    <a:pt x="211" y="237"/>
                  </a:lnTo>
                  <a:lnTo>
                    <a:pt x="183" y="236"/>
                  </a:lnTo>
                  <a:lnTo>
                    <a:pt x="155" y="233"/>
                  </a:lnTo>
                  <a:lnTo>
                    <a:pt x="129" y="228"/>
                  </a:lnTo>
                  <a:lnTo>
                    <a:pt x="104" y="221"/>
                  </a:lnTo>
                  <a:lnTo>
                    <a:pt x="82" y="213"/>
                  </a:lnTo>
                  <a:lnTo>
                    <a:pt x="62" y="203"/>
                  </a:lnTo>
                  <a:lnTo>
                    <a:pt x="43" y="192"/>
                  </a:lnTo>
                  <a:lnTo>
                    <a:pt x="28" y="179"/>
                  </a:lnTo>
                  <a:lnTo>
                    <a:pt x="16" y="166"/>
                  </a:lnTo>
                  <a:lnTo>
                    <a:pt x="7" y="150"/>
                  </a:lnTo>
                  <a:lnTo>
                    <a:pt x="2" y="135"/>
                  </a:lnTo>
                  <a:lnTo>
                    <a:pt x="0" y="119"/>
                  </a:lnTo>
                  <a:lnTo>
                    <a:pt x="2" y="103"/>
                  </a:lnTo>
                  <a:lnTo>
                    <a:pt x="7" y="88"/>
                  </a:lnTo>
                  <a:lnTo>
                    <a:pt x="16" y="73"/>
                  </a:lnTo>
                  <a:lnTo>
                    <a:pt x="28" y="59"/>
                  </a:lnTo>
                  <a:lnTo>
                    <a:pt x="43" y="47"/>
                  </a:lnTo>
                  <a:lnTo>
                    <a:pt x="62" y="35"/>
                  </a:lnTo>
                  <a:lnTo>
                    <a:pt x="82" y="26"/>
                  </a:lnTo>
                  <a:lnTo>
                    <a:pt x="104" y="17"/>
                  </a:lnTo>
                  <a:lnTo>
                    <a:pt x="129" y="10"/>
                  </a:lnTo>
                  <a:lnTo>
                    <a:pt x="155" y="4"/>
                  </a:lnTo>
                  <a:lnTo>
                    <a:pt x="183" y="1"/>
                  </a:lnTo>
                  <a:lnTo>
                    <a:pt x="211" y="0"/>
                  </a:lnTo>
                  <a:close/>
                </a:path>
              </a:pathLst>
            </a:custGeom>
            <a:solidFill>
              <a:srgbClr val="F1DFAA"/>
            </a:solidFill>
            <a:ln w="0">
              <a:solidFill>
                <a:srgbClr val="F1DFA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53"/>
            <p:cNvSpPr>
              <a:spLocks/>
            </p:cNvSpPr>
            <p:nvPr/>
          </p:nvSpPr>
          <p:spPr bwMode="auto">
            <a:xfrm flipH="1">
              <a:off x="6779259" y="3291673"/>
              <a:ext cx="169491" cy="95641"/>
            </a:xfrm>
            <a:custGeom>
              <a:avLst/>
              <a:gdLst/>
              <a:ahLst/>
              <a:cxnLst>
                <a:cxn ang="0">
                  <a:pos x="210" y="0"/>
                </a:cxn>
                <a:cxn ang="0">
                  <a:pos x="239" y="1"/>
                </a:cxn>
                <a:cxn ang="0">
                  <a:pos x="266" y="4"/>
                </a:cxn>
                <a:cxn ang="0">
                  <a:pos x="291" y="9"/>
                </a:cxn>
                <a:cxn ang="0">
                  <a:pos x="316" y="17"/>
                </a:cxn>
                <a:cxn ang="0">
                  <a:pos x="338" y="26"/>
                </a:cxn>
                <a:cxn ang="0">
                  <a:pos x="358" y="35"/>
                </a:cxn>
                <a:cxn ang="0">
                  <a:pos x="377" y="47"/>
                </a:cxn>
                <a:cxn ang="0">
                  <a:pos x="392" y="59"/>
                </a:cxn>
                <a:cxn ang="0">
                  <a:pos x="404" y="73"/>
                </a:cxn>
                <a:cxn ang="0">
                  <a:pos x="413" y="87"/>
                </a:cxn>
                <a:cxn ang="0">
                  <a:pos x="418" y="103"/>
                </a:cxn>
                <a:cxn ang="0">
                  <a:pos x="420" y="119"/>
                </a:cxn>
                <a:cxn ang="0">
                  <a:pos x="418" y="135"/>
                </a:cxn>
                <a:cxn ang="0">
                  <a:pos x="413" y="150"/>
                </a:cxn>
                <a:cxn ang="0">
                  <a:pos x="404" y="166"/>
                </a:cxn>
                <a:cxn ang="0">
                  <a:pos x="392" y="179"/>
                </a:cxn>
                <a:cxn ang="0">
                  <a:pos x="377" y="192"/>
                </a:cxn>
                <a:cxn ang="0">
                  <a:pos x="358" y="203"/>
                </a:cxn>
                <a:cxn ang="0">
                  <a:pos x="338" y="213"/>
                </a:cxn>
                <a:cxn ang="0">
                  <a:pos x="316" y="221"/>
                </a:cxn>
                <a:cxn ang="0">
                  <a:pos x="291" y="228"/>
                </a:cxn>
                <a:cxn ang="0">
                  <a:pos x="266" y="233"/>
                </a:cxn>
                <a:cxn ang="0">
                  <a:pos x="239" y="236"/>
                </a:cxn>
                <a:cxn ang="0">
                  <a:pos x="210" y="237"/>
                </a:cxn>
                <a:cxn ang="0">
                  <a:pos x="182" y="236"/>
                </a:cxn>
                <a:cxn ang="0">
                  <a:pos x="154" y="233"/>
                </a:cxn>
                <a:cxn ang="0">
                  <a:pos x="129" y="228"/>
                </a:cxn>
                <a:cxn ang="0">
                  <a:pos x="104" y="221"/>
                </a:cxn>
                <a:cxn ang="0">
                  <a:pos x="81" y="212"/>
                </a:cxn>
                <a:cxn ang="0">
                  <a:pos x="62" y="202"/>
                </a:cxn>
                <a:cxn ang="0">
                  <a:pos x="43" y="191"/>
                </a:cxn>
                <a:cxn ang="0">
                  <a:pos x="28" y="179"/>
                </a:cxn>
                <a:cxn ang="0">
                  <a:pos x="16" y="164"/>
                </a:cxn>
                <a:cxn ang="0">
                  <a:pos x="7" y="150"/>
                </a:cxn>
                <a:cxn ang="0">
                  <a:pos x="2" y="135"/>
                </a:cxn>
                <a:cxn ang="0">
                  <a:pos x="0" y="119"/>
                </a:cxn>
                <a:cxn ang="0">
                  <a:pos x="2" y="103"/>
                </a:cxn>
                <a:cxn ang="0">
                  <a:pos x="7" y="87"/>
                </a:cxn>
                <a:cxn ang="0">
                  <a:pos x="16" y="72"/>
                </a:cxn>
                <a:cxn ang="0">
                  <a:pos x="28" y="59"/>
                </a:cxn>
                <a:cxn ang="0">
                  <a:pos x="43" y="46"/>
                </a:cxn>
                <a:cxn ang="0">
                  <a:pos x="62" y="35"/>
                </a:cxn>
                <a:cxn ang="0">
                  <a:pos x="81" y="25"/>
                </a:cxn>
                <a:cxn ang="0">
                  <a:pos x="104" y="17"/>
                </a:cxn>
                <a:cxn ang="0">
                  <a:pos x="129" y="9"/>
                </a:cxn>
                <a:cxn ang="0">
                  <a:pos x="154" y="4"/>
                </a:cxn>
                <a:cxn ang="0">
                  <a:pos x="182" y="1"/>
                </a:cxn>
                <a:cxn ang="0">
                  <a:pos x="210" y="0"/>
                </a:cxn>
              </a:cxnLst>
              <a:rect l="0" t="0" r="r" b="b"/>
              <a:pathLst>
                <a:path w="420" h="237">
                  <a:moveTo>
                    <a:pt x="210" y="0"/>
                  </a:moveTo>
                  <a:lnTo>
                    <a:pt x="239" y="1"/>
                  </a:lnTo>
                  <a:lnTo>
                    <a:pt x="266" y="4"/>
                  </a:lnTo>
                  <a:lnTo>
                    <a:pt x="291" y="9"/>
                  </a:lnTo>
                  <a:lnTo>
                    <a:pt x="316" y="17"/>
                  </a:lnTo>
                  <a:lnTo>
                    <a:pt x="338" y="26"/>
                  </a:lnTo>
                  <a:lnTo>
                    <a:pt x="358" y="35"/>
                  </a:lnTo>
                  <a:lnTo>
                    <a:pt x="377" y="47"/>
                  </a:lnTo>
                  <a:lnTo>
                    <a:pt x="392" y="59"/>
                  </a:lnTo>
                  <a:lnTo>
                    <a:pt x="404" y="73"/>
                  </a:lnTo>
                  <a:lnTo>
                    <a:pt x="413" y="87"/>
                  </a:lnTo>
                  <a:lnTo>
                    <a:pt x="418" y="103"/>
                  </a:lnTo>
                  <a:lnTo>
                    <a:pt x="420" y="119"/>
                  </a:lnTo>
                  <a:lnTo>
                    <a:pt x="418" y="135"/>
                  </a:lnTo>
                  <a:lnTo>
                    <a:pt x="413" y="150"/>
                  </a:lnTo>
                  <a:lnTo>
                    <a:pt x="404" y="166"/>
                  </a:lnTo>
                  <a:lnTo>
                    <a:pt x="392" y="179"/>
                  </a:lnTo>
                  <a:lnTo>
                    <a:pt x="377" y="192"/>
                  </a:lnTo>
                  <a:lnTo>
                    <a:pt x="358" y="203"/>
                  </a:lnTo>
                  <a:lnTo>
                    <a:pt x="338" y="213"/>
                  </a:lnTo>
                  <a:lnTo>
                    <a:pt x="316" y="221"/>
                  </a:lnTo>
                  <a:lnTo>
                    <a:pt x="291" y="228"/>
                  </a:lnTo>
                  <a:lnTo>
                    <a:pt x="266" y="233"/>
                  </a:lnTo>
                  <a:lnTo>
                    <a:pt x="239" y="236"/>
                  </a:lnTo>
                  <a:lnTo>
                    <a:pt x="210" y="237"/>
                  </a:lnTo>
                  <a:lnTo>
                    <a:pt x="182" y="236"/>
                  </a:lnTo>
                  <a:lnTo>
                    <a:pt x="154" y="233"/>
                  </a:lnTo>
                  <a:lnTo>
                    <a:pt x="129" y="228"/>
                  </a:lnTo>
                  <a:lnTo>
                    <a:pt x="104" y="221"/>
                  </a:lnTo>
                  <a:lnTo>
                    <a:pt x="81" y="212"/>
                  </a:lnTo>
                  <a:lnTo>
                    <a:pt x="62" y="202"/>
                  </a:lnTo>
                  <a:lnTo>
                    <a:pt x="43" y="191"/>
                  </a:lnTo>
                  <a:lnTo>
                    <a:pt x="28" y="179"/>
                  </a:lnTo>
                  <a:lnTo>
                    <a:pt x="16" y="164"/>
                  </a:lnTo>
                  <a:lnTo>
                    <a:pt x="7" y="150"/>
                  </a:lnTo>
                  <a:lnTo>
                    <a:pt x="2" y="135"/>
                  </a:lnTo>
                  <a:lnTo>
                    <a:pt x="0" y="119"/>
                  </a:lnTo>
                  <a:lnTo>
                    <a:pt x="2" y="103"/>
                  </a:lnTo>
                  <a:lnTo>
                    <a:pt x="7" y="87"/>
                  </a:lnTo>
                  <a:lnTo>
                    <a:pt x="16" y="72"/>
                  </a:lnTo>
                  <a:lnTo>
                    <a:pt x="28" y="59"/>
                  </a:lnTo>
                  <a:lnTo>
                    <a:pt x="43" y="46"/>
                  </a:lnTo>
                  <a:lnTo>
                    <a:pt x="62" y="35"/>
                  </a:lnTo>
                  <a:lnTo>
                    <a:pt x="81" y="25"/>
                  </a:lnTo>
                  <a:lnTo>
                    <a:pt x="104" y="17"/>
                  </a:lnTo>
                  <a:lnTo>
                    <a:pt x="129" y="9"/>
                  </a:lnTo>
                  <a:lnTo>
                    <a:pt x="154" y="4"/>
                  </a:lnTo>
                  <a:lnTo>
                    <a:pt x="182" y="1"/>
                  </a:lnTo>
                  <a:lnTo>
                    <a:pt x="210" y="0"/>
                  </a:lnTo>
                  <a:close/>
                </a:path>
              </a:pathLst>
            </a:custGeom>
            <a:solidFill>
              <a:srgbClr val="F1DFAC"/>
            </a:solidFill>
            <a:ln w="0">
              <a:solidFill>
                <a:srgbClr val="F1DF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54"/>
            <p:cNvSpPr>
              <a:spLocks/>
            </p:cNvSpPr>
            <p:nvPr/>
          </p:nvSpPr>
          <p:spPr bwMode="auto">
            <a:xfrm flipH="1">
              <a:off x="6779259" y="3292077"/>
              <a:ext cx="168684" cy="94834"/>
            </a:xfrm>
            <a:custGeom>
              <a:avLst/>
              <a:gdLst/>
              <a:ahLst/>
              <a:cxnLst>
                <a:cxn ang="0">
                  <a:pos x="209" y="0"/>
                </a:cxn>
                <a:cxn ang="0">
                  <a:pos x="238" y="1"/>
                </a:cxn>
                <a:cxn ang="0">
                  <a:pos x="265" y="4"/>
                </a:cxn>
                <a:cxn ang="0">
                  <a:pos x="290" y="10"/>
                </a:cxn>
                <a:cxn ang="0">
                  <a:pos x="315" y="17"/>
                </a:cxn>
                <a:cxn ang="0">
                  <a:pos x="337" y="25"/>
                </a:cxn>
                <a:cxn ang="0">
                  <a:pos x="357" y="35"/>
                </a:cxn>
                <a:cxn ang="0">
                  <a:pos x="375" y="46"/>
                </a:cxn>
                <a:cxn ang="0">
                  <a:pos x="390" y="58"/>
                </a:cxn>
                <a:cxn ang="0">
                  <a:pos x="402" y="72"/>
                </a:cxn>
                <a:cxn ang="0">
                  <a:pos x="411" y="86"/>
                </a:cxn>
                <a:cxn ang="0">
                  <a:pos x="416" y="102"/>
                </a:cxn>
                <a:cxn ang="0">
                  <a:pos x="418" y="118"/>
                </a:cxn>
                <a:cxn ang="0">
                  <a:pos x="416" y="134"/>
                </a:cxn>
                <a:cxn ang="0">
                  <a:pos x="411" y="149"/>
                </a:cxn>
                <a:cxn ang="0">
                  <a:pos x="402" y="163"/>
                </a:cxn>
                <a:cxn ang="0">
                  <a:pos x="390" y="178"/>
                </a:cxn>
                <a:cxn ang="0">
                  <a:pos x="375" y="190"/>
                </a:cxn>
                <a:cxn ang="0">
                  <a:pos x="357" y="201"/>
                </a:cxn>
                <a:cxn ang="0">
                  <a:pos x="337" y="211"/>
                </a:cxn>
                <a:cxn ang="0">
                  <a:pos x="315" y="219"/>
                </a:cxn>
                <a:cxn ang="0">
                  <a:pos x="290" y="226"/>
                </a:cxn>
                <a:cxn ang="0">
                  <a:pos x="265" y="231"/>
                </a:cxn>
                <a:cxn ang="0">
                  <a:pos x="238" y="234"/>
                </a:cxn>
                <a:cxn ang="0">
                  <a:pos x="209" y="235"/>
                </a:cxn>
                <a:cxn ang="0">
                  <a:pos x="181" y="234"/>
                </a:cxn>
                <a:cxn ang="0">
                  <a:pos x="153" y="231"/>
                </a:cxn>
                <a:cxn ang="0">
                  <a:pos x="128" y="226"/>
                </a:cxn>
                <a:cxn ang="0">
                  <a:pos x="103" y="219"/>
                </a:cxn>
                <a:cxn ang="0">
                  <a:pos x="81" y="211"/>
                </a:cxn>
                <a:cxn ang="0">
                  <a:pos x="61" y="201"/>
                </a:cxn>
                <a:cxn ang="0">
                  <a:pos x="43" y="190"/>
                </a:cxn>
                <a:cxn ang="0">
                  <a:pos x="28" y="178"/>
                </a:cxn>
                <a:cxn ang="0">
                  <a:pos x="16" y="163"/>
                </a:cxn>
                <a:cxn ang="0">
                  <a:pos x="7" y="149"/>
                </a:cxn>
                <a:cxn ang="0">
                  <a:pos x="2" y="134"/>
                </a:cxn>
                <a:cxn ang="0">
                  <a:pos x="0" y="118"/>
                </a:cxn>
                <a:cxn ang="0">
                  <a:pos x="2" y="102"/>
                </a:cxn>
                <a:cxn ang="0">
                  <a:pos x="7" y="86"/>
                </a:cxn>
                <a:cxn ang="0">
                  <a:pos x="16" y="72"/>
                </a:cxn>
                <a:cxn ang="0">
                  <a:pos x="28" y="58"/>
                </a:cxn>
                <a:cxn ang="0">
                  <a:pos x="43" y="46"/>
                </a:cxn>
                <a:cxn ang="0">
                  <a:pos x="61" y="35"/>
                </a:cxn>
                <a:cxn ang="0">
                  <a:pos x="81" y="25"/>
                </a:cxn>
                <a:cxn ang="0">
                  <a:pos x="103" y="17"/>
                </a:cxn>
                <a:cxn ang="0">
                  <a:pos x="128" y="10"/>
                </a:cxn>
                <a:cxn ang="0">
                  <a:pos x="153" y="4"/>
                </a:cxn>
                <a:cxn ang="0">
                  <a:pos x="181" y="1"/>
                </a:cxn>
                <a:cxn ang="0">
                  <a:pos x="209" y="0"/>
                </a:cxn>
              </a:cxnLst>
              <a:rect l="0" t="0" r="r" b="b"/>
              <a:pathLst>
                <a:path w="418" h="235">
                  <a:moveTo>
                    <a:pt x="209" y="0"/>
                  </a:moveTo>
                  <a:lnTo>
                    <a:pt x="238" y="1"/>
                  </a:lnTo>
                  <a:lnTo>
                    <a:pt x="265" y="4"/>
                  </a:lnTo>
                  <a:lnTo>
                    <a:pt x="290" y="10"/>
                  </a:lnTo>
                  <a:lnTo>
                    <a:pt x="315" y="17"/>
                  </a:lnTo>
                  <a:lnTo>
                    <a:pt x="337" y="25"/>
                  </a:lnTo>
                  <a:lnTo>
                    <a:pt x="357" y="35"/>
                  </a:lnTo>
                  <a:lnTo>
                    <a:pt x="375" y="46"/>
                  </a:lnTo>
                  <a:lnTo>
                    <a:pt x="390" y="58"/>
                  </a:lnTo>
                  <a:lnTo>
                    <a:pt x="402" y="72"/>
                  </a:lnTo>
                  <a:lnTo>
                    <a:pt x="411" y="86"/>
                  </a:lnTo>
                  <a:lnTo>
                    <a:pt x="416" y="102"/>
                  </a:lnTo>
                  <a:lnTo>
                    <a:pt x="418" y="118"/>
                  </a:lnTo>
                  <a:lnTo>
                    <a:pt x="416" y="134"/>
                  </a:lnTo>
                  <a:lnTo>
                    <a:pt x="411" y="149"/>
                  </a:lnTo>
                  <a:lnTo>
                    <a:pt x="402" y="163"/>
                  </a:lnTo>
                  <a:lnTo>
                    <a:pt x="390" y="178"/>
                  </a:lnTo>
                  <a:lnTo>
                    <a:pt x="375" y="190"/>
                  </a:lnTo>
                  <a:lnTo>
                    <a:pt x="357" y="201"/>
                  </a:lnTo>
                  <a:lnTo>
                    <a:pt x="337" y="211"/>
                  </a:lnTo>
                  <a:lnTo>
                    <a:pt x="315" y="219"/>
                  </a:lnTo>
                  <a:lnTo>
                    <a:pt x="290" y="226"/>
                  </a:lnTo>
                  <a:lnTo>
                    <a:pt x="265" y="231"/>
                  </a:lnTo>
                  <a:lnTo>
                    <a:pt x="238" y="234"/>
                  </a:lnTo>
                  <a:lnTo>
                    <a:pt x="209" y="235"/>
                  </a:lnTo>
                  <a:lnTo>
                    <a:pt x="181" y="234"/>
                  </a:lnTo>
                  <a:lnTo>
                    <a:pt x="153" y="231"/>
                  </a:lnTo>
                  <a:lnTo>
                    <a:pt x="128" y="226"/>
                  </a:lnTo>
                  <a:lnTo>
                    <a:pt x="103" y="219"/>
                  </a:lnTo>
                  <a:lnTo>
                    <a:pt x="81" y="211"/>
                  </a:lnTo>
                  <a:lnTo>
                    <a:pt x="61" y="201"/>
                  </a:lnTo>
                  <a:lnTo>
                    <a:pt x="43" y="190"/>
                  </a:lnTo>
                  <a:lnTo>
                    <a:pt x="28" y="178"/>
                  </a:lnTo>
                  <a:lnTo>
                    <a:pt x="16" y="163"/>
                  </a:lnTo>
                  <a:lnTo>
                    <a:pt x="7" y="149"/>
                  </a:lnTo>
                  <a:lnTo>
                    <a:pt x="2" y="134"/>
                  </a:lnTo>
                  <a:lnTo>
                    <a:pt x="0" y="118"/>
                  </a:lnTo>
                  <a:lnTo>
                    <a:pt x="2" y="102"/>
                  </a:lnTo>
                  <a:lnTo>
                    <a:pt x="7" y="86"/>
                  </a:lnTo>
                  <a:lnTo>
                    <a:pt x="16" y="72"/>
                  </a:lnTo>
                  <a:lnTo>
                    <a:pt x="28" y="58"/>
                  </a:lnTo>
                  <a:lnTo>
                    <a:pt x="43" y="46"/>
                  </a:lnTo>
                  <a:lnTo>
                    <a:pt x="61" y="35"/>
                  </a:lnTo>
                  <a:lnTo>
                    <a:pt x="81" y="25"/>
                  </a:lnTo>
                  <a:lnTo>
                    <a:pt x="103" y="17"/>
                  </a:lnTo>
                  <a:lnTo>
                    <a:pt x="128" y="10"/>
                  </a:lnTo>
                  <a:lnTo>
                    <a:pt x="153" y="4"/>
                  </a:lnTo>
                  <a:lnTo>
                    <a:pt x="181" y="1"/>
                  </a:lnTo>
                  <a:lnTo>
                    <a:pt x="209" y="0"/>
                  </a:lnTo>
                  <a:close/>
                </a:path>
              </a:pathLst>
            </a:custGeom>
            <a:solidFill>
              <a:srgbClr val="F1E1AB"/>
            </a:solidFill>
            <a:ln w="0">
              <a:solidFill>
                <a:srgbClr val="F1E1A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55"/>
            <p:cNvSpPr>
              <a:spLocks/>
            </p:cNvSpPr>
            <p:nvPr/>
          </p:nvSpPr>
          <p:spPr bwMode="auto">
            <a:xfrm flipH="1">
              <a:off x="6779662" y="3292481"/>
              <a:ext cx="167070" cy="94027"/>
            </a:xfrm>
            <a:custGeom>
              <a:avLst/>
              <a:gdLst/>
              <a:ahLst/>
              <a:cxnLst>
                <a:cxn ang="0">
                  <a:pos x="207" y="0"/>
                </a:cxn>
                <a:cxn ang="0">
                  <a:pos x="236" y="1"/>
                </a:cxn>
                <a:cxn ang="0">
                  <a:pos x="262" y="4"/>
                </a:cxn>
                <a:cxn ang="0">
                  <a:pos x="287" y="10"/>
                </a:cxn>
                <a:cxn ang="0">
                  <a:pos x="312" y="17"/>
                </a:cxn>
                <a:cxn ang="0">
                  <a:pos x="333" y="25"/>
                </a:cxn>
                <a:cxn ang="0">
                  <a:pos x="353" y="34"/>
                </a:cxn>
                <a:cxn ang="0">
                  <a:pos x="371" y="46"/>
                </a:cxn>
                <a:cxn ang="0">
                  <a:pos x="386" y="58"/>
                </a:cxn>
                <a:cxn ang="0">
                  <a:pos x="398" y="71"/>
                </a:cxn>
                <a:cxn ang="0">
                  <a:pos x="407" y="85"/>
                </a:cxn>
                <a:cxn ang="0">
                  <a:pos x="412" y="101"/>
                </a:cxn>
                <a:cxn ang="0">
                  <a:pos x="414" y="117"/>
                </a:cxn>
                <a:cxn ang="0">
                  <a:pos x="412" y="132"/>
                </a:cxn>
                <a:cxn ang="0">
                  <a:pos x="407" y="147"/>
                </a:cxn>
                <a:cxn ang="0">
                  <a:pos x="398" y="162"/>
                </a:cxn>
                <a:cxn ang="0">
                  <a:pos x="386" y="176"/>
                </a:cxn>
                <a:cxn ang="0">
                  <a:pos x="372" y="188"/>
                </a:cxn>
                <a:cxn ang="0">
                  <a:pos x="353" y="199"/>
                </a:cxn>
                <a:cxn ang="0">
                  <a:pos x="334" y="209"/>
                </a:cxn>
                <a:cxn ang="0">
                  <a:pos x="312" y="217"/>
                </a:cxn>
                <a:cxn ang="0">
                  <a:pos x="288" y="224"/>
                </a:cxn>
                <a:cxn ang="0">
                  <a:pos x="262" y="229"/>
                </a:cxn>
                <a:cxn ang="0">
                  <a:pos x="236" y="232"/>
                </a:cxn>
                <a:cxn ang="0">
                  <a:pos x="207" y="233"/>
                </a:cxn>
                <a:cxn ang="0">
                  <a:pos x="179" y="232"/>
                </a:cxn>
                <a:cxn ang="0">
                  <a:pos x="152" y="229"/>
                </a:cxn>
                <a:cxn ang="0">
                  <a:pos x="127" y="224"/>
                </a:cxn>
                <a:cxn ang="0">
                  <a:pos x="102" y="217"/>
                </a:cxn>
                <a:cxn ang="0">
                  <a:pos x="81" y="209"/>
                </a:cxn>
                <a:cxn ang="0">
                  <a:pos x="61" y="199"/>
                </a:cxn>
                <a:cxn ang="0">
                  <a:pos x="44" y="188"/>
                </a:cxn>
                <a:cxn ang="0">
                  <a:pos x="28" y="176"/>
                </a:cxn>
                <a:cxn ang="0">
                  <a:pos x="16" y="162"/>
                </a:cxn>
                <a:cxn ang="0">
                  <a:pos x="7" y="148"/>
                </a:cxn>
                <a:cxn ang="0">
                  <a:pos x="2" y="133"/>
                </a:cxn>
                <a:cxn ang="0">
                  <a:pos x="0" y="117"/>
                </a:cxn>
                <a:cxn ang="0">
                  <a:pos x="2" y="102"/>
                </a:cxn>
                <a:cxn ang="0">
                  <a:pos x="7" y="87"/>
                </a:cxn>
                <a:cxn ang="0">
                  <a:pos x="16" y="71"/>
                </a:cxn>
                <a:cxn ang="0">
                  <a:pos x="28" y="58"/>
                </a:cxn>
                <a:cxn ang="0">
                  <a:pos x="43" y="46"/>
                </a:cxn>
                <a:cxn ang="0">
                  <a:pos x="61" y="35"/>
                </a:cxn>
                <a:cxn ang="0">
                  <a:pos x="80" y="25"/>
                </a:cxn>
                <a:cxn ang="0">
                  <a:pos x="102" y="17"/>
                </a:cxn>
                <a:cxn ang="0">
                  <a:pos x="126" y="10"/>
                </a:cxn>
                <a:cxn ang="0">
                  <a:pos x="152" y="4"/>
                </a:cxn>
                <a:cxn ang="0">
                  <a:pos x="179" y="1"/>
                </a:cxn>
                <a:cxn ang="0">
                  <a:pos x="207" y="0"/>
                </a:cxn>
              </a:cxnLst>
              <a:rect l="0" t="0" r="r" b="b"/>
              <a:pathLst>
                <a:path w="414" h="233">
                  <a:moveTo>
                    <a:pt x="207" y="0"/>
                  </a:moveTo>
                  <a:lnTo>
                    <a:pt x="236" y="1"/>
                  </a:lnTo>
                  <a:lnTo>
                    <a:pt x="262" y="4"/>
                  </a:lnTo>
                  <a:lnTo>
                    <a:pt x="287" y="10"/>
                  </a:lnTo>
                  <a:lnTo>
                    <a:pt x="312" y="17"/>
                  </a:lnTo>
                  <a:lnTo>
                    <a:pt x="333" y="25"/>
                  </a:lnTo>
                  <a:lnTo>
                    <a:pt x="353" y="34"/>
                  </a:lnTo>
                  <a:lnTo>
                    <a:pt x="371" y="46"/>
                  </a:lnTo>
                  <a:lnTo>
                    <a:pt x="386" y="58"/>
                  </a:lnTo>
                  <a:lnTo>
                    <a:pt x="398" y="71"/>
                  </a:lnTo>
                  <a:lnTo>
                    <a:pt x="407" y="85"/>
                  </a:lnTo>
                  <a:lnTo>
                    <a:pt x="412" y="101"/>
                  </a:lnTo>
                  <a:lnTo>
                    <a:pt x="414" y="117"/>
                  </a:lnTo>
                  <a:lnTo>
                    <a:pt x="412" y="132"/>
                  </a:lnTo>
                  <a:lnTo>
                    <a:pt x="407" y="147"/>
                  </a:lnTo>
                  <a:lnTo>
                    <a:pt x="398" y="162"/>
                  </a:lnTo>
                  <a:lnTo>
                    <a:pt x="386" y="176"/>
                  </a:lnTo>
                  <a:lnTo>
                    <a:pt x="372" y="188"/>
                  </a:lnTo>
                  <a:lnTo>
                    <a:pt x="353" y="199"/>
                  </a:lnTo>
                  <a:lnTo>
                    <a:pt x="334" y="209"/>
                  </a:lnTo>
                  <a:lnTo>
                    <a:pt x="312" y="217"/>
                  </a:lnTo>
                  <a:lnTo>
                    <a:pt x="288" y="224"/>
                  </a:lnTo>
                  <a:lnTo>
                    <a:pt x="262" y="229"/>
                  </a:lnTo>
                  <a:lnTo>
                    <a:pt x="236" y="232"/>
                  </a:lnTo>
                  <a:lnTo>
                    <a:pt x="207" y="233"/>
                  </a:lnTo>
                  <a:lnTo>
                    <a:pt x="179" y="232"/>
                  </a:lnTo>
                  <a:lnTo>
                    <a:pt x="152" y="229"/>
                  </a:lnTo>
                  <a:lnTo>
                    <a:pt x="127" y="224"/>
                  </a:lnTo>
                  <a:lnTo>
                    <a:pt x="102" y="217"/>
                  </a:lnTo>
                  <a:lnTo>
                    <a:pt x="81" y="209"/>
                  </a:lnTo>
                  <a:lnTo>
                    <a:pt x="61" y="199"/>
                  </a:lnTo>
                  <a:lnTo>
                    <a:pt x="44" y="188"/>
                  </a:lnTo>
                  <a:lnTo>
                    <a:pt x="28" y="176"/>
                  </a:lnTo>
                  <a:lnTo>
                    <a:pt x="16" y="162"/>
                  </a:lnTo>
                  <a:lnTo>
                    <a:pt x="7" y="148"/>
                  </a:lnTo>
                  <a:lnTo>
                    <a:pt x="2" y="133"/>
                  </a:lnTo>
                  <a:lnTo>
                    <a:pt x="0" y="117"/>
                  </a:lnTo>
                  <a:lnTo>
                    <a:pt x="2" y="102"/>
                  </a:lnTo>
                  <a:lnTo>
                    <a:pt x="7" y="87"/>
                  </a:lnTo>
                  <a:lnTo>
                    <a:pt x="16" y="71"/>
                  </a:lnTo>
                  <a:lnTo>
                    <a:pt x="28" y="58"/>
                  </a:lnTo>
                  <a:lnTo>
                    <a:pt x="43" y="46"/>
                  </a:lnTo>
                  <a:lnTo>
                    <a:pt x="61" y="35"/>
                  </a:lnTo>
                  <a:lnTo>
                    <a:pt x="80" y="25"/>
                  </a:lnTo>
                  <a:lnTo>
                    <a:pt x="102" y="17"/>
                  </a:lnTo>
                  <a:lnTo>
                    <a:pt x="126" y="10"/>
                  </a:lnTo>
                  <a:lnTo>
                    <a:pt x="152" y="4"/>
                  </a:lnTo>
                  <a:lnTo>
                    <a:pt x="179" y="1"/>
                  </a:lnTo>
                  <a:lnTo>
                    <a:pt x="207" y="0"/>
                  </a:lnTo>
                  <a:close/>
                </a:path>
              </a:pathLst>
            </a:custGeom>
            <a:solidFill>
              <a:srgbClr val="F1E1AC"/>
            </a:solidFill>
            <a:ln w="0">
              <a:solidFill>
                <a:srgbClr val="F1E1A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56"/>
            <p:cNvSpPr>
              <a:spLocks/>
            </p:cNvSpPr>
            <p:nvPr/>
          </p:nvSpPr>
          <p:spPr bwMode="auto">
            <a:xfrm flipH="1">
              <a:off x="6780066" y="3292077"/>
              <a:ext cx="166262" cy="94027"/>
            </a:xfrm>
            <a:custGeom>
              <a:avLst/>
              <a:gdLst/>
              <a:ahLst/>
              <a:cxnLst>
                <a:cxn ang="0">
                  <a:pos x="206" y="0"/>
                </a:cxn>
                <a:cxn ang="0">
                  <a:pos x="235" y="1"/>
                </a:cxn>
                <a:cxn ang="0">
                  <a:pos x="261" y="4"/>
                </a:cxn>
                <a:cxn ang="0">
                  <a:pos x="286" y="10"/>
                </a:cxn>
                <a:cxn ang="0">
                  <a:pos x="310" y="17"/>
                </a:cxn>
                <a:cxn ang="0">
                  <a:pos x="332" y="25"/>
                </a:cxn>
                <a:cxn ang="0">
                  <a:pos x="352" y="35"/>
                </a:cxn>
                <a:cxn ang="0">
                  <a:pos x="370" y="46"/>
                </a:cxn>
                <a:cxn ang="0">
                  <a:pos x="384" y="58"/>
                </a:cxn>
                <a:cxn ang="0">
                  <a:pos x="396" y="71"/>
                </a:cxn>
                <a:cxn ang="0">
                  <a:pos x="405" y="86"/>
                </a:cxn>
                <a:cxn ang="0">
                  <a:pos x="410" y="102"/>
                </a:cxn>
                <a:cxn ang="0">
                  <a:pos x="412" y="117"/>
                </a:cxn>
                <a:cxn ang="0">
                  <a:pos x="410" y="133"/>
                </a:cxn>
                <a:cxn ang="0">
                  <a:pos x="405" y="148"/>
                </a:cxn>
                <a:cxn ang="0">
                  <a:pos x="396" y="162"/>
                </a:cxn>
                <a:cxn ang="0">
                  <a:pos x="384" y="176"/>
                </a:cxn>
                <a:cxn ang="0">
                  <a:pos x="370" y="188"/>
                </a:cxn>
                <a:cxn ang="0">
                  <a:pos x="352" y="199"/>
                </a:cxn>
                <a:cxn ang="0">
                  <a:pos x="332" y="209"/>
                </a:cxn>
                <a:cxn ang="0">
                  <a:pos x="310" y="217"/>
                </a:cxn>
                <a:cxn ang="0">
                  <a:pos x="286" y="224"/>
                </a:cxn>
                <a:cxn ang="0">
                  <a:pos x="261" y="229"/>
                </a:cxn>
                <a:cxn ang="0">
                  <a:pos x="235" y="232"/>
                </a:cxn>
                <a:cxn ang="0">
                  <a:pos x="206" y="233"/>
                </a:cxn>
                <a:cxn ang="0">
                  <a:pos x="178" y="232"/>
                </a:cxn>
                <a:cxn ang="0">
                  <a:pos x="151" y="229"/>
                </a:cxn>
                <a:cxn ang="0">
                  <a:pos x="126" y="224"/>
                </a:cxn>
                <a:cxn ang="0">
                  <a:pos x="102" y="217"/>
                </a:cxn>
                <a:cxn ang="0">
                  <a:pos x="80" y="209"/>
                </a:cxn>
                <a:cxn ang="0">
                  <a:pos x="60" y="199"/>
                </a:cxn>
                <a:cxn ang="0">
                  <a:pos x="43" y="188"/>
                </a:cxn>
                <a:cxn ang="0">
                  <a:pos x="28" y="176"/>
                </a:cxn>
                <a:cxn ang="0">
                  <a:pos x="16" y="162"/>
                </a:cxn>
                <a:cxn ang="0">
                  <a:pos x="7" y="147"/>
                </a:cxn>
                <a:cxn ang="0">
                  <a:pos x="2" y="132"/>
                </a:cxn>
                <a:cxn ang="0">
                  <a:pos x="0" y="117"/>
                </a:cxn>
                <a:cxn ang="0">
                  <a:pos x="2" y="101"/>
                </a:cxn>
                <a:cxn ang="0">
                  <a:pos x="7" y="85"/>
                </a:cxn>
                <a:cxn ang="0">
                  <a:pos x="16" y="71"/>
                </a:cxn>
                <a:cxn ang="0">
                  <a:pos x="28" y="58"/>
                </a:cxn>
                <a:cxn ang="0">
                  <a:pos x="43" y="46"/>
                </a:cxn>
                <a:cxn ang="0">
                  <a:pos x="60" y="34"/>
                </a:cxn>
                <a:cxn ang="0">
                  <a:pos x="80" y="25"/>
                </a:cxn>
                <a:cxn ang="0">
                  <a:pos x="102" y="17"/>
                </a:cxn>
                <a:cxn ang="0">
                  <a:pos x="126" y="10"/>
                </a:cxn>
                <a:cxn ang="0">
                  <a:pos x="151" y="4"/>
                </a:cxn>
                <a:cxn ang="0">
                  <a:pos x="178" y="1"/>
                </a:cxn>
                <a:cxn ang="0">
                  <a:pos x="206" y="0"/>
                </a:cxn>
              </a:cxnLst>
              <a:rect l="0" t="0" r="r" b="b"/>
              <a:pathLst>
                <a:path w="412" h="233">
                  <a:moveTo>
                    <a:pt x="206" y="0"/>
                  </a:moveTo>
                  <a:lnTo>
                    <a:pt x="235" y="1"/>
                  </a:lnTo>
                  <a:lnTo>
                    <a:pt x="261" y="4"/>
                  </a:lnTo>
                  <a:lnTo>
                    <a:pt x="286" y="10"/>
                  </a:lnTo>
                  <a:lnTo>
                    <a:pt x="310" y="17"/>
                  </a:lnTo>
                  <a:lnTo>
                    <a:pt x="332" y="25"/>
                  </a:lnTo>
                  <a:lnTo>
                    <a:pt x="352" y="35"/>
                  </a:lnTo>
                  <a:lnTo>
                    <a:pt x="370" y="46"/>
                  </a:lnTo>
                  <a:lnTo>
                    <a:pt x="384" y="58"/>
                  </a:lnTo>
                  <a:lnTo>
                    <a:pt x="396" y="71"/>
                  </a:lnTo>
                  <a:lnTo>
                    <a:pt x="405" y="86"/>
                  </a:lnTo>
                  <a:lnTo>
                    <a:pt x="410" y="102"/>
                  </a:lnTo>
                  <a:lnTo>
                    <a:pt x="412" y="117"/>
                  </a:lnTo>
                  <a:lnTo>
                    <a:pt x="410" y="133"/>
                  </a:lnTo>
                  <a:lnTo>
                    <a:pt x="405" y="148"/>
                  </a:lnTo>
                  <a:lnTo>
                    <a:pt x="396" y="162"/>
                  </a:lnTo>
                  <a:lnTo>
                    <a:pt x="384" y="176"/>
                  </a:lnTo>
                  <a:lnTo>
                    <a:pt x="370" y="188"/>
                  </a:lnTo>
                  <a:lnTo>
                    <a:pt x="352" y="199"/>
                  </a:lnTo>
                  <a:lnTo>
                    <a:pt x="332" y="209"/>
                  </a:lnTo>
                  <a:lnTo>
                    <a:pt x="310" y="217"/>
                  </a:lnTo>
                  <a:lnTo>
                    <a:pt x="286" y="224"/>
                  </a:lnTo>
                  <a:lnTo>
                    <a:pt x="261" y="229"/>
                  </a:lnTo>
                  <a:lnTo>
                    <a:pt x="235" y="232"/>
                  </a:lnTo>
                  <a:lnTo>
                    <a:pt x="206" y="233"/>
                  </a:lnTo>
                  <a:lnTo>
                    <a:pt x="178" y="232"/>
                  </a:lnTo>
                  <a:lnTo>
                    <a:pt x="151" y="229"/>
                  </a:lnTo>
                  <a:lnTo>
                    <a:pt x="126" y="224"/>
                  </a:lnTo>
                  <a:lnTo>
                    <a:pt x="102" y="217"/>
                  </a:lnTo>
                  <a:lnTo>
                    <a:pt x="80" y="209"/>
                  </a:lnTo>
                  <a:lnTo>
                    <a:pt x="60" y="199"/>
                  </a:lnTo>
                  <a:lnTo>
                    <a:pt x="43" y="188"/>
                  </a:lnTo>
                  <a:lnTo>
                    <a:pt x="28" y="176"/>
                  </a:lnTo>
                  <a:lnTo>
                    <a:pt x="16" y="162"/>
                  </a:lnTo>
                  <a:lnTo>
                    <a:pt x="7" y="147"/>
                  </a:lnTo>
                  <a:lnTo>
                    <a:pt x="2" y="132"/>
                  </a:lnTo>
                  <a:lnTo>
                    <a:pt x="0" y="117"/>
                  </a:lnTo>
                  <a:lnTo>
                    <a:pt x="2" y="101"/>
                  </a:lnTo>
                  <a:lnTo>
                    <a:pt x="7" y="85"/>
                  </a:lnTo>
                  <a:lnTo>
                    <a:pt x="16" y="71"/>
                  </a:lnTo>
                  <a:lnTo>
                    <a:pt x="28" y="58"/>
                  </a:lnTo>
                  <a:lnTo>
                    <a:pt x="43" y="46"/>
                  </a:lnTo>
                  <a:lnTo>
                    <a:pt x="60" y="34"/>
                  </a:lnTo>
                  <a:lnTo>
                    <a:pt x="80" y="25"/>
                  </a:lnTo>
                  <a:lnTo>
                    <a:pt x="102" y="17"/>
                  </a:lnTo>
                  <a:lnTo>
                    <a:pt x="126" y="10"/>
                  </a:lnTo>
                  <a:lnTo>
                    <a:pt x="151" y="4"/>
                  </a:lnTo>
                  <a:lnTo>
                    <a:pt x="178" y="1"/>
                  </a:lnTo>
                  <a:lnTo>
                    <a:pt x="206" y="0"/>
                  </a:lnTo>
                  <a:close/>
                </a:path>
              </a:pathLst>
            </a:custGeom>
            <a:solidFill>
              <a:srgbClr val="F1E1AD"/>
            </a:solidFill>
            <a:ln w="0">
              <a:solidFill>
                <a:srgbClr val="F1E1A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57"/>
            <p:cNvSpPr>
              <a:spLocks/>
            </p:cNvSpPr>
            <p:nvPr/>
          </p:nvSpPr>
          <p:spPr bwMode="auto">
            <a:xfrm flipH="1">
              <a:off x="6780066" y="3292884"/>
              <a:ext cx="165456" cy="93220"/>
            </a:xfrm>
            <a:custGeom>
              <a:avLst/>
              <a:gdLst/>
              <a:ahLst/>
              <a:cxnLst>
                <a:cxn ang="0">
                  <a:pos x="205" y="0"/>
                </a:cxn>
                <a:cxn ang="0">
                  <a:pos x="234" y="1"/>
                </a:cxn>
                <a:cxn ang="0">
                  <a:pos x="260" y="4"/>
                </a:cxn>
                <a:cxn ang="0">
                  <a:pos x="285" y="10"/>
                </a:cxn>
                <a:cxn ang="0">
                  <a:pos x="309" y="17"/>
                </a:cxn>
                <a:cxn ang="0">
                  <a:pos x="331" y="25"/>
                </a:cxn>
                <a:cxn ang="0">
                  <a:pos x="350" y="34"/>
                </a:cxn>
                <a:cxn ang="0">
                  <a:pos x="368" y="45"/>
                </a:cxn>
                <a:cxn ang="0">
                  <a:pos x="383" y="57"/>
                </a:cxn>
                <a:cxn ang="0">
                  <a:pos x="394" y="71"/>
                </a:cxn>
                <a:cxn ang="0">
                  <a:pos x="403" y="86"/>
                </a:cxn>
                <a:cxn ang="0">
                  <a:pos x="408" y="101"/>
                </a:cxn>
                <a:cxn ang="0">
                  <a:pos x="410" y="116"/>
                </a:cxn>
                <a:cxn ang="0">
                  <a:pos x="408" y="131"/>
                </a:cxn>
                <a:cxn ang="0">
                  <a:pos x="403" y="146"/>
                </a:cxn>
                <a:cxn ang="0">
                  <a:pos x="394" y="160"/>
                </a:cxn>
                <a:cxn ang="0">
                  <a:pos x="383" y="175"/>
                </a:cxn>
                <a:cxn ang="0">
                  <a:pos x="368" y="187"/>
                </a:cxn>
                <a:cxn ang="0">
                  <a:pos x="350" y="198"/>
                </a:cxn>
                <a:cxn ang="0">
                  <a:pos x="331" y="207"/>
                </a:cxn>
                <a:cxn ang="0">
                  <a:pos x="309" y="215"/>
                </a:cxn>
                <a:cxn ang="0">
                  <a:pos x="285" y="222"/>
                </a:cxn>
                <a:cxn ang="0">
                  <a:pos x="260" y="227"/>
                </a:cxn>
                <a:cxn ang="0">
                  <a:pos x="234" y="230"/>
                </a:cxn>
                <a:cxn ang="0">
                  <a:pos x="205" y="231"/>
                </a:cxn>
                <a:cxn ang="0">
                  <a:pos x="177" y="230"/>
                </a:cxn>
                <a:cxn ang="0">
                  <a:pos x="150" y="227"/>
                </a:cxn>
                <a:cxn ang="0">
                  <a:pos x="125" y="222"/>
                </a:cxn>
                <a:cxn ang="0">
                  <a:pos x="101" y="215"/>
                </a:cxn>
                <a:cxn ang="0">
                  <a:pos x="79" y="207"/>
                </a:cxn>
                <a:cxn ang="0">
                  <a:pos x="60" y="198"/>
                </a:cxn>
                <a:cxn ang="0">
                  <a:pos x="43" y="187"/>
                </a:cxn>
                <a:cxn ang="0">
                  <a:pos x="27" y="175"/>
                </a:cxn>
                <a:cxn ang="0">
                  <a:pos x="16" y="160"/>
                </a:cxn>
                <a:cxn ang="0">
                  <a:pos x="7" y="146"/>
                </a:cxn>
                <a:cxn ang="0">
                  <a:pos x="2" y="131"/>
                </a:cxn>
                <a:cxn ang="0">
                  <a:pos x="0" y="116"/>
                </a:cxn>
                <a:cxn ang="0">
                  <a:pos x="2" y="101"/>
                </a:cxn>
                <a:cxn ang="0">
                  <a:pos x="7" y="86"/>
                </a:cxn>
                <a:cxn ang="0">
                  <a:pos x="16" y="71"/>
                </a:cxn>
                <a:cxn ang="0">
                  <a:pos x="27" y="57"/>
                </a:cxn>
                <a:cxn ang="0">
                  <a:pos x="43" y="45"/>
                </a:cxn>
                <a:cxn ang="0">
                  <a:pos x="60" y="34"/>
                </a:cxn>
                <a:cxn ang="0">
                  <a:pos x="79" y="25"/>
                </a:cxn>
                <a:cxn ang="0">
                  <a:pos x="101" y="17"/>
                </a:cxn>
                <a:cxn ang="0">
                  <a:pos x="125" y="10"/>
                </a:cxn>
                <a:cxn ang="0">
                  <a:pos x="150" y="4"/>
                </a:cxn>
                <a:cxn ang="0">
                  <a:pos x="177" y="1"/>
                </a:cxn>
                <a:cxn ang="0">
                  <a:pos x="205" y="0"/>
                </a:cxn>
              </a:cxnLst>
              <a:rect l="0" t="0" r="r" b="b"/>
              <a:pathLst>
                <a:path w="410" h="231">
                  <a:moveTo>
                    <a:pt x="205" y="0"/>
                  </a:moveTo>
                  <a:lnTo>
                    <a:pt x="234" y="1"/>
                  </a:lnTo>
                  <a:lnTo>
                    <a:pt x="260" y="4"/>
                  </a:lnTo>
                  <a:lnTo>
                    <a:pt x="285" y="10"/>
                  </a:lnTo>
                  <a:lnTo>
                    <a:pt x="309" y="17"/>
                  </a:lnTo>
                  <a:lnTo>
                    <a:pt x="331" y="25"/>
                  </a:lnTo>
                  <a:lnTo>
                    <a:pt x="350" y="34"/>
                  </a:lnTo>
                  <a:lnTo>
                    <a:pt x="368" y="45"/>
                  </a:lnTo>
                  <a:lnTo>
                    <a:pt x="383" y="57"/>
                  </a:lnTo>
                  <a:lnTo>
                    <a:pt x="394" y="71"/>
                  </a:lnTo>
                  <a:lnTo>
                    <a:pt x="403" y="86"/>
                  </a:lnTo>
                  <a:lnTo>
                    <a:pt x="408" y="101"/>
                  </a:lnTo>
                  <a:lnTo>
                    <a:pt x="410" y="116"/>
                  </a:lnTo>
                  <a:lnTo>
                    <a:pt x="408" y="131"/>
                  </a:lnTo>
                  <a:lnTo>
                    <a:pt x="403" y="146"/>
                  </a:lnTo>
                  <a:lnTo>
                    <a:pt x="394" y="160"/>
                  </a:lnTo>
                  <a:lnTo>
                    <a:pt x="383" y="175"/>
                  </a:lnTo>
                  <a:lnTo>
                    <a:pt x="368" y="187"/>
                  </a:lnTo>
                  <a:lnTo>
                    <a:pt x="350" y="198"/>
                  </a:lnTo>
                  <a:lnTo>
                    <a:pt x="331" y="207"/>
                  </a:lnTo>
                  <a:lnTo>
                    <a:pt x="309" y="215"/>
                  </a:lnTo>
                  <a:lnTo>
                    <a:pt x="285" y="222"/>
                  </a:lnTo>
                  <a:lnTo>
                    <a:pt x="260" y="227"/>
                  </a:lnTo>
                  <a:lnTo>
                    <a:pt x="234" y="230"/>
                  </a:lnTo>
                  <a:lnTo>
                    <a:pt x="205" y="231"/>
                  </a:lnTo>
                  <a:lnTo>
                    <a:pt x="177" y="230"/>
                  </a:lnTo>
                  <a:lnTo>
                    <a:pt x="150" y="227"/>
                  </a:lnTo>
                  <a:lnTo>
                    <a:pt x="125" y="222"/>
                  </a:lnTo>
                  <a:lnTo>
                    <a:pt x="101" y="215"/>
                  </a:lnTo>
                  <a:lnTo>
                    <a:pt x="79" y="207"/>
                  </a:lnTo>
                  <a:lnTo>
                    <a:pt x="60" y="198"/>
                  </a:lnTo>
                  <a:lnTo>
                    <a:pt x="43" y="187"/>
                  </a:lnTo>
                  <a:lnTo>
                    <a:pt x="27" y="175"/>
                  </a:lnTo>
                  <a:lnTo>
                    <a:pt x="16" y="160"/>
                  </a:lnTo>
                  <a:lnTo>
                    <a:pt x="7" y="146"/>
                  </a:lnTo>
                  <a:lnTo>
                    <a:pt x="2" y="131"/>
                  </a:lnTo>
                  <a:lnTo>
                    <a:pt x="0" y="116"/>
                  </a:lnTo>
                  <a:lnTo>
                    <a:pt x="2" y="101"/>
                  </a:lnTo>
                  <a:lnTo>
                    <a:pt x="7" y="86"/>
                  </a:lnTo>
                  <a:lnTo>
                    <a:pt x="16" y="71"/>
                  </a:lnTo>
                  <a:lnTo>
                    <a:pt x="27" y="57"/>
                  </a:lnTo>
                  <a:lnTo>
                    <a:pt x="43" y="45"/>
                  </a:lnTo>
                  <a:lnTo>
                    <a:pt x="60" y="34"/>
                  </a:lnTo>
                  <a:lnTo>
                    <a:pt x="79" y="25"/>
                  </a:lnTo>
                  <a:lnTo>
                    <a:pt x="101" y="17"/>
                  </a:lnTo>
                  <a:lnTo>
                    <a:pt x="125" y="10"/>
                  </a:lnTo>
                  <a:lnTo>
                    <a:pt x="150" y="4"/>
                  </a:lnTo>
                  <a:lnTo>
                    <a:pt x="177" y="1"/>
                  </a:lnTo>
                  <a:lnTo>
                    <a:pt x="205"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58"/>
            <p:cNvSpPr>
              <a:spLocks/>
            </p:cNvSpPr>
            <p:nvPr/>
          </p:nvSpPr>
          <p:spPr bwMode="auto">
            <a:xfrm flipH="1">
              <a:off x="6780469" y="3293288"/>
              <a:ext cx="164649" cy="92413"/>
            </a:xfrm>
            <a:custGeom>
              <a:avLst/>
              <a:gdLst/>
              <a:ahLst/>
              <a:cxnLst>
                <a:cxn ang="0">
                  <a:pos x="204" y="0"/>
                </a:cxn>
                <a:cxn ang="0">
                  <a:pos x="232" y="1"/>
                </a:cxn>
                <a:cxn ang="0">
                  <a:pos x="258" y="4"/>
                </a:cxn>
                <a:cxn ang="0">
                  <a:pos x="283" y="10"/>
                </a:cxn>
                <a:cxn ang="0">
                  <a:pos x="307" y="16"/>
                </a:cxn>
                <a:cxn ang="0">
                  <a:pos x="329" y="24"/>
                </a:cxn>
                <a:cxn ang="0">
                  <a:pos x="348" y="34"/>
                </a:cxn>
                <a:cxn ang="0">
                  <a:pos x="366" y="45"/>
                </a:cxn>
                <a:cxn ang="0">
                  <a:pos x="381" y="57"/>
                </a:cxn>
                <a:cxn ang="0">
                  <a:pos x="392" y="70"/>
                </a:cxn>
                <a:cxn ang="0">
                  <a:pos x="401" y="85"/>
                </a:cxn>
                <a:cxn ang="0">
                  <a:pos x="406" y="100"/>
                </a:cxn>
                <a:cxn ang="0">
                  <a:pos x="408" y="115"/>
                </a:cxn>
                <a:cxn ang="0">
                  <a:pos x="406" y="130"/>
                </a:cxn>
                <a:cxn ang="0">
                  <a:pos x="401" y="145"/>
                </a:cxn>
                <a:cxn ang="0">
                  <a:pos x="392" y="159"/>
                </a:cxn>
                <a:cxn ang="0">
                  <a:pos x="381" y="173"/>
                </a:cxn>
                <a:cxn ang="0">
                  <a:pos x="366" y="185"/>
                </a:cxn>
                <a:cxn ang="0">
                  <a:pos x="348" y="196"/>
                </a:cxn>
                <a:cxn ang="0">
                  <a:pos x="329" y="205"/>
                </a:cxn>
                <a:cxn ang="0">
                  <a:pos x="307" y="213"/>
                </a:cxn>
                <a:cxn ang="0">
                  <a:pos x="283" y="220"/>
                </a:cxn>
                <a:cxn ang="0">
                  <a:pos x="258" y="225"/>
                </a:cxn>
                <a:cxn ang="0">
                  <a:pos x="232" y="228"/>
                </a:cxn>
                <a:cxn ang="0">
                  <a:pos x="204" y="229"/>
                </a:cxn>
                <a:cxn ang="0">
                  <a:pos x="177" y="228"/>
                </a:cxn>
                <a:cxn ang="0">
                  <a:pos x="150" y="225"/>
                </a:cxn>
                <a:cxn ang="0">
                  <a:pos x="125" y="220"/>
                </a:cxn>
                <a:cxn ang="0">
                  <a:pos x="102" y="214"/>
                </a:cxn>
                <a:cxn ang="0">
                  <a:pos x="79" y="206"/>
                </a:cxn>
                <a:cxn ang="0">
                  <a:pos x="60" y="196"/>
                </a:cxn>
                <a:cxn ang="0">
                  <a:pos x="43" y="185"/>
                </a:cxn>
                <a:cxn ang="0">
                  <a:pos x="27" y="173"/>
                </a:cxn>
                <a:cxn ang="0">
                  <a:pos x="16" y="159"/>
                </a:cxn>
                <a:cxn ang="0">
                  <a:pos x="7" y="145"/>
                </a:cxn>
                <a:cxn ang="0">
                  <a:pos x="2" y="130"/>
                </a:cxn>
                <a:cxn ang="0">
                  <a:pos x="0" y="115"/>
                </a:cxn>
                <a:cxn ang="0">
                  <a:pos x="2" y="100"/>
                </a:cxn>
                <a:cxn ang="0">
                  <a:pos x="7" y="85"/>
                </a:cxn>
                <a:cxn ang="0">
                  <a:pos x="16" y="70"/>
                </a:cxn>
                <a:cxn ang="0">
                  <a:pos x="27" y="57"/>
                </a:cxn>
                <a:cxn ang="0">
                  <a:pos x="43" y="45"/>
                </a:cxn>
                <a:cxn ang="0">
                  <a:pos x="60" y="34"/>
                </a:cxn>
                <a:cxn ang="0">
                  <a:pos x="79" y="25"/>
                </a:cxn>
                <a:cxn ang="0">
                  <a:pos x="102" y="17"/>
                </a:cxn>
                <a:cxn ang="0">
                  <a:pos x="125" y="10"/>
                </a:cxn>
                <a:cxn ang="0">
                  <a:pos x="150" y="4"/>
                </a:cxn>
                <a:cxn ang="0">
                  <a:pos x="177" y="1"/>
                </a:cxn>
                <a:cxn ang="0">
                  <a:pos x="204" y="0"/>
                </a:cxn>
              </a:cxnLst>
              <a:rect l="0" t="0" r="r" b="b"/>
              <a:pathLst>
                <a:path w="408" h="229">
                  <a:moveTo>
                    <a:pt x="204" y="0"/>
                  </a:moveTo>
                  <a:lnTo>
                    <a:pt x="232" y="1"/>
                  </a:lnTo>
                  <a:lnTo>
                    <a:pt x="258" y="4"/>
                  </a:lnTo>
                  <a:lnTo>
                    <a:pt x="283" y="10"/>
                  </a:lnTo>
                  <a:lnTo>
                    <a:pt x="307" y="16"/>
                  </a:lnTo>
                  <a:lnTo>
                    <a:pt x="329" y="24"/>
                  </a:lnTo>
                  <a:lnTo>
                    <a:pt x="348" y="34"/>
                  </a:lnTo>
                  <a:lnTo>
                    <a:pt x="366" y="45"/>
                  </a:lnTo>
                  <a:lnTo>
                    <a:pt x="381" y="57"/>
                  </a:lnTo>
                  <a:lnTo>
                    <a:pt x="392" y="70"/>
                  </a:lnTo>
                  <a:lnTo>
                    <a:pt x="401" y="85"/>
                  </a:lnTo>
                  <a:lnTo>
                    <a:pt x="406" y="100"/>
                  </a:lnTo>
                  <a:lnTo>
                    <a:pt x="408" y="115"/>
                  </a:lnTo>
                  <a:lnTo>
                    <a:pt x="406" y="130"/>
                  </a:lnTo>
                  <a:lnTo>
                    <a:pt x="401" y="145"/>
                  </a:lnTo>
                  <a:lnTo>
                    <a:pt x="392" y="159"/>
                  </a:lnTo>
                  <a:lnTo>
                    <a:pt x="381" y="173"/>
                  </a:lnTo>
                  <a:lnTo>
                    <a:pt x="366" y="185"/>
                  </a:lnTo>
                  <a:lnTo>
                    <a:pt x="348" y="196"/>
                  </a:lnTo>
                  <a:lnTo>
                    <a:pt x="329" y="205"/>
                  </a:lnTo>
                  <a:lnTo>
                    <a:pt x="307" y="213"/>
                  </a:lnTo>
                  <a:lnTo>
                    <a:pt x="283" y="220"/>
                  </a:lnTo>
                  <a:lnTo>
                    <a:pt x="258" y="225"/>
                  </a:lnTo>
                  <a:lnTo>
                    <a:pt x="232" y="228"/>
                  </a:lnTo>
                  <a:lnTo>
                    <a:pt x="204" y="229"/>
                  </a:lnTo>
                  <a:lnTo>
                    <a:pt x="177" y="228"/>
                  </a:lnTo>
                  <a:lnTo>
                    <a:pt x="150" y="225"/>
                  </a:lnTo>
                  <a:lnTo>
                    <a:pt x="125" y="220"/>
                  </a:lnTo>
                  <a:lnTo>
                    <a:pt x="102" y="214"/>
                  </a:lnTo>
                  <a:lnTo>
                    <a:pt x="79" y="206"/>
                  </a:lnTo>
                  <a:lnTo>
                    <a:pt x="60" y="196"/>
                  </a:lnTo>
                  <a:lnTo>
                    <a:pt x="43" y="185"/>
                  </a:lnTo>
                  <a:lnTo>
                    <a:pt x="27" y="173"/>
                  </a:lnTo>
                  <a:lnTo>
                    <a:pt x="16" y="159"/>
                  </a:lnTo>
                  <a:lnTo>
                    <a:pt x="7" y="145"/>
                  </a:lnTo>
                  <a:lnTo>
                    <a:pt x="2" y="130"/>
                  </a:lnTo>
                  <a:lnTo>
                    <a:pt x="0" y="115"/>
                  </a:lnTo>
                  <a:lnTo>
                    <a:pt x="2" y="100"/>
                  </a:lnTo>
                  <a:lnTo>
                    <a:pt x="7" y="85"/>
                  </a:lnTo>
                  <a:lnTo>
                    <a:pt x="16" y="70"/>
                  </a:lnTo>
                  <a:lnTo>
                    <a:pt x="27" y="57"/>
                  </a:lnTo>
                  <a:lnTo>
                    <a:pt x="43" y="45"/>
                  </a:lnTo>
                  <a:lnTo>
                    <a:pt x="60" y="34"/>
                  </a:lnTo>
                  <a:lnTo>
                    <a:pt x="79" y="25"/>
                  </a:lnTo>
                  <a:lnTo>
                    <a:pt x="102" y="17"/>
                  </a:lnTo>
                  <a:lnTo>
                    <a:pt x="125" y="10"/>
                  </a:lnTo>
                  <a:lnTo>
                    <a:pt x="150" y="4"/>
                  </a:lnTo>
                  <a:lnTo>
                    <a:pt x="177" y="1"/>
                  </a:lnTo>
                  <a:lnTo>
                    <a:pt x="204" y="0"/>
                  </a:lnTo>
                  <a:close/>
                </a:path>
              </a:pathLst>
            </a:custGeom>
            <a:solidFill>
              <a:srgbClr val="F1E2AE"/>
            </a:solidFill>
            <a:ln w="0">
              <a:solidFill>
                <a:srgbClr val="F1E2A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59"/>
            <p:cNvSpPr>
              <a:spLocks/>
            </p:cNvSpPr>
            <p:nvPr/>
          </p:nvSpPr>
          <p:spPr bwMode="auto">
            <a:xfrm flipH="1">
              <a:off x="6780470" y="3292884"/>
              <a:ext cx="163841" cy="92413"/>
            </a:xfrm>
            <a:custGeom>
              <a:avLst/>
              <a:gdLst/>
              <a:ahLst/>
              <a:cxnLst>
                <a:cxn ang="0">
                  <a:pos x="203" y="0"/>
                </a:cxn>
                <a:cxn ang="0">
                  <a:pos x="231" y="1"/>
                </a:cxn>
                <a:cxn ang="0">
                  <a:pos x="257" y="4"/>
                </a:cxn>
                <a:cxn ang="0">
                  <a:pos x="282" y="10"/>
                </a:cxn>
                <a:cxn ang="0">
                  <a:pos x="306" y="17"/>
                </a:cxn>
                <a:cxn ang="0">
                  <a:pos x="327" y="25"/>
                </a:cxn>
                <a:cxn ang="0">
                  <a:pos x="347" y="34"/>
                </a:cxn>
                <a:cxn ang="0">
                  <a:pos x="364" y="45"/>
                </a:cxn>
                <a:cxn ang="0">
                  <a:pos x="379" y="57"/>
                </a:cxn>
                <a:cxn ang="0">
                  <a:pos x="390" y="70"/>
                </a:cxn>
                <a:cxn ang="0">
                  <a:pos x="399" y="84"/>
                </a:cxn>
                <a:cxn ang="0">
                  <a:pos x="404" y="100"/>
                </a:cxn>
                <a:cxn ang="0">
                  <a:pos x="406" y="115"/>
                </a:cxn>
                <a:cxn ang="0">
                  <a:pos x="404" y="130"/>
                </a:cxn>
                <a:cxn ang="0">
                  <a:pos x="399" y="145"/>
                </a:cxn>
                <a:cxn ang="0">
                  <a:pos x="390" y="159"/>
                </a:cxn>
                <a:cxn ang="0">
                  <a:pos x="379" y="173"/>
                </a:cxn>
                <a:cxn ang="0">
                  <a:pos x="364" y="185"/>
                </a:cxn>
                <a:cxn ang="0">
                  <a:pos x="346" y="196"/>
                </a:cxn>
                <a:cxn ang="0">
                  <a:pos x="327" y="206"/>
                </a:cxn>
                <a:cxn ang="0">
                  <a:pos x="306" y="214"/>
                </a:cxn>
                <a:cxn ang="0">
                  <a:pos x="282" y="220"/>
                </a:cxn>
                <a:cxn ang="0">
                  <a:pos x="257" y="225"/>
                </a:cxn>
                <a:cxn ang="0">
                  <a:pos x="231" y="228"/>
                </a:cxn>
                <a:cxn ang="0">
                  <a:pos x="203" y="229"/>
                </a:cxn>
                <a:cxn ang="0">
                  <a:pos x="176" y="228"/>
                </a:cxn>
                <a:cxn ang="0">
                  <a:pos x="149" y="225"/>
                </a:cxn>
                <a:cxn ang="0">
                  <a:pos x="124" y="220"/>
                </a:cxn>
                <a:cxn ang="0">
                  <a:pos x="101" y="213"/>
                </a:cxn>
                <a:cxn ang="0">
                  <a:pos x="79" y="205"/>
                </a:cxn>
                <a:cxn ang="0">
                  <a:pos x="59" y="196"/>
                </a:cxn>
                <a:cxn ang="0">
                  <a:pos x="43" y="185"/>
                </a:cxn>
                <a:cxn ang="0">
                  <a:pos x="27" y="173"/>
                </a:cxn>
                <a:cxn ang="0">
                  <a:pos x="16" y="159"/>
                </a:cxn>
                <a:cxn ang="0">
                  <a:pos x="7" y="145"/>
                </a:cxn>
                <a:cxn ang="0">
                  <a:pos x="2" y="130"/>
                </a:cxn>
                <a:cxn ang="0">
                  <a:pos x="0" y="115"/>
                </a:cxn>
                <a:cxn ang="0">
                  <a:pos x="2" y="100"/>
                </a:cxn>
                <a:cxn ang="0">
                  <a:pos x="7" y="84"/>
                </a:cxn>
                <a:cxn ang="0">
                  <a:pos x="16" y="70"/>
                </a:cxn>
                <a:cxn ang="0">
                  <a:pos x="27" y="57"/>
                </a:cxn>
                <a:cxn ang="0">
                  <a:pos x="43" y="45"/>
                </a:cxn>
                <a:cxn ang="0">
                  <a:pos x="60" y="34"/>
                </a:cxn>
                <a:cxn ang="0">
                  <a:pos x="79" y="24"/>
                </a:cxn>
                <a:cxn ang="0">
                  <a:pos x="101" y="16"/>
                </a:cxn>
                <a:cxn ang="0">
                  <a:pos x="124" y="10"/>
                </a:cxn>
                <a:cxn ang="0">
                  <a:pos x="149" y="4"/>
                </a:cxn>
                <a:cxn ang="0">
                  <a:pos x="176" y="1"/>
                </a:cxn>
                <a:cxn ang="0">
                  <a:pos x="203" y="0"/>
                </a:cxn>
              </a:cxnLst>
              <a:rect l="0" t="0" r="r" b="b"/>
              <a:pathLst>
                <a:path w="406" h="229">
                  <a:moveTo>
                    <a:pt x="203" y="0"/>
                  </a:moveTo>
                  <a:lnTo>
                    <a:pt x="231" y="1"/>
                  </a:lnTo>
                  <a:lnTo>
                    <a:pt x="257" y="4"/>
                  </a:lnTo>
                  <a:lnTo>
                    <a:pt x="282" y="10"/>
                  </a:lnTo>
                  <a:lnTo>
                    <a:pt x="306" y="17"/>
                  </a:lnTo>
                  <a:lnTo>
                    <a:pt x="327" y="25"/>
                  </a:lnTo>
                  <a:lnTo>
                    <a:pt x="347" y="34"/>
                  </a:lnTo>
                  <a:lnTo>
                    <a:pt x="364" y="45"/>
                  </a:lnTo>
                  <a:lnTo>
                    <a:pt x="379" y="57"/>
                  </a:lnTo>
                  <a:lnTo>
                    <a:pt x="390" y="70"/>
                  </a:lnTo>
                  <a:lnTo>
                    <a:pt x="399" y="84"/>
                  </a:lnTo>
                  <a:lnTo>
                    <a:pt x="404" y="100"/>
                  </a:lnTo>
                  <a:lnTo>
                    <a:pt x="406" y="115"/>
                  </a:lnTo>
                  <a:lnTo>
                    <a:pt x="404" y="130"/>
                  </a:lnTo>
                  <a:lnTo>
                    <a:pt x="399" y="145"/>
                  </a:lnTo>
                  <a:lnTo>
                    <a:pt x="390" y="159"/>
                  </a:lnTo>
                  <a:lnTo>
                    <a:pt x="379" y="173"/>
                  </a:lnTo>
                  <a:lnTo>
                    <a:pt x="364" y="185"/>
                  </a:lnTo>
                  <a:lnTo>
                    <a:pt x="346" y="196"/>
                  </a:lnTo>
                  <a:lnTo>
                    <a:pt x="327" y="206"/>
                  </a:lnTo>
                  <a:lnTo>
                    <a:pt x="306" y="214"/>
                  </a:lnTo>
                  <a:lnTo>
                    <a:pt x="282" y="220"/>
                  </a:lnTo>
                  <a:lnTo>
                    <a:pt x="257" y="225"/>
                  </a:lnTo>
                  <a:lnTo>
                    <a:pt x="231" y="228"/>
                  </a:lnTo>
                  <a:lnTo>
                    <a:pt x="203" y="229"/>
                  </a:lnTo>
                  <a:lnTo>
                    <a:pt x="176" y="228"/>
                  </a:lnTo>
                  <a:lnTo>
                    <a:pt x="149" y="225"/>
                  </a:lnTo>
                  <a:lnTo>
                    <a:pt x="124" y="220"/>
                  </a:lnTo>
                  <a:lnTo>
                    <a:pt x="101" y="213"/>
                  </a:lnTo>
                  <a:lnTo>
                    <a:pt x="79" y="205"/>
                  </a:lnTo>
                  <a:lnTo>
                    <a:pt x="59" y="196"/>
                  </a:lnTo>
                  <a:lnTo>
                    <a:pt x="43" y="185"/>
                  </a:lnTo>
                  <a:lnTo>
                    <a:pt x="27" y="173"/>
                  </a:lnTo>
                  <a:lnTo>
                    <a:pt x="16" y="159"/>
                  </a:lnTo>
                  <a:lnTo>
                    <a:pt x="7" y="145"/>
                  </a:lnTo>
                  <a:lnTo>
                    <a:pt x="2" y="130"/>
                  </a:lnTo>
                  <a:lnTo>
                    <a:pt x="0" y="115"/>
                  </a:lnTo>
                  <a:lnTo>
                    <a:pt x="2" y="100"/>
                  </a:lnTo>
                  <a:lnTo>
                    <a:pt x="7" y="84"/>
                  </a:lnTo>
                  <a:lnTo>
                    <a:pt x="16" y="70"/>
                  </a:lnTo>
                  <a:lnTo>
                    <a:pt x="27" y="57"/>
                  </a:lnTo>
                  <a:lnTo>
                    <a:pt x="43" y="45"/>
                  </a:lnTo>
                  <a:lnTo>
                    <a:pt x="60" y="34"/>
                  </a:lnTo>
                  <a:lnTo>
                    <a:pt x="79" y="24"/>
                  </a:lnTo>
                  <a:lnTo>
                    <a:pt x="101" y="16"/>
                  </a:lnTo>
                  <a:lnTo>
                    <a:pt x="124" y="10"/>
                  </a:lnTo>
                  <a:lnTo>
                    <a:pt x="149" y="4"/>
                  </a:lnTo>
                  <a:lnTo>
                    <a:pt x="176" y="1"/>
                  </a:lnTo>
                  <a:lnTo>
                    <a:pt x="203" y="0"/>
                  </a:lnTo>
                  <a:close/>
                </a:path>
              </a:pathLst>
            </a:custGeom>
            <a:solidFill>
              <a:srgbClr val="F1E2AF"/>
            </a:solidFill>
            <a:ln w="0">
              <a:solidFill>
                <a:srgbClr val="F1E2A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60"/>
            <p:cNvSpPr>
              <a:spLocks/>
            </p:cNvSpPr>
            <p:nvPr/>
          </p:nvSpPr>
          <p:spPr bwMode="auto">
            <a:xfrm flipH="1">
              <a:off x="6780873" y="3293288"/>
              <a:ext cx="163034" cy="91606"/>
            </a:xfrm>
            <a:custGeom>
              <a:avLst/>
              <a:gdLst/>
              <a:ahLst/>
              <a:cxnLst>
                <a:cxn ang="0">
                  <a:pos x="202" y="0"/>
                </a:cxn>
                <a:cxn ang="0">
                  <a:pos x="230" y="1"/>
                </a:cxn>
                <a:cxn ang="0">
                  <a:pos x="256" y="4"/>
                </a:cxn>
                <a:cxn ang="0">
                  <a:pos x="281" y="10"/>
                </a:cxn>
                <a:cxn ang="0">
                  <a:pos x="304" y="16"/>
                </a:cxn>
                <a:cxn ang="0">
                  <a:pos x="326" y="24"/>
                </a:cxn>
                <a:cxn ang="0">
                  <a:pos x="345" y="34"/>
                </a:cxn>
                <a:cxn ang="0">
                  <a:pos x="363" y="44"/>
                </a:cxn>
                <a:cxn ang="0">
                  <a:pos x="377" y="56"/>
                </a:cxn>
                <a:cxn ang="0">
                  <a:pos x="388" y="69"/>
                </a:cxn>
                <a:cxn ang="0">
                  <a:pos x="397" y="83"/>
                </a:cxn>
                <a:cxn ang="0">
                  <a:pos x="402" y="99"/>
                </a:cxn>
                <a:cxn ang="0">
                  <a:pos x="404" y="114"/>
                </a:cxn>
                <a:cxn ang="0">
                  <a:pos x="402" y="129"/>
                </a:cxn>
                <a:cxn ang="0">
                  <a:pos x="397" y="144"/>
                </a:cxn>
                <a:cxn ang="0">
                  <a:pos x="388" y="158"/>
                </a:cxn>
                <a:cxn ang="0">
                  <a:pos x="377" y="172"/>
                </a:cxn>
                <a:cxn ang="0">
                  <a:pos x="363" y="184"/>
                </a:cxn>
                <a:cxn ang="0">
                  <a:pos x="345" y="194"/>
                </a:cxn>
                <a:cxn ang="0">
                  <a:pos x="326" y="204"/>
                </a:cxn>
                <a:cxn ang="0">
                  <a:pos x="304" y="212"/>
                </a:cxn>
                <a:cxn ang="0">
                  <a:pos x="281" y="218"/>
                </a:cxn>
                <a:cxn ang="0">
                  <a:pos x="256" y="223"/>
                </a:cxn>
                <a:cxn ang="0">
                  <a:pos x="230" y="226"/>
                </a:cxn>
                <a:cxn ang="0">
                  <a:pos x="202" y="227"/>
                </a:cxn>
                <a:cxn ang="0">
                  <a:pos x="175" y="226"/>
                </a:cxn>
                <a:cxn ang="0">
                  <a:pos x="148" y="223"/>
                </a:cxn>
                <a:cxn ang="0">
                  <a:pos x="124" y="218"/>
                </a:cxn>
                <a:cxn ang="0">
                  <a:pos x="101" y="212"/>
                </a:cxn>
                <a:cxn ang="0">
                  <a:pos x="78" y="204"/>
                </a:cxn>
                <a:cxn ang="0">
                  <a:pos x="59" y="194"/>
                </a:cxn>
                <a:cxn ang="0">
                  <a:pos x="42" y="184"/>
                </a:cxn>
                <a:cxn ang="0">
                  <a:pos x="27" y="172"/>
                </a:cxn>
                <a:cxn ang="0">
                  <a:pos x="16" y="158"/>
                </a:cxn>
                <a:cxn ang="0">
                  <a:pos x="7" y="144"/>
                </a:cxn>
                <a:cxn ang="0">
                  <a:pos x="2" y="129"/>
                </a:cxn>
                <a:cxn ang="0">
                  <a:pos x="0" y="114"/>
                </a:cxn>
                <a:cxn ang="0">
                  <a:pos x="2" y="99"/>
                </a:cxn>
                <a:cxn ang="0">
                  <a:pos x="7" y="83"/>
                </a:cxn>
                <a:cxn ang="0">
                  <a:pos x="16" y="69"/>
                </a:cxn>
                <a:cxn ang="0">
                  <a:pos x="27" y="56"/>
                </a:cxn>
                <a:cxn ang="0">
                  <a:pos x="42" y="44"/>
                </a:cxn>
                <a:cxn ang="0">
                  <a:pos x="59" y="34"/>
                </a:cxn>
                <a:cxn ang="0">
                  <a:pos x="78" y="24"/>
                </a:cxn>
                <a:cxn ang="0">
                  <a:pos x="101" y="16"/>
                </a:cxn>
                <a:cxn ang="0">
                  <a:pos x="124" y="10"/>
                </a:cxn>
                <a:cxn ang="0">
                  <a:pos x="148" y="4"/>
                </a:cxn>
                <a:cxn ang="0">
                  <a:pos x="175" y="1"/>
                </a:cxn>
                <a:cxn ang="0">
                  <a:pos x="202" y="0"/>
                </a:cxn>
              </a:cxnLst>
              <a:rect l="0" t="0" r="r" b="b"/>
              <a:pathLst>
                <a:path w="404" h="227">
                  <a:moveTo>
                    <a:pt x="202" y="0"/>
                  </a:moveTo>
                  <a:lnTo>
                    <a:pt x="230" y="1"/>
                  </a:lnTo>
                  <a:lnTo>
                    <a:pt x="256" y="4"/>
                  </a:lnTo>
                  <a:lnTo>
                    <a:pt x="281" y="10"/>
                  </a:lnTo>
                  <a:lnTo>
                    <a:pt x="304" y="16"/>
                  </a:lnTo>
                  <a:lnTo>
                    <a:pt x="326" y="24"/>
                  </a:lnTo>
                  <a:lnTo>
                    <a:pt x="345" y="34"/>
                  </a:lnTo>
                  <a:lnTo>
                    <a:pt x="363" y="44"/>
                  </a:lnTo>
                  <a:lnTo>
                    <a:pt x="377" y="56"/>
                  </a:lnTo>
                  <a:lnTo>
                    <a:pt x="388" y="69"/>
                  </a:lnTo>
                  <a:lnTo>
                    <a:pt x="397" y="83"/>
                  </a:lnTo>
                  <a:lnTo>
                    <a:pt x="402" y="99"/>
                  </a:lnTo>
                  <a:lnTo>
                    <a:pt x="404" y="114"/>
                  </a:lnTo>
                  <a:lnTo>
                    <a:pt x="402" y="129"/>
                  </a:lnTo>
                  <a:lnTo>
                    <a:pt x="397" y="144"/>
                  </a:lnTo>
                  <a:lnTo>
                    <a:pt x="388" y="158"/>
                  </a:lnTo>
                  <a:lnTo>
                    <a:pt x="377" y="172"/>
                  </a:lnTo>
                  <a:lnTo>
                    <a:pt x="363" y="184"/>
                  </a:lnTo>
                  <a:lnTo>
                    <a:pt x="345" y="194"/>
                  </a:lnTo>
                  <a:lnTo>
                    <a:pt x="326" y="204"/>
                  </a:lnTo>
                  <a:lnTo>
                    <a:pt x="304" y="212"/>
                  </a:lnTo>
                  <a:lnTo>
                    <a:pt x="281" y="218"/>
                  </a:lnTo>
                  <a:lnTo>
                    <a:pt x="256" y="223"/>
                  </a:lnTo>
                  <a:lnTo>
                    <a:pt x="230" y="226"/>
                  </a:lnTo>
                  <a:lnTo>
                    <a:pt x="202" y="227"/>
                  </a:lnTo>
                  <a:lnTo>
                    <a:pt x="175" y="226"/>
                  </a:lnTo>
                  <a:lnTo>
                    <a:pt x="148" y="223"/>
                  </a:lnTo>
                  <a:lnTo>
                    <a:pt x="124" y="218"/>
                  </a:lnTo>
                  <a:lnTo>
                    <a:pt x="101" y="212"/>
                  </a:lnTo>
                  <a:lnTo>
                    <a:pt x="78" y="204"/>
                  </a:lnTo>
                  <a:lnTo>
                    <a:pt x="59" y="194"/>
                  </a:lnTo>
                  <a:lnTo>
                    <a:pt x="42" y="184"/>
                  </a:lnTo>
                  <a:lnTo>
                    <a:pt x="27" y="172"/>
                  </a:lnTo>
                  <a:lnTo>
                    <a:pt x="16" y="158"/>
                  </a:lnTo>
                  <a:lnTo>
                    <a:pt x="7" y="144"/>
                  </a:lnTo>
                  <a:lnTo>
                    <a:pt x="2" y="129"/>
                  </a:lnTo>
                  <a:lnTo>
                    <a:pt x="0" y="114"/>
                  </a:lnTo>
                  <a:lnTo>
                    <a:pt x="2" y="99"/>
                  </a:lnTo>
                  <a:lnTo>
                    <a:pt x="7" y="83"/>
                  </a:lnTo>
                  <a:lnTo>
                    <a:pt x="16" y="69"/>
                  </a:lnTo>
                  <a:lnTo>
                    <a:pt x="27" y="56"/>
                  </a:lnTo>
                  <a:lnTo>
                    <a:pt x="42" y="44"/>
                  </a:lnTo>
                  <a:lnTo>
                    <a:pt x="59" y="34"/>
                  </a:lnTo>
                  <a:lnTo>
                    <a:pt x="78" y="24"/>
                  </a:lnTo>
                  <a:lnTo>
                    <a:pt x="101" y="16"/>
                  </a:lnTo>
                  <a:lnTo>
                    <a:pt x="124" y="10"/>
                  </a:lnTo>
                  <a:lnTo>
                    <a:pt x="148" y="4"/>
                  </a:lnTo>
                  <a:lnTo>
                    <a:pt x="175" y="1"/>
                  </a:lnTo>
                  <a:lnTo>
                    <a:pt x="202" y="0"/>
                  </a:lnTo>
                  <a:close/>
                </a:path>
              </a:pathLst>
            </a:custGeom>
            <a:solidFill>
              <a:srgbClr val="F0E2B0"/>
            </a:solidFill>
            <a:ln w="0">
              <a:solidFill>
                <a:srgbClr val="F0E2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61"/>
            <p:cNvSpPr>
              <a:spLocks/>
            </p:cNvSpPr>
            <p:nvPr/>
          </p:nvSpPr>
          <p:spPr bwMode="auto">
            <a:xfrm flipH="1">
              <a:off x="6781276" y="3293691"/>
              <a:ext cx="161420" cy="90799"/>
            </a:xfrm>
            <a:custGeom>
              <a:avLst/>
              <a:gdLst/>
              <a:ahLst/>
              <a:cxnLst>
                <a:cxn ang="0">
                  <a:pos x="200" y="0"/>
                </a:cxn>
                <a:cxn ang="0">
                  <a:pos x="228" y="1"/>
                </a:cxn>
                <a:cxn ang="0">
                  <a:pos x="253" y="4"/>
                </a:cxn>
                <a:cxn ang="0">
                  <a:pos x="278" y="10"/>
                </a:cxn>
                <a:cxn ang="0">
                  <a:pos x="302" y="16"/>
                </a:cxn>
                <a:cxn ang="0">
                  <a:pos x="322" y="24"/>
                </a:cxn>
                <a:cxn ang="0">
                  <a:pos x="341" y="33"/>
                </a:cxn>
                <a:cxn ang="0">
                  <a:pos x="359" y="44"/>
                </a:cxn>
                <a:cxn ang="0">
                  <a:pos x="373" y="56"/>
                </a:cxn>
                <a:cxn ang="0">
                  <a:pos x="385" y="68"/>
                </a:cxn>
                <a:cxn ang="0">
                  <a:pos x="393" y="82"/>
                </a:cxn>
                <a:cxn ang="0">
                  <a:pos x="398" y="98"/>
                </a:cxn>
                <a:cxn ang="0">
                  <a:pos x="400" y="113"/>
                </a:cxn>
                <a:cxn ang="0">
                  <a:pos x="398" y="128"/>
                </a:cxn>
                <a:cxn ang="0">
                  <a:pos x="393" y="142"/>
                </a:cxn>
                <a:cxn ang="0">
                  <a:pos x="385" y="156"/>
                </a:cxn>
                <a:cxn ang="0">
                  <a:pos x="373" y="170"/>
                </a:cxn>
                <a:cxn ang="0">
                  <a:pos x="359" y="182"/>
                </a:cxn>
                <a:cxn ang="0">
                  <a:pos x="341" y="192"/>
                </a:cxn>
                <a:cxn ang="0">
                  <a:pos x="322" y="202"/>
                </a:cxn>
                <a:cxn ang="0">
                  <a:pos x="302" y="210"/>
                </a:cxn>
                <a:cxn ang="0">
                  <a:pos x="278" y="216"/>
                </a:cxn>
                <a:cxn ang="0">
                  <a:pos x="253" y="221"/>
                </a:cxn>
                <a:cxn ang="0">
                  <a:pos x="228" y="224"/>
                </a:cxn>
                <a:cxn ang="0">
                  <a:pos x="200" y="225"/>
                </a:cxn>
                <a:cxn ang="0">
                  <a:pos x="173" y="224"/>
                </a:cxn>
                <a:cxn ang="0">
                  <a:pos x="147" y="221"/>
                </a:cxn>
                <a:cxn ang="0">
                  <a:pos x="122" y="216"/>
                </a:cxn>
                <a:cxn ang="0">
                  <a:pos x="99" y="210"/>
                </a:cxn>
                <a:cxn ang="0">
                  <a:pos x="78" y="202"/>
                </a:cxn>
                <a:cxn ang="0">
                  <a:pos x="59" y="193"/>
                </a:cxn>
                <a:cxn ang="0">
                  <a:pos x="42" y="182"/>
                </a:cxn>
                <a:cxn ang="0">
                  <a:pos x="27" y="170"/>
                </a:cxn>
                <a:cxn ang="0">
                  <a:pos x="15" y="156"/>
                </a:cxn>
                <a:cxn ang="0">
                  <a:pos x="7" y="143"/>
                </a:cxn>
                <a:cxn ang="0">
                  <a:pos x="2" y="128"/>
                </a:cxn>
                <a:cxn ang="0">
                  <a:pos x="0" y="113"/>
                </a:cxn>
                <a:cxn ang="0">
                  <a:pos x="2" y="98"/>
                </a:cxn>
                <a:cxn ang="0">
                  <a:pos x="7" y="84"/>
                </a:cxn>
                <a:cxn ang="0">
                  <a:pos x="15" y="69"/>
                </a:cxn>
                <a:cxn ang="0">
                  <a:pos x="27" y="56"/>
                </a:cxn>
                <a:cxn ang="0">
                  <a:pos x="42" y="44"/>
                </a:cxn>
                <a:cxn ang="0">
                  <a:pos x="59" y="34"/>
                </a:cxn>
                <a:cxn ang="0">
                  <a:pos x="78" y="24"/>
                </a:cxn>
                <a:cxn ang="0">
                  <a:pos x="99" y="16"/>
                </a:cxn>
                <a:cxn ang="0">
                  <a:pos x="122" y="10"/>
                </a:cxn>
                <a:cxn ang="0">
                  <a:pos x="147" y="4"/>
                </a:cxn>
                <a:cxn ang="0">
                  <a:pos x="173" y="1"/>
                </a:cxn>
                <a:cxn ang="0">
                  <a:pos x="200" y="0"/>
                </a:cxn>
              </a:cxnLst>
              <a:rect l="0" t="0" r="r" b="b"/>
              <a:pathLst>
                <a:path w="400" h="225">
                  <a:moveTo>
                    <a:pt x="200" y="0"/>
                  </a:moveTo>
                  <a:lnTo>
                    <a:pt x="228" y="1"/>
                  </a:lnTo>
                  <a:lnTo>
                    <a:pt x="253" y="4"/>
                  </a:lnTo>
                  <a:lnTo>
                    <a:pt x="278" y="10"/>
                  </a:lnTo>
                  <a:lnTo>
                    <a:pt x="302" y="16"/>
                  </a:lnTo>
                  <a:lnTo>
                    <a:pt x="322" y="24"/>
                  </a:lnTo>
                  <a:lnTo>
                    <a:pt x="341" y="33"/>
                  </a:lnTo>
                  <a:lnTo>
                    <a:pt x="359" y="44"/>
                  </a:lnTo>
                  <a:lnTo>
                    <a:pt x="373" y="56"/>
                  </a:lnTo>
                  <a:lnTo>
                    <a:pt x="385" y="68"/>
                  </a:lnTo>
                  <a:lnTo>
                    <a:pt x="393" y="82"/>
                  </a:lnTo>
                  <a:lnTo>
                    <a:pt x="398" y="98"/>
                  </a:lnTo>
                  <a:lnTo>
                    <a:pt x="400" y="113"/>
                  </a:lnTo>
                  <a:lnTo>
                    <a:pt x="398" y="128"/>
                  </a:lnTo>
                  <a:lnTo>
                    <a:pt x="393" y="142"/>
                  </a:lnTo>
                  <a:lnTo>
                    <a:pt x="385" y="156"/>
                  </a:lnTo>
                  <a:lnTo>
                    <a:pt x="373" y="170"/>
                  </a:lnTo>
                  <a:lnTo>
                    <a:pt x="359" y="182"/>
                  </a:lnTo>
                  <a:lnTo>
                    <a:pt x="341" y="192"/>
                  </a:lnTo>
                  <a:lnTo>
                    <a:pt x="322" y="202"/>
                  </a:lnTo>
                  <a:lnTo>
                    <a:pt x="302" y="210"/>
                  </a:lnTo>
                  <a:lnTo>
                    <a:pt x="278" y="216"/>
                  </a:lnTo>
                  <a:lnTo>
                    <a:pt x="253" y="221"/>
                  </a:lnTo>
                  <a:lnTo>
                    <a:pt x="228" y="224"/>
                  </a:lnTo>
                  <a:lnTo>
                    <a:pt x="200" y="225"/>
                  </a:lnTo>
                  <a:lnTo>
                    <a:pt x="173" y="224"/>
                  </a:lnTo>
                  <a:lnTo>
                    <a:pt x="147" y="221"/>
                  </a:lnTo>
                  <a:lnTo>
                    <a:pt x="122" y="216"/>
                  </a:lnTo>
                  <a:lnTo>
                    <a:pt x="99" y="210"/>
                  </a:lnTo>
                  <a:lnTo>
                    <a:pt x="78" y="202"/>
                  </a:lnTo>
                  <a:lnTo>
                    <a:pt x="59" y="193"/>
                  </a:lnTo>
                  <a:lnTo>
                    <a:pt x="42" y="182"/>
                  </a:lnTo>
                  <a:lnTo>
                    <a:pt x="27" y="170"/>
                  </a:lnTo>
                  <a:lnTo>
                    <a:pt x="15" y="156"/>
                  </a:lnTo>
                  <a:lnTo>
                    <a:pt x="7" y="143"/>
                  </a:lnTo>
                  <a:lnTo>
                    <a:pt x="2" y="128"/>
                  </a:lnTo>
                  <a:lnTo>
                    <a:pt x="0" y="113"/>
                  </a:lnTo>
                  <a:lnTo>
                    <a:pt x="2" y="98"/>
                  </a:lnTo>
                  <a:lnTo>
                    <a:pt x="7" y="84"/>
                  </a:lnTo>
                  <a:lnTo>
                    <a:pt x="15" y="69"/>
                  </a:lnTo>
                  <a:lnTo>
                    <a:pt x="27" y="56"/>
                  </a:lnTo>
                  <a:lnTo>
                    <a:pt x="42" y="44"/>
                  </a:lnTo>
                  <a:lnTo>
                    <a:pt x="59" y="34"/>
                  </a:lnTo>
                  <a:lnTo>
                    <a:pt x="78" y="24"/>
                  </a:lnTo>
                  <a:lnTo>
                    <a:pt x="99" y="16"/>
                  </a:lnTo>
                  <a:lnTo>
                    <a:pt x="122" y="10"/>
                  </a:lnTo>
                  <a:lnTo>
                    <a:pt x="147" y="4"/>
                  </a:lnTo>
                  <a:lnTo>
                    <a:pt x="173" y="1"/>
                  </a:lnTo>
                  <a:lnTo>
                    <a:pt x="200"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62"/>
            <p:cNvSpPr>
              <a:spLocks/>
            </p:cNvSpPr>
            <p:nvPr/>
          </p:nvSpPr>
          <p:spPr bwMode="auto">
            <a:xfrm flipH="1">
              <a:off x="6781680" y="3293288"/>
              <a:ext cx="160613" cy="90799"/>
            </a:xfrm>
            <a:custGeom>
              <a:avLst/>
              <a:gdLst/>
              <a:ahLst/>
              <a:cxnLst>
                <a:cxn ang="0">
                  <a:pos x="199" y="0"/>
                </a:cxn>
                <a:cxn ang="0">
                  <a:pos x="227" y="1"/>
                </a:cxn>
                <a:cxn ang="0">
                  <a:pos x="252" y="4"/>
                </a:cxn>
                <a:cxn ang="0">
                  <a:pos x="276" y="10"/>
                </a:cxn>
                <a:cxn ang="0">
                  <a:pos x="300" y="16"/>
                </a:cxn>
                <a:cxn ang="0">
                  <a:pos x="321" y="24"/>
                </a:cxn>
                <a:cxn ang="0">
                  <a:pos x="340" y="34"/>
                </a:cxn>
                <a:cxn ang="0">
                  <a:pos x="357" y="44"/>
                </a:cxn>
                <a:cxn ang="0">
                  <a:pos x="371" y="56"/>
                </a:cxn>
                <a:cxn ang="0">
                  <a:pos x="383" y="69"/>
                </a:cxn>
                <a:cxn ang="0">
                  <a:pos x="391" y="83"/>
                </a:cxn>
                <a:cxn ang="0">
                  <a:pos x="396" y="98"/>
                </a:cxn>
                <a:cxn ang="0">
                  <a:pos x="398" y="113"/>
                </a:cxn>
                <a:cxn ang="0">
                  <a:pos x="396" y="128"/>
                </a:cxn>
                <a:cxn ang="0">
                  <a:pos x="391" y="142"/>
                </a:cxn>
                <a:cxn ang="0">
                  <a:pos x="383" y="156"/>
                </a:cxn>
                <a:cxn ang="0">
                  <a:pos x="371" y="170"/>
                </a:cxn>
                <a:cxn ang="0">
                  <a:pos x="357" y="182"/>
                </a:cxn>
                <a:cxn ang="0">
                  <a:pos x="340" y="192"/>
                </a:cxn>
                <a:cxn ang="0">
                  <a:pos x="321" y="202"/>
                </a:cxn>
                <a:cxn ang="0">
                  <a:pos x="300" y="210"/>
                </a:cxn>
                <a:cxn ang="0">
                  <a:pos x="276" y="216"/>
                </a:cxn>
                <a:cxn ang="0">
                  <a:pos x="252" y="221"/>
                </a:cxn>
                <a:cxn ang="0">
                  <a:pos x="227" y="224"/>
                </a:cxn>
                <a:cxn ang="0">
                  <a:pos x="199" y="225"/>
                </a:cxn>
                <a:cxn ang="0">
                  <a:pos x="172" y="224"/>
                </a:cxn>
                <a:cxn ang="0">
                  <a:pos x="146" y="221"/>
                </a:cxn>
                <a:cxn ang="0">
                  <a:pos x="122" y="216"/>
                </a:cxn>
                <a:cxn ang="0">
                  <a:pos x="99" y="210"/>
                </a:cxn>
                <a:cxn ang="0">
                  <a:pos x="77" y="202"/>
                </a:cxn>
                <a:cxn ang="0">
                  <a:pos x="58" y="192"/>
                </a:cxn>
                <a:cxn ang="0">
                  <a:pos x="42" y="182"/>
                </a:cxn>
                <a:cxn ang="0">
                  <a:pos x="27" y="170"/>
                </a:cxn>
                <a:cxn ang="0">
                  <a:pos x="15" y="156"/>
                </a:cxn>
                <a:cxn ang="0">
                  <a:pos x="7" y="142"/>
                </a:cxn>
                <a:cxn ang="0">
                  <a:pos x="2" y="128"/>
                </a:cxn>
                <a:cxn ang="0">
                  <a:pos x="0" y="113"/>
                </a:cxn>
                <a:cxn ang="0">
                  <a:pos x="2" y="98"/>
                </a:cxn>
                <a:cxn ang="0">
                  <a:pos x="7" y="83"/>
                </a:cxn>
                <a:cxn ang="0">
                  <a:pos x="15" y="69"/>
                </a:cxn>
                <a:cxn ang="0">
                  <a:pos x="27" y="56"/>
                </a:cxn>
                <a:cxn ang="0">
                  <a:pos x="42" y="44"/>
                </a:cxn>
                <a:cxn ang="0">
                  <a:pos x="58" y="34"/>
                </a:cxn>
                <a:cxn ang="0">
                  <a:pos x="77" y="24"/>
                </a:cxn>
                <a:cxn ang="0">
                  <a:pos x="99" y="16"/>
                </a:cxn>
                <a:cxn ang="0">
                  <a:pos x="122" y="10"/>
                </a:cxn>
                <a:cxn ang="0">
                  <a:pos x="146" y="4"/>
                </a:cxn>
                <a:cxn ang="0">
                  <a:pos x="172" y="1"/>
                </a:cxn>
                <a:cxn ang="0">
                  <a:pos x="199" y="0"/>
                </a:cxn>
              </a:cxnLst>
              <a:rect l="0" t="0" r="r" b="b"/>
              <a:pathLst>
                <a:path w="398" h="225">
                  <a:moveTo>
                    <a:pt x="199" y="0"/>
                  </a:moveTo>
                  <a:lnTo>
                    <a:pt x="227" y="1"/>
                  </a:lnTo>
                  <a:lnTo>
                    <a:pt x="252" y="4"/>
                  </a:lnTo>
                  <a:lnTo>
                    <a:pt x="276" y="10"/>
                  </a:lnTo>
                  <a:lnTo>
                    <a:pt x="300" y="16"/>
                  </a:lnTo>
                  <a:lnTo>
                    <a:pt x="321" y="24"/>
                  </a:lnTo>
                  <a:lnTo>
                    <a:pt x="340" y="34"/>
                  </a:lnTo>
                  <a:lnTo>
                    <a:pt x="357" y="44"/>
                  </a:lnTo>
                  <a:lnTo>
                    <a:pt x="371" y="56"/>
                  </a:lnTo>
                  <a:lnTo>
                    <a:pt x="383" y="69"/>
                  </a:lnTo>
                  <a:lnTo>
                    <a:pt x="391" y="83"/>
                  </a:lnTo>
                  <a:lnTo>
                    <a:pt x="396" y="98"/>
                  </a:lnTo>
                  <a:lnTo>
                    <a:pt x="398" y="113"/>
                  </a:lnTo>
                  <a:lnTo>
                    <a:pt x="396" y="128"/>
                  </a:lnTo>
                  <a:lnTo>
                    <a:pt x="391" y="142"/>
                  </a:lnTo>
                  <a:lnTo>
                    <a:pt x="383" y="156"/>
                  </a:lnTo>
                  <a:lnTo>
                    <a:pt x="371" y="170"/>
                  </a:lnTo>
                  <a:lnTo>
                    <a:pt x="357" y="182"/>
                  </a:lnTo>
                  <a:lnTo>
                    <a:pt x="340" y="192"/>
                  </a:lnTo>
                  <a:lnTo>
                    <a:pt x="321" y="202"/>
                  </a:lnTo>
                  <a:lnTo>
                    <a:pt x="300" y="210"/>
                  </a:lnTo>
                  <a:lnTo>
                    <a:pt x="276" y="216"/>
                  </a:lnTo>
                  <a:lnTo>
                    <a:pt x="252" y="221"/>
                  </a:lnTo>
                  <a:lnTo>
                    <a:pt x="227" y="224"/>
                  </a:lnTo>
                  <a:lnTo>
                    <a:pt x="199" y="225"/>
                  </a:lnTo>
                  <a:lnTo>
                    <a:pt x="172" y="224"/>
                  </a:lnTo>
                  <a:lnTo>
                    <a:pt x="146" y="221"/>
                  </a:lnTo>
                  <a:lnTo>
                    <a:pt x="122" y="216"/>
                  </a:lnTo>
                  <a:lnTo>
                    <a:pt x="99" y="210"/>
                  </a:lnTo>
                  <a:lnTo>
                    <a:pt x="77" y="202"/>
                  </a:lnTo>
                  <a:lnTo>
                    <a:pt x="58" y="192"/>
                  </a:lnTo>
                  <a:lnTo>
                    <a:pt x="42" y="182"/>
                  </a:lnTo>
                  <a:lnTo>
                    <a:pt x="27" y="170"/>
                  </a:lnTo>
                  <a:lnTo>
                    <a:pt x="15" y="156"/>
                  </a:lnTo>
                  <a:lnTo>
                    <a:pt x="7" y="142"/>
                  </a:lnTo>
                  <a:lnTo>
                    <a:pt x="2" y="128"/>
                  </a:lnTo>
                  <a:lnTo>
                    <a:pt x="0" y="113"/>
                  </a:lnTo>
                  <a:lnTo>
                    <a:pt x="2" y="98"/>
                  </a:lnTo>
                  <a:lnTo>
                    <a:pt x="7" y="83"/>
                  </a:lnTo>
                  <a:lnTo>
                    <a:pt x="15" y="69"/>
                  </a:lnTo>
                  <a:lnTo>
                    <a:pt x="27" y="56"/>
                  </a:lnTo>
                  <a:lnTo>
                    <a:pt x="42" y="44"/>
                  </a:lnTo>
                  <a:lnTo>
                    <a:pt x="58" y="34"/>
                  </a:lnTo>
                  <a:lnTo>
                    <a:pt x="77" y="24"/>
                  </a:lnTo>
                  <a:lnTo>
                    <a:pt x="99" y="16"/>
                  </a:lnTo>
                  <a:lnTo>
                    <a:pt x="122" y="10"/>
                  </a:lnTo>
                  <a:lnTo>
                    <a:pt x="146" y="4"/>
                  </a:lnTo>
                  <a:lnTo>
                    <a:pt x="172" y="1"/>
                  </a:lnTo>
                  <a:lnTo>
                    <a:pt x="199" y="0"/>
                  </a:lnTo>
                  <a:close/>
                </a:path>
              </a:pathLst>
            </a:custGeom>
            <a:solidFill>
              <a:srgbClr val="F1E3B0"/>
            </a:solidFill>
            <a:ln w="0">
              <a:solidFill>
                <a:srgbClr val="F1E3B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63"/>
            <p:cNvSpPr>
              <a:spLocks/>
            </p:cNvSpPr>
            <p:nvPr/>
          </p:nvSpPr>
          <p:spPr bwMode="auto">
            <a:xfrm flipH="1">
              <a:off x="6781680" y="3293691"/>
              <a:ext cx="159806" cy="89991"/>
            </a:xfrm>
            <a:custGeom>
              <a:avLst/>
              <a:gdLst/>
              <a:ahLst/>
              <a:cxnLst>
                <a:cxn ang="0">
                  <a:pos x="198" y="0"/>
                </a:cxn>
                <a:cxn ang="0">
                  <a:pos x="226" y="1"/>
                </a:cxn>
                <a:cxn ang="0">
                  <a:pos x="251" y="4"/>
                </a:cxn>
                <a:cxn ang="0">
                  <a:pos x="275" y="10"/>
                </a:cxn>
                <a:cxn ang="0">
                  <a:pos x="299" y="16"/>
                </a:cxn>
                <a:cxn ang="0">
                  <a:pos x="319" y="24"/>
                </a:cxn>
                <a:cxn ang="0">
                  <a:pos x="338" y="33"/>
                </a:cxn>
                <a:cxn ang="0">
                  <a:pos x="355" y="44"/>
                </a:cxn>
                <a:cxn ang="0">
                  <a:pos x="369" y="55"/>
                </a:cxn>
                <a:cxn ang="0">
                  <a:pos x="381" y="68"/>
                </a:cxn>
                <a:cxn ang="0">
                  <a:pos x="389" y="82"/>
                </a:cxn>
                <a:cxn ang="0">
                  <a:pos x="394" y="97"/>
                </a:cxn>
                <a:cxn ang="0">
                  <a:pos x="396" y="112"/>
                </a:cxn>
                <a:cxn ang="0">
                  <a:pos x="394" y="127"/>
                </a:cxn>
                <a:cxn ang="0">
                  <a:pos x="389" y="141"/>
                </a:cxn>
                <a:cxn ang="0">
                  <a:pos x="381" y="155"/>
                </a:cxn>
                <a:cxn ang="0">
                  <a:pos x="369" y="169"/>
                </a:cxn>
                <a:cxn ang="0">
                  <a:pos x="355" y="180"/>
                </a:cxn>
                <a:cxn ang="0">
                  <a:pos x="338" y="191"/>
                </a:cxn>
                <a:cxn ang="0">
                  <a:pos x="319" y="200"/>
                </a:cxn>
                <a:cxn ang="0">
                  <a:pos x="299" y="208"/>
                </a:cxn>
                <a:cxn ang="0">
                  <a:pos x="275" y="214"/>
                </a:cxn>
                <a:cxn ang="0">
                  <a:pos x="251" y="219"/>
                </a:cxn>
                <a:cxn ang="0">
                  <a:pos x="226" y="222"/>
                </a:cxn>
                <a:cxn ang="0">
                  <a:pos x="198" y="223"/>
                </a:cxn>
                <a:cxn ang="0">
                  <a:pos x="171" y="222"/>
                </a:cxn>
                <a:cxn ang="0">
                  <a:pos x="145" y="219"/>
                </a:cxn>
                <a:cxn ang="0">
                  <a:pos x="121" y="214"/>
                </a:cxn>
                <a:cxn ang="0">
                  <a:pos x="98" y="208"/>
                </a:cxn>
                <a:cxn ang="0">
                  <a:pos x="77" y="200"/>
                </a:cxn>
                <a:cxn ang="0">
                  <a:pos x="58" y="191"/>
                </a:cxn>
                <a:cxn ang="0">
                  <a:pos x="42" y="180"/>
                </a:cxn>
                <a:cxn ang="0">
                  <a:pos x="27" y="169"/>
                </a:cxn>
                <a:cxn ang="0">
                  <a:pos x="15" y="155"/>
                </a:cxn>
                <a:cxn ang="0">
                  <a:pos x="7" y="141"/>
                </a:cxn>
                <a:cxn ang="0">
                  <a:pos x="2" y="127"/>
                </a:cxn>
                <a:cxn ang="0">
                  <a:pos x="0" y="112"/>
                </a:cxn>
                <a:cxn ang="0">
                  <a:pos x="2" y="97"/>
                </a:cxn>
                <a:cxn ang="0">
                  <a:pos x="7" y="82"/>
                </a:cxn>
                <a:cxn ang="0">
                  <a:pos x="15" y="68"/>
                </a:cxn>
                <a:cxn ang="0">
                  <a:pos x="27" y="55"/>
                </a:cxn>
                <a:cxn ang="0">
                  <a:pos x="42" y="44"/>
                </a:cxn>
                <a:cxn ang="0">
                  <a:pos x="58" y="33"/>
                </a:cxn>
                <a:cxn ang="0">
                  <a:pos x="77" y="24"/>
                </a:cxn>
                <a:cxn ang="0">
                  <a:pos x="98" y="16"/>
                </a:cxn>
                <a:cxn ang="0">
                  <a:pos x="121" y="10"/>
                </a:cxn>
                <a:cxn ang="0">
                  <a:pos x="145" y="4"/>
                </a:cxn>
                <a:cxn ang="0">
                  <a:pos x="171" y="1"/>
                </a:cxn>
                <a:cxn ang="0">
                  <a:pos x="198" y="0"/>
                </a:cxn>
              </a:cxnLst>
              <a:rect l="0" t="0" r="r" b="b"/>
              <a:pathLst>
                <a:path w="396" h="223">
                  <a:moveTo>
                    <a:pt x="198" y="0"/>
                  </a:moveTo>
                  <a:lnTo>
                    <a:pt x="226" y="1"/>
                  </a:lnTo>
                  <a:lnTo>
                    <a:pt x="251" y="4"/>
                  </a:lnTo>
                  <a:lnTo>
                    <a:pt x="275" y="10"/>
                  </a:lnTo>
                  <a:lnTo>
                    <a:pt x="299" y="16"/>
                  </a:lnTo>
                  <a:lnTo>
                    <a:pt x="319" y="24"/>
                  </a:lnTo>
                  <a:lnTo>
                    <a:pt x="338" y="33"/>
                  </a:lnTo>
                  <a:lnTo>
                    <a:pt x="355" y="44"/>
                  </a:lnTo>
                  <a:lnTo>
                    <a:pt x="369" y="55"/>
                  </a:lnTo>
                  <a:lnTo>
                    <a:pt x="381" y="68"/>
                  </a:lnTo>
                  <a:lnTo>
                    <a:pt x="389" y="82"/>
                  </a:lnTo>
                  <a:lnTo>
                    <a:pt x="394" y="97"/>
                  </a:lnTo>
                  <a:lnTo>
                    <a:pt x="396" y="112"/>
                  </a:lnTo>
                  <a:lnTo>
                    <a:pt x="394" y="127"/>
                  </a:lnTo>
                  <a:lnTo>
                    <a:pt x="389" y="141"/>
                  </a:lnTo>
                  <a:lnTo>
                    <a:pt x="381" y="155"/>
                  </a:lnTo>
                  <a:lnTo>
                    <a:pt x="369" y="169"/>
                  </a:lnTo>
                  <a:lnTo>
                    <a:pt x="355" y="180"/>
                  </a:lnTo>
                  <a:lnTo>
                    <a:pt x="338" y="191"/>
                  </a:lnTo>
                  <a:lnTo>
                    <a:pt x="319" y="200"/>
                  </a:lnTo>
                  <a:lnTo>
                    <a:pt x="299" y="208"/>
                  </a:lnTo>
                  <a:lnTo>
                    <a:pt x="275" y="214"/>
                  </a:lnTo>
                  <a:lnTo>
                    <a:pt x="251" y="219"/>
                  </a:lnTo>
                  <a:lnTo>
                    <a:pt x="226" y="222"/>
                  </a:lnTo>
                  <a:lnTo>
                    <a:pt x="198" y="223"/>
                  </a:lnTo>
                  <a:lnTo>
                    <a:pt x="171" y="222"/>
                  </a:lnTo>
                  <a:lnTo>
                    <a:pt x="145" y="219"/>
                  </a:lnTo>
                  <a:lnTo>
                    <a:pt x="121" y="214"/>
                  </a:lnTo>
                  <a:lnTo>
                    <a:pt x="98" y="208"/>
                  </a:lnTo>
                  <a:lnTo>
                    <a:pt x="77" y="200"/>
                  </a:lnTo>
                  <a:lnTo>
                    <a:pt x="58" y="191"/>
                  </a:lnTo>
                  <a:lnTo>
                    <a:pt x="42" y="180"/>
                  </a:lnTo>
                  <a:lnTo>
                    <a:pt x="27" y="169"/>
                  </a:lnTo>
                  <a:lnTo>
                    <a:pt x="15" y="155"/>
                  </a:lnTo>
                  <a:lnTo>
                    <a:pt x="7" y="141"/>
                  </a:lnTo>
                  <a:lnTo>
                    <a:pt x="2" y="127"/>
                  </a:lnTo>
                  <a:lnTo>
                    <a:pt x="0" y="112"/>
                  </a:lnTo>
                  <a:lnTo>
                    <a:pt x="2" y="97"/>
                  </a:lnTo>
                  <a:lnTo>
                    <a:pt x="7" y="82"/>
                  </a:lnTo>
                  <a:lnTo>
                    <a:pt x="15" y="68"/>
                  </a:lnTo>
                  <a:lnTo>
                    <a:pt x="27" y="55"/>
                  </a:lnTo>
                  <a:lnTo>
                    <a:pt x="42" y="44"/>
                  </a:lnTo>
                  <a:lnTo>
                    <a:pt x="58" y="33"/>
                  </a:lnTo>
                  <a:lnTo>
                    <a:pt x="77" y="24"/>
                  </a:lnTo>
                  <a:lnTo>
                    <a:pt x="98" y="16"/>
                  </a:lnTo>
                  <a:lnTo>
                    <a:pt x="121" y="10"/>
                  </a:lnTo>
                  <a:lnTo>
                    <a:pt x="145" y="4"/>
                  </a:lnTo>
                  <a:lnTo>
                    <a:pt x="171" y="1"/>
                  </a:lnTo>
                  <a:lnTo>
                    <a:pt x="198" y="0"/>
                  </a:lnTo>
                  <a:close/>
                </a:path>
              </a:pathLst>
            </a:custGeom>
            <a:solidFill>
              <a:srgbClr val="F1E3B2"/>
            </a:solidFill>
            <a:ln w="0">
              <a:solidFill>
                <a:srgbClr val="F1E3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64"/>
            <p:cNvSpPr>
              <a:spLocks/>
            </p:cNvSpPr>
            <p:nvPr/>
          </p:nvSpPr>
          <p:spPr bwMode="auto">
            <a:xfrm flipH="1">
              <a:off x="6781680" y="3294095"/>
              <a:ext cx="158999" cy="89185"/>
            </a:xfrm>
            <a:custGeom>
              <a:avLst/>
              <a:gdLst/>
              <a:ahLst/>
              <a:cxnLst>
                <a:cxn ang="0">
                  <a:pos x="197" y="0"/>
                </a:cxn>
                <a:cxn ang="0">
                  <a:pos x="224" y="1"/>
                </a:cxn>
                <a:cxn ang="0">
                  <a:pos x="250" y="5"/>
                </a:cxn>
                <a:cxn ang="0">
                  <a:pos x="273" y="10"/>
                </a:cxn>
                <a:cxn ang="0">
                  <a:pos x="297" y="16"/>
                </a:cxn>
                <a:cxn ang="0">
                  <a:pos x="317" y="24"/>
                </a:cxn>
                <a:cxn ang="0">
                  <a:pos x="336" y="33"/>
                </a:cxn>
                <a:cxn ang="0">
                  <a:pos x="354" y="43"/>
                </a:cxn>
                <a:cxn ang="0">
                  <a:pos x="367" y="55"/>
                </a:cxn>
                <a:cxn ang="0">
                  <a:pos x="379" y="68"/>
                </a:cxn>
                <a:cxn ang="0">
                  <a:pos x="387" y="81"/>
                </a:cxn>
                <a:cxn ang="0">
                  <a:pos x="392" y="96"/>
                </a:cxn>
                <a:cxn ang="0">
                  <a:pos x="394" y="111"/>
                </a:cxn>
                <a:cxn ang="0">
                  <a:pos x="392" y="126"/>
                </a:cxn>
                <a:cxn ang="0">
                  <a:pos x="387" y="140"/>
                </a:cxn>
                <a:cxn ang="0">
                  <a:pos x="379" y="153"/>
                </a:cxn>
                <a:cxn ang="0">
                  <a:pos x="367" y="167"/>
                </a:cxn>
                <a:cxn ang="0">
                  <a:pos x="354" y="179"/>
                </a:cxn>
                <a:cxn ang="0">
                  <a:pos x="336" y="189"/>
                </a:cxn>
                <a:cxn ang="0">
                  <a:pos x="317" y="198"/>
                </a:cxn>
                <a:cxn ang="0">
                  <a:pos x="297" y="206"/>
                </a:cxn>
                <a:cxn ang="0">
                  <a:pos x="273" y="212"/>
                </a:cxn>
                <a:cxn ang="0">
                  <a:pos x="250" y="217"/>
                </a:cxn>
                <a:cxn ang="0">
                  <a:pos x="224" y="220"/>
                </a:cxn>
                <a:cxn ang="0">
                  <a:pos x="197" y="221"/>
                </a:cxn>
                <a:cxn ang="0">
                  <a:pos x="171" y="220"/>
                </a:cxn>
                <a:cxn ang="0">
                  <a:pos x="144" y="217"/>
                </a:cxn>
                <a:cxn ang="0">
                  <a:pos x="121" y="212"/>
                </a:cxn>
                <a:cxn ang="0">
                  <a:pos x="98" y="206"/>
                </a:cxn>
                <a:cxn ang="0">
                  <a:pos x="77" y="198"/>
                </a:cxn>
                <a:cxn ang="0">
                  <a:pos x="58" y="189"/>
                </a:cxn>
                <a:cxn ang="0">
                  <a:pos x="41" y="179"/>
                </a:cxn>
                <a:cxn ang="0">
                  <a:pos x="28" y="167"/>
                </a:cxn>
                <a:cxn ang="0">
                  <a:pos x="15" y="153"/>
                </a:cxn>
                <a:cxn ang="0">
                  <a:pos x="7" y="140"/>
                </a:cxn>
                <a:cxn ang="0">
                  <a:pos x="2" y="126"/>
                </a:cxn>
                <a:cxn ang="0">
                  <a:pos x="0" y="111"/>
                </a:cxn>
                <a:cxn ang="0">
                  <a:pos x="2" y="96"/>
                </a:cxn>
                <a:cxn ang="0">
                  <a:pos x="7" y="81"/>
                </a:cxn>
                <a:cxn ang="0">
                  <a:pos x="15" y="68"/>
                </a:cxn>
                <a:cxn ang="0">
                  <a:pos x="28" y="55"/>
                </a:cxn>
                <a:cxn ang="0">
                  <a:pos x="41" y="43"/>
                </a:cxn>
                <a:cxn ang="0">
                  <a:pos x="58" y="33"/>
                </a:cxn>
                <a:cxn ang="0">
                  <a:pos x="77" y="24"/>
                </a:cxn>
                <a:cxn ang="0">
                  <a:pos x="98" y="16"/>
                </a:cxn>
                <a:cxn ang="0">
                  <a:pos x="121" y="10"/>
                </a:cxn>
                <a:cxn ang="0">
                  <a:pos x="144" y="5"/>
                </a:cxn>
                <a:cxn ang="0">
                  <a:pos x="171" y="1"/>
                </a:cxn>
                <a:cxn ang="0">
                  <a:pos x="197" y="0"/>
                </a:cxn>
              </a:cxnLst>
              <a:rect l="0" t="0" r="r" b="b"/>
              <a:pathLst>
                <a:path w="394" h="221">
                  <a:moveTo>
                    <a:pt x="197" y="0"/>
                  </a:moveTo>
                  <a:lnTo>
                    <a:pt x="224" y="1"/>
                  </a:lnTo>
                  <a:lnTo>
                    <a:pt x="250" y="5"/>
                  </a:lnTo>
                  <a:lnTo>
                    <a:pt x="273" y="10"/>
                  </a:lnTo>
                  <a:lnTo>
                    <a:pt x="297" y="16"/>
                  </a:lnTo>
                  <a:lnTo>
                    <a:pt x="317" y="24"/>
                  </a:lnTo>
                  <a:lnTo>
                    <a:pt x="336" y="33"/>
                  </a:lnTo>
                  <a:lnTo>
                    <a:pt x="354" y="43"/>
                  </a:lnTo>
                  <a:lnTo>
                    <a:pt x="367" y="55"/>
                  </a:lnTo>
                  <a:lnTo>
                    <a:pt x="379" y="68"/>
                  </a:lnTo>
                  <a:lnTo>
                    <a:pt x="387" y="81"/>
                  </a:lnTo>
                  <a:lnTo>
                    <a:pt x="392" y="96"/>
                  </a:lnTo>
                  <a:lnTo>
                    <a:pt x="394" y="111"/>
                  </a:lnTo>
                  <a:lnTo>
                    <a:pt x="392" y="126"/>
                  </a:lnTo>
                  <a:lnTo>
                    <a:pt x="387" y="140"/>
                  </a:lnTo>
                  <a:lnTo>
                    <a:pt x="379" y="153"/>
                  </a:lnTo>
                  <a:lnTo>
                    <a:pt x="367" y="167"/>
                  </a:lnTo>
                  <a:lnTo>
                    <a:pt x="354" y="179"/>
                  </a:lnTo>
                  <a:lnTo>
                    <a:pt x="336" y="189"/>
                  </a:lnTo>
                  <a:lnTo>
                    <a:pt x="317" y="198"/>
                  </a:lnTo>
                  <a:lnTo>
                    <a:pt x="297" y="206"/>
                  </a:lnTo>
                  <a:lnTo>
                    <a:pt x="273" y="212"/>
                  </a:lnTo>
                  <a:lnTo>
                    <a:pt x="250" y="217"/>
                  </a:lnTo>
                  <a:lnTo>
                    <a:pt x="224" y="220"/>
                  </a:lnTo>
                  <a:lnTo>
                    <a:pt x="197" y="221"/>
                  </a:lnTo>
                  <a:lnTo>
                    <a:pt x="171" y="220"/>
                  </a:lnTo>
                  <a:lnTo>
                    <a:pt x="144" y="217"/>
                  </a:lnTo>
                  <a:lnTo>
                    <a:pt x="121" y="212"/>
                  </a:lnTo>
                  <a:lnTo>
                    <a:pt x="98" y="206"/>
                  </a:lnTo>
                  <a:lnTo>
                    <a:pt x="77" y="198"/>
                  </a:lnTo>
                  <a:lnTo>
                    <a:pt x="58" y="189"/>
                  </a:lnTo>
                  <a:lnTo>
                    <a:pt x="41" y="179"/>
                  </a:lnTo>
                  <a:lnTo>
                    <a:pt x="28" y="167"/>
                  </a:lnTo>
                  <a:lnTo>
                    <a:pt x="15" y="153"/>
                  </a:lnTo>
                  <a:lnTo>
                    <a:pt x="7" y="140"/>
                  </a:lnTo>
                  <a:lnTo>
                    <a:pt x="2" y="126"/>
                  </a:lnTo>
                  <a:lnTo>
                    <a:pt x="0" y="111"/>
                  </a:lnTo>
                  <a:lnTo>
                    <a:pt x="2" y="96"/>
                  </a:lnTo>
                  <a:lnTo>
                    <a:pt x="7" y="81"/>
                  </a:lnTo>
                  <a:lnTo>
                    <a:pt x="15" y="68"/>
                  </a:lnTo>
                  <a:lnTo>
                    <a:pt x="28" y="55"/>
                  </a:lnTo>
                  <a:lnTo>
                    <a:pt x="41" y="43"/>
                  </a:lnTo>
                  <a:lnTo>
                    <a:pt x="58" y="33"/>
                  </a:lnTo>
                  <a:lnTo>
                    <a:pt x="77" y="24"/>
                  </a:lnTo>
                  <a:lnTo>
                    <a:pt x="98" y="16"/>
                  </a:lnTo>
                  <a:lnTo>
                    <a:pt x="121" y="10"/>
                  </a:lnTo>
                  <a:lnTo>
                    <a:pt x="144" y="5"/>
                  </a:lnTo>
                  <a:lnTo>
                    <a:pt x="171" y="1"/>
                  </a:lnTo>
                  <a:lnTo>
                    <a:pt x="197"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65"/>
            <p:cNvSpPr>
              <a:spLocks/>
            </p:cNvSpPr>
            <p:nvPr/>
          </p:nvSpPr>
          <p:spPr bwMode="auto">
            <a:xfrm flipH="1">
              <a:off x="6782083" y="3293691"/>
              <a:ext cx="158192" cy="89185"/>
            </a:xfrm>
            <a:custGeom>
              <a:avLst/>
              <a:gdLst/>
              <a:ahLst/>
              <a:cxnLst>
                <a:cxn ang="0">
                  <a:pos x="196" y="0"/>
                </a:cxn>
                <a:cxn ang="0">
                  <a:pos x="223" y="1"/>
                </a:cxn>
                <a:cxn ang="0">
                  <a:pos x="248" y="4"/>
                </a:cxn>
                <a:cxn ang="0">
                  <a:pos x="272" y="10"/>
                </a:cxn>
                <a:cxn ang="0">
                  <a:pos x="296" y="16"/>
                </a:cxn>
                <a:cxn ang="0">
                  <a:pos x="316" y="24"/>
                </a:cxn>
                <a:cxn ang="0">
                  <a:pos x="335" y="33"/>
                </a:cxn>
                <a:cxn ang="0">
                  <a:pos x="352" y="43"/>
                </a:cxn>
                <a:cxn ang="0">
                  <a:pos x="366" y="55"/>
                </a:cxn>
                <a:cxn ang="0">
                  <a:pos x="377" y="68"/>
                </a:cxn>
                <a:cxn ang="0">
                  <a:pos x="385" y="81"/>
                </a:cxn>
                <a:cxn ang="0">
                  <a:pos x="390" y="96"/>
                </a:cxn>
                <a:cxn ang="0">
                  <a:pos x="392" y="111"/>
                </a:cxn>
                <a:cxn ang="0">
                  <a:pos x="390" y="126"/>
                </a:cxn>
                <a:cxn ang="0">
                  <a:pos x="385" y="140"/>
                </a:cxn>
                <a:cxn ang="0">
                  <a:pos x="377" y="153"/>
                </a:cxn>
                <a:cxn ang="0">
                  <a:pos x="366" y="167"/>
                </a:cxn>
                <a:cxn ang="0">
                  <a:pos x="352" y="179"/>
                </a:cxn>
                <a:cxn ang="0">
                  <a:pos x="334" y="189"/>
                </a:cxn>
                <a:cxn ang="0">
                  <a:pos x="316" y="198"/>
                </a:cxn>
                <a:cxn ang="0">
                  <a:pos x="295" y="206"/>
                </a:cxn>
                <a:cxn ang="0">
                  <a:pos x="272" y="212"/>
                </a:cxn>
                <a:cxn ang="0">
                  <a:pos x="248" y="217"/>
                </a:cxn>
                <a:cxn ang="0">
                  <a:pos x="223" y="220"/>
                </a:cxn>
                <a:cxn ang="0">
                  <a:pos x="196" y="221"/>
                </a:cxn>
                <a:cxn ang="0">
                  <a:pos x="170" y="220"/>
                </a:cxn>
                <a:cxn ang="0">
                  <a:pos x="144" y="217"/>
                </a:cxn>
                <a:cxn ang="0">
                  <a:pos x="120" y="212"/>
                </a:cxn>
                <a:cxn ang="0">
                  <a:pos x="97" y="206"/>
                </a:cxn>
                <a:cxn ang="0">
                  <a:pos x="76" y="198"/>
                </a:cxn>
                <a:cxn ang="0">
                  <a:pos x="57" y="189"/>
                </a:cxn>
                <a:cxn ang="0">
                  <a:pos x="41" y="179"/>
                </a:cxn>
                <a:cxn ang="0">
                  <a:pos x="27" y="167"/>
                </a:cxn>
                <a:cxn ang="0">
                  <a:pos x="15" y="153"/>
                </a:cxn>
                <a:cxn ang="0">
                  <a:pos x="7" y="140"/>
                </a:cxn>
                <a:cxn ang="0">
                  <a:pos x="2" y="126"/>
                </a:cxn>
                <a:cxn ang="0">
                  <a:pos x="0" y="111"/>
                </a:cxn>
                <a:cxn ang="0">
                  <a:pos x="2" y="96"/>
                </a:cxn>
                <a:cxn ang="0">
                  <a:pos x="7" y="81"/>
                </a:cxn>
                <a:cxn ang="0">
                  <a:pos x="15" y="68"/>
                </a:cxn>
                <a:cxn ang="0">
                  <a:pos x="27" y="55"/>
                </a:cxn>
                <a:cxn ang="0">
                  <a:pos x="41" y="43"/>
                </a:cxn>
                <a:cxn ang="0">
                  <a:pos x="58" y="33"/>
                </a:cxn>
                <a:cxn ang="0">
                  <a:pos x="76" y="24"/>
                </a:cxn>
                <a:cxn ang="0">
                  <a:pos x="98" y="16"/>
                </a:cxn>
                <a:cxn ang="0">
                  <a:pos x="120" y="10"/>
                </a:cxn>
                <a:cxn ang="0">
                  <a:pos x="144" y="4"/>
                </a:cxn>
                <a:cxn ang="0">
                  <a:pos x="170" y="1"/>
                </a:cxn>
                <a:cxn ang="0">
                  <a:pos x="196" y="0"/>
                </a:cxn>
              </a:cxnLst>
              <a:rect l="0" t="0" r="r" b="b"/>
              <a:pathLst>
                <a:path w="392" h="221">
                  <a:moveTo>
                    <a:pt x="196" y="0"/>
                  </a:moveTo>
                  <a:lnTo>
                    <a:pt x="223" y="1"/>
                  </a:lnTo>
                  <a:lnTo>
                    <a:pt x="248" y="4"/>
                  </a:lnTo>
                  <a:lnTo>
                    <a:pt x="272" y="10"/>
                  </a:lnTo>
                  <a:lnTo>
                    <a:pt x="296" y="16"/>
                  </a:lnTo>
                  <a:lnTo>
                    <a:pt x="316" y="24"/>
                  </a:lnTo>
                  <a:lnTo>
                    <a:pt x="335" y="33"/>
                  </a:lnTo>
                  <a:lnTo>
                    <a:pt x="352" y="43"/>
                  </a:lnTo>
                  <a:lnTo>
                    <a:pt x="366" y="55"/>
                  </a:lnTo>
                  <a:lnTo>
                    <a:pt x="377" y="68"/>
                  </a:lnTo>
                  <a:lnTo>
                    <a:pt x="385" y="81"/>
                  </a:lnTo>
                  <a:lnTo>
                    <a:pt x="390" y="96"/>
                  </a:lnTo>
                  <a:lnTo>
                    <a:pt x="392" y="111"/>
                  </a:lnTo>
                  <a:lnTo>
                    <a:pt x="390" y="126"/>
                  </a:lnTo>
                  <a:lnTo>
                    <a:pt x="385" y="140"/>
                  </a:lnTo>
                  <a:lnTo>
                    <a:pt x="377" y="153"/>
                  </a:lnTo>
                  <a:lnTo>
                    <a:pt x="366" y="167"/>
                  </a:lnTo>
                  <a:lnTo>
                    <a:pt x="352" y="179"/>
                  </a:lnTo>
                  <a:lnTo>
                    <a:pt x="334" y="189"/>
                  </a:lnTo>
                  <a:lnTo>
                    <a:pt x="316" y="198"/>
                  </a:lnTo>
                  <a:lnTo>
                    <a:pt x="295" y="206"/>
                  </a:lnTo>
                  <a:lnTo>
                    <a:pt x="272" y="212"/>
                  </a:lnTo>
                  <a:lnTo>
                    <a:pt x="248" y="217"/>
                  </a:lnTo>
                  <a:lnTo>
                    <a:pt x="223" y="220"/>
                  </a:lnTo>
                  <a:lnTo>
                    <a:pt x="196" y="221"/>
                  </a:lnTo>
                  <a:lnTo>
                    <a:pt x="170" y="220"/>
                  </a:lnTo>
                  <a:lnTo>
                    <a:pt x="144" y="217"/>
                  </a:lnTo>
                  <a:lnTo>
                    <a:pt x="120" y="212"/>
                  </a:lnTo>
                  <a:lnTo>
                    <a:pt x="97" y="206"/>
                  </a:lnTo>
                  <a:lnTo>
                    <a:pt x="76" y="198"/>
                  </a:lnTo>
                  <a:lnTo>
                    <a:pt x="57" y="189"/>
                  </a:lnTo>
                  <a:lnTo>
                    <a:pt x="41" y="179"/>
                  </a:lnTo>
                  <a:lnTo>
                    <a:pt x="27" y="167"/>
                  </a:lnTo>
                  <a:lnTo>
                    <a:pt x="15" y="153"/>
                  </a:lnTo>
                  <a:lnTo>
                    <a:pt x="7" y="140"/>
                  </a:lnTo>
                  <a:lnTo>
                    <a:pt x="2" y="126"/>
                  </a:lnTo>
                  <a:lnTo>
                    <a:pt x="0" y="111"/>
                  </a:lnTo>
                  <a:lnTo>
                    <a:pt x="2" y="96"/>
                  </a:lnTo>
                  <a:lnTo>
                    <a:pt x="7" y="81"/>
                  </a:lnTo>
                  <a:lnTo>
                    <a:pt x="15" y="68"/>
                  </a:lnTo>
                  <a:lnTo>
                    <a:pt x="27" y="55"/>
                  </a:lnTo>
                  <a:lnTo>
                    <a:pt x="41" y="43"/>
                  </a:lnTo>
                  <a:lnTo>
                    <a:pt x="58" y="33"/>
                  </a:lnTo>
                  <a:lnTo>
                    <a:pt x="76" y="24"/>
                  </a:lnTo>
                  <a:lnTo>
                    <a:pt x="98" y="16"/>
                  </a:lnTo>
                  <a:lnTo>
                    <a:pt x="120" y="10"/>
                  </a:lnTo>
                  <a:lnTo>
                    <a:pt x="144" y="4"/>
                  </a:lnTo>
                  <a:lnTo>
                    <a:pt x="170" y="1"/>
                  </a:lnTo>
                  <a:lnTo>
                    <a:pt x="196" y="0"/>
                  </a:lnTo>
                  <a:close/>
                </a:path>
              </a:pathLst>
            </a:custGeom>
            <a:solidFill>
              <a:srgbClr val="F2E4B2"/>
            </a:solidFill>
            <a:ln w="0">
              <a:solidFill>
                <a:srgbClr val="F2E4B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66"/>
            <p:cNvSpPr>
              <a:spLocks/>
            </p:cNvSpPr>
            <p:nvPr/>
          </p:nvSpPr>
          <p:spPr bwMode="auto">
            <a:xfrm flipH="1">
              <a:off x="6782083" y="3294095"/>
              <a:ext cx="157385" cy="88378"/>
            </a:xfrm>
            <a:custGeom>
              <a:avLst/>
              <a:gdLst/>
              <a:ahLst/>
              <a:cxnLst>
                <a:cxn ang="0">
                  <a:pos x="195" y="0"/>
                </a:cxn>
                <a:cxn ang="0">
                  <a:pos x="222" y="1"/>
                </a:cxn>
                <a:cxn ang="0">
                  <a:pos x="247" y="5"/>
                </a:cxn>
                <a:cxn ang="0">
                  <a:pos x="271" y="9"/>
                </a:cxn>
                <a:cxn ang="0">
                  <a:pos x="294" y="16"/>
                </a:cxn>
                <a:cxn ang="0">
                  <a:pos x="314" y="23"/>
                </a:cxn>
                <a:cxn ang="0">
                  <a:pos x="333" y="32"/>
                </a:cxn>
                <a:cxn ang="0">
                  <a:pos x="350" y="43"/>
                </a:cxn>
                <a:cxn ang="0">
                  <a:pos x="364" y="54"/>
                </a:cxn>
                <a:cxn ang="0">
                  <a:pos x="375" y="67"/>
                </a:cxn>
                <a:cxn ang="0">
                  <a:pos x="383" y="80"/>
                </a:cxn>
                <a:cxn ang="0">
                  <a:pos x="388" y="95"/>
                </a:cxn>
                <a:cxn ang="0">
                  <a:pos x="390" y="110"/>
                </a:cxn>
                <a:cxn ang="0">
                  <a:pos x="388" y="125"/>
                </a:cxn>
                <a:cxn ang="0">
                  <a:pos x="383" y="139"/>
                </a:cxn>
                <a:cxn ang="0">
                  <a:pos x="375" y="152"/>
                </a:cxn>
                <a:cxn ang="0">
                  <a:pos x="364" y="166"/>
                </a:cxn>
                <a:cxn ang="0">
                  <a:pos x="350" y="177"/>
                </a:cxn>
                <a:cxn ang="0">
                  <a:pos x="333" y="187"/>
                </a:cxn>
                <a:cxn ang="0">
                  <a:pos x="314" y="197"/>
                </a:cxn>
                <a:cxn ang="0">
                  <a:pos x="294" y="204"/>
                </a:cxn>
                <a:cxn ang="0">
                  <a:pos x="271" y="211"/>
                </a:cxn>
                <a:cxn ang="0">
                  <a:pos x="247" y="215"/>
                </a:cxn>
                <a:cxn ang="0">
                  <a:pos x="222" y="218"/>
                </a:cxn>
                <a:cxn ang="0">
                  <a:pos x="195" y="219"/>
                </a:cxn>
                <a:cxn ang="0">
                  <a:pos x="169" y="218"/>
                </a:cxn>
                <a:cxn ang="0">
                  <a:pos x="143" y="215"/>
                </a:cxn>
                <a:cxn ang="0">
                  <a:pos x="119" y="211"/>
                </a:cxn>
                <a:cxn ang="0">
                  <a:pos x="97" y="204"/>
                </a:cxn>
                <a:cxn ang="0">
                  <a:pos x="76" y="197"/>
                </a:cxn>
                <a:cxn ang="0">
                  <a:pos x="57" y="187"/>
                </a:cxn>
                <a:cxn ang="0">
                  <a:pos x="41" y="177"/>
                </a:cxn>
                <a:cxn ang="0">
                  <a:pos x="27" y="166"/>
                </a:cxn>
                <a:cxn ang="0">
                  <a:pos x="15" y="152"/>
                </a:cxn>
                <a:cxn ang="0">
                  <a:pos x="7" y="139"/>
                </a:cxn>
                <a:cxn ang="0">
                  <a:pos x="2" y="125"/>
                </a:cxn>
                <a:cxn ang="0">
                  <a:pos x="0" y="110"/>
                </a:cxn>
                <a:cxn ang="0">
                  <a:pos x="2" y="95"/>
                </a:cxn>
                <a:cxn ang="0">
                  <a:pos x="7" y="80"/>
                </a:cxn>
                <a:cxn ang="0">
                  <a:pos x="15" y="67"/>
                </a:cxn>
                <a:cxn ang="0">
                  <a:pos x="27" y="54"/>
                </a:cxn>
                <a:cxn ang="0">
                  <a:pos x="41" y="43"/>
                </a:cxn>
                <a:cxn ang="0">
                  <a:pos x="57" y="32"/>
                </a:cxn>
                <a:cxn ang="0">
                  <a:pos x="76" y="23"/>
                </a:cxn>
                <a:cxn ang="0">
                  <a:pos x="97" y="16"/>
                </a:cxn>
                <a:cxn ang="0">
                  <a:pos x="119" y="9"/>
                </a:cxn>
                <a:cxn ang="0">
                  <a:pos x="143" y="5"/>
                </a:cxn>
                <a:cxn ang="0">
                  <a:pos x="169" y="1"/>
                </a:cxn>
                <a:cxn ang="0">
                  <a:pos x="195" y="0"/>
                </a:cxn>
              </a:cxnLst>
              <a:rect l="0" t="0" r="r" b="b"/>
              <a:pathLst>
                <a:path w="390" h="219">
                  <a:moveTo>
                    <a:pt x="195" y="0"/>
                  </a:moveTo>
                  <a:lnTo>
                    <a:pt x="222" y="1"/>
                  </a:lnTo>
                  <a:lnTo>
                    <a:pt x="247" y="5"/>
                  </a:lnTo>
                  <a:lnTo>
                    <a:pt x="271" y="9"/>
                  </a:lnTo>
                  <a:lnTo>
                    <a:pt x="294" y="16"/>
                  </a:lnTo>
                  <a:lnTo>
                    <a:pt x="314" y="23"/>
                  </a:lnTo>
                  <a:lnTo>
                    <a:pt x="333" y="32"/>
                  </a:lnTo>
                  <a:lnTo>
                    <a:pt x="350" y="43"/>
                  </a:lnTo>
                  <a:lnTo>
                    <a:pt x="364" y="54"/>
                  </a:lnTo>
                  <a:lnTo>
                    <a:pt x="375" y="67"/>
                  </a:lnTo>
                  <a:lnTo>
                    <a:pt x="383" y="80"/>
                  </a:lnTo>
                  <a:lnTo>
                    <a:pt x="388" y="95"/>
                  </a:lnTo>
                  <a:lnTo>
                    <a:pt x="390" y="110"/>
                  </a:lnTo>
                  <a:lnTo>
                    <a:pt x="388" y="125"/>
                  </a:lnTo>
                  <a:lnTo>
                    <a:pt x="383" y="139"/>
                  </a:lnTo>
                  <a:lnTo>
                    <a:pt x="375" y="152"/>
                  </a:lnTo>
                  <a:lnTo>
                    <a:pt x="364" y="166"/>
                  </a:lnTo>
                  <a:lnTo>
                    <a:pt x="350" y="177"/>
                  </a:lnTo>
                  <a:lnTo>
                    <a:pt x="333" y="187"/>
                  </a:lnTo>
                  <a:lnTo>
                    <a:pt x="314" y="197"/>
                  </a:lnTo>
                  <a:lnTo>
                    <a:pt x="294" y="204"/>
                  </a:lnTo>
                  <a:lnTo>
                    <a:pt x="271" y="211"/>
                  </a:lnTo>
                  <a:lnTo>
                    <a:pt x="247" y="215"/>
                  </a:lnTo>
                  <a:lnTo>
                    <a:pt x="222" y="218"/>
                  </a:lnTo>
                  <a:lnTo>
                    <a:pt x="195" y="219"/>
                  </a:lnTo>
                  <a:lnTo>
                    <a:pt x="169" y="218"/>
                  </a:lnTo>
                  <a:lnTo>
                    <a:pt x="143" y="215"/>
                  </a:lnTo>
                  <a:lnTo>
                    <a:pt x="119" y="211"/>
                  </a:lnTo>
                  <a:lnTo>
                    <a:pt x="97" y="204"/>
                  </a:lnTo>
                  <a:lnTo>
                    <a:pt x="76" y="197"/>
                  </a:lnTo>
                  <a:lnTo>
                    <a:pt x="57" y="187"/>
                  </a:lnTo>
                  <a:lnTo>
                    <a:pt x="41" y="177"/>
                  </a:lnTo>
                  <a:lnTo>
                    <a:pt x="27" y="166"/>
                  </a:lnTo>
                  <a:lnTo>
                    <a:pt x="15" y="152"/>
                  </a:lnTo>
                  <a:lnTo>
                    <a:pt x="7" y="139"/>
                  </a:lnTo>
                  <a:lnTo>
                    <a:pt x="2" y="125"/>
                  </a:lnTo>
                  <a:lnTo>
                    <a:pt x="0" y="110"/>
                  </a:lnTo>
                  <a:lnTo>
                    <a:pt x="2" y="95"/>
                  </a:lnTo>
                  <a:lnTo>
                    <a:pt x="7" y="80"/>
                  </a:lnTo>
                  <a:lnTo>
                    <a:pt x="15" y="67"/>
                  </a:lnTo>
                  <a:lnTo>
                    <a:pt x="27" y="54"/>
                  </a:lnTo>
                  <a:lnTo>
                    <a:pt x="41" y="43"/>
                  </a:lnTo>
                  <a:lnTo>
                    <a:pt x="57" y="32"/>
                  </a:lnTo>
                  <a:lnTo>
                    <a:pt x="76" y="23"/>
                  </a:lnTo>
                  <a:lnTo>
                    <a:pt x="97" y="16"/>
                  </a:lnTo>
                  <a:lnTo>
                    <a:pt x="119" y="9"/>
                  </a:lnTo>
                  <a:lnTo>
                    <a:pt x="143" y="5"/>
                  </a:lnTo>
                  <a:lnTo>
                    <a:pt x="169" y="1"/>
                  </a:lnTo>
                  <a:lnTo>
                    <a:pt x="195"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67"/>
            <p:cNvSpPr>
              <a:spLocks/>
            </p:cNvSpPr>
            <p:nvPr/>
          </p:nvSpPr>
          <p:spPr bwMode="auto">
            <a:xfrm flipH="1">
              <a:off x="6782891" y="3294095"/>
              <a:ext cx="155770" cy="87974"/>
            </a:xfrm>
            <a:custGeom>
              <a:avLst/>
              <a:gdLst/>
              <a:ahLst/>
              <a:cxnLst>
                <a:cxn ang="0">
                  <a:pos x="193" y="0"/>
                </a:cxn>
                <a:cxn ang="0">
                  <a:pos x="222" y="1"/>
                </a:cxn>
                <a:cxn ang="0">
                  <a:pos x="249" y="6"/>
                </a:cxn>
                <a:cxn ang="0">
                  <a:pos x="274" y="11"/>
                </a:cxn>
                <a:cxn ang="0">
                  <a:pos x="298" y="19"/>
                </a:cxn>
                <a:cxn ang="0">
                  <a:pos x="320" y="28"/>
                </a:cxn>
                <a:cxn ang="0">
                  <a:pos x="338" y="38"/>
                </a:cxn>
                <a:cxn ang="0">
                  <a:pos x="355" y="50"/>
                </a:cxn>
                <a:cxn ang="0">
                  <a:pos x="368" y="64"/>
                </a:cxn>
                <a:cxn ang="0">
                  <a:pos x="378" y="78"/>
                </a:cxn>
                <a:cxn ang="0">
                  <a:pos x="384" y="94"/>
                </a:cxn>
                <a:cxn ang="0">
                  <a:pos x="386" y="110"/>
                </a:cxn>
                <a:cxn ang="0">
                  <a:pos x="384" y="126"/>
                </a:cxn>
                <a:cxn ang="0">
                  <a:pos x="378" y="141"/>
                </a:cxn>
                <a:cxn ang="0">
                  <a:pos x="368" y="155"/>
                </a:cxn>
                <a:cxn ang="0">
                  <a:pos x="355" y="169"/>
                </a:cxn>
                <a:cxn ang="0">
                  <a:pos x="338" y="181"/>
                </a:cxn>
                <a:cxn ang="0">
                  <a:pos x="320" y="192"/>
                </a:cxn>
                <a:cxn ang="0">
                  <a:pos x="298" y="201"/>
                </a:cxn>
                <a:cxn ang="0">
                  <a:pos x="274" y="208"/>
                </a:cxn>
                <a:cxn ang="0">
                  <a:pos x="249" y="213"/>
                </a:cxn>
                <a:cxn ang="0">
                  <a:pos x="222" y="217"/>
                </a:cxn>
                <a:cxn ang="0">
                  <a:pos x="193" y="218"/>
                </a:cxn>
                <a:cxn ang="0">
                  <a:pos x="165" y="217"/>
                </a:cxn>
                <a:cxn ang="0">
                  <a:pos x="137" y="213"/>
                </a:cxn>
                <a:cxn ang="0">
                  <a:pos x="112" y="208"/>
                </a:cxn>
                <a:cxn ang="0">
                  <a:pos x="89" y="201"/>
                </a:cxn>
                <a:cxn ang="0">
                  <a:pos x="66" y="192"/>
                </a:cxn>
                <a:cxn ang="0">
                  <a:pos x="48" y="181"/>
                </a:cxn>
                <a:cxn ang="0">
                  <a:pos x="32" y="169"/>
                </a:cxn>
                <a:cxn ang="0">
                  <a:pos x="18" y="155"/>
                </a:cxn>
                <a:cxn ang="0">
                  <a:pos x="8" y="141"/>
                </a:cxn>
                <a:cxn ang="0">
                  <a:pos x="2" y="126"/>
                </a:cxn>
                <a:cxn ang="0">
                  <a:pos x="0" y="110"/>
                </a:cxn>
                <a:cxn ang="0">
                  <a:pos x="2" y="95"/>
                </a:cxn>
                <a:cxn ang="0">
                  <a:pos x="7" y="80"/>
                </a:cxn>
                <a:cxn ang="0">
                  <a:pos x="15" y="67"/>
                </a:cxn>
                <a:cxn ang="0">
                  <a:pos x="27" y="54"/>
                </a:cxn>
                <a:cxn ang="0">
                  <a:pos x="41" y="43"/>
                </a:cxn>
                <a:cxn ang="0">
                  <a:pos x="56" y="32"/>
                </a:cxn>
                <a:cxn ang="0">
                  <a:pos x="75" y="23"/>
                </a:cxn>
                <a:cxn ang="0">
                  <a:pos x="96" y="16"/>
                </a:cxn>
                <a:cxn ang="0">
                  <a:pos x="118" y="9"/>
                </a:cxn>
                <a:cxn ang="0">
                  <a:pos x="141" y="5"/>
                </a:cxn>
                <a:cxn ang="0">
                  <a:pos x="167" y="1"/>
                </a:cxn>
                <a:cxn ang="0">
                  <a:pos x="193" y="0"/>
                </a:cxn>
              </a:cxnLst>
              <a:rect l="0" t="0" r="r" b="b"/>
              <a:pathLst>
                <a:path w="386" h="218">
                  <a:moveTo>
                    <a:pt x="193" y="0"/>
                  </a:moveTo>
                  <a:lnTo>
                    <a:pt x="222" y="1"/>
                  </a:lnTo>
                  <a:lnTo>
                    <a:pt x="249" y="6"/>
                  </a:lnTo>
                  <a:lnTo>
                    <a:pt x="274" y="11"/>
                  </a:lnTo>
                  <a:lnTo>
                    <a:pt x="298" y="19"/>
                  </a:lnTo>
                  <a:lnTo>
                    <a:pt x="320" y="28"/>
                  </a:lnTo>
                  <a:lnTo>
                    <a:pt x="338" y="38"/>
                  </a:lnTo>
                  <a:lnTo>
                    <a:pt x="355" y="50"/>
                  </a:lnTo>
                  <a:lnTo>
                    <a:pt x="368" y="64"/>
                  </a:lnTo>
                  <a:lnTo>
                    <a:pt x="378" y="78"/>
                  </a:lnTo>
                  <a:lnTo>
                    <a:pt x="384" y="94"/>
                  </a:lnTo>
                  <a:lnTo>
                    <a:pt x="386" y="110"/>
                  </a:lnTo>
                  <a:lnTo>
                    <a:pt x="384" y="126"/>
                  </a:lnTo>
                  <a:lnTo>
                    <a:pt x="378" y="141"/>
                  </a:lnTo>
                  <a:lnTo>
                    <a:pt x="368" y="155"/>
                  </a:lnTo>
                  <a:lnTo>
                    <a:pt x="355" y="169"/>
                  </a:lnTo>
                  <a:lnTo>
                    <a:pt x="338" y="181"/>
                  </a:lnTo>
                  <a:lnTo>
                    <a:pt x="320" y="192"/>
                  </a:lnTo>
                  <a:lnTo>
                    <a:pt x="298" y="201"/>
                  </a:lnTo>
                  <a:lnTo>
                    <a:pt x="274" y="208"/>
                  </a:lnTo>
                  <a:lnTo>
                    <a:pt x="249" y="213"/>
                  </a:lnTo>
                  <a:lnTo>
                    <a:pt x="222" y="217"/>
                  </a:lnTo>
                  <a:lnTo>
                    <a:pt x="193" y="218"/>
                  </a:lnTo>
                  <a:lnTo>
                    <a:pt x="165" y="217"/>
                  </a:lnTo>
                  <a:lnTo>
                    <a:pt x="137" y="213"/>
                  </a:lnTo>
                  <a:lnTo>
                    <a:pt x="112" y="208"/>
                  </a:lnTo>
                  <a:lnTo>
                    <a:pt x="89" y="201"/>
                  </a:lnTo>
                  <a:lnTo>
                    <a:pt x="66" y="192"/>
                  </a:lnTo>
                  <a:lnTo>
                    <a:pt x="48" y="181"/>
                  </a:lnTo>
                  <a:lnTo>
                    <a:pt x="32" y="169"/>
                  </a:lnTo>
                  <a:lnTo>
                    <a:pt x="18" y="155"/>
                  </a:lnTo>
                  <a:lnTo>
                    <a:pt x="8" y="141"/>
                  </a:lnTo>
                  <a:lnTo>
                    <a:pt x="2" y="126"/>
                  </a:lnTo>
                  <a:lnTo>
                    <a:pt x="0" y="110"/>
                  </a:lnTo>
                  <a:lnTo>
                    <a:pt x="2" y="95"/>
                  </a:lnTo>
                  <a:lnTo>
                    <a:pt x="7" y="80"/>
                  </a:lnTo>
                  <a:lnTo>
                    <a:pt x="15" y="67"/>
                  </a:lnTo>
                  <a:lnTo>
                    <a:pt x="27" y="54"/>
                  </a:lnTo>
                  <a:lnTo>
                    <a:pt x="41" y="43"/>
                  </a:lnTo>
                  <a:lnTo>
                    <a:pt x="56" y="32"/>
                  </a:lnTo>
                  <a:lnTo>
                    <a:pt x="75" y="23"/>
                  </a:lnTo>
                  <a:lnTo>
                    <a:pt x="96" y="16"/>
                  </a:lnTo>
                  <a:lnTo>
                    <a:pt x="118" y="9"/>
                  </a:lnTo>
                  <a:lnTo>
                    <a:pt x="141" y="5"/>
                  </a:lnTo>
                  <a:lnTo>
                    <a:pt x="167" y="1"/>
                  </a:lnTo>
                  <a:lnTo>
                    <a:pt x="193" y="0"/>
                  </a:lnTo>
                  <a:close/>
                </a:path>
              </a:pathLst>
            </a:custGeom>
            <a:solidFill>
              <a:srgbClr val="F2E4B3"/>
            </a:solidFill>
            <a:ln w="0">
              <a:solidFill>
                <a:srgbClr val="F2E4B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68"/>
            <p:cNvSpPr>
              <a:spLocks/>
            </p:cNvSpPr>
            <p:nvPr/>
          </p:nvSpPr>
          <p:spPr bwMode="auto">
            <a:xfrm flipH="1">
              <a:off x="6782891" y="3294498"/>
              <a:ext cx="154963" cy="87570"/>
            </a:xfrm>
            <a:custGeom>
              <a:avLst/>
              <a:gdLst/>
              <a:ahLst/>
              <a:cxnLst>
                <a:cxn ang="0">
                  <a:pos x="192" y="0"/>
                </a:cxn>
                <a:cxn ang="0">
                  <a:pos x="221" y="1"/>
                </a:cxn>
                <a:cxn ang="0">
                  <a:pos x="247" y="6"/>
                </a:cxn>
                <a:cxn ang="0">
                  <a:pos x="273" y="11"/>
                </a:cxn>
                <a:cxn ang="0">
                  <a:pos x="297" y="18"/>
                </a:cxn>
                <a:cxn ang="0">
                  <a:pos x="318" y="27"/>
                </a:cxn>
                <a:cxn ang="0">
                  <a:pos x="337" y="38"/>
                </a:cxn>
                <a:cxn ang="0">
                  <a:pos x="353" y="50"/>
                </a:cxn>
                <a:cxn ang="0">
                  <a:pos x="366" y="63"/>
                </a:cxn>
                <a:cxn ang="0">
                  <a:pos x="376" y="77"/>
                </a:cxn>
                <a:cxn ang="0">
                  <a:pos x="382" y="93"/>
                </a:cxn>
                <a:cxn ang="0">
                  <a:pos x="384" y="109"/>
                </a:cxn>
                <a:cxn ang="0">
                  <a:pos x="382" y="125"/>
                </a:cxn>
                <a:cxn ang="0">
                  <a:pos x="376" y="140"/>
                </a:cxn>
                <a:cxn ang="0">
                  <a:pos x="367" y="154"/>
                </a:cxn>
                <a:cxn ang="0">
                  <a:pos x="354" y="168"/>
                </a:cxn>
                <a:cxn ang="0">
                  <a:pos x="337" y="180"/>
                </a:cxn>
                <a:cxn ang="0">
                  <a:pos x="318" y="191"/>
                </a:cxn>
                <a:cxn ang="0">
                  <a:pos x="297" y="200"/>
                </a:cxn>
                <a:cxn ang="0">
                  <a:pos x="273" y="207"/>
                </a:cxn>
                <a:cxn ang="0">
                  <a:pos x="248" y="212"/>
                </a:cxn>
                <a:cxn ang="0">
                  <a:pos x="221" y="216"/>
                </a:cxn>
                <a:cxn ang="0">
                  <a:pos x="192" y="217"/>
                </a:cxn>
                <a:cxn ang="0">
                  <a:pos x="164" y="216"/>
                </a:cxn>
                <a:cxn ang="0">
                  <a:pos x="137" y="212"/>
                </a:cxn>
                <a:cxn ang="0">
                  <a:pos x="111" y="207"/>
                </a:cxn>
                <a:cxn ang="0">
                  <a:pos x="88" y="200"/>
                </a:cxn>
                <a:cxn ang="0">
                  <a:pos x="66" y="191"/>
                </a:cxn>
                <a:cxn ang="0">
                  <a:pos x="47" y="180"/>
                </a:cxn>
                <a:cxn ang="0">
                  <a:pos x="32" y="168"/>
                </a:cxn>
                <a:cxn ang="0">
                  <a:pos x="18" y="154"/>
                </a:cxn>
                <a:cxn ang="0">
                  <a:pos x="8" y="140"/>
                </a:cxn>
                <a:cxn ang="0">
                  <a:pos x="2" y="125"/>
                </a:cxn>
                <a:cxn ang="0">
                  <a:pos x="0" y="109"/>
                </a:cxn>
                <a:cxn ang="0">
                  <a:pos x="2" y="93"/>
                </a:cxn>
                <a:cxn ang="0">
                  <a:pos x="8" y="77"/>
                </a:cxn>
                <a:cxn ang="0">
                  <a:pos x="17" y="63"/>
                </a:cxn>
                <a:cxn ang="0">
                  <a:pos x="31" y="50"/>
                </a:cxn>
                <a:cxn ang="0">
                  <a:pos x="47" y="38"/>
                </a:cxn>
                <a:cxn ang="0">
                  <a:pos x="66" y="27"/>
                </a:cxn>
                <a:cxn ang="0">
                  <a:pos x="88" y="18"/>
                </a:cxn>
                <a:cxn ang="0">
                  <a:pos x="111" y="11"/>
                </a:cxn>
                <a:cxn ang="0">
                  <a:pos x="136" y="6"/>
                </a:cxn>
                <a:cxn ang="0">
                  <a:pos x="164" y="1"/>
                </a:cxn>
                <a:cxn ang="0">
                  <a:pos x="192" y="0"/>
                </a:cxn>
              </a:cxnLst>
              <a:rect l="0" t="0" r="r" b="b"/>
              <a:pathLst>
                <a:path w="384" h="217">
                  <a:moveTo>
                    <a:pt x="192" y="0"/>
                  </a:moveTo>
                  <a:lnTo>
                    <a:pt x="221" y="1"/>
                  </a:lnTo>
                  <a:lnTo>
                    <a:pt x="247" y="6"/>
                  </a:lnTo>
                  <a:lnTo>
                    <a:pt x="273" y="11"/>
                  </a:lnTo>
                  <a:lnTo>
                    <a:pt x="297" y="18"/>
                  </a:lnTo>
                  <a:lnTo>
                    <a:pt x="318" y="27"/>
                  </a:lnTo>
                  <a:lnTo>
                    <a:pt x="337" y="38"/>
                  </a:lnTo>
                  <a:lnTo>
                    <a:pt x="353" y="50"/>
                  </a:lnTo>
                  <a:lnTo>
                    <a:pt x="366" y="63"/>
                  </a:lnTo>
                  <a:lnTo>
                    <a:pt x="376" y="77"/>
                  </a:lnTo>
                  <a:lnTo>
                    <a:pt x="382" y="93"/>
                  </a:lnTo>
                  <a:lnTo>
                    <a:pt x="384" y="109"/>
                  </a:lnTo>
                  <a:lnTo>
                    <a:pt x="382" y="125"/>
                  </a:lnTo>
                  <a:lnTo>
                    <a:pt x="376" y="140"/>
                  </a:lnTo>
                  <a:lnTo>
                    <a:pt x="367" y="154"/>
                  </a:lnTo>
                  <a:lnTo>
                    <a:pt x="354" y="168"/>
                  </a:lnTo>
                  <a:lnTo>
                    <a:pt x="337" y="180"/>
                  </a:lnTo>
                  <a:lnTo>
                    <a:pt x="318" y="191"/>
                  </a:lnTo>
                  <a:lnTo>
                    <a:pt x="297" y="200"/>
                  </a:lnTo>
                  <a:lnTo>
                    <a:pt x="273" y="207"/>
                  </a:lnTo>
                  <a:lnTo>
                    <a:pt x="248" y="212"/>
                  </a:lnTo>
                  <a:lnTo>
                    <a:pt x="221" y="216"/>
                  </a:lnTo>
                  <a:lnTo>
                    <a:pt x="192" y="217"/>
                  </a:lnTo>
                  <a:lnTo>
                    <a:pt x="164" y="216"/>
                  </a:lnTo>
                  <a:lnTo>
                    <a:pt x="137" y="212"/>
                  </a:lnTo>
                  <a:lnTo>
                    <a:pt x="111" y="207"/>
                  </a:lnTo>
                  <a:lnTo>
                    <a:pt x="88" y="200"/>
                  </a:lnTo>
                  <a:lnTo>
                    <a:pt x="66" y="191"/>
                  </a:lnTo>
                  <a:lnTo>
                    <a:pt x="47" y="180"/>
                  </a:lnTo>
                  <a:lnTo>
                    <a:pt x="32" y="168"/>
                  </a:lnTo>
                  <a:lnTo>
                    <a:pt x="18" y="154"/>
                  </a:lnTo>
                  <a:lnTo>
                    <a:pt x="8" y="140"/>
                  </a:lnTo>
                  <a:lnTo>
                    <a:pt x="2" y="125"/>
                  </a:lnTo>
                  <a:lnTo>
                    <a:pt x="0" y="109"/>
                  </a:lnTo>
                  <a:lnTo>
                    <a:pt x="2" y="93"/>
                  </a:lnTo>
                  <a:lnTo>
                    <a:pt x="8" y="77"/>
                  </a:lnTo>
                  <a:lnTo>
                    <a:pt x="17" y="63"/>
                  </a:lnTo>
                  <a:lnTo>
                    <a:pt x="31" y="50"/>
                  </a:lnTo>
                  <a:lnTo>
                    <a:pt x="47" y="38"/>
                  </a:lnTo>
                  <a:lnTo>
                    <a:pt x="66" y="27"/>
                  </a:lnTo>
                  <a:lnTo>
                    <a:pt x="88" y="18"/>
                  </a:lnTo>
                  <a:lnTo>
                    <a:pt x="111" y="11"/>
                  </a:lnTo>
                  <a:lnTo>
                    <a:pt x="136" y="6"/>
                  </a:lnTo>
                  <a:lnTo>
                    <a:pt x="164" y="1"/>
                  </a:lnTo>
                  <a:lnTo>
                    <a:pt x="192" y="0"/>
                  </a:lnTo>
                  <a:close/>
                </a:path>
              </a:pathLst>
            </a:custGeom>
            <a:solidFill>
              <a:srgbClr val="F2E5B4"/>
            </a:solidFill>
            <a:ln w="0">
              <a:solidFill>
                <a:srgbClr val="F2E5B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69"/>
            <p:cNvSpPr>
              <a:spLocks/>
            </p:cNvSpPr>
            <p:nvPr/>
          </p:nvSpPr>
          <p:spPr bwMode="auto">
            <a:xfrm flipH="1">
              <a:off x="6783294" y="3294902"/>
              <a:ext cx="154156" cy="86764"/>
            </a:xfrm>
            <a:custGeom>
              <a:avLst/>
              <a:gdLst/>
              <a:ahLst/>
              <a:cxnLst>
                <a:cxn ang="0">
                  <a:pos x="191" y="0"/>
                </a:cxn>
                <a:cxn ang="0">
                  <a:pos x="220" y="1"/>
                </a:cxn>
                <a:cxn ang="0">
                  <a:pos x="246" y="5"/>
                </a:cxn>
                <a:cxn ang="0">
                  <a:pos x="271" y="11"/>
                </a:cxn>
                <a:cxn ang="0">
                  <a:pos x="295" y="18"/>
                </a:cxn>
                <a:cxn ang="0">
                  <a:pos x="316" y="27"/>
                </a:cxn>
                <a:cxn ang="0">
                  <a:pos x="335" y="37"/>
                </a:cxn>
                <a:cxn ang="0">
                  <a:pos x="352" y="49"/>
                </a:cxn>
                <a:cxn ang="0">
                  <a:pos x="365" y="62"/>
                </a:cxn>
                <a:cxn ang="0">
                  <a:pos x="374" y="76"/>
                </a:cxn>
                <a:cxn ang="0">
                  <a:pos x="380" y="92"/>
                </a:cxn>
                <a:cxn ang="0">
                  <a:pos x="382" y="108"/>
                </a:cxn>
                <a:cxn ang="0">
                  <a:pos x="380" y="124"/>
                </a:cxn>
                <a:cxn ang="0">
                  <a:pos x="374" y="138"/>
                </a:cxn>
                <a:cxn ang="0">
                  <a:pos x="365" y="152"/>
                </a:cxn>
                <a:cxn ang="0">
                  <a:pos x="352" y="166"/>
                </a:cxn>
                <a:cxn ang="0">
                  <a:pos x="335" y="178"/>
                </a:cxn>
                <a:cxn ang="0">
                  <a:pos x="316" y="189"/>
                </a:cxn>
                <a:cxn ang="0">
                  <a:pos x="295" y="198"/>
                </a:cxn>
                <a:cxn ang="0">
                  <a:pos x="271" y="205"/>
                </a:cxn>
                <a:cxn ang="0">
                  <a:pos x="246" y="210"/>
                </a:cxn>
                <a:cxn ang="0">
                  <a:pos x="220" y="214"/>
                </a:cxn>
                <a:cxn ang="0">
                  <a:pos x="191" y="215"/>
                </a:cxn>
                <a:cxn ang="0">
                  <a:pos x="163" y="214"/>
                </a:cxn>
                <a:cxn ang="0">
                  <a:pos x="136" y="211"/>
                </a:cxn>
                <a:cxn ang="0">
                  <a:pos x="111" y="205"/>
                </a:cxn>
                <a:cxn ang="0">
                  <a:pos x="88" y="198"/>
                </a:cxn>
                <a:cxn ang="0">
                  <a:pos x="66" y="189"/>
                </a:cxn>
                <a:cxn ang="0">
                  <a:pos x="47" y="179"/>
                </a:cxn>
                <a:cxn ang="0">
                  <a:pos x="31" y="167"/>
                </a:cxn>
                <a:cxn ang="0">
                  <a:pos x="17" y="153"/>
                </a:cxn>
                <a:cxn ang="0">
                  <a:pos x="8" y="139"/>
                </a:cxn>
                <a:cxn ang="0">
                  <a:pos x="2" y="124"/>
                </a:cxn>
                <a:cxn ang="0">
                  <a:pos x="0" y="108"/>
                </a:cxn>
                <a:cxn ang="0">
                  <a:pos x="2" y="92"/>
                </a:cxn>
                <a:cxn ang="0">
                  <a:pos x="8" y="77"/>
                </a:cxn>
                <a:cxn ang="0">
                  <a:pos x="17" y="63"/>
                </a:cxn>
                <a:cxn ang="0">
                  <a:pos x="31" y="50"/>
                </a:cxn>
                <a:cxn ang="0">
                  <a:pos x="47" y="38"/>
                </a:cxn>
                <a:cxn ang="0">
                  <a:pos x="66" y="27"/>
                </a:cxn>
                <a:cxn ang="0">
                  <a:pos x="88" y="18"/>
                </a:cxn>
                <a:cxn ang="0">
                  <a:pos x="111" y="11"/>
                </a:cxn>
                <a:cxn ang="0">
                  <a:pos x="136" y="6"/>
                </a:cxn>
                <a:cxn ang="0">
                  <a:pos x="163" y="1"/>
                </a:cxn>
                <a:cxn ang="0">
                  <a:pos x="191" y="0"/>
                </a:cxn>
              </a:cxnLst>
              <a:rect l="0" t="0" r="r" b="b"/>
              <a:pathLst>
                <a:path w="382" h="215">
                  <a:moveTo>
                    <a:pt x="191" y="0"/>
                  </a:moveTo>
                  <a:lnTo>
                    <a:pt x="220" y="1"/>
                  </a:lnTo>
                  <a:lnTo>
                    <a:pt x="246" y="5"/>
                  </a:lnTo>
                  <a:lnTo>
                    <a:pt x="271" y="11"/>
                  </a:lnTo>
                  <a:lnTo>
                    <a:pt x="295" y="18"/>
                  </a:lnTo>
                  <a:lnTo>
                    <a:pt x="316" y="27"/>
                  </a:lnTo>
                  <a:lnTo>
                    <a:pt x="335" y="37"/>
                  </a:lnTo>
                  <a:lnTo>
                    <a:pt x="352" y="49"/>
                  </a:lnTo>
                  <a:lnTo>
                    <a:pt x="365" y="62"/>
                  </a:lnTo>
                  <a:lnTo>
                    <a:pt x="374" y="76"/>
                  </a:lnTo>
                  <a:lnTo>
                    <a:pt x="380" y="92"/>
                  </a:lnTo>
                  <a:lnTo>
                    <a:pt x="382" y="108"/>
                  </a:lnTo>
                  <a:lnTo>
                    <a:pt x="380" y="124"/>
                  </a:lnTo>
                  <a:lnTo>
                    <a:pt x="374" y="138"/>
                  </a:lnTo>
                  <a:lnTo>
                    <a:pt x="365" y="152"/>
                  </a:lnTo>
                  <a:lnTo>
                    <a:pt x="352" y="166"/>
                  </a:lnTo>
                  <a:lnTo>
                    <a:pt x="335" y="178"/>
                  </a:lnTo>
                  <a:lnTo>
                    <a:pt x="316" y="189"/>
                  </a:lnTo>
                  <a:lnTo>
                    <a:pt x="295" y="198"/>
                  </a:lnTo>
                  <a:lnTo>
                    <a:pt x="271" y="205"/>
                  </a:lnTo>
                  <a:lnTo>
                    <a:pt x="246" y="210"/>
                  </a:lnTo>
                  <a:lnTo>
                    <a:pt x="220" y="214"/>
                  </a:lnTo>
                  <a:lnTo>
                    <a:pt x="191" y="215"/>
                  </a:lnTo>
                  <a:lnTo>
                    <a:pt x="163" y="214"/>
                  </a:lnTo>
                  <a:lnTo>
                    <a:pt x="136" y="211"/>
                  </a:lnTo>
                  <a:lnTo>
                    <a:pt x="111" y="205"/>
                  </a:lnTo>
                  <a:lnTo>
                    <a:pt x="88" y="198"/>
                  </a:lnTo>
                  <a:lnTo>
                    <a:pt x="66" y="189"/>
                  </a:lnTo>
                  <a:lnTo>
                    <a:pt x="47" y="179"/>
                  </a:lnTo>
                  <a:lnTo>
                    <a:pt x="31" y="167"/>
                  </a:lnTo>
                  <a:lnTo>
                    <a:pt x="17" y="153"/>
                  </a:lnTo>
                  <a:lnTo>
                    <a:pt x="8" y="139"/>
                  </a:lnTo>
                  <a:lnTo>
                    <a:pt x="2" y="124"/>
                  </a:lnTo>
                  <a:lnTo>
                    <a:pt x="0" y="108"/>
                  </a:lnTo>
                  <a:lnTo>
                    <a:pt x="2" y="92"/>
                  </a:lnTo>
                  <a:lnTo>
                    <a:pt x="8" y="77"/>
                  </a:lnTo>
                  <a:lnTo>
                    <a:pt x="17" y="63"/>
                  </a:lnTo>
                  <a:lnTo>
                    <a:pt x="31" y="50"/>
                  </a:lnTo>
                  <a:lnTo>
                    <a:pt x="47" y="38"/>
                  </a:lnTo>
                  <a:lnTo>
                    <a:pt x="66" y="27"/>
                  </a:lnTo>
                  <a:lnTo>
                    <a:pt x="88" y="18"/>
                  </a:lnTo>
                  <a:lnTo>
                    <a:pt x="111" y="11"/>
                  </a:lnTo>
                  <a:lnTo>
                    <a:pt x="136" y="6"/>
                  </a:lnTo>
                  <a:lnTo>
                    <a:pt x="163" y="1"/>
                  </a:lnTo>
                  <a:lnTo>
                    <a:pt x="191" y="0"/>
                  </a:lnTo>
                  <a:close/>
                </a:path>
              </a:pathLst>
            </a:custGeom>
            <a:solidFill>
              <a:srgbClr val="F2E4B5"/>
            </a:solidFill>
            <a:ln w="0">
              <a:solidFill>
                <a:srgbClr val="F2E4B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70"/>
            <p:cNvSpPr>
              <a:spLocks/>
            </p:cNvSpPr>
            <p:nvPr/>
          </p:nvSpPr>
          <p:spPr bwMode="auto">
            <a:xfrm flipH="1">
              <a:off x="6783294" y="3294498"/>
              <a:ext cx="153349" cy="86764"/>
            </a:xfrm>
            <a:custGeom>
              <a:avLst/>
              <a:gdLst/>
              <a:ahLst/>
              <a:cxnLst>
                <a:cxn ang="0">
                  <a:pos x="190" y="0"/>
                </a:cxn>
                <a:cxn ang="0">
                  <a:pos x="219" y="1"/>
                </a:cxn>
                <a:cxn ang="0">
                  <a:pos x="245" y="6"/>
                </a:cxn>
                <a:cxn ang="0">
                  <a:pos x="270" y="11"/>
                </a:cxn>
                <a:cxn ang="0">
                  <a:pos x="294" y="18"/>
                </a:cxn>
                <a:cxn ang="0">
                  <a:pos x="315" y="27"/>
                </a:cxn>
                <a:cxn ang="0">
                  <a:pos x="333" y="38"/>
                </a:cxn>
                <a:cxn ang="0">
                  <a:pos x="350" y="50"/>
                </a:cxn>
                <a:cxn ang="0">
                  <a:pos x="363" y="63"/>
                </a:cxn>
                <a:cxn ang="0">
                  <a:pos x="372" y="77"/>
                </a:cxn>
                <a:cxn ang="0">
                  <a:pos x="378" y="92"/>
                </a:cxn>
                <a:cxn ang="0">
                  <a:pos x="380" y="108"/>
                </a:cxn>
                <a:cxn ang="0">
                  <a:pos x="378" y="124"/>
                </a:cxn>
                <a:cxn ang="0">
                  <a:pos x="372" y="139"/>
                </a:cxn>
                <a:cxn ang="0">
                  <a:pos x="363" y="153"/>
                </a:cxn>
                <a:cxn ang="0">
                  <a:pos x="350" y="167"/>
                </a:cxn>
                <a:cxn ang="0">
                  <a:pos x="333" y="179"/>
                </a:cxn>
                <a:cxn ang="0">
                  <a:pos x="315" y="189"/>
                </a:cxn>
                <a:cxn ang="0">
                  <a:pos x="294" y="198"/>
                </a:cxn>
                <a:cxn ang="0">
                  <a:pos x="270" y="205"/>
                </a:cxn>
                <a:cxn ang="0">
                  <a:pos x="245" y="211"/>
                </a:cxn>
                <a:cxn ang="0">
                  <a:pos x="219" y="214"/>
                </a:cxn>
                <a:cxn ang="0">
                  <a:pos x="190" y="215"/>
                </a:cxn>
                <a:cxn ang="0">
                  <a:pos x="162" y="214"/>
                </a:cxn>
                <a:cxn ang="0">
                  <a:pos x="135" y="210"/>
                </a:cxn>
                <a:cxn ang="0">
                  <a:pos x="110" y="205"/>
                </a:cxn>
                <a:cxn ang="0">
                  <a:pos x="87" y="198"/>
                </a:cxn>
                <a:cxn ang="0">
                  <a:pos x="65" y="189"/>
                </a:cxn>
                <a:cxn ang="0">
                  <a:pos x="47" y="178"/>
                </a:cxn>
                <a:cxn ang="0">
                  <a:pos x="31" y="166"/>
                </a:cxn>
                <a:cxn ang="0">
                  <a:pos x="18" y="152"/>
                </a:cxn>
                <a:cxn ang="0">
                  <a:pos x="8" y="138"/>
                </a:cxn>
                <a:cxn ang="0">
                  <a:pos x="2" y="124"/>
                </a:cxn>
                <a:cxn ang="0">
                  <a:pos x="0" y="108"/>
                </a:cxn>
                <a:cxn ang="0">
                  <a:pos x="2" y="92"/>
                </a:cxn>
                <a:cxn ang="0">
                  <a:pos x="8" y="76"/>
                </a:cxn>
                <a:cxn ang="0">
                  <a:pos x="18" y="62"/>
                </a:cxn>
                <a:cxn ang="0">
                  <a:pos x="31" y="49"/>
                </a:cxn>
                <a:cxn ang="0">
                  <a:pos x="47" y="37"/>
                </a:cxn>
                <a:cxn ang="0">
                  <a:pos x="65" y="27"/>
                </a:cxn>
                <a:cxn ang="0">
                  <a:pos x="87" y="18"/>
                </a:cxn>
                <a:cxn ang="0">
                  <a:pos x="110" y="11"/>
                </a:cxn>
                <a:cxn ang="0">
                  <a:pos x="135" y="5"/>
                </a:cxn>
                <a:cxn ang="0">
                  <a:pos x="162" y="1"/>
                </a:cxn>
                <a:cxn ang="0">
                  <a:pos x="190" y="0"/>
                </a:cxn>
              </a:cxnLst>
              <a:rect l="0" t="0" r="r" b="b"/>
              <a:pathLst>
                <a:path w="380" h="215">
                  <a:moveTo>
                    <a:pt x="190" y="0"/>
                  </a:moveTo>
                  <a:lnTo>
                    <a:pt x="219" y="1"/>
                  </a:lnTo>
                  <a:lnTo>
                    <a:pt x="245" y="6"/>
                  </a:lnTo>
                  <a:lnTo>
                    <a:pt x="270" y="11"/>
                  </a:lnTo>
                  <a:lnTo>
                    <a:pt x="294" y="18"/>
                  </a:lnTo>
                  <a:lnTo>
                    <a:pt x="315" y="27"/>
                  </a:lnTo>
                  <a:lnTo>
                    <a:pt x="333" y="38"/>
                  </a:lnTo>
                  <a:lnTo>
                    <a:pt x="350" y="50"/>
                  </a:lnTo>
                  <a:lnTo>
                    <a:pt x="363" y="63"/>
                  </a:lnTo>
                  <a:lnTo>
                    <a:pt x="372" y="77"/>
                  </a:lnTo>
                  <a:lnTo>
                    <a:pt x="378" y="92"/>
                  </a:lnTo>
                  <a:lnTo>
                    <a:pt x="380" y="108"/>
                  </a:lnTo>
                  <a:lnTo>
                    <a:pt x="378" y="124"/>
                  </a:lnTo>
                  <a:lnTo>
                    <a:pt x="372" y="139"/>
                  </a:lnTo>
                  <a:lnTo>
                    <a:pt x="363" y="153"/>
                  </a:lnTo>
                  <a:lnTo>
                    <a:pt x="350" y="167"/>
                  </a:lnTo>
                  <a:lnTo>
                    <a:pt x="333" y="179"/>
                  </a:lnTo>
                  <a:lnTo>
                    <a:pt x="315" y="189"/>
                  </a:lnTo>
                  <a:lnTo>
                    <a:pt x="294" y="198"/>
                  </a:lnTo>
                  <a:lnTo>
                    <a:pt x="270" y="205"/>
                  </a:lnTo>
                  <a:lnTo>
                    <a:pt x="245" y="211"/>
                  </a:lnTo>
                  <a:lnTo>
                    <a:pt x="219" y="214"/>
                  </a:lnTo>
                  <a:lnTo>
                    <a:pt x="190" y="215"/>
                  </a:lnTo>
                  <a:lnTo>
                    <a:pt x="162" y="214"/>
                  </a:lnTo>
                  <a:lnTo>
                    <a:pt x="135" y="210"/>
                  </a:lnTo>
                  <a:lnTo>
                    <a:pt x="110" y="205"/>
                  </a:lnTo>
                  <a:lnTo>
                    <a:pt x="87" y="198"/>
                  </a:lnTo>
                  <a:lnTo>
                    <a:pt x="65" y="189"/>
                  </a:lnTo>
                  <a:lnTo>
                    <a:pt x="47" y="178"/>
                  </a:lnTo>
                  <a:lnTo>
                    <a:pt x="31" y="166"/>
                  </a:lnTo>
                  <a:lnTo>
                    <a:pt x="18" y="152"/>
                  </a:lnTo>
                  <a:lnTo>
                    <a:pt x="8" y="138"/>
                  </a:lnTo>
                  <a:lnTo>
                    <a:pt x="2" y="124"/>
                  </a:lnTo>
                  <a:lnTo>
                    <a:pt x="0" y="108"/>
                  </a:lnTo>
                  <a:lnTo>
                    <a:pt x="2" y="92"/>
                  </a:lnTo>
                  <a:lnTo>
                    <a:pt x="8" y="76"/>
                  </a:lnTo>
                  <a:lnTo>
                    <a:pt x="18" y="62"/>
                  </a:lnTo>
                  <a:lnTo>
                    <a:pt x="31" y="49"/>
                  </a:lnTo>
                  <a:lnTo>
                    <a:pt x="47" y="37"/>
                  </a:lnTo>
                  <a:lnTo>
                    <a:pt x="65" y="27"/>
                  </a:lnTo>
                  <a:lnTo>
                    <a:pt x="87" y="18"/>
                  </a:lnTo>
                  <a:lnTo>
                    <a:pt x="110" y="11"/>
                  </a:lnTo>
                  <a:lnTo>
                    <a:pt x="135" y="5"/>
                  </a:lnTo>
                  <a:lnTo>
                    <a:pt x="162" y="1"/>
                  </a:lnTo>
                  <a:lnTo>
                    <a:pt x="190" y="0"/>
                  </a:lnTo>
                  <a:close/>
                </a:path>
              </a:pathLst>
            </a:custGeom>
            <a:solidFill>
              <a:srgbClr val="F3E4B8"/>
            </a:solidFill>
            <a:ln w="0">
              <a:solidFill>
                <a:srgbClr val="F3E4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71"/>
            <p:cNvSpPr>
              <a:spLocks/>
            </p:cNvSpPr>
            <p:nvPr/>
          </p:nvSpPr>
          <p:spPr bwMode="auto">
            <a:xfrm flipH="1">
              <a:off x="6783698" y="3294902"/>
              <a:ext cx="152542" cy="85956"/>
            </a:xfrm>
            <a:custGeom>
              <a:avLst/>
              <a:gdLst/>
              <a:ahLst/>
              <a:cxnLst>
                <a:cxn ang="0">
                  <a:pos x="189" y="0"/>
                </a:cxn>
                <a:cxn ang="0">
                  <a:pos x="218" y="1"/>
                </a:cxn>
                <a:cxn ang="0">
                  <a:pos x="244" y="5"/>
                </a:cxn>
                <a:cxn ang="0">
                  <a:pos x="269" y="11"/>
                </a:cxn>
                <a:cxn ang="0">
                  <a:pos x="292" y="18"/>
                </a:cxn>
                <a:cxn ang="0">
                  <a:pos x="313" y="27"/>
                </a:cxn>
                <a:cxn ang="0">
                  <a:pos x="331" y="37"/>
                </a:cxn>
                <a:cxn ang="0">
                  <a:pos x="348" y="49"/>
                </a:cxn>
                <a:cxn ang="0">
                  <a:pos x="361" y="62"/>
                </a:cxn>
                <a:cxn ang="0">
                  <a:pos x="370" y="76"/>
                </a:cxn>
                <a:cxn ang="0">
                  <a:pos x="376" y="91"/>
                </a:cxn>
                <a:cxn ang="0">
                  <a:pos x="378" y="107"/>
                </a:cxn>
                <a:cxn ang="0">
                  <a:pos x="376" y="123"/>
                </a:cxn>
                <a:cxn ang="0">
                  <a:pos x="370" y="137"/>
                </a:cxn>
                <a:cxn ang="0">
                  <a:pos x="361" y="151"/>
                </a:cxn>
                <a:cxn ang="0">
                  <a:pos x="348" y="165"/>
                </a:cxn>
                <a:cxn ang="0">
                  <a:pos x="331" y="177"/>
                </a:cxn>
                <a:cxn ang="0">
                  <a:pos x="313" y="187"/>
                </a:cxn>
                <a:cxn ang="0">
                  <a:pos x="292" y="196"/>
                </a:cxn>
                <a:cxn ang="0">
                  <a:pos x="269" y="203"/>
                </a:cxn>
                <a:cxn ang="0">
                  <a:pos x="244" y="209"/>
                </a:cxn>
                <a:cxn ang="0">
                  <a:pos x="218" y="212"/>
                </a:cxn>
                <a:cxn ang="0">
                  <a:pos x="189" y="213"/>
                </a:cxn>
                <a:cxn ang="0">
                  <a:pos x="161" y="212"/>
                </a:cxn>
                <a:cxn ang="0">
                  <a:pos x="134" y="209"/>
                </a:cxn>
                <a:cxn ang="0">
                  <a:pos x="109" y="203"/>
                </a:cxn>
                <a:cxn ang="0">
                  <a:pos x="87" y="196"/>
                </a:cxn>
                <a:cxn ang="0">
                  <a:pos x="65" y="187"/>
                </a:cxn>
                <a:cxn ang="0">
                  <a:pos x="47" y="177"/>
                </a:cxn>
                <a:cxn ang="0">
                  <a:pos x="31" y="165"/>
                </a:cxn>
                <a:cxn ang="0">
                  <a:pos x="18" y="151"/>
                </a:cxn>
                <a:cxn ang="0">
                  <a:pos x="8" y="137"/>
                </a:cxn>
                <a:cxn ang="0">
                  <a:pos x="2" y="123"/>
                </a:cxn>
                <a:cxn ang="0">
                  <a:pos x="0" y="107"/>
                </a:cxn>
                <a:cxn ang="0">
                  <a:pos x="2" y="91"/>
                </a:cxn>
                <a:cxn ang="0">
                  <a:pos x="8" y="76"/>
                </a:cxn>
                <a:cxn ang="0">
                  <a:pos x="18" y="62"/>
                </a:cxn>
                <a:cxn ang="0">
                  <a:pos x="31" y="49"/>
                </a:cxn>
                <a:cxn ang="0">
                  <a:pos x="47" y="37"/>
                </a:cxn>
                <a:cxn ang="0">
                  <a:pos x="65" y="27"/>
                </a:cxn>
                <a:cxn ang="0">
                  <a:pos x="87" y="18"/>
                </a:cxn>
                <a:cxn ang="0">
                  <a:pos x="109" y="11"/>
                </a:cxn>
                <a:cxn ang="0">
                  <a:pos x="134" y="5"/>
                </a:cxn>
                <a:cxn ang="0">
                  <a:pos x="161" y="1"/>
                </a:cxn>
                <a:cxn ang="0">
                  <a:pos x="189" y="0"/>
                </a:cxn>
              </a:cxnLst>
              <a:rect l="0" t="0" r="r" b="b"/>
              <a:pathLst>
                <a:path w="378" h="213">
                  <a:moveTo>
                    <a:pt x="189" y="0"/>
                  </a:moveTo>
                  <a:lnTo>
                    <a:pt x="218" y="1"/>
                  </a:lnTo>
                  <a:lnTo>
                    <a:pt x="244" y="5"/>
                  </a:lnTo>
                  <a:lnTo>
                    <a:pt x="269" y="11"/>
                  </a:lnTo>
                  <a:lnTo>
                    <a:pt x="292" y="18"/>
                  </a:lnTo>
                  <a:lnTo>
                    <a:pt x="313" y="27"/>
                  </a:lnTo>
                  <a:lnTo>
                    <a:pt x="331" y="37"/>
                  </a:lnTo>
                  <a:lnTo>
                    <a:pt x="348" y="49"/>
                  </a:lnTo>
                  <a:lnTo>
                    <a:pt x="361" y="62"/>
                  </a:lnTo>
                  <a:lnTo>
                    <a:pt x="370" y="76"/>
                  </a:lnTo>
                  <a:lnTo>
                    <a:pt x="376" y="91"/>
                  </a:lnTo>
                  <a:lnTo>
                    <a:pt x="378" y="107"/>
                  </a:lnTo>
                  <a:lnTo>
                    <a:pt x="376" y="123"/>
                  </a:lnTo>
                  <a:lnTo>
                    <a:pt x="370" y="137"/>
                  </a:lnTo>
                  <a:lnTo>
                    <a:pt x="361" y="151"/>
                  </a:lnTo>
                  <a:lnTo>
                    <a:pt x="348" y="165"/>
                  </a:lnTo>
                  <a:lnTo>
                    <a:pt x="331" y="177"/>
                  </a:lnTo>
                  <a:lnTo>
                    <a:pt x="313" y="187"/>
                  </a:lnTo>
                  <a:lnTo>
                    <a:pt x="292" y="196"/>
                  </a:lnTo>
                  <a:lnTo>
                    <a:pt x="269" y="203"/>
                  </a:lnTo>
                  <a:lnTo>
                    <a:pt x="244" y="209"/>
                  </a:lnTo>
                  <a:lnTo>
                    <a:pt x="218" y="212"/>
                  </a:lnTo>
                  <a:lnTo>
                    <a:pt x="189" y="213"/>
                  </a:lnTo>
                  <a:lnTo>
                    <a:pt x="161" y="212"/>
                  </a:lnTo>
                  <a:lnTo>
                    <a:pt x="134" y="209"/>
                  </a:lnTo>
                  <a:lnTo>
                    <a:pt x="109" y="203"/>
                  </a:lnTo>
                  <a:lnTo>
                    <a:pt x="87" y="196"/>
                  </a:lnTo>
                  <a:lnTo>
                    <a:pt x="65" y="187"/>
                  </a:lnTo>
                  <a:lnTo>
                    <a:pt x="47" y="177"/>
                  </a:lnTo>
                  <a:lnTo>
                    <a:pt x="31" y="165"/>
                  </a:lnTo>
                  <a:lnTo>
                    <a:pt x="18" y="151"/>
                  </a:lnTo>
                  <a:lnTo>
                    <a:pt x="8" y="137"/>
                  </a:lnTo>
                  <a:lnTo>
                    <a:pt x="2" y="123"/>
                  </a:lnTo>
                  <a:lnTo>
                    <a:pt x="0" y="107"/>
                  </a:lnTo>
                  <a:lnTo>
                    <a:pt x="2" y="91"/>
                  </a:lnTo>
                  <a:lnTo>
                    <a:pt x="8" y="76"/>
                  </a:lnTo>
                  <a:lnTo>
                    <a:pt x="18" y="62"/>
                  </a:lnTo>
                  <a:lnTo>
                    <a:pt x="31" y="49"/>
                  </a:lnTo>
                  <a:lnTo>
                    <a:pt x="47" y="37"/>
                  </a:lnTo>
                  <a:lnTo>
                    <a:pt x="65" y="27"/>
                  </a:lnTo>
                  <a:lnTo>
                    <a:pt x="87" y="18"/>
                  </a:lnTo>
                  <a:lnTo>
                    <a:pt x="109" y="11"/>
                  </a:lnTo>
                  <a:lnTo>
                    <a:pt x="134" y="5"/>
                  </a:lnTo>
                  <a:lnTo>
                    <a:pt x="161" y="1"/>
                  </a:lnTo>
                  <a:lnTo>
                    <a:pt x="189" y="0"/>
                  </a:lnTo>
                  <a:close/>
                </a:path>
              </a:pathLst>
            </a:custGeom>
            <a:solidFill>
              <a:srgbClr val="F3E5B7"/>
            </a:solidFill>
            <a:ln w="0">
              <a:solidFill>
                <a:srgbClr val="F3E5B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72"/>
            <p:cNvSpPr>
              <a:spLocks/>
            </p:cNvSpPr>
            <p:nvPr/>
          </p:nvSpPr>
          <p:spPr bwMode="auto">
            <a:xfrm flipH="1">
              <a:off x="6783697" y="3295305"/>
              <a:ext cx="151735" cy="85149"/>
            </a:xfrm>
            <a:custGeom>
              <a:avLst/>
              <a:gdLst/>
              <a:ahLst/>
              <a:cxnLst>
                <a:cxn ang="0">
                  <a:pos x="188" y="0"/>
                </a:cxn>
                <a:cxn ang="0">
                  <a:pos x="216" y="2"/>
                </a:cxn>
                <a:cxn ang="0">
                  <a:pos x="242" y="5"/>
                </a:cxn>
                <a:cxn ang="0">
                  <a:pos x="267" y="11"/>
                </a:cxn>
                <a:cxn ang="0">
                  <a:pos x="291" y="18"/>
                </a:cxn>
                <a:cxn ang="0">
                  <a:pos x="311" y="26"/>
                </a:cxn>
                <a:cxn ang="0">
                  <a:pos x="330" y="37"/>
                </a:cxn>
                <a:cxn ang="0">
                  <a:pos x="346" y="48"/>
                </a:cxn>
                <a:cxn ang="0">
                  <a:pos x="359" y="61"/>
                </a:cxn>
                <a:cxn ang="0">
                  <a:pos x="368" y="75"/>
                </a:cxn>
                <a:cxn ang="0">
                  <a:pos x="374" y="91"/>
                </a:cxn>
                <a:cxn ang="0">
                  <a:pos x="376" y="106"/>
                </a:cxn>
                <a:cxn ang="0">
                  <a:pos x="374" y="121"/>
                </a:cxn>
                <a:cxn ang="0">
                  <a:pos x="368" y="136"/>
                </a:cxn>
                <a:cxn ang="0">
                  <a:pos x="359" y="150"/>
                </a:cxn>
                <a:cxn ang="0">
                  <a:pos x="346" y="163"/>
                </a:cxn>
                <a:cxn ang="0">
                  <a:pos x="330" y="175"/>
                </a:cxn>
                <a:cxn ang="0">
                  <a:pos x="311" y="185"/>
                </a:cxn>
                <a:cxn ang="0">
                  <a:pos x="291" y="194"/>
                </a:cxn>
                <a:cxn ang="0">
                  <a:pos x="267" y="201"/>
                </a:cxn>
                <a:cxn ang="0">
                  <a:pos x="242" y="207"/>
                </a:cxn>
                <a:cxn ang="0">
                  <a:pos x="216" y="210"/>
                </a:cxn>
                <a:cxn ang="0">
                  <a:pos x="188" y="211"/>
                </a:cxn>
                <a:cxn ang="0">
                  <a:pos x="161" y="210"/>
                </a:cxn>
                <a:cxn ang="0">
                  <a:pos x="134" y="207"/>
                </a:cxn>
                <a:cxn ang="0">
                  <a:pos x="109" y="201"/>
                </a:cxn>
                <a:cxn ang="0">
                  <a:pos x="86" y="194"/>
                </a:cxn>
                <a:cxn ang="0">
                  <a:pos x="65" y="186"/>
                </a:cxn>
                <a:cxn ang="0">
                  <a:pos x="46" y="175"/>
                </a:cxn>
                <a:cxn ang="0">
                  <a:pos x="31" y="164"/>
                </a:cxn>
                <a:cxn ang="0">
                  <a:pos x="18" y="150"/>
                </a:cxn>
                <a:cxn ang="0">
                  <a:pos x="8" y="136"/>
                </a:cxn>
                <a:cxn ang="0">
                  <a:pos x="2" y="121"/>
                </a:cxn>
                <a:cxn ang="0">
                  <a:pos x="0" y="106"/>
                </a:cxn>
                <a:cxn ang="0">
                  <a:pos x="2" y="91"/>
                </a:cxn>
                <a:cxn ang="0">
                  <a:pos x="8" y="75"/>
                </a:cxn>
                <a:cxn ang="0">
                  <a:pos x="18" y="61"/>
                </a:cxn>
                <a:cxn ang="0">
                  <a:pos x="31" y="49"/>
                </a:cxn>
                <a:cxn ang="0">
                  <a:pos x="46" y="37"/>
                </a:cxn>
                <a:cxn ang="0">
                  <a:pos x="65" y="27"/>
                </a:cxn>
                <a:cxn ang="0">
                  <a:pos x="86" y="18"/>
                </a:cxn>
                <a:cxn ang="0">
                  <a:pos x="109" y="11"/>
                </a:cxn>
                <a:cxn ang="0">
                  <a:pos x="134" y="5"/>
                </a:cxn>
                <a:cxn ang="0">
                  <a:pos x="161" y="2"/>
                </a:cxn>
                <a:cxn ang="0">
                  <a:pos x="188" y="0"/>
                </a:cxn>
              </a:cxnLst>
              <a:rect l="0" t="0" r="r" b="b"/>
              <a:pathLst>
                <a:path w="376" h="211">
                  <a:moveTo>
                    <a:pt x="188" y="0"/>
                  </a:moveTo>
                  <a:lnTo>
                    <a:pt x="216" y="2"/>
                  </a:lnTo>
                  <a:lnTo>
                    <a:pt x="242" y="5"/>
                  </a:lnTo>
                  <a:lnTo>
                    <a:pt x="267" y="11"/>
                  </a:lnTo>
                  <a:lnTo>
                    <a:pt x="291" y="18"/>
                  </a:lnTo>
                  <a:lnTo>
                    <a:pt x="311" y="26"/>
                  </a:lnTo>
                  <a:lnTo>
                    <a:pt x="330" y="37"/>
                  </a:lnTo>
                  <a:lnTo>
                    <a:pt x="346" y="48"/>
                  </a:lnTo>
                  <a:lnTo>
                    <a:pt x="359" y="61"/>
                  </a:lnTo>
                  <a:lnTo>
                    <a:pt x="368" y="75"/>
                  </a:lnTo>
                  <a:lnTo>
                    <a:pt x="374" y="91"/>
                  </a:lnTo>
                  <a:lnTo>
                    <a:pt x="376" y="106"/>
                  </a:lnTo>
                  <a:lnTo>
                    <a:pt x="374" y="121"/>
                  </a:lnTo>
                  <a:lnTo>
                    <a:pt x="368" y="136"/>
                  </a:lnTo>
                  <a:lnTo>
                    <a:pt x="359" y="150"/>
                  </a:lnTo>
                  <a:lnTo>
                    <a:pt x="346" y="163"/>
                  </a:lnTo>
                  <a:lnTo>
                    <a:pt x="330" y="175"/>
                  </a:lnTo>
                  <a:lnTo>
                    <a:pt x="311" y="185"/>
                  </a:lnTo>
                  <a:lnTo>
                    <a:pt x="291" y="194"/>
                  </a:lnTo>
                  <a:lnTo>
                    <a:pt x="267" y="201"/>
                  </a:lnTo>
                  <a:lnTo>
                    <a:pt x="242" y="207"/>
                  </a:lnTo>
                  <a:lnTo>
                    <a:pt x="216" y="210"/>
                  </a:lnTo>
                  <a:lnTo>
                    <a:pt x="188" y="211"/>
                  </a:lnTo>
                  <a:lnTo>
                    <a:pt x="161" y="210"/>
                  </a:lnTo>
                  <a:lnTo>
                    <a:pt x="134" y="207"/>
                  </a:lnTo>
                  <a:lnTo>
                    <a:pt x="109" y="201"/>
                  </a:lnTo>
                  <a:lnTo>
                    <a:pt x="86" y="194"/>
                  </a:lnTo>
                  <a:lnTo>
                    <a:pt x="65" y="186"/>
                  </a:lnTo>
                  <a:lnTo>
                    <a:pt x="46" y="175"/>
                  </a:lnTo>
                  <a:lnTo>
                    <a:pt x="31" y="164"/>
                  </a:lnTo>
                  <a:lnTo>
                    <a:pt x="18" y="150"/>
                  </a:lnTo>
                  <a:lnTo>
                    <a:pt x="8" y="136"/>
                  </a:lnTo>
                  <a:lnTo>
                    <a:pt x="2" y="121"/>
                  </a:lnTo>
                  <a:lnTo>
                    <a:pt x="0" y="106"/>
                  </a:lnTo>
                  <a:lnTo>
                    <a:pt x="2" y="91"/>
                  </a:lnTo>
                  <a:lnTo>
                    <a:pt x="8" y="75"/>
                  </a:lnTo>
                  <a:lnTo>
                    <a:pt x="18" y="61"/>
                  </a:lnTo>
                  <a:lnTo>
                    <a:pt x="31" y="49"/>
                  </a:lnTo>
                  <a:lnTo>
                    <a:pt x="46" y="37"/>
                  </a:lnTo>
                  <a:lnTo>
                    <a:pt x="65" y="27"/>
                  </a:lnTo>
                  <a:lnTo>
                    <a:pt x="86" y="18"/>
                  </a:lnTo>
                  <a:lnTo>
                    <a:pt x="109" y="11"/>
                  </a:lnTo>
                  <a:lnTo>
                    <a:pt x="134" y="5"/>
                  </a:lnTo>
                  <a:lnTo>
                    <a:pt x="161" y="2"/>
                  </a:lnTo>
                  <a:lnTo>
                    <a:pt x="188" y="0"/>
                  </a:lnTo>
                  <a:close/>
                </a:path>
              </a:pathLst>
            </a:custGeom>
            <a:solidFill>
              <a:srgbClr val="F3E5B8"/>
            </a:solidFill>
            <a:ln w="0">
              <a:solidFill>
                <a:srgbClr val="F3E5B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73"/>
            <p:cNvSpPr>
              <a:spLocks/>
            </p:cNvSpPr>
            <p:nvPr/>
          </p:nvSpPr>
          <p:spPr bwMode="auto">
            <a:xfrm flipH="1">
              <a:off x="6783698" y="3294902"/>
              <a:ext cx="150928" cy="85149"/>
            </a:xfrm>
            <a:custGeom>
              <a:avLst/>
              <a:gdLst/>
              <a:ahLst/>
              <a:cxnLst>
                <a:cxn ang="0">
                  <a:pos x="187" y="0"/>
                </a:cxn>
                <a:cxn ang="0">
                  <a:pos x="215" y="1"/>
                </a:cxn>
                <a:cxn ang="0">
                  <a:pos x="241" y="5"/>
                </a:cxn>
                <a:cxn ang="0">
                  <a:pos x="267" y="11"/>
                </a:cxn>
                <a:cxn ang="0">
                  <a:pos x="289" y="18"/>
                </a:cxn>
                <a:cxn ang="0">
                  <a:pos x="310" y="27"/>
                </a:cxn>
                <a:cxn ang="0">
                  <a:pos x="328" y="37"/>
                </a:cxn>
                <a:cxn ang="0">
                  <a:pos x="344" y="49"/>
                </a:cxn>
                <a:cxn ang="0">
                  <a:pos x="357" y="61"/>
                </a:cxn>
                <a:cxn ang="0">
                  <a:pos x="366" y="75"/>
                </a:cxn>
                <a:cxn ang="0">
                  <a:pos x="372" y="91"/>
                </a:cxn>
                <a:cxn ang="0">
                  <a:pos x="374" y="106"/>
                </a:cxn>
                <a:cxn ang="0">
                  <a:pos x="372" y="121"/>
                </a:cxn>
                <a:cxn ang="0">
                  <a:pos x="366" y="136"/>
                </a:cxn>
                <a:cxn ang="0">
                  <a:pos x="357" y="150"/>
                </a:cxn>
                <a:cxn ang="0">
                  <a:pos x="344" y="164"/>
                </a:cxn>
                <a:cxn ang="0">
                  <a:pos x="328" y="175"/>
                </a:cxn>
                <a:cxn ang="0">
                  <a:pos x="309" y="186"/>
                </a:cxn>
                <a:cxn ang="0">
                  <a:pos x="289" y="194"/>
                </a:cxn>
                <a:cxn ang="0">
                  <a:pos x="265" y="201"/>
                </a:cxn>
                <a:cxn ang="0">
                  <a:pos x="241" y="207"/>
                </a:cxn>
                <a:cxn ang="0">
                  <a:pos x="215" y="210"/>
                </a:cxn>
                <a:cxn ang="0">
                  <a:pos x="187" y="211"/>
                </a:cxn>
                <a:cxn ang="0">
                  <a:pos x="160" y="210"/>
                </a:cxn>
                <a:cxn ang="0">
                  <a:pos x="133" y="207"/>
                </a:cxn>
                <a:cxn ang="0">
                  <a:pos x="108" y="201"/>
                </a:cxn>
                <a:cxn ang="0">
                  <a:pos x="86" y="194"/>
                </a:cxn>
                <a:cxn ang="0">
                  <a:pos x="64" y="185"/>
                </a:cxn>
                <a:cxn ang="0">
                  <a:pos x="46" y="175"/>
                </a:cxn>
                <a:cxn ang="0">
                  <a:pos x="31" y="163"/>
                </a:cxn>
                <a:cxn ang="0">
                  <a:pos x="18" y="150"/>
                </a:cxn>
                <a:cxn ang="0">
                  <a:pos x="8" y="136"/>
                </a:cxn>
                <a:cxn ang="0">
                  <a:pos x="2" y="121"/>
                </a:cxn>
                <a:cxn ang="0">
                  <a:pos x="0" y="106"/>
                </a:cxn>
                <a:cxn ang="0">
                  <a:pos x="2" y="91"/>
                </a:cxn>
                <a:cxn ang="0">
                  <a:pos x="8" y="75"/>
                </a:cxn>
                <a:cxn ang="0">
                  <a:pos x="18" y="61"/>
                </a:cxn>
                <a:cxn ang="0">
                  <a:pos x="31" y="48"/>
                </a:cxn>
                <a:cxn ang="0">
                  <a:pos x="46" y="37"/>
                </a:cxn>
                <a:cxn ang="0">
                  <a:pos x="65" y="26"/>
                </a:cxn>
                <a:cxn ang="0">
                  <a:pos x="86" y="18"/>
                </a:cxn>
                <a:cxn ang="0">
                  <a:pos x="109" y="11"/>
                </a:cxn>
                <a:cxn ang="0">
                  <a:pos x="133" y="5"/>
                </a:cxn>
                <a:cxn ang="0">
                  <a:pos x="160" y="1"/>
                </a:cxn>
                <a:cxn ang="0">
                  <a:pos x="187" y="0"/>
                </a:cxn>
              </a:cxnLst>
              <a:rect l="0" t="0" r="r" b="b"/>
              <a:pathLst>
                <a:path w="374" h="211">
                  <a:moveTo>
                    <a:pt x="187" y="0"/>
                  </a:moveTo>
                  <a:lnTo>
                    <a:pt x="215" y="1"/>
                  </a:lnTo>
                  <a:lnTo>
                    <a:pt x="241" y="5"/>
                  </a:lnTo>
                  <a:lnTo>
                    <a:pt x="267" y="11"/>
                  </a:lnTo>
                  <a:lnTo>
                    <a:pt x="289" y="18"/>
                  </a:lnTo>
                  <a:lnTo>
                    <a:pt x="310" y="27"/>
                  </a:lnTo>
                  <a:lnTo>
                    <a:pt x="328" y="37"/>
                  </a:lnTo>
                  <a:lnTo>
                    <a:pt x="344" y="49"/>
                  </a:lnTo>
                  <a:lnTo>
                    <a:pt x="357" y="61"/>
                  </a:lnTo>
                  <a:lnTo>
                    <a:pt x="366" y="75"/>
                  </a:lnTo>
                  <a:lnTo>
                    <a:pt x="372" y="91"/>
                  </a:lnTo>
                  <a:lnTo>
                    <a:pt x="374" y="106"/>
                  </a:lnTo>
                  <a:lnTo>
                    <a:pt x="372" y="121"/>
                  </a:lnTo>
                  <a:lnTo>
                    <a:pt x="366" y="136"/>
                  </a:lnTo>
                  <a:lnTo>
                    <a:pt x="357" y="150"/>
                  </a:lnTo>
                  <a:lnTo>
                    <a:pt x="344" y="164"/>
                  </a:lnTo>
                  <a:lnTo>
                    <a:pt x="328" y="175"/>
                  </a:lnTo>
                  <a:lnTo>
                    <a:pt x="309" y="186"/>
                  </a:lnTo>
                  <a:lnTo>
                    <a:pt x="289" y="194"/>
                  </a:lnTo>
                  <a:lnTo>
                    <a:pt x="265" y="201"/>
                  </a:lnTo>
                  <a:lnTo>
                    <a:pt x="241" y="207"/>
                  </a:lnTo>
                  <a:lnTo>
                    <a:pt x="215" y="210"/>
                  </a:lnTo>
                  <a:lnTo>
                    <a:pt x="187" y="211"/>
                  </a:lnTo>
                  <a:lnTo>
                    <a:pt x="160" y="210"/>
                  </a:lnTo>
                  <a:lnTo>
                    <a:pt x="133" y="207"/>
                  </a:lnTo>
                  <a:lnTo>
                    <a:pt x="108" y="201"/>
                  </a:lnTo>
                  <a:lnTo>
                    <a:pt x="86" y="194"/>
                  </a:lnTo>
                  <a:lnTo>
                    <a:pt x="64" y="185"/>
                  </a:lnTo>
                  <a:lnTo>
                    <a:pt x="46" y="175"/>
                  </a:lnTo>
                  <a:lnTo>
                    <a:pt x="31" y="163"/>
                  </a:lnTo>
                  <a:lnTo>
                    <a:pt x="18" y="150"/>
                  </a:lnTo>
                  <a:lnTo>
                    <a:pt x="8" y="136"/>
                  </a:lnTo>
                  <a:lnTo>
                    <a:pt x="2" y="121"/>
                  </a:lnTo>
                  <a:lnTo>
                    <a:pt x="0" y="106"/>
                  </a:lnTo>
                  <a:lnTo>
                    <a:pt x="2" y="91"/>
                  </a:lnTo>
                  <a:lnTo>
                    <a:pt x="8" y="75"/>
                  </a:lnTo>
                  <a:lnTo>
                    <a:pt x="18" y="61"/>
                  </a:lnTo>
                  <a:lnTo>
                    <a:pt x="31" y="48"/>
                  </a:lnTo>
                  <a:lnTo>
                    <a:pt x="46" y="37"/>
                  </a:lnTo>
                  <a:lnTo>
                    <a:pt x="65" y="26"/>
                  </a:lnTo>
                  <a:lnTo>
                    <a:pt x="86" y="18"/>
                  </a:lnTo>
                  <a:lnTo>
                    <a:pt x="109" y="11"/>
                  </a:lnTo>
                  <a:lnTo>
                    <a:pt x="133" y="5"/>
                  </a:lnTo>
                  <a:lnTo>
                    <a:pt x="160" y="1"/>
                  </a:lnTo>
                  <a:lnTo>
                    <a:pt x="187" y="0"/>
                  </a:lnTo>
                  <a:close/>
                </a:path>
              </a:pathLst>
            </a:custGeom>
            <a:solidFill>
              <a:srgbClr val="F4E5BA"/>
            </a:solidFill>
            <a:ln w="0">
              <a:solidFill>
                <a:srgbClr val="F4E5B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74"/>
            <p:cNvSpPr>
              <a:spLocks/>
            </p:cNvSpPr>
            <p:nvPr/>
          </p:nvSpPr>
          <p:spPr bwMode="auto">
            <a:xfrm flipH="1">
              <a:off x="6784505" y="3295305"/>
              <a:ext cx="149313" cy="84342"/>
            </a:xfrm>
            <a:custGeom>
              <a:avLst/>
              <a:gdLst/>
              <a:ahLst/>
              <a:cxnLst>
                <a:cxn ang="0">
                  <a:pos x="185" y="0"/>
                </a:cxn>
                <a:cxn ang="0">
                  <a:pos x="213" y="2"/>
                </a:cxn>
                <a:cxn ang="0">
                  <a:pos x="238" y="5"/>
                </a:cxn>
                <a:cxn ang="0">
                  <a:pos x="263" y="11"/>
                </a:cxn>
                <a:cxn ang="0">
                  <a:pos x="286" y="18"/>
                </a:cxn>
                <a:cxn ang="0">
                  <a:pos x="306" y="26"/>
                </a:cxn>
                <a:cxn ang="0">
                  <a:pos x="324" y="36"/>
                </a:cxn>
                <a:cxn ang="0">
                  <a:pos x="341" y="48"/>
                </a:cxn>
                <a:cxn ang="0">
                  <a:pos x="353" y="61"/>
                </a:cxn>
                <a:cxn ang="0">
                  <a:pos x="362" y="74"/>
                </a:cxn>
                <a:cxn ang="0">
                  <a:pos x="368" y="90"/>
                </a:cxn>
                <a:cxn ang="0">
                  <a:pos x="370" y="105"/>
                </a:cxn>
                <a:cxn ang="0">
                  <a:pos x="368" y="120"/>
                </a:cxn>
                <a:cxn ang="0">
                  <a:pos x="362" y="135"/>
                </a:cxn>
                <a:cxn ang="0">
                  <a:pos x="353" y="148"/>
                </a:cxn>
                <a:cxn ang="0">
                  <a:pos x="341" y="162"/>
                </a:cxn>
                <a:cxn ang="0">
                  <a:pos x="325" y="174"/>
                </a:cxn>
                <a:cxn ang="0">
                  <a:pos x="307" y="184"/>
                </a:cxn>
                <a:cxn ang="0">
                  <a:pos x="286" y="192"/>
                </a:cxn>
                <a:cxn ang="0">
                  <a:pos x="263" y="199"/>
                </a:cxn>
                <a:cxn ang="0">
                  <a:pos x="239" y="205"/>
                </a:cxn>
                <a:cxn ang="0">
                  <a:pos x="213" y="208"/>
                </a:cxn>
                <a:cxn ang="0">
                  <a:pos x="185" y="209"/>
                </a:cxn>
                <a:cxn ang="0">
                  <a:pos x="158" y="208"/>
                </a:cxn>
                <a:cxn ang="0">
                  <a:pos x="132" y="205"/>
                </a:cxn>
                <a:cxn ang="0">
                  <a:pos x="107" y="199"/>
                </a:cxn>
                <a:cxn ang="0">
                  <a:pos x="85" y="192"/>
                </a:cxn>
                <a:cxn ang="0">
                  <a:pos x="64" y="184"/>
                </a:cxn>
                <a:cxn ang="0">
                  <a:pos x="46" y="174"/>
                </a:cxn>
                <a:cxn ang="0">
                  <a:pos x="30" y="162"/>
                </a:cxn>
                <a:cxn ang="0">
                  <a:pos x="18" y="148"/>
                </a:cxn>
                <a:cxn ang="0">
                  <a:pos x="8" y="135"/>
                </a:cxn>
                <a:cxn ang="0">
                  <a:pos x="2" y="120"/>
                </a:cxn>
                <a:cxn ang="0">
                  <a:pos x="0" y="105"/>
                </a:cxn>
                <a:cxn ang="0">
                  <a:pos x="2" y="90"/>
                </a:cxn>
                <a:cxn ang="0">
                  <a:pos x="8" y="74"/>
                </a:cxn>
                <a:cxn ang="0">
                  <a:pos x="18" y="61"/>
                </a:cxn>
                <a:cxn ang="0">
                  <a:pos x="30" y="48"/>
                </a:cxn>
                <a:cxn ang="0">
                  <a:pos x="45" y="36"/>
                </a:cxn>
                <a:cxn ang="0">
                  <a:pos x="63" y="26"/>
                </a:cxn>
                <a:cxn ang="0">
                  <a:pos x="85" y="18"/>
                </a:cxn>
                <a:cxn ang="0">
                  <a:pos x="107" y="11"/>
                </a:cxn>
                <a:cxn ang="0">
                  <a:pos x="131" y="5"/>
                </a:cxn>
                <a:cxn ang="0">
                  <a:pos x="158" y="2"/>
                </a:cxn>
                <a:cxn ang="0">
                  <a:pos x="185" y="0"/>
                </a:cxn>
              </a:cxnLst>
              <a:rect l="0" t="0" r="r" b="b"/>
              <a:pathLst>
                <a:path w="370" h="209">
                  <a:moveTo>
                    <a:pt x="185" y="0"/>
                  </a:moveTo>
                  <a:lnTo>
                    <a:pt x="213" y="2"/>
                  </a:lnTo>
                  <a:lnTo>
                    <a:pt x="238" y="5"/>
                  </a:lnTo>
                  <a:lnTo>
                    <a:pt x="263" y="11"/>
                  </a:lnTo>
                  <a:lnTo>
                    <a:pt x="286" y="18"/>
                  </a:lnTo>
                  <a:lnTo>
                    <a:pt x="306" y="26"/>
                  </a:lnTo>
                  <a:lnTo>
                    <a:pt x="324" y="36"/>
                  </a:lnTo>
                  <a:lnTo>
                    <a:pt x="341" y="48"/>
                  </a:lnTo>
                  <a:lnTo>
                    <a:pt x="353" y="61"/>
                  </a:lnTo>
                  <a:lnTo>
                    <a:pt x="362" y="74"/>
                  </a:lnTo>
                  <a:lnTo>
                    <a:pt x="368" y="90"/>
                  </a:lnTo>
                  <a:lnTo>
                    <a:pt x="370" y="105"/>
                  </a:lnTo>
                  <a:lnTo>
                    <a:pt x="368" y="120"/>
                  </a:lnTo>
                  <a:lnTo>
                    <a:pt x="362" y="135"/>
                  </a:lnTo>
                  <a:lnTo>
                    <a:pt x="353" y="148"/>
                  </a:lnTo>
                  <a:lnTo>
                    <a:pt x="341" y="162"/>
                  </a:lnTo>
                  <a:lnTo>
                    <a:pt x="325" y="174"/>
                  </a:lnTo>
                  <a:lnTo>
                    <a:pt x="307" y="184"/>
                  </a:lnTo>
                  <a:lnTo>
                    <a:pt x="286" y="192"/>
                  </a:lnTo>
                  <a:lnTo>
                    <a:pt x="263" y="199"/>
                  </a:lnTo>
                  <a:lnTo>
                    <a:pt x="239" y="205"/>
                  </a:lnTo>
                  <a:lnTo>
                    <a:pt x="213" y="208"/>
                  </a:lnTo>
                  <a:lnTo>
                    <a:pt x="185" y="209"/>
                  </a:lnTo>
                  <a:lnTo>
                    <a:pt x="158" y="208"/>
                  </a:lnTo>
                  <a:lnTo>
                    <a:pt x="132" y="205"/>
                  </a:lnTo>
                  <a:lnTo>
                    <a:pt x="107" y="199"/>
                  </a:lnTo>
                  <a:lnTo>
                    <a:pt x="85" y="192"/>
                  </a:lnTo>
                  <a:lnTo>
                    <a:pt x="64" y="184"/>
                  </a:lnTo>
                  <a:lnTo>
                    <a:pt x="46" y="174"/>
                  </a:lnTo>
                  <a:lnTo>
                    <a:pt x="30" y="162"/>
                  </a:lnTo>
                  <a:lnTo>
                    <a:pt x="18" y="148"/>
                  </a:lnTo>
                  <a:lnTo>
                    <a:pt x="8" y="135"/>
                  </a:lnTo>
                  <a:lnTo>
                    <a:pt x="2" y="120"/>
                  </a:lnTo>
                  <a:lnTo>
                    <a:pt x="0" y="105"/>
                  </a:lnTo>
                  <a:lnTo>
                    <a:pt x="2" y="90"/>
                  </a:lnTo>
                  <a:lnTo>
                    <a:pt x="8" y="74"/>
                  </a:lnTo>
                  <a:lnTo>
                    <a:pt x="18" y="61"/>
                  </a:lnTo>
                  <a:lnTo>
                    <a:pt x="30" y="48"/>
                  </a:lnTo>
                  <a:lnTo>
                    <a:pt x="45" y="36"/>
                  </a:lnTo>
                  <a:lnTo>
                    <a:pt x="63" y="26"/>
                  </a:lnTo>
                  <a:lnTo>
                    <a:pt x="85" y="18"/>
                  </a:lnTo>
                  <a:lnTo>
                    <a:pt x="107" y="11"/>
                  </a:lnTo>
                  <a:lnTo>
                    <a:pt x="131" y="5"/>
                  </a:lnTo>
                  <a:lnTo>
                    <a:pt x="158" y="2"/>
                  </a:lnTo>
                  <a:lnTo>
                    <a:pt x="185"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75"/>
            <p:cNvSpPr>
              <a:spLocks/>
            </p:cNvSpPr>
            <p:nvPr/>
          </p:nvSpPr>
          <p:spPr bwMode="auto">
            <a:xfrm flipH="1">
              <a:off x="6784504" y="3296113"/>
              <a:ext cx="148507" cy="83132"/>
            </a:xfrm>
            <a:custGeom>
              <a:avLst/>
              <a:gdLst/>
              <a:ahLst/>
              <a:cxnLst>
                <a:cxn ang="0">
                  <a:pos x="184" y="0"/>
                </a:cxn>
                <a:cxn ang="0">
                  <a:pos x="212" y="1"/>
                </a:cxn>
                <a:cxn ang="0">
                  <a:pos x="237" y="4"/>
                </a:cxn>
                <a:cxn ang="0">
                  <a:pos x="261" y="10"/>
                </a:cxn>
                <a:cxn ang="0">
                  <a:pos x="285" y="17"/>
                </a:cxn>
                <a:cxn ang="0">
                  <a:pos x="305" y="25"/>
                </a:cxn>
                <a:cxn ang="0">
                  <a:pos x="323" y="35"/>
                </a:cxn>
                <a:cxn ang="0">
                  <a:pos x="339" y="47"/>
                </a:cxn>
                <a:cxn ang="0">
                  <a:pos x="351" y="59"/>
                </a:cxn>
                <a:cxn ang="0">
                  <a:pos x="360" y="73"/>
                </a:cxn>
                <a:cxn ang="0">
                  <a:pos x="366" y="88"/>
                </a:cxn>
                <a:cxn ang="0">
                  <a:pos x="368" y="103"/>
                </a:cxn>
                <a:cxn ang="0">
                  <a:pos x="366" y="118"/>
                </a:cxn>
                <a:cxn ang="0">
                  <a:pos x="360" y="132"/>
                </a:cxn>
                <a:cxn ang="0">
                  <a:pos x="351" y="146"/>
                </a:cxn>
                <a:cxn ang="0">
                  <a:pos x="339" y="159"/>
                </a:cxn>
                <a:cxn ang="0">
                  <a:pos x="323" y="171"/>
                </a:cxn>
                <a:cxn ang="0">
                  <a:pos x="305" y="181"/>
                </a:cxn>
                <a:cxn ang="0">
                  <a:pos x="285" y="189"/>
                </a:cxn>
                <a:cxn ang="0">
                  <a:pos x="261" y="196"/>
                </a:cxn>
                <a:cxn ang="0">
                  <a:pos x="237" y="202"/>
                </a:cxn>
                <a:cxn ang="0">
                  <a:pos x="212" y="205"/>
                </a:cxn>
                <a:cxn ang="0">
                  <a:pos x="184" y="206"/>
                </a:cxn>
                <a:cxn ang="0">
                  <a:pos x="157" y="205"/>
                </a:cxn>
                <a:cxn ang="0">
                  <a:pos x="131" y="202"/>
                </a:cxn>
                <a:cxn ang="0">
                  <a:pos x="107" y="196"/>
                </a:cxn>
                <a:cxn ang="0">
                  <a:pos x="84" y="189"/>
                </a:cxn>
                <a:cxn ang="0">
                  <a:pos x="63" y="181"/>
                </a:cxn>
                <a:cxn ang="0">
                  <a:pos x="45" y="171"/>
                </a:cxn>
                <a:cxn ang="0">
                  <a:pos x="30" y="159"/>
                </a:cxn>
                <a:cxn ang="0">
                  <a:pos x="18" y="146"/>
                </a:cxn>
                <a:cxn ang="0">
                  <a:pos x="9" y="132"/>
                </a:cxn>
                <a:cxn ang="0">
                  <a:pos x="2" y="118"/>
                </a:cxn>
                <a:cxn ang="0">
                  <a:pos x="0" y="103"/>
                </a:cxn>
                <a:cxn ang="0">
                  <a:pos x="2" y="88"/>
                </a:cxn>
                <a:cxn ang="0">
                  <a:pos x="9" y="73"/>
                </a:cxn>
                <a:cxn ang="0">
                  <a:pos x="18" y="59"/>
                </a:cxn>
                <a:cxn ang="0">
                  <a:pos x="30" y="47"/>
                </a:cxn>
                <a:cxn ang="0">
                  <a:pos x="45" y="35"/>
                </a:cxn>
                <a:cxn ang="0">
                  <a:pos x="63" y="25"/>
                </a:cxn>
                <a:cxn ang="0">
                  <a:pos x="84" y="17"/>
                </a:cxn>
                <a:cxn ang="0">
                  <a:pos x="107" y="10"/>
                </a:cxn>
                <a:cxn ang="0">
                  <a:pos x="131" y="4"/>
                </a:cxn>
                <a:cxn ang="0">
                  <a:pos x="157" y="1"/>
                </a:cxn>
                <a:cxn ang="0">
                  <a:pos x="184" y="0"/>
                </a:cxn>
              </a:cxnLst>
              <a:rect l="0" t="0" r="r" b="b"/>
              <a:pathLst>
                <a:path w="368" h="206">
                  <a:moveTo>
                    <a:pt x="184" y="0"/>
                  </a:moveTo>
                  <a:lnTo>
                    <a:pt x="212" y="1"/>
                  </a:lnTo>
                  <a:lnTo>
                    <a:pt x="237" y="4"/>
                  </a:lnTo>
                  <a:lnTo>
                    <a:pt x="261" y="10"/>
                  </a:lnTo>
                  <a:lnTo>
                    <a:pt x="285" y="17"/>
                  </a:lnTo>
                  <a:lnTo>
                    <a:pt x="305" y="25"/>
                  </a:lnTo>
                  <a:lnTo>
                    <a:pt x="323" y="35"/>
                  </a:lnTo>
                  <a:lnTo>
                    <a:pt x="339" y="47"/>
                  </a:lnTo>
                  <a:lnTo>
                    <a:pt x="351" y="59"/>
                  </a:lnTo>
                  <a:lnTo>
                    <a:pt x="360" y="73"/>
                  </a:lnTo>
                  <a:lnTo>
                    <a:pt x="366" y="88"/>
                  </a:lnTo>
                  <a:lnTo>
                    <a:pt x="368" y="103"/>
                  </a:lnTo>
                  <a:lnTo>
                    <a:pt x="366" y="118"/>
                  </a:lnTo>
                  <a:lnTo>
                    <a:pt x="360" y="132"/>
                  </a:lnTo>
                  <a:lnTo>
                    <a:pt x="351" y="146"/>
                  </a:lnTo>
                  <a:lnTo>
                    <a:pt x="339" y="159"/>
                  </a:lnTo>
                  <a:lnTo>
                    <a:pt x="323" y="171"/>
                  </a:lnTo>
                  <a:lnTo>
                    <a:pt x="305" y="181"/>
                  </a:lnTo>
                  <a:lnTo>
                    <a:pt x="285" y="189"/>
                  </a:lnTo>
                  <a:lnTo>
                    <a:pt x="261" y="196"/>
                  </a:lnTo>
                  <a:lnTo>
                    <a:pt x="237" y="202"/>
                  </a:lnTo>
                  <a:lnTo>
                    <a:pt x="212" y="205"/>
                  </a:lnTo>
                  <a:lnTo>
                    <a:pt x="184" y="206"/>
                  </a:lnTo>
                  <a:lnTo>
                    <a:pt x="157" y="205"/>
                  </a:lnTo>
                  <a:lnTo>
                    <a:pt x="131" y="202"/>
                  </a:lnTo>
                  <a:lnTo>
                    <a:pt x="107" y="196"/>
                  </a:lnTo>
                  <a:lnTo>
                    <a:pt x="84" y="189"/>
                  </a:lnTo>
                  <a:lnTo>
                    <a:pt x="63" y="181"/>
                  </a:lnTo>
                  <a:lnTo>
                    <a:pt x="45" y="171"/>
                  </a:lnTo>
                  <a:lnTo>
                    <a:pt x="30" y="159"/>
                  </a:lnTo>
                  <a:lnTo>
                    <a:pt x="18" y="146"/>
                  </a:lnTo>
                  <a:lnTo>
                    <a:pt x="9" y="132"/>
                  </a:lnTo>
                  <a:lnTo>
                    <a:pt x="2" y="118"/>
                  </a:lnTo>
                  <a:lnTo>
                    <a:pt x="0" y="103"/>
                  </a:lnTo>
                  <a:lnTo>
                    <a:pt x="2" y="88"/>
                  </a:lnTo>
                  <a:lnTo>
                    <a:pt x="9" y="73"/>
                  </a:lnTo>
                  <a:lnTo>
                    <a:pt x="18" y="59"/>
                  </a:lnTo>
                  <a:lnTo>
                    <a:pt x="30" y="47"/>
                  </a:lnTo>
                  <a:lnTo>
                    <a:pt x="45" y="35"/>
                  </a:lnTo>
                  <a:lnTo>
                    <a:pt x="63" y="25"/>
                  </a:lnTo>
                  <a:lnTo>
                    <a:pt x="84" y="17"/>
                  </a:lnTo>
                  <a:lnTo>
                    <a:pt x="107" y="10"/>
                  </a:lnTo>
                  <a:lnTo>
                    <a:pt x="131" y="4"/>
                  </a:lnTo>
                  <a:lnTo>
                    <a:pt x="157" y="1"/>
                  </a:lnTo>
                  <a:lnTo>
                    <a:pt x="184" y="0"/>
                  </a:lnTo>
                  <a:close/>
                </a:path>
              </a:pathLst>
            </a:custGeom>
            <a:solidFill>
              <a:srgbClr val="F5E8BB"/>
            </a:solidFill>
            <a:ln w="0">
              <a:solidFill>
                <a:srgbClr val="F5E8B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76"/>
            <p:cNvSpPr>
              <a:spLocks/>
            </p:cNvSpPr>
            <p:nvPr/>
          </p:nvSpPr>
          <p:spPr bwMode="auto">
            <a:xfrm flipH="1">
              <a:off x="6784909" y="3295305"/>
              <a:ext cx="147699" cy="83535"/>
            </a:xfrm>
            <a:custGeom>
              <a:avLst/>
              <a:gdLst/>
              <a:ahLst/>
              <a:cxnLst>
                <a:cxn ang="0">
                  <a:pos x="183" y="0"/>
                </a:cxn>
                <a:cxn ang="0">
                  <a:pos x="211" y="2"/>
                </a:cxn>
                <a:cxn ang="0">
                  <a:pos x="236" y="5"/>
                </a:cxn>
                <a:cxn ang="0">
                  <a:pos x="260" y="11"/>
                </a:cxn>
                <a:cxn ang="0">
                  <a:pos x="283" y="18"/>
                </a:cxn>
                <a:cxn ang="0">
                  <a:pos x="303" y="26"/>
                </a:cxn>
                <a:cxn ang="0">
                  <a:pos x="321" y="36"/>
                </a:cxn>
                <a:cxn ang="0">
                  <a:pos x="337" y="48"/>
                </a:cxn>
                <a:cxn ang="0">
                  <a:pos x="349" y="60"/>
                </a:cxn>
                <a:cxn ang="0">
                  <a:pos x="358" y="74"/>
                </a:cxn>
                <a:cxn ang="0">
                  <a:pos x="364" y="89"/>
                </a:cxn>
                <a:cxn ang="0">
                  <a:pos x="366" y="104"/>
                </a:cxn>
                <a:cxn ang="0">
                  <a:pos x="364" y="119"/>
                </a:cxn>
                <a:cxn ang="0">
                  <a:pos x="358" y="134"/>
                </a:cxn>
                <a:cxn ang="0">
                  <a:pos x="349" y="147"/>
                </a:cxn>
                <a:cxn ang="0">
                  <a:pos x="337" y="161"/>
                </a:cxn>
                <a:cxn ang="0">
                  <a:pos x="321" y="172"/>
                </a:cxn>
                <a:cxn ang="0">
                  <a:pos x="303" y="182"/>
                </a:cxn>
                <a:cxn ang="0">
                  <a:pos x="283" y="191"/>
                </a:cxn>
                <a:cxn ang="0">
                  <a:pos x="260" y="198"/>
                </a:cxn>
                <a:cxn ang="0">
                  <a:pos x="236" y="203"/>
                </a:cxn>
                <a:cxn ang="0">
                  <a:pos x="211" y="206"/>
                </a:cxn>
                <a:cxn ang="0">
                  <a:pos x="183" y="207"/>
                </a:cxn>
                <a:cxn ang="0">
                  <a:pos x="156" y="206"/>
                </a:cxn>
                <a:cxn ang="0">
                  <a:pos x="130" y="203"/>
                </a:cxn>
                <a:cxn ang="0">
                  <a:pos x="106" y="197"/>
                </a:cxn>
                <a:cxn ang="0">
                  <a:pos x="84" y="190"/>
                </a:cxn>
                <a:cxn ang="0">
                  <a:pos x="63" y="182"/>
                </a:cxn>
                <a:cxn ang="0">
                  <a:pos x="45" y="172"/>
                </a:cxn>
                <a:cxn ang="0">
                  <a:pos x="30" y="160"/>
                </a:cxn>
                <a:cxn ang="0">
                  <a:pos x="18" y="147"/>
                </a:cxn>
                <a:cxn ang="0">
                  <a:pos x="9" y="133"/>
                </a:cxn>
                <a:cxn ang="0">
                  <a:pos x="2" y="119"/>
                </a:cxn>
                <a:cxn ang="0">
                  <a:pos x="0" y="104"/>
                </a:cxn>
                <a:cxn ang="0">
                  <a:pos x="2" y="89"/>
                </a:cxn>
                <a:cxn ang="0">
                  <a:pos x="9" y="73"/>
                </a:cxn>
                <a:cxn ang="0">
                  <a:pos x="18" y="60"/>
                </a:cxn>
                <a:cxn ang="0">
                  <a:pos x="30" y="47"/>
                </a:cxn>
                <a:cxn ang="0">
                  <a:pos x="45" y="36"/>
                </a:cxn>
                <a:cxn ang="0">
                  <a:pos x="63" y="26"/>
                </a:cxn>
                <a:cxn ang="0">
                  <a:pos x="84" y="17"/>
                </a:cxn>
                <a:cxn ang="0">
                  <a:pos x="106" y="10"/>
                </a:cxn>
                <a:cxn ang="0">
                  <a:pos x="130" y="5"/>
                </a:cxn>
                <a:cxn ang="0">
                  <a:pos x="156" y="2"/>
                </a:cxn>
                <a:cxn ang="0">
                  <a:pos x="183" y="0"/>
                </a:cxn>
              </a:cxnLst>
              <a:rect l="0" t="0" r="r" b="b"/>
              <a:pathLst>
                <a:path w="366" h="207">
                  <a:moveTo>
                    <a:pt x="183" y="0"/>
                  </a:moveTo>
                  <a:lnTo>
                    <a:pt x="211" y="2"/>
                  </a:lnTo>
                  <a:lnTo>
                    <a:pt x="236" y="5"/>
                  </a:lnTo>
                  <a:lnTo>
                    <a:pt x="260" y="11"/>
                  </a:lnTo>
                  <a:lnTo>
                    <a:pt x="283" y="18"/>
                  </a:lnTo>
                  <a:lnTo>
                    <a:pt x="303" y="26"/>
                  </a:lnTo>
                  <a:lnTo>
                    <a:pt x="321" y="36"/>
                  </a:lnTo>
                  <a:lnTo>
                    <a:pt x="337" y="48"/>
                  </a:lnTo>
                  <a:lnTo>
                    <a:pt x="349" y="60"/>
                  </a:lnTo>
                  <a:lnTo>
                    <a:pt x="358" y="74"/>
                  </a:lnTo>
                  <a:lnTo>
                    <a:pt x="364" y="89"/>
                  </a:lnTo>
                  <a:lnTo>
                    <a:pt x="366" y="104"/>
                  </a:lnTo>
                  <a:lnTo>
                    <a:pt x="364" y="119"/>
                  </a:lnTo>
                  <a:lnTo>
                    <a:pt x="358" y="134"/>
                  </a:lnTo>
                  <a:lnTo>
                    <a:pt x="349" y="147"/>
                  </a:lnTo>
                  <a:lnTo>
                    <a:pt x="337" y="161"/>
                  </a:lnTo>
                  <a:lnTo>
                    <a:pt x="321" y="172"/>
                  </a:lnTo>
                  <a:lnTo>
                    <a:pt x="303" y="182"/>
                  </a:lnTo>
                  <a:lnTo>
                    <a:pt x="283" y="191"/>
                  </a:lnTo>
                  <a:lnTo>
                    <a:pt x="260" y="198"/>
                  </a:lnTo>
                  <a:lnTo>
                    <a:pt x="236" y="203"/>
                  </a:lnTo>
                  <a:lnTo>
                    <a:pt x="211" y="206"/>
                  </a:lnTo>
                  <a:lnTo>
                    <a:pt x="183" y="207"/>
                  </a:lnTo>
                  <a:lnTo>
                    <a:pt x="156" y="206"/>
                  </a:lnTo>
                  <a:lnTo>
                    <a:pt x="130" y="203"/>
                  </a:lnTo>
                  <a:lnTo>
                    <a:pt x="106" y="197"/>
                  </a:lnTo>
                  <a:lnTo>
                    <a:pt x="84" y="190"/>
                  </a:lnTo>
                  <a:lnTo>
                    <a:pt x="63" y="182"/>
                  </a:lnTo>
                  <a:lnTo>
                    <a:pt x="45" y="172"/>
                  </a:lnTo>
                  <a:lnTo>
                    <a:pt x="30" y="160"/>
                  </a:lnTo>
                  <a:lnTo>
                    <a:pt x="18" y="147"/>
                  </a:lnTo>
                  <a:lnTo>
                    <a:pt x="9" y="133"/>
                  </a:lnTo>
                  <a:lnTo>
                    <a:pt x="2" y="119"/>
                  </a:lnTo>
                  <a:lnTo>
                    <a:pt x="0" y="104"/>
                  </a:lnTo>
                  <a:lnTo>
                    <a:pt x="2" y="89"/>
                  </a:lnTo>
                  <a:lnTo>
                    <a:pt x="9" y="73"/>
                  </a:lnTo>
                  <a:lnTo>
                    <a:pt x="18" y="60"/>
                  </a:lnTo>
                  <a:lnTo>
                    <a:pt x="30" y="47"/>
                  </a:lnTo>
                  <a:lnTo>
                    <a:pt x="45" y="36"/>
                  </a:lnTo>
                  <a:lnTo>
                    <a:pt x="63" y="26"/>
                  </a:lnTo>
                  <a:lnTo>
                    <a:pt x="84" y="17"/>
                  </a:lnTo>
                  <a:lnTo>
                    <a:pt x="106" y="10"/>
                  </a:lnTo>
                  <a:lnTo>
                    <a:pt x="130" y="5"/>
                  </a:lnTo>
                  <a:lnTo>
                    <a:pt x="156" y="2"/>
                  </a:lnTo>
                  <a:lnTo>
                    <a:pt x="183"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77"/>
            <p:cNvSpPr>
              <a:spLocks/>
            </p:cNvSpPr>
            <p:nvPr/>
          </p:nvSpPr>
          <p:spPr bwMode="auto">
            <a:xfrm flipH="1">
              <a:off x="6784909" y="3296113"/>
              <a:ext cx="146892" cy="82324"/>
            </a:xfrm>
            <a:custGeom>
              <a:avLst/>
              <a:gdLst/>
              <a:ahLst/>
              <a:cxnLst>
                <a:cxn ang="0">
                  <a:pos x="182" y="0"/>
                </a:cxn>
                <a:cxn ang="0">
                  <a:pos x="209" y="1"/>
                </a:cxn>
                <a:cxn ang="0">
                  <a:pos x="235" y="4"/>
                </a:cxn>
                <a:cxn ang="0">
                  <a:pos x="260" y="9"/>
                </a:cxn>
                <a:cxn ang="0">
                  <a:pos x="282" y="16"/>
                </a:cxn>
                <a:cxn ang="0">
                  <a:pos x="301" y="25"/>
                </a:cxn>
                <a:cxn ang="0">
                  <a:pos x="319" y="35"/>
                </a:cxn>
                <a:cxn ang="0">
                  <a:pos x="335" y="46"/>
                </a:cxn>
                <a:cxn ang="0">
                  <a:pos x="347" y="58"/>
                </a:cxn>
                <a:cxn ang="0">
                  <a:pos x="356" y="72"/>
                </a:cxn>
                <a:cxn ang="0">
                  <a:pos x="362" y="87"/>
                </a:cxn>
                <a:cxn ang="0">
                  <a:pos x="364" y="102"/>
                </a:cxn>
                <a:cxn ang="0">
                  <a:pos x="362" y="117"/>
                </a:cxn>
                <a:cxn ang="0">
                  <a:pos x="356" y="131"/>
                </a:cxn>
                <a:cxn ang="0">
                  <a:pos x="347" y="145"/>
                </a:cxn>
                <a:cxn ang="0">
                  <a:pos x="335" y="158"/>
                </a:cxn>
                <a:cxn ang="0">
                  <a:pos x="319" y="169"/>
                </a:cxn>
                <a:cxn ang="0">
                  <a:pos x="301" y="179"/>
                </a:cxn>
                <a:cxn ang="0">
                  <a:pos x="282" y="188"/>
                </a:cxn>
                <a:cxn ang="0">
                  <a:pos x="260" y="195"/>
                </a:cxn>
                <a:cxn ang="0">
                  <a:pos x="235" y="200"/>
                </a:cxn>
                <a:cxn ang="0">
                  <a:pos x="209" y="203"/>
                </a:cxn>
                <a:cxn ang="0">
                  <a:pos x="182" y="204"/>
                </a:cxn>
                <a:cxn ang="0">
                  <a:pos x="156" y="203"/>
                </a:cxn>
                <a:cxn ang="0">
                  <a:pos x="129" y="200"/>
                </a:cxn>
                <a:cxn ang="0">
                  <a:pos x="105" y="195"/>
                </a:cxn>
                <a:cxn ang="0">
                  <a:pos x="83" y="188"/>
                </a:cxn>
                <a:cxn ang="0">
                  <a:pos x="63" y="179"/>
                </a:cxn>
                <a:cxn ang="0">
                  <a:pos x="45" y="169"/>
                </a:cxn>
                <a:cxn ang="0">
                  <a:pos x="30" y="158"/>
                </a:cxn>
                <a:cxn ang="0">
                  <a:pos x="18" y="145"/>
                </a:cxn>
                <a:cxn ang="0">
                  <a:pos x="9" y="131"/>
                </a:cxn>
                <a:cxn ang="0">
                  <a:pos x="2" y="117"/>
                </a:cxn>
                <a:cxn ang="0">
                  <a:pos x="0" y="102"/>
                </a:cxn>
                <a:cxn ang="0">
                  <a:pos x="2" y="87"/>
                </a:cxn>
                <a:cxn ang="0">
                  <a:pos x="9" y="72"/>
                </a:cxn>
                <a:cxn ang="0">
                  <a:pos x="18" y="58"/>
                </a:cxn>
                <a:cxn ang="0">
                  <a:pos x="30" y="46"/>
                </a:cxn>
                <a:cxn ang="0">
                  <a:pos x="45" y="35"/>
                </a:cxn>
                <a:cxn ang="0">
                  <a:pos x="63" y="25"/>
                </a:cxn>
                <a:cxn ang="0">
                  <a:pos x="83" y="16"/>
                </a:cxn>
                <a:cxn ang="0">
                  <a:pos x="105" y="9"/>
                </a:cxn>
                <a:cxn ang="0">
                  <a:pos x="129" y="4"/>
                </a:cxn>
                <a:cxn ang="0">
                  <a:pos x="156" y="1"/>
                </a:cxn>
                <a:cxn ang="0">
                  <a:pos x="182" y="0"/>
                </a:cxn>
              </a:cxnLst>
              <a:rect l="0" t="0" r="r" b="b"/>
              <a:pathLst>
                <a:path w="364" h="204">
                  <a:moveTo>
                    <a:pt x="182" y="0"/>
                  </a:moveTo>
                  <a:lnTo>
                    <a:pt x="209" y="1"/>
                  </a:lnTo>
                  <a:lnTo>
                    <a:pt x="235" y="4"/>
                  </a:lnTo>
                  <a:lnTo>
                    <a:pt x="260" y="9"/>
                  </a:lnTo>
                  <a:lnTo>
                    <a:pt x="282" y="16"/>
                  </a:lnTo>
                  <a:lnTo>
                    <a:pt x="301" y="25"/>
                  </a:lnTo>
                  <a:lnTo>
                    <a:pt x="319" y="35"/>
                  </a:lnTo>
                  <a:lnTo>
                    <a:pt x="335" y="46"/>
                  </a:lnTo>
                  <a:lnTo>
                    <a:pt x="347" y="58"/>
                  </a:lnTo>
                  <a:lnTo>
                    <a:pt x="356" y="72"/>
                  </a:lnTo>
                  <a:lnTo>
                    <a:pt x="362" y="87"/>
                  </a:lnTo>
                  <a:lnTo>
                    <a:pt x="364" y="102"/>
                  </a:lnTo>
                  <a:lnTo>
                    <a:pt x="362" y="117"/>
                  </a:lnTo>
                  <a:lnTo>
                    <a:pt x="356" y="131"/>
                  </a:lnTo>
                  <a:lnTo>
                    <a:pt x="347" y="145"/>
                  </a:lnTo>
                  <a:lnTo>
                    <a:pt x="335" y="158"/>
                  </a:lnTo>
                  <a:lnTo>
                    <a:pt x="319" y="169"/>
                  </a:lnTo>
                  <a:lnTo>
                    <a:pt x="301" y="179"/>
                  </a:lnTo>
                  <a:lnTo>
                    <a:pt x="282" y="188"/>
                  </a:lnTo>
                  <a:lnTo>
                    <a:pt x="260" y="195"/>
                  </a:lnTo>
                  <a:lnTo>
                    <a:pt x="235" y="200"/>
                  </a:lnTo>
                  <a:lnTo>
                    <a:pt x="209" y="203"/>
                  </a:lnTo>
                  <a:lnTo>
                    <a:pt x="182" y="204"/>
                  </a:lnTo>
                  <a:lnTo>
                    <a:pt x="156" y="203"/>
                  </a:lnTo>
                  <a:lnTo>
                    <a:pt x="129" y="200"/>
                  </a:lnTo>
                  <a:lnTo>
                    <a:pt x="105" y="195"/>
                  </a:lnTo>
                  <a:lnTo>
                    <a:pt x="83" y="188"/>
                  </a:lnTo>
                  <a:lnTo>
                    <a:pt x="63" y="179"/>
                  </a:lnTo>
                  <a:lnTo>
                    <a:pt x="45" y="169"/>
                  </a:lnTo>
                  <a:lnTo>
                    <a:pt x="30" y="158"/>
                  </a:lnTo>
                  <a:lnTo>
                    <a:pt x="18" y="145"/>
                  </a:lnTo>
                  <a:lnTo>
                    <a:pt x="9" y="131"/>
                  </a:lnTo>
                  <a:lnTo>
                    <a:pt x="2" y="117"/>
                  </a:lnTo>
                  <a:lnTo>
                    <a:pt x="0" y="102"/>
                  </a:lnTo>
                  <a:lnTo>
                    <a:pt x="2" y="87"/>
                  </a:lnTo>
                  <a:lnTo>
                    <a:pt x="9" y="72"/>
                  </a:lnTo>
                  <a:lnTo>
                    <a:pt x="18" y="58"/>
                  </a:lnTo>
                  <a:lnTo>
                    <a:pt x="30" y="46"/>
                  </a:lnTo>
                  <a:lnTo>
                    <a:pt x="45" y="35"/>
                  </a:lnTo>
                  <a:lnTo>
                    <a:pt x="63" y="25"/>
                  </a:lnTo>
                  <a:lnTo>
                    <a:pt x="83" y="16"/>
                  </a:lnTo>
                  <a:lnTo>
                    <a:pt x="105" y="9"/>
                  </a:lnTo>
                  <a:lnTo>
                    <a:pt x="129" y="4"/>
                  </a:lnTo>
                  <a:lnTo>
                    <a:pt x="156" y="1"/>
                  </a:lnTo>
                  <a:lnTo>
                    <a:pt x="182" y="0"/>
                  </a:lnTo>
                  <a:close/>
                </a:path>
              </a:pathLst>
            </a:custGeom>
            <a:solidFill>
              <a:srgbClr val="F5E7BD"/>
            </a:solidFill>
            <a:ln w="0">
              <a:solidFill>
                <a:srgbClr val="F5E7B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78"/>
            <p:cNvSpPr>
              <a:spLocks/>
            </p:cNvSpPr>
            <p:nvPr/>
          </p:nvSpPr>
          <p:spPr bwMode="auto">
            <a:xfrm flipH="1">
              <a:off x="6785312" y="3296920"/>
              <a:ext cx="146085" cy="81517"/>
            </a:xfrm>
            <a:custGeom>
              <a:avLst/>
              <a:gdLst/>
              <a:ahLst/>
              <a:cxnLst>
                <a:cxn ang="0">
                  <a:pos x="181" y="0"/>
                </a:cxn>
                <a:cxn ang="0">
                  <a:pos x="208" y="1"/>
                </a:cxn>
                <a:cxn ang="0">
                  <a:pos x="233" y="4"/>
                </a:cxn>
                <a:cxn ang="0">
                  <a:pos x="257" y="9"/>
                </a:cxn>
                <a:cxn ang="0">
                  <a:pos x="280" y="16"/>
                </a:cxn>
                <a:cxn ang="0">
                  <a:pos x="300" y="25"/>
                </a:cxn>
                <a:cxn ang="0">
                  <a:pos x="317" y="34"/>
                </a:cxn>
                <a:cxn ang="0">
                  <a:pos x="333" y="46"/>
                </a:cxn>
                <a:cxn ang="0">
                  <a:pos x="345" y="58"/>
                </a:cxn>
                <a:cxn ang="0">
                  <a:pos x="354" y="71"/>
                </a:cxn>
                <a:cxn ang="0">
                  <a:pos x="360" y="86"/>
                </a:cxn>
                <a:cxn ang="0">
                  <a:pos x="362" y="101"/>
                </a:cxn>
                <a:cxn ang="0">
                  <a:pos x="360" y="116"/>
                </a:cxn>
                <a:cxn ang="0">
                  <a:pos x="354" y="130"/>
                </a:cxn>
                <a:cxn ang="0">
                  <a:pos x="345" y="143"/>
                </a:cxn>
                <a:cxn ang="0">
                  <a:pos x="333" y="156"/>
                </a:cxn>
                <a:cxn ang="0">
                  <a:pos x="317" y="168"/>
                </a:cxn>
                <a:cxn ang="0">
                  <a:pos x="300" y="177"/>
                </a:cxn>
                <a:cxn ang="0">
                  <a:pos x="280" y="186"/>
                </a:cxn>
                <a:cxn ang="0">
                  <a:pos x="257" y="193"/>
                </a:cxn>
                <a:cxn ang="0">
                  <a:pos x="233" y="198"/>
                </a:cxn>
                <a:cxn ang="0">
                  <a:pos x="208" y="201"/>
                </a:cxn>
                <a:cxn ang="0">
                  <a:pos x="181" y="202"/>
                </a:cxn>
                <a:cxn ang="0">
                  <a:pos x="155" y="201"/>
                </a:cxn>
                <a:cxn ang="0">
                  <a:pos x="129" y="198"/>
                </a:cxn>
                <a:cxn ang="0">
                  <a:pos x="105" y="193"/>
                </a:cxn>
                <a:cxn ang="0">
                  <a:pos x="83" y="186"/>
                </a:cxn>
                <a:cxn ang="0">
                  <a:pos x="62" y="177"/>
                </a:cxn>
                <a:cxn ang="0">
                  <a:pos x="45" y="168"/>
                </a:cxn>
                <a:cxn ang="0">
                  <a:pos x="30" y="156"/>
                </a:cxn>
                <a:cxn ang="0">
                  <a:pos x="18" y="143"/>
                </a:cxn>
                <a:cxn ang="0">
                  <a:pos x="9" y="130"/>
                </a:cxn>
                <a:cxn ang="0">
                  <a:pos x="2" y="116"/>
                </a:cxn>
                <a:cxn ang="0">
                  <a:pos x="0" y="101"/>
                </a:cxn>
                <a:cxn ang="0">
                  <a:pos x="2" y="86"/>
                </a:cxn>
                <a:cxn ang="0">
                  <a:pos x="9" y="71"/>
                </a:cxn>
                <a:cxn ang="0">
                  <a:pos x="18" y="58"/>
                </a:cxn>
                <a:cxn ang="0">
                  <a:pos x="30" y="46"/>
                </a:cxn>
                <a:cxn ang="0">
                  <a:pos x="45" y="34"/>
                </a:cxn>
                <a:cxn ang="0">
                  <a:pos x="62" y="25"/>
                </a:cxn>
                <a:cxn ang="0">
                  <a:pos x="83" y="16"/>
                </a:cxn>
                <a:cxn ang="0">
                  <a:pos x="105" y="9"/>
                </a:cxn>
                <a:cxn ang="0">
                  <a:pos x="129" y="4"/>
                </a:cxn>
                <a:cxn ang="0">
                  <a:pos x="155" y="1"/>
                </a:cxn>
                <a:cxn ang="0">
                  <a:pos x="181" y="0"/>
                </a:cxn>
              </a:cxnLst>
              <a:rect l="0" t="0" r="r" b="b"/>
              <a:pathLst>
                <a:path w="362" h="202">
                  <a:moveTo>
                    <a:pt x="181" y="0"/>
                  </a:moveTo>
                  <a:lnTo>
                    <a:pt x="208" y="1"/>
                  </a:lnTo>
                  <a:lnTo>
                    <a:pt x="233" y="4"/>
                  </a:lnTo>
                  <a:lnTo>
                    <a:pt x="257" y="9"/>
                  </a:lnTo>
                  <a:lnTo>
                    <a:pt x="280" y="16"/>
                  </a:lnTo>
                  <a:lnTo>
                    <a:pt x="300" y="25"/>
                  </a:lnTo>
                  <a:lnTo>
                    <a:pt x="317" y="34"/>
                  </a:lnTo>
                  <a:lnTo>
                    <a:pt x="333" y="46"/>
                  </a:lnTo>
                  <a:lnTo>
                    <a:pt x="345" y="58"/>
                  </a:lnTo>
                  <a:lnTo>
                    <a:pt x="354" y="71"/>
                  </a:lnTo>
                  <a:lnTo>
                    <a:pt x="360" y="86"/>
                  </a:lnTo>
                  <a:lnTo>
                    <a:pt x="362" y="101"/>
                  </a:lnTo>
                  <a:lnTo>
                    <a:pt x="360" y="116"/>
                  </a:lnTo>
                  <a:lnTo>
                    <a:pt x="354" y="130"/>
                  </a:lnTo>
                  <a:lnTo>
                    <a:pt x="345" y="143"/>
                  </a:lnTo>
                  <a:lnTo>
                    <a:pt x="333" y="156"/>
                  </a:lnTo>
                  <a:lnTo>
                    <a:pt x="317" y="168"/>
                  </a:lnTo>
                  <a:lnTo>
                    <a:pt x="300" y="177"/>
                  </a:lnTo>
                  <a:lnTo>
                    <a:pt x="280" y="186"/>
                  </a:lnTo>
                  <a:lnTo>
                    <a:pt x="257" y="193"/>
                  </a:lnTo>
                  <a:lnTo>
                    <a:pt x="233" y="198"/>
                  </a:lnTo>
                  <a:lnTo>
                    <a:pt x="208" y="201"/>
                  </a:lnTo>
                  <a:lnTo>
                    <a:pt x="181" y="202"/>
                  </a:lnTo>
                  <a:lnTo>
                    <a:pt x="155" y="201"/>
                  </a:lnTo>
                  <a:lnTo>
                    <a:pt x="129" y="198"/>
                  </a:lnTo>
                  <a:lnTo>
                    <a:pt x="105" y="193"/>
                  </a:lnTo>
                  <a:lnTo>
                    <a:pt x="83" y="186"/>
                  </a:lnTo>
                  <a:lnTo>
                    <a:pt x="62" y="177"/>
                  </a:lnTo>
                  <a:lnTo>
                    <a:pt x="45" y="168"/>
                  </a:lnTo>
                  <a:lnTo>
                    <a:pt x="30" y="156"/>
                  </a:lnTo>
                  <a:lnTo>
                    <a:pt x="18" y="143"/>
                  </a:lnTo>
                  <a:lnTo>
                    <a:pt x="9" y="130"/>
                  </a:lnTo>
                  <a:lnTo>
                    <a:pt x="2" y="116"/>
                  </a:lnTo>
                  <a:lnTo>
                    <a:pt x="0" y="101"/>
                  </a:lnTo>
                  <a:lnTo>
                    <a:pt x="2" y="86"/>
                  </a:lnTo>
                  <a:lnTo>
                    <a:pt x="9" y="71"/>
                  </a:lnTo>
                  <a:lnTo>
                    <a:pt x="18" y="58"/>
                  </a:lnTo>
                  <a:lnTo>
                    <a:pt x="30" y="46"/>
                  </a:lnTo>
                  <a:lnTo>
                    <a:pt x="45" y="34"/>
                  </a:lnTo>
                  <a:lnTo>
                    <a:pt x="62" y="25"/>
                  </a:lnTo>
                  <a:lnTo>
                    <a:pt x="83" y="16"/>
                  </a:lnTo>
                  <a:lnTo>
                    <a:pt x="105" y="9"/>
                  </a:lnTo>
                  <a:lnTo>
                    <a:pt x="129" y="4"/>
                  </a:lnTo>
                  <a:lnTo>
                    <a:pt x="155" y="1"/>
                  </a:lnTo>
                  <a:lnTo>
                    <a:pt x="181" y="0"/>
                  </a:lnTo>
                  <a:close/>
                </a:path>
              </a:pathLst>
            </a:custGeom>
            <a:solidFill>
              <a:srgbClr val="F5E8BE"/>
            </a:solidFill>
            <a:ln w="0">
              <a:solidFill>
                <a:srgbClr val="F5E8B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79"/>
            <p:cNvSpPr>
              <a:spLocks/>
            </p:cNvSpPr>
            <p:nvPr/>
          </p:nvSpPr>
          <p:spPr bwMode="auto">
            <a:xfrm flipH="1">
              <a:off x="6785312" y="3296516"/>
              <a:ext cx="145278" cy="81517"/>
            </a:xfrm>
            <a:custGeom>
              <a:avLst/>
              <a:gdLst/>
              <a:ahLst/>
              <a:cxnLst>
                <a:cxn ang="0">
                  <a:pos x="180" y="0"/>
                </a:cxn>
                <a:cxn ang="0">
                  <a:pos x="207" y="1"/>
                </a:cxn>
                <a:cxn ang="0">
                  <a:pos x="232" y="4"/>
                </a:cxn>
                <a:cxn ang="0">
                  <a:pos x="257" y="9"/>
                </a:cxn>
                <a:cxn ang="0">
                  <a:pos x="278" y="16"/>
                </a:cxn>
                <a:cxn ang="0">
                  <a:pos x="298" y="25"/>
                </a:cxn>
                <a:cxn ang="0">
                  <a:pos x="316" y="34"/>
                </a:cxn>
                <a:cxn ang="0">
                  <a:pos x="332" y="46"/>
                </a:cxn>
                <a:cxn ang="0">
                  <a:pos x="344" y="58"/>
                </a:cxn>
                <a:cxn ang="0">
                  <a:pos x="353" y="71"/>
                </a:cxn>
                <a:cxn ang="0">
                  <a:pos x="358" y="86"/>
                </a:cxn>
                <a:cxn ang="0">
                  <a:pos x="360" y="101"/>
                </a:cxn>
                <a:cxn ang="0">
                  <a:pos x="358" y="116"/>
                </a:cxn>
                <a:cxn ang="0">
                  <a:pos x="352" y="130"/>
                </a:cxn>
                <a:cxn ang="0">
                  <a:pos x="343" y="143"/>
                </a:cxn>
                <a:cxn ang="0">
                  <a:pos x="331" y="156"/>
                </a:cxn>
                <a:cxn ang="0">
                  <a:pos x="315" y="168"/>
                </a:cxn>
                <a:cxn ang="0">
                  <a:pos x="298" y="177"/>
                </a:cxn>
                <a:cxn ang="0">
                  <a:pos x="278" y="186"/>
                </a:cxn>
                <a:cxn ang="0">
                  <a:pos x="255" y="193"/>
                </a:cxn>
                <a:cxn ang="0">
                  <a:pos x="232" y="198"/>
                </a:cxn>
                <a:cxn ang="0">
                  <a:pos x="207" y="201"/>
                </a:cxn>
                <a:cxn ang="0">
                  <a:pos x="180" y="202"/>
                </a:cxn>
                <a:cxn ang="0">
                  <a:pos x="154" y="201"/>
                </a:cxn>
                <a:cxn ang="0">
                  <a:pos x="128" y="198"/>
                </a:cxn>
                <a:cxn ang="0">
                  <a:pos x="104" y="193"/>
                </a:cxn>
                <a:cxn ang="0">
                  <a:pos x="83" y="186"/>
                </a:cxn>
                <a:cxn ang="0">
                  <a:pos x="62" y="177"/>
                </a:cxn>
                <a:cxn ang="0">
                  <a:pos x="44" y="168"/>
                </a:cxn>
                <a:cxn ang="0">
                  <a:pos x="29" y="156"/>
                </a:cxn>
                <a:cxn ang="0">
                  <a:pos x="17" y="143"/>
                </a:cxn>
                <a:cxn ang="0">
                  <a:pos x="8" y="130"/>
                </a:cxn>
                <a:cxn ang="0">
                  <a:pos x="3" y="116"/>
                </a:cxn>
                <a:cxn ang="0">
                  <a:pos x="0" y="101"/>
                </a:cxn>
                <a:cxn ang="0">
                  <a:pos x="3" y="86"/>
                </a:cxn>
                <a:cxn ang="0">
                  <a:pos x="9" y="71"/>
                </a:cxn>
                <a:cxn ang="0">
                  <a:pos x="18" y="58"/>
                </a:cxn>
                <a:cxn ang="0">
                  <a:pos x="30" y="46"/>
                </a:cxn>
                <a:cxn ang="0">
                  <a:pos x="45" y="34"/>
                </a:cxn>
                <a:cxn ang="0">
                  <a:pos x="62" y="25"/>
                </a:cxn>
                <a:cxn ang="0">
                  <a:pos x="83" y="16"/>
                </a:cxn>
                <a:cxn ang="0">
                  <a:pos x="105" y="9"/>
                </a:cxn>
                <a:cxn ang="0">
                  <a:pos x="128" y="4"/>
                </a:cxn>
                <a:cxn ang="0">
                  <a:pos x="154" y="1"/>
                </a:cxn>
                <a:cxn ang="0">
                  <a:pos x="180" y="0"/>
                </a:cxn>
              </a:cxnLst>
              <a:rect l="0" t="0" r="r" b="b"/>
              <a:pathLst>
                <a:path w="360" h="202">
                  <a:moveTo>
                    <a:pt x="180" y="0"/>
                  </a:moveTo>
                  <a:lnTo>
                    <a:pt x="207" y="1"/>
                  </a:lnTo>
                  <a:lnTo>
                    <a:pt x="232" y="4"/>
                  </a:lnTo>
                  <a:lnTo>
                    <a:pt x="257" y="9"/>
                  </a:lnTo>
                  <a:lnTo>
                    <a:pt x="278" y="16"/>
                  </a:lnTo>
                  <a:lnTo>
                    <a:pt x="298" y="25"/>
                  </a:lnTo>
                  <a:lnTo>
                    <a:pt x="316" y="34"/>
                  </a:lnTo>
                  <a:lnTo>
                    <a:pt x="332" y="46"/>
                  </a:lnTo>
                  <a:lnTo>
                    <a:pt x="344" y="58"/>
                  </a:lnTo>
                  <a:lnTo>
                    <a:pt x="353" y="71"/>
                  </a:lnTo>
                  <a:lnTo>
                    <a:pt x="358" y="86"/>
                  </a:lnTo>
                  <a:lnTo>
                    <a:pt x="360" y="101"/>
                  </a:lnTo>
                  <a:lnTo>
                    <a:pt x="358" y="116"/>
                  </a:lnTo>
                  <a:lnTo>
                    <a:pt x="352" y="130"/>
                  </a:lnTo>
                  <a:lnTo>
                    <a:pt x="343" y="143"/>
                  </a:lnTo>
                  <a:lnTo>
                    <a:pt x="331" y="156"/>
                  </a:lnTo>
                  <a:lnTo>
                    <a:pt x="315" y="168"/>
                  </a:lnTo>
                  <a:lnTo>
                    <a:pt x="298" y="177"/>
                  </a:lnTo>
                  <a:lnTo>
                    <a:pt x="278" y="186"/>
                  </a:lnTo>
                  <a:lnTo>
                    <a:pt x="255" y="193"/>
                  </a:lnTo>
                  <a:lnTo>
                    <a:pt x="232" y="198"/>
                  </a:lnTo>
                  <a:lnTo>
                    <a:pt x="207" y="201"/>
                  </a:lnTo>
                  <a:lnTo>
                    <a:pt x="180" y="202"/>
                  </a:lnTo>
                  <a:lnTo>
                    <a:pt x="154" y="201"/>
                  </a:lnTo>
                  <a:lnTo>
                    <a:pt x="128" y="198"/>
                  </a:lnTo>
                  <a:lnTo>
                    <a:pt x="104" y="193"/>
                  </a:lnTo>
                  <a:lnTo>
                    <a:pt x="83" y="186"/>
                  </a:lnTo>
                  <a:lnTo>
                    <a:pt x="62" y="177"/>
                  </a:lnTo>
                  <a:lnTo>
                    <a:pt x="44" y="168"/>
                  </a:lnTo>
                  <a:lnTo>
                    <a:pt x="29" y="156"/>
                  </a:lnTo>
                  <a:lnTo>
                    <a:pt x="17" y="143"/>
                  </a:lnTo>
                  <a:lnTo>
                    <a:pt x="8" y="130"/>
                  </a:lnTo>
                  <a:lnTo>
                    <a:pt x="3" y="116"/>
                  </a:lnTo>
                  <a:lnTo>
                    <a:pt x="0" y="101"/>
                  </a:lnTo>
                  <a:lnTo>
                    <a:pt x="3" y="86"/>
                  </a:lnTo>
                  <a:lnTo>
                    <a:pt x="9" y="71"/>
                  </a:lnTo>
                  <a:lnTo>
                    <a:pt x="18" y="58"/>
                  </a:lnTo>
                  <a:lnTo>
                    <a:pt x="30" y="46"/>
                  </a:lnTo>
                  <a:lnTo>
                    <a:pt x="45" y="34"/>
                  </a:lnTo>
                  <a:lnTo>
                    <a:pt x="62" y="25"/>
                  </a:lnTo>
                  <a:lnTo>
                    <a:pt x="83" y="16"/>
                  </a:lnTo>
                  <a:lnTo>
                    <a:pt x="105" y="9"/>
                  </a:lnTo>
                  <a:lnTo>
                    <a:pt x="128" y="4"/>
                  </a:lnTo>
                  <a:lnTo>
                    <a:pt x="154" y="1"/>
                  </a:lnTo>
                  <a:lnTo>
                    <a:pt x="180"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80"/>
            <p:cNvSpPr>
              <a:spLocks/>
            </p:cNvSpPr>
            <p:nvPr/>
          </p:nvSpPr>
          <p:spPr bwMode="auto">
            <a:xfrm flipH="1">
              <a:off x="6786119" y="3296920"/>
              <a:ext cx="143260" cy="80710"/>
            </a:xfrm>
            <a:custGeom>
              <a:avLst/>
              <a:gdLst/>
              <a:ahLst/>
              <a:cxnLst>
                <a:cxn ang="0">
                  <a:pos x="177" y="0"/>
                </a:cxn>
                <a:cxn ang="0">
                  <a:pos x="204" y="1"/>
                </a:cxn>
                <a:cxn ang="0">
                  <a:pos x="228" y="4"/>
                </a:cxn>
                <a:cxn ang="0">
                  <a:pos x="251" y="9"/>
                </a:cxn>
                <a:cxn ang="0">
                  <a:pos x="274" y="16"/>
                </a:cxn>
                <a:cxn ang="0">
                  <a:pos x="294" y="24"/>
                </a:cxn>
                <a:cxn ang="0">
                  <a:pos x="311" y="34"/>
                </a:cxn>
                <a:cxn ang="0">
                  <a:pos x="327" y="45"/>
                </a:cxn>
                <a:cxn ang="0">
                  <a:pos x="339" y="57"/>
                </a:cxn>
                <a:cxn ang="0">
                  <a:pos x="348" y="70"/>
                </a:cxn>
                <a:cxn ang="0">
                  <a:pos x="353" y="85"/>
                </a:cxn>
                <a:cxn ang="0">
                  <a:pos x="355" y="100"/>
                </a:cxn>
                <a:cxn ang="0">
                  <a:pos x="353" y="115"/>
                </a:cxn>
                <a:cxn ang="0">
                  <a:pos x="348" y="129"/>
                </a:cxn>
                <a:cxn ang="0">
                  <a:pos x="339" y="142"/>
                </a:cxn>
                <a:cxn ang="0">
                  <a:pos x="327" y="155"/>
                </a:cxn>
                <a:cxn ang="0">
                  <a:pos x="311" y="166"/>
                </a:cxn>
                <a:cxn ang="0">
                  <a:pos x="294" y="176"/>
                </a:cxn>
                <a:cxn ang="0">
                  <a:pos x="274" y="184"/>
                </a:cxn>
                <a:cxn ang="0">
                  <a:pos x="252" y="191"/>
                </a:cxn>
                <a:cxn ang="0">
                  <a:pos x="229" y="196"/>
                </a:cxn>
                <a:cxn ang="0">
                  <a:pos x="204" y="199"/>
                </a:cxn>
                <a:cxn ang="0">
                  <a:pos x="177" y="200"/>
                </a:cxn>
                <a:cxn ang="0">
                  <a:pos x="151" y="199"/>
                </a:cxn>
                <a:cxn ang="0">
                  <a:pos x="127" y="196"/>
                </a:cxn>
                <a:cxn ang="0">
                  <a:pos x="103" y="191"/>
                </a:cxn>
                <a:cxn ang="0">
                  <a:pos x="81" y="184"/>
                </a:cxn>
                <a:cxn ang="0">
                  <a:pos x="60" y="176"/>
                </a:cxn>
                <a:cxn ang="0">
                  <a:pos x="43" y="166"/>
                </a:cxn>
                <a:cxn ang="0">
                  <a:pos x="28" y="155"/>
                </a:cxn>
                <a:cxn ang="0">
                  <a:pos x="16" y="142"/>
                </a:cxn>
                <a:cxn ang="0">
                  <a:pos x="7" y="129"/>
                </a:cxn>
                <a:cxn ang="0">
                  <a:pos x="2" y="115"/>
                </a:cxn>
                <a:cxn ang="0">
                  <a:pos x="0" y="100"/>
                </a:cxn>
                <a:cxn ang="0">
                  <a:pos x="2" y="85"/>
                </a:cxn>
                <a:cxn ang="0">
                  <a:pos x="7" y="70"/>
                </a:cxn>
                <a:cxn ang="0">
                  <a:pos x="16" y="57"/>
                </a:cxn>
                <a:cxn ang="0">
                  <a:pos x="28" y="45"/>
                </a:cxn>
                <a:cxn ang="0">
                  <a:pos x="43" y="34"/>
                </a:cxn>
                <a:cxn ang="0">
                  <a:pos x="60" y="24"/>
                </a:cxn>
                <a:cxn ang="0">
                  <a:pos x="81" y="16"/>
                </a:cxn>
                <a:cxn ang="0">
                  <a:pos x="102" y="9"/>
                </a:cxn>
                <a:cxn ang="0">
                  <a:pos x="125" y="4"/>
                </a:cxn>
                <a:cxn ang="0">
                  <a:pos x="151" y="1"/>
                </a:cxn>
                <a:cxn ang="0">
                  <a:pos x="177" y="0"/>
                </a:cxn>
              </a:cxnLst>
              <a:rect l="0" t="0" r="r" b="b"/>
              <a:pathLst>
                <a:path w="355" h="200">
                  <a:moveTo>
                    <a:pt x="177" y="0"/>
                  </a:moveTo>
                  <a:lnTo>
                    <a:pt x="204" y="1"/>
                  </a:lnTo>
                  <a:lnTo>
                    <a:pt x="228" y="4"/>
                  </a:lnTo>
                  <a:lnTo>
                    <a:pt x="251" y="9"/>
                  </a:lnTo>
                  <a:lnTo>
                    <a:pt x="274" y="16"/>
                  </a:lnTo>
                  <a:lnTo>
                    <a:pt x="294" y="24"/>
                  </a:lnTo>
                  <a:lnTo>
                    <a:pt x="311" y="34"/>
                  </a:lnTo>
                  <a:lnTo>
                    <a:pt x="327" y="45"/>
                  </a:lnTo>
                  <a:lnTo>
                    <a:pt x="339" y="57"/>
                  </a:lnTo>
                  <a:lnTo>
                    <a:pt x="348" y="70"/>
                  </a:lnTo>
                  <a:lnTo>
                    <a:pt x="353" y="85"/>
                  </a:lnTo>
                  <a:lnTo>
                    <a:pt x="355" y="100"/>
                  </a:lnTo>
                  <a:lnTo>
                    <a:pt x="353" y="115"/>
                  </a:lnTo>
                  <a:lnTo>
                    <a:pt x="348" y="129"/>
                  </a:lnTo>
                  <a:lnTo>
                    <a:pt x="339" y="142"/>
                  </a:lnTo>
                  <a:lnTo>
                    <a:pt x="327" y="155"/>
                  </a:lnTo>
                  <a:lnTo>
                    <a:pt x="311" y="166"/>
                  </a:lnTo>
                  <a:lnTo>
                    <a:pt x="294" y="176"/>
                  </a:lnTo>
                  <a:lnTo>
                    <a:pt x="274" y="184"/>
                  </a:lnTo>
                  <a:lnTo>
                    <a:pt x="252" y="191"/>
                  </a:lnTo>
                  <a:lnTo>
                    <a:pt x="229" y="196"/>
                  </a:lnTo>
                  <a:lnTo>
                    <a:pt x="204" y="199"/>
                  </a:lnTo>
                  <a:lnTo>
                    <a:pt x="177" y="200"/>
                  </a:lnTo>
                  <a:lnTo>
                    <a:pt x="151" y="199"/>
                  </a:lnTo>
                  <a:lnTo>
                    <a:pt x="127" y="196"/>
                  </a:lnTo>
                  <a:lnTo>
                    <a:pt x="103" y="191"/>
                  </a:lnTo>
                  <a:lnTo>
                    <a:pt x="81" y="184"/>
                  </a:lnTo>
                  <a:lnTo>
                    <a:pt x="60" y="176"/>
                  </a:lnTo>
                  <a:lnTo>
                    <a:pt x="43" y="166"/>
                  </a:lnTo>
                  <a:lnTo>
                    <a:pt x="28" y="155"/>
                  </a:lnTo>
                  <a:lnTo>
                    <a:pt x="16" y="142"/>
                  </a:lnTo>
                  <a:lnTo>
                    <a:pt x="7" y="129"/>
                  </a:lnTo>
                  <a:lnTo>
                    <a:pt x="2" y="115"/>
                  </a:lnTo>
                  <a:lnTo>
                    <a:pt x="0" y="100"/>
                  </a:lnTo>
                  <a:lnTo>
                    <a:pt x="2" y="85"/>
                  </a:lnTo>
                  <a:lnTo>
                    <a:pt x="7" y="70"/>
                  </a:lnTo>
                  <a:lnTo>
                    <a:pt x="16" y="57"/>
                  </a:lnTo>
                  <a:lnTo>
                    <a:pt x="28" y="45"/>
                  </a:lnTo>
                  <a:lnTo>
                    <a:pt x="43" y="34"/>
                  </a:lnTo>
                  <a:lnTo>
                    <a:pt x="60" y="24"/>
                  </a:lnTo>
                  <a:lnTo>
                    <a:pt x="81" y="16"/>
                  </a:lnTo>
                  <a:lnTo>
                    <a:pt x="102" y="9"/>
                  </a:lnTo>
                  <a:lnTo>
                    <a:pt x="125" y="4"/>
                  </a:lnTo>
                  <a:lnTo>
                    <a:pt x="151" y="1"/>
                  </a:lnTo>
                  <a:lnTo>
                    <a:pt x="177" y="0"/>
                  </a:lnTo>
                  <a:close/>
                </a:path>
              </a:pathLst>
            </a:custGeom>
            <a:solidFill>
              <a:srgbClr val="F5E8BF"/>
            </a:solidFill>
            <a:ln w="0">
              <a:solidFill>
                <a:srgbClr val="F5E8B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81"/>
            <p:cNvSpPr>
              <a:spLocks/>
            </p:cNvSpPr>
            <p:nvPr/>
          </p:nvSpPr>
          <p:spPr bwMode="auto">
            <a:xfrm flipH="1">
              <a:off x="6786120" y="3297323"/>
              <a:ext cx="142453" cy="79903"/>
            </a:xfrm>
            <a:custGeom>
              <a:avLst/>
              <a:gdLst/>
              <a:ahLst/>
              <a:cxnLst>
                <a:cxn ang="0">
                  <a:pos x="176" y="0"/>
                </a:cxn>
                <a:cxn ang="0">
                  <a:pos x="203" y="1"/>
                </a:cxn>
                <a:cxn ang="0">
                  <a:pos x="227" y="4"/>
                </a:cxn>
                <a:cxn ang="0">
                  <a:pos x="250" y="9"/>
                </a:cxn>
                <a:cxn ang="0">
                  <a:pos x="273" y="16"/>
                </a:cxn>
                <a:cxn ang="0">
                  <a:pos x="292" y="24"/>
                </a:cxn>
                <a:cxn ang="0">
                  <a:pos x="309" y="34"/>
                </a:cxn>
                <a:cxn ang="0">
                  <a:pos x="325" y="45"/>
                </a:cxn>
                <a:cxn ang="0">
                  <a:pos x="337" y="57"/>
                </a:cxn>
                <a:cxn ang="0">
                  <a:pos x="346" y="70"/>
                </a:cxn>
                <a:cxn ang="0">
                  <a:pos x="351" y="85"/>
                </a:cxn>
                <a:cxn ang="0">
                  <a:pos x="353" y="99"/>
                </a:cxn>
                <a:cxn ang="0">
                  <a:pos x="351" y="113"/>
                </a:cxn>
                <a:cxn ang="0">
                  <a:pos x="346" y="127"/>
                </a:cxn>
                <a:cxn ang="0">
                  <a:pos x="337" y="140"/>
                </a:cxn>
                <a:cxn ang="0">
                  <a:pos x="325" y="153"/>
                </a:cxn>
                <a:cxn ang="0">
                  <a:pos x="309" y="164"/>
                </a:cxn>
                <a:cxn ang="0">
                  <a:pos x="292" y="174"/>
                </a:cxn>
                <a:cxn ang="0">
                  <a:pos x="273" y="182"/>
                </a:cxn>
                <a:cxn ang="0">
                  <a:pos x="250" y="189"/>
                </a:cxn>
                <a:cxn ang="0">
                  <a:pos x="227" y="194"/>
                </a:cxn>
                <a:cxn ang="0">
                  <a:pos x="203" y="197"/>
                </a:cxn>
                <a:cxn ang="0">
                  <a:pos x="176" y="198"/>
                </a:cxn>
                <a:cxn ang="0">
                  <a:pos x="150" y="197"/>
                </a:cxn>
                <a:cxn ang="0">
                  <a:pos x="126" y="194"/>
                </a:cxn>
                <a:cxn ang="0">
                  <a:pos x="102" y="189"/>
                </a:cxn>
                <a:cxn ang="0">
                  <a:pos x="80" y="182"/>
                </a:cxn>
                <a:cxn ang="0">
                  <a:pos x="61" y="174"/>
                </a:cxn>
                <a:cxn ang="0">
                  <a:pos x="43" y="164"/>
                </a:cxn>
                <a:cxn ang="0">
                  <a:pos x="28" y="153"/>
                </a:cxn>
                <a:cxn ang="0">
                  <a:pos x="16" y="140"/>
                </a:cxn>
                <a:cxn ang="0">
                  <a:pos x="7" y="127"/>
                </a:cxn>
                <a:cxn ang="0">
                  <a:pos x="2" y="113"/>
                </a:cxn>
                <a:cxn ang="0">
                  <a:pos x="0" y="99"/>
                </a:cxn>
                <a:cxn ang="0">
                  <a:pos x="2" y="85"/>
                </a:cxn>
                <a:cxn ang="0">
                  <a:pos x="7" y="70"/>
                </a:cxn>
                <a:cxn ang="0">
                  <a:pos x="16" y="57"/>
                </a:cxn>
                <a:cxn ang="0">
                  <a:pos x="28" y="45"/>
                </a:cxn>
                <a:cxn ang="0">
                  <a:pos x="43" y="34"/>
                </a:cxn>
                <a:cxn ang="0">
                  <a:pos x="61" y="24"/>
                </a:cxn>
                <a:cxn ang="0">
                  <a:pos x="80" y="16"/>
                </a:cxn>
                <a:cxn ang="0">
                  <a:pos x="102" y="9"/>
                </a:cxn>
                <a:cxn ang="0">
                  <a:pos x="126" y="4"/>
                </a:cxn>
                <a:cxn ang="0">
                  <a:pos x="150" y="1"/>
                </a:cxn>
                <a:cxn ang="0">
                  <a:pos x="176" y="0"/>
                </a:cxn>
              </a:cxnLst>
              <a:rect l="0" t="0" r="r" b="b"/>
              <a:pathLst>
                <a:path w="353" h="198">
                  <a:moveTo>
                    <a:pt x="176" y="0"/>
                  </a:moveTo>
                  <a:lnTo>
                    <a:pt x="203" y="1"/>
                  </a:lnTo>
                  <a:lnTo>
                    <a:pt x="227" y="4"/>
                  </a:lnTo>
                  <a:lnTo>
                    <a:pt x="250" y="9"/>
                  </a:lnTo>
                  <a:lnTo>
                    <a:pt x="273" y="16"/>
                  </a:lnTo>
                  <a:lnTo>
                    <a:pt x="292" y="24"/>
                  </a:lnTo>
                  <a:lnTo>
                    <a:pt x="309" y="34"/>
                  </a:lnTo>
                  <a:lnTo>
                    <a:pt x="325" y="45"/>
                  </a:lnTo>
                  <a:lnTo>
                    <a:pt x="337" y="57"/>
                  </a:lnTo>
                  <a:lnTo>
                    <a:pt x="346" y="70"/>
                  </a:lnTo>
                  <a:lnTo>
                    <a:pt x="351" y="85"/>
                  </a:lnTo>
                  <a:lnTo>
                    <a:pt x="353" y="99"/>
                  </a:lnTo>
                  <a:lnTo>
                    <a:pt x="351" y="113"/>
                  </a:lnTo>
                  <a:lnTo>
                    <a:pt x="346" y="127"/>
                  </a:lnTo>
                  <a:lnTo>
                    <a:pt x="337" y="140"/>
                  </a:lnTo>
                  <a:lnTo>
                    <a:pt x="325" y="153"/>
                  </a:lnTo>
                  <a:lnTo>
                    <a:pt x="309" y="164"/>
                  </a:lnTo>
                  <a:lnTo>
                    <a:pt x="292" y="174"/>
                  </a:lnTo>
                  <a:lnTo>
                    <a:pt x="273" y="182"/>
                  </a:lnTo>
                  <a:lnTo>
                    <a:pt x="250" y="189"/>
                  </a:lnTo>
                  <a:lnTo>
                    <a:pt x="227" y="194"/>
                  </a:lnTo>
                  <a:lnTo>
                    <a:pt x="203" y="197"/>
                  </a:lnTo>
                  <a:lnTo>
                    <a:pt x="176" y="198"/>
                  </a:lnTo>
                  <a:lnTo>
                    <a:pt x="150" y="197"/>
                  </a:lnTo>
                  <a:lnTo>
                    <a:pt x="126" y="194"/>
                  </a:lnTo>
                  <a:lnTo>
                    <a:pt x="102" y="189"/>
                  </a:lnTo>
                  <a:lnTo>
                    <a:pt x="80" y="182"/>
                  </a:lnTo>
                  <a:lnTo>
                    <a:pt x="61" y="174"/>
                  </a:lnTo>
                  <a:lnTo>
                    <a:pt x="43" y="164"/>
                  </a:lnTo>
                  <a:lnTo>
                    <a:pt x="28" y="153"/>
                  </a:lnTo>
                  <a:lnTo>
                    <a:pt x="16" y="140"/>
                  </a:lnTo>
                  <a:lnTo>
                    <a:pt x="7" y="127"/>
                  </a:lnTo>
                  <a:lnTo>
                    <a:pt x="2" y="113"/>
                  </a:lnTo>
                  <a:lnTo>
                    <a:pt x="0" y="99"/>
                  </a:lnTo>
                  <a:lnTo>
                    <a:pt x="2" y="85"/>
                  </a:lnTo>
                  <a:lnTo>
                    <a:pt x="7" y="70"/>
                  </a:lnTo>
                  <a:lnTo>
                    <a:pt x="16" y="57"/>
                  </a:lnTo>
                  <a:lnTo>
                    <a:pt x="28" y="45"/>
                  </a:lnTo>
                  <a:lnTo>
                    <a:pt x="43" y="34"/>
                  </a:lnTo>
                  <a:lnTo>
                    <a:pt x="61" y="24"/>
                  </a:lnTo>
                  <a:lnTo>
                    <a:pt x="80" y="16"/>
                  </a:lnTo>
                  <a:lnTo>
                    <a:pt x="102" y="9"/>
                  </a:lnTo>
                  <a:lnTo>
                    <a:pt x="126" y="4"/>
                  </a:lnTo>
                  <a:lnTo>
                    <a:pt x="150" y="1"/>
                  </a:lnTo>
                  <a:lnTo>
                    <a:pt x="176" y="0"/>
                  </a:lnTo>
                  <a:close/>
                </a:path>
              </a:pathLst>
            </a:custGeom>
            <a:solidFill>
              <a:srgbClr val="F5E9C1"/>
            </a:solidFill>
            <a:ln w="0">
              <a:solidFill>
                <a:srgbClr val="F5E9C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82"/>
            <p:cNvSpPr>
              <a:spLocks/>
            </p:cNvSpPr>
            <p:nvPr/>
          </p:nvSpPr>
          <p:spPr bwMode="auto">
            <a:xfrm flipH="1">
              <a:off x="6786119" y="3296920"/>
              <a:ext cx="141646" cy="79903"/>
            </a:xfrm>
            <a:custGeom>
              <a:avLst/>
              <a:gdLst/>
              <a:ahLst/>
              <a:cxnLst>
                <a:cxn ang="0">
                  <a:pos x="175" y="0"/>
                </a:cxn>
                <a:cxn ang="0">
                  <a:pos x="202" y="1"/>
                </a:cxn>
                <a:cxn ang="0">
                  <a:pos x="226" y="4"/>
                </a:cxn>
                <a:cxn ang="0">
                  <a:pos x="250" y="9"/>
                </a:cxn>
                <a:cxn ang="0">
                  <a:pos x="271" y="16"/>
                </a:cxn>
                <a:cxn ang="0">
                  <a:pos x="291" y="24"/>
                </a:cxn>
                <a:cxn ang="0">
                  <a:pos x="308" y="34"/>
                </a:cxn>
                <a:cxn ang="0">
                  <a:pos x="323" y="45"/>
                </a:cxn>
                <a:cxn ang="0">
                  <a:pos x="335" y="57"/>
                </a:cxn>
                <a:cxn ang="0">
                  <a:pos x="344" y="70"/>
                </a:cxn>
                <a:cxn ang="0">
                  <a:pos x="349" y="85"/>
                </a:cxn>
                <a:cxn ang="0">
                  <a:pos x="351" y="99"/>
                </a:cxn>
                <a:cxn ang="0">
                  <a:pos x="349" y="113"/>
                </a:cxn>
                <a:cxn ang="0">
                  <a:pos x="344" y="127"/>
                </a:cxn>
                <a:cxn ang="0">
                  <a:pos x="335" y="140"/>
                </a:cxn>
                <a:cxn ang="0">
                  <a:pos x="323" y="153"/>
                </a:cxn>
                <a:cxn ang="0">
                  <a:pos x="308" y="164"/>
                </a:cxn>
                <a:cxn ang="0">
                  <a:pos x="291" y="174"/>
                </a:cxn>
                <a:cxn ang="0">
                  <a:pos x="271" y="182"/>
                </a:cxn>
                <a:cxn ang="0">
                  <a:pos x="250" y="189"/>
                </a:cxn>
                <a:cxn ang="0">
                  <a:pos x="226" y="194"/>
                </a:cxn>
                <a:cxn ang="0">
                  <a:pos x="202" y="197"/>
                </a:cxn>
                <a:cxn ang="0">
                  <a:pos x="175" y="198"/>
                </a:cxn>
                <a:cxn ang="0">
                  <a:pos x="149" y="197"/>
                </a:cxn>
                <a:cxn ang="0">
                  <a:pos x="125" y="194"/>
                </a:cxn>
                <a:cxn ang="0">
                  <a:pos x="101" y="189"/>
                </a:cxn>
                <a:cxn ang="0">
                  <a:pos x="80" y="182"/>
                </a:cxn>
                <a:cxn ang="0">
                  <a:pos x="60" y="174"/>
                </a:cxn>
                <a:cxn ang="0">
                  <a:pos x="42" y="164"/>
                </a:cxn>
                <a:cxn ang="0">
                  <a:pos x="28" y="153"/>
                </a:cxn>
                <a:cxn ang="0">
                  <a:pos x="16" y="140"/>
                </a:cxn>
                <a:cxn ang="0">
                  <a:pos x="7" y="127"/>
                </a:cxn>
                <a:cxn ang="0">
                  <a:pos x="2" y="113"/>
                </a:cxn>
                <a:cxn ang="0">
                  <a:pos x="0" y="99"/>
                </a:cxn>
                <a:cxn ang="0">
                  <a:pos x="2" y="85"/>
                </a:cxn>
                <a:cxn ang="0">
                  <a:pos x="7" y="70"/>
                </a:cxn>
                <a:cxn ang="0">
                  <a:pos x="16" y="57"/>
                </a:cxn>
                <a:cxn ang="0">
                  <a:pos x="28" y="45"/>
                </a:cxn>
                <a:cxn ang="0">
                  <a:pos x="42" y="34"/>
                </a:cxn>
                <a:cxn ang="0">
                  <a:pos x="60" y="24"/>
                </a:cxn>
                <a:cxn ang="0">
                  <a:pos x="80" y="16"/>
                </a:cxn>
                <a:cxn ang="0">
                  <a:pos x="101" y="9"/>
                </a:cxn>
                <a:cxn ang="0">
                  <a:pos x="125" y="4"/>
                </a:cxn>
                <a:cxn ang="0">
                  <a:pos x="149" y="1"/>
                </a:cxn>
                <a:cxn ang="0">
                  <a:pos x="175" y="0"/>
                </a:cxn>
              </a:cxnLst>
              <a:rect l="0" t="0" r="r" b="b"/>
              <a:pathLst>
                <a:path w="351" h="198">
                  <a:moveTo>
                    <a:pt x="175" y="0"/>
                  </a:moveTo>
                  <a:lnTo>
                    <a:pt x="202" y="1"/>
                  </a:lnTo>
                  <a:lnTo>
                    <a:pt x="226" y="4"/>
                  </a:lnTo>
                  <a:lnTo>
                    <a:pt x="250" y="9"/>
                  </a:lnTo>
                  <a:lnTo>
                    <a:pt x="271" y="16"/>
                  </a:lnTo>
                  <a:lnTo>
                    <a:pt x="291" y="24"/>
                  </a:lnTo>
                  <a:lnTo>
                    <a:pt x="308" y="34"/>
                  </a:lnTo>
                  <a:lnTo>
                    <a:pt x="323" y="45"/>
                  </a:lnTo>
                  <a:lnTo>
                    <a:pt x="335" y="57"/>
                  </a:lnTo>
                  <a:lnTo>
                    <a:pt x="344" y="70"/>
                  </a:lnTo>
                  <a:lnTo>
                    <a:pt x="349" y="85"/>
                  </a:lnTo>
                  <a:lnTo>
                    <a:pt x="351" y="99"/>
                  </a:lnTo>
                  <a:lnTo>
                    <a:pt x="349" y="113"/>
                  </a:lnTo>
                  <a:lnTo>
                    <a:pt x="344" y="127"/>
                  </a:lnTo>
                  <a:lnTo>
                    <a:pt x="335" y="140"/>
                  </a:lnTo>
                  <a:lnTo>
                    <a:pt x="323" y="153"/>
                  </a:lnTo>
                  <a:lnTo>
                    <a:pt x="308" y="164"/>
                  </a:lnTo>
                  <a:lnTo>
                    <a:pt x="291" y="174"/>
                  </a:lnTo>
                  <a:lnTo>
                    <a:pt x="271" y="182"/>
                  </a:lnTo>
                  <a:lnTo>
                    <a:pt x="250" y="189"/>
                  </a:lnTo>
                  <a:lnTo>
                    <a:pt x="226" y="194"/>
                  </a:lnTo>
                  <a:lnTo>
                    <a:pt x="202" y="197"/>
                  </a:lnTo>
                  <a:lnTo>
                    <a:pt x="175" y="198"/>
                  </a:lnTo>
                  <a:lnTo>
                    <a:pt x="149" y="197"/>
                  </a:lnTo>
                  <a:lnTo>
                    <a:pt x="125" y="194"/>
                  </a:lnTo>
                  <a:lnTo>
                    <a:pt x="101" y="189"/>
                  </a:lnTo>
                  <a:lnTo>
                    <a:pt x="80" y="182"/>
                  </a:lnTo>
                  <a:lnTo>
                    <a:pt x="60" y="174"/>
                  </a:lnTo>
                  <a:lnTo>
                    <a:pt x="42" y="164"/>
                  </a:lnTo>
                  <a:lnTo>
                    <a:pt x="28" y="153"/>
                  </a:lnTo>
                  <a:lnTo>
                    <a:pt x="16" y="140"/>
                  </a:lnTo>
                  <a:lnTo>
                    <a:pt x="7" y="127"/>
                  </a:lnTo>
                  <a:lnTo>
                    <a:pt x="2" y="113"/>
                  </a:lnTo>
                  <a:lnTo>
                    <a:pt x="0" y="99"/>
                  </a:lnTo>
                  <a:lnTo>
                    <a:pt x="2" y="85"/>
                  </a:lnTo>
                  <a:lnTo>
                    <a:pt x="7" y="70"/>
                  </a:lnTo>
                  <a:lnTo>
                    <a:pt x="16" y="57"/>
                  </a:lnTo>
                  <a:lnTo>
                    <a:pt x="28" y="45"/>
                  </a:lnTo>
                  <a:lnTo>
                    <a:pt x="42" y="34"/>
                  </a:lnTo>
                  <a:lnTo>
                    <a:pt x="60" y="24"/>
                  </a:lnTo>
                  <a:lnTo>
                    <a:pt x="80" y="16"/>
                  </a:lnTo>
                  <a:lnTo>
                    <a:pt x="101" y="9"/>
                  </a:lnTo>
                  <a:lnTo>
                    <a:pt x="125" y="4"/>
                  </a:lnTo>
                  <a:lnTo>
                    <a:pt x="149" y="1"/>
                  </a:lnTo>
                  <a:lnTo>
                    <a:pt x="175" y="0"/>
                  </a:lnTo>
                  <a:close/>
                </a:path>
              </a:pathLst>
            </a:custGeom>
            <a:solidFill>
              <a:srgbClr val="F5E9C2"/>
            </a:solidFill>
            <a:ln w="0">
              <a:solidFill>
                <a:srgbClr val="F5E9C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83"/>
            <p:cNvSpPr>
              <a:spLocks/>
            </p:cNvSpPr>
            <p:nvPr/>
          </p:nvSpPr>
          <p:spPr bwMode="auto">
            <a:xfrm flipH="1">
              <a:off x="6786523" y="3297323"/>
              <a:ext cx="140839" cy="79096"/>
            </a:xfrm>
            <a:custGeom>
              <a:avLst/>
              <a:gdLst/>
              <a:ahLst/>
              <a:cxnLst>
                <a:cxn ang="0">
                  <a:pos x="174" y="0"/>
                </a:cxn>
                <a:cxn ang="0">
                  <a:pos x="200" y="1"/>
                </a:cxn>
                <a:cxn ang="0">
                  <a:pos x="225" y="4"/>
                </a:cxn>
                <a:cxn ang="0">
                  <a:pos x="249" y="9"/>
                </a:cxn>
                <a:cxn ang="0">
                  <a:pos x="270" y="16"/>
                </a:cxn>
                <a:cxn ang="0">
                  <a:pos x="289" y="24"/>
                </a:cxn>
                <a:cxn ang="0">
                  <a:pos x="306" y="33"/>
                </a:cxn>
                <a:cxn ang="0">
                  <a:pos x="321" y="44"/>
                </a:cxn>
                <a:cxn ang="0">
                  <a:pos x="333" y="56"/>
                </a:cxn>
                <a:cxn ang="0">
                  <a:pos x="342" y="69"/>
                </a:cxn>
                <a:cxn ang="0">
                  <a:pos x="347" y="84"/>
                </a:cxn>
                <a:cxn ang="0">
                  <a:pos x="349" y="98"/>
                </a:cxn>
                <a:cxn ang="0">
                  <a:pos x="347" y="112"/>
                </a:cxn>
                <a:cxn ang="0">
                  <a:pos x="342" y="126"/>
                </a:cxn>
                <a:cxn ang="0">
                  <a:pos x="333" y="139"/>
                </a:cxn>
                <a:cxn ang="0">
                  <a:pos x="321" y="152"/>
                </a:cxn>
                <a:cxn ang="0">
                  <a:pos x="306" y="163"/>
                </a:cxn>
                <a:cxn ang="0">
                  <a:pos x="289" y="172"/>
                </a:cxn>
                <a:cxn ang="0">
                  <a:pos x="270" y="180"/>
                </a:cxn>
                <a:cxn ang="0">
                  <a:pos x="249" y="187"/>
                </a:cxn>
                <a:cxn ang="0">
                  <a:pos x="225" y="192"/>
                </a:cxn>
                <a:cxn ang="0">
                  <a:pos x="200" y="195"/>
                </a:cxn>
                <a:cxn ang="0">
                  <a:pos x="174" y="196"/>
                </a:cxn>
                <a:cxn ang="0">
                  <a:pos x="149" y="195"/>
                </a:cxn>
                <a:cxn ang="0">
                  <a:pos x="124" y="192"/>
                </a:cxn>
                <a:cxn ang="0">
                  <a:pos x="100" y="187"/>
                </a:cxn>
                <a:cxn ang="0">
                  <a:pos x="79" y="180"/>
                </a:cxn>
                <a:cxn ang="0">
                  <a:pos x="60" y="172"/>
                </a:cxn>
                <a:cxn ang="0">
                  <a:pos x="42" y="163"/>
                </a:cxn>
                <a:cxn ang="0">
                  <a:pos x="28" y="152"/>
                </a:cxn>
                <a:cxn ang="0">
                  <a:pos x="16" y="139"/>
                </a:cxn>
                <a:cxn ang="0">
                  <a:pos x="7" y="126"/>
                </a:cxn>
                <a:cxn ang="0">
                  <a:pos x="2" y="112"/>
                </a:cxn>
                <a:cxn ang="0">
                  <a:pos x="0" y="98"/>
                </a:cxn>
                <a:cxn ang="0">
                  <a:pos x="2" y="84"/>
                </a:cxn>
                <a:cxn ang="0">
                  <a:pos x="7" y="69"/>
                </a:cxn>
                <a:cxn ang="0">
                  <a:pos x="16" y="56"/>
                </a:cxn>
                <a:cxn ang="0">
                  <a:pos x="28" y="44"/>
                </a:cxn>
                <a:cxn ang="0">
                  <a:pos x="42" y="33"/>
                </a:cxn>
                <a:cxn ang="0">
                  <a:pos x="60" y="24"/>
                </a:cxn>
                <a:cxn ang="0">
                  <a:pos x="79" y="16"/>
                </a:cxn>
                <a:cxn ang="0">
                  <a:pos x="100" y="9"/>
                </a:cxn>
                <a:cxn ang="0">
                  <a:pos x="124" y="4"/>
                </a:cxn>
                <a:cxn ang="0">
                  <a:pos x="149" y="1"/>
                </a:cxn>
                <a:cxn ang="0">
                  <a:pos x="174" y="0"/>
                </a:cxn>
              </a:cxnLst>
              <a:rect l="0" t="0" r="r" b="b"/>
              <a:pathLst>
                <a:path w="349" h="196">
                  <a:moveTo>
                    <a:pt x="174" y="0"/>
                  </a:moveTo>
                  <a:lnTo>
                    <a:pt x="200" y="1"/>
                  </a:lnTo>
                  <a:lnTo>
                    <a:pt x="225" y="4"/>
                  </a:lnTo>
                  <a:lnTo>
                    <a:pt x="249" y="9"/>
                  </a:lnTo>
                  <a:lnTo>
                    <a:pt x="270" y="16"/>
                  </a:lnTo>
                  <a:lnTo>
                    <a:pt x="289" y="24"/>
                  </a:lnTo>
                  <a:lnTo>
                    <a:pt x="306" y="33"/>
                  </a:lnTo>
                  <a:lnTo>
                    <a:pt x="321" y="44"/>
                  </a:lnTo>
                  <a:lnTo>
                    <a:pt x="333" y="56"/>
                  </a:lnTo>
                  <a:lnTo>
                    <a:pt x="342" y="69"/>
                  </a:lnTo>
                  <a:lnTo>
                    <a:pt x="347" y="84"/>
                  </a:lnTo>
                  <a:lnTo>
                    <a:pt x="349" y="98"/>
                  </a:lnTo>
                  <a:lnTo>
                    <a:pt x="347" y="112"/>
                  </a:lnTo>
                  <a:lnTo>
                    <a:pt x="342" y="126"/>
                  </a:lnTo>
                  <a:lnTo>
                    <a:pt x="333" y="139"/>
                  </a:lnTo>
                  <a:lnTo>
                    <a:pt x="321" y="152"/>
                  </a:lnTo>
                  <a:lnTo>
                    <a:pt x="306" y="163"/>
                  </a:lnTo>
                  <a:lnTo>
                    <a:pt x="289" y="172"/>
                  </a:lnTo>
                  <a:lnTo>
                    <a:pt x="270" y="180"/>
                  </a:lnTo>
                  <a:lnTo>
                    <a:pt x="249" y="187"/>
                  </a:lnTo>
                  <a:lnTo>
                    <a:pt x="225" y="192"/>
                  </a:lnTo>
                  <a:lnTo>
                    <a:pt x="200" y="195"/>
                  </a:lnTo>
                  <a:lnTo>
                    <a:pt x="174" y="196"/>
                  </a:lnTo>
                  <a:lnTo>
                    <a:pt x="149" y="195"/>
                  </a:lnTo>
                  <a:lnTo>
                    <a:pt x="124" y="192"/>
                  </a:lnTo>
                  <a:lnTo>
                    <a:pt x="100" y="187"/>
                  </a:lnTo>
                  <a:lnTo>
                    <a:pt x="79" y="180"/>
                  </a:lnTo>
                  <a:lnTo>
                    <a:pt x="60" y="172"/>
                  </a:lnTo>
                  <a:lnTo>
                    <a:pt x="42" y="163"/>
                  </a:lnTo>
                  <a:lnTo>
                    <a:pt x="28" y="152"/>
                  </a:lnTo>
                  <a:lnTo>
                    <a:pt x="16" y="139"/>
                  </a:lnTo>
                  <a:lnTo>
                    <a:pt x="7" y="126"/>
                  </a:lnTo>
                  <a:lnTo>
                    <a:pt x="2" y="112"/>
                  </a:lnTo>
                  <a:lnTo>
                    <a:pt x="0" y="98"/>
                  </a:lnTo>
                  <a:lnTo>
                    <a:pt x="2" y="84"/>
                  </a:lnTo>
                  <a:lnTo>
                    <a:pt x="7" y="69"/>
                  </a:lnTo>
                  <a:lnTo>
                    <a:pt x="16" y="56"/>
                  </a:lnTo>
                  <a:lnTo>
                    <a:pt x="28" y="44"/>
                  </a:lnTo>
                  <a:lnTo>
                    <a:pt x="42" y="33"/>
                  </a:lnTo>
                  <a:lnTo>
                    <a:pt x="60" y="24"/>
                  </a:lnTo>
                  <a:lnTo>
                    <a:pt x="79" y="16"/>
                  </a:lnTo>
                  <a:lnTo>
                    <a:pt x="100" y="9"/>
                  </a:lnTo>
                  <a:lnTo>
                    <a:pt x="124" y="4"/>
                  </a:lnTo>
                  <a:lnTo>
                    <a:pt x="149" y="1"/>
                  </a:lnTo>
                  <a:lnTo>
                    <a:pt x="174"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84"/>
            <p:cNvSpPr>
              <a:spLocks/>
            </p:cNvSpPr>
            <p:nvPr/>
          </p:nvSpPr>
          <p:spPr bwMode="auto">
            <a:xfrm flipH="1">
              <a:off x="6786523" y="3297726"/>
              <a:ext cx="140032" cy="78289"/>
            </a:xfrm>
            <a:custGeom>
              <a:avLst/>
              <a:gdLst/>
              <a:ahLst/>
              <a:cxnLst>
                <a:cxn ang="0">
                  <a:pos x="173" y="0"/>
                </a:cxn>
                <a:cxn ang="0">
                  <a:pos x="199" y="1"/>
                </a:cxn>
                <a:cxn ang="0">
                  <a:pos x="224" y="4"/>
                </a:cxn>
                <a:cxn ang="0">
                  <a:pos x="247" y="9"/>
                </a:cxn>
                <a:cxn ang="0">
                  <a:pos x="268" y="15"/>
                </a:cxn>
                <a:cxn ang="0">
                  <a:pos x="287" y="24"/>
                </a:cxn>
                <a:cxn ang="0">
                  <a:pos x="304" y="33"/>
                </a:cxn>
                <a:cxn ang="0">
                  <a:pos x="320" y="44"/>
                </a:cxn>
                <a:cxn ang="0">
                  <a:pos x="331" y="56"/>
                </a:cxn>
                <a:cxn ang="0">
                  <a:pos x="340" y="68"/>
                </a:cxn>
                <a:cxn ang="0">
                  <a:pos x="345" y="83"/>
                </a:cxn>
                <a:cxn ang="0">
                  <a:pos x="347" y="97"/>
                </a:cxn>
                <a:cxn ang="0">
                  <a:pos x="345" y="111"/>
                </a:cxn>
                <a:cxn ang="0">
                  <a:pos x="340" y="125"/>
                </a:cxn>
                <a:cxn ang="0">
                  <a:pos x="331" y="137"/>
                </a:cxn>
                <a:cxn ang="0">
                  <a:pos x="319" y="149"/>
                </a:cxn>
                <a:cxn ang="0">
                  <a:pos x="304" y="161"/>
                </a:cxn>
                <a:cxn ang="0">
                  <a:pos x="287" y="170"/>
                </a:cxn>
                <a:cxn ang="0">
                  <a:pos x="268" y="179"/>
                </a:cxn>
                <a:cxn ang="0">
                  <a:pos x="247" y="185"/>
                </a:cxn>
                <a:cxn ang="0">
                  <a:pos x="223" y="190"/>
                </a:cxn>
                <a:cxn ang="0">
                  <a:pos x="199" y="193"/>
                </a:cxn>
                <a:cxn ang="0">
                  <a:pos x="173" y="194"/>
                </a:cxn>
                <a:cxn ang="0">
                  <a:pos x="148" y="193"/>
                </a:cxn>
                <a:cxn ang="0">
                  <a:pos x="123" y="190"/>
                </a:cxn>
                <a:cxn ang="0">
                  <a:pos x="100" y="185"/>
                </a:cxn>
                <a:cxn ang="0">
                  <a:pos x="79" y="179"/>
                </a:cxn>
                <a:cxn ang="0">
                  <a:pos x="60"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8" y="44"/>
                </a:cxn>
                <a:cxn ang="0">
                  <a:pos x="42" y="33"/>
                </a:cxn>
                <a:cxn ang="0">
                  <a:pos x="60" y="24"/>
                </a:cxn>
                <a:cxn ang="0">
                  <a:pos x="79" y="15"/>
                </a:cxn>
                <a:cxn ang="0">
                  <a:pos x="100" y="9"/>
                </a:cxn>
                <a:cxn ang="0">
                  <a:pos x="124" y="4"/>
                </a:cxn>
                <a:cxn ang="0">
                  <a:pos x="148" y="1"/>
                </a:cxn>
                <a:cxn ang="0">
                  <a:pos x="173" y="0"/>
                </a:cxn>
              </a:cxnLst>
              <a:rect l="0" t="0" r="r" b="b"/>
              <a:pathLst>
                <a:path w="347" h="194">
                  <a:moveTo>
                    <a:pt x="173" y="0"/>
                  </a:moveTo>
                  <a:lnTo>
                    <a:pt x="199" y="1"/>
                  </a:lnTo>
                  <a:lnTo>
                    <a:pt x="224" y="4"/>
                  </a:lnTo>
                  <a:lnTo>
                    <a:pt x="247" y="9"/>
                  </a:lnTo>
                  <a:lnTo>
                    <a:pt x="268" y="15"/>
                  </a:lnTo>
                  <a:lnTo>
                    <a:pt x="287" y="24"/>
                  </a:lnTo>
                  <a:lnTo>
                    <a:pt x="304" y="33"/>
                  </a:lnTo>
                  <a:lnTo>
                    <a:pt x="320" y="44"/>
                  </a:lnTo>
                  <a:lnTo>
                    <a:pt x="331" y="56"/>
                  </a:lnTo>
                  <a:lnTo>
                    <a:pt x="340" y="68"/>
                  </a:lnTo>
                  <a:lnTo>
                    <a:pt x="345" y="83"/>
                  </a:lnTo>
                  <a:lnTo>
                    <a:pt x="347" y="97"/>
                  </a:lnTo>
                  <a:lnTo>
                    <a:pt x="345" y="111"/>
                  </a:lnTo>
                  <a:lnTo>
                    <a:pt x="340" y="125"/>
                  </a:lnTo>
                  <a:lnTo>
                    <a:pt x="331" y="137"/>
                  </a:lnTo>
                  <a:lnTo>
                    <a:pt x="319" y="149"/>
                  </a:lnTo>
                  <a:lnTo>
                    <a:pt x="304" y="161"/>
                  </a:lnTo>
                  <a:lnTo>
                    <a:pt x="287" y="170"/>
                  </a:lnTo>
                  <a:lnTo>
                    <a:pt x="268" y="179"/>
                  </a:lnTo>
                  <a:lnTo>
                    <a:pt x="247" y="185"/>
                  </a:lnTo>
                  <a:lnTo>
                    <a:pt x="223" y="190"/>
                  </a:lnTo>
                  <a:lnTo>
                    <a:pt x="199" y="193"/>
                  </a:lnTo>
                  <a:lnTo>
                    <a:pt x="173" y="194"/>
                  </a:lnTo>
                  <a:lnTo>
                    <a:pt x="148" y="193"/>
                  </a:lnTo>
                  <a:lnTo>
                    <a:pt x="123" y="190"/>
                  </a:lnTo>
                  <a:lnTo>
                    <a:pt x="100" y="185"/>
                  </a:lnTo>
                  <a:lnTo>
                    <a:pt x="79" y="179"/>
                  </a:lnTo>
                  <a:lnTo>
                    <a:pt x="60" y="170"/>
                  </a:lnTo>
                  <a:lnTo>
                    <a:pt x="42" y="161"/>
                  </a:lnTo>
                  <a:lnTo>
                    <a:pt x="27" y="149"/>
                  </a:lnTo>
                  <a:lnTo>
                    <a:pt x="16" y="137"/>
                  </a:lnTo>
                  <a:lnTo>
                    <a:pt x="7" y="125"/>
                  </a:lnTo>
                  <a:lnTo>
                    <a:pt x="2" y="111"/>
                  </a:lnTo>
                  <a:lnTo>
                    <a:pt x="0" y="97"/>
                  </a:lnTo>
                  <a:lnTo>
                    <a:pt x="2" y="83"/>
                  </a:lnTo>
                  <a:lnTo>
                    <a:pt x="7" y="68"/>
                  </a:lnTo>
                  <a:lnTo>
                    <a:pt x="16" y="56"/>
                  </a:lnTo>
                  <a:lnTo>
                    <a:pt x="28" y="44"/>
                  </a:lnTo>
                  <a:lnTo>
                    <a:pt x="42" y="33"/>
                  </a:lnTo>
                  <a:lnTo>
                    <a:pt x="60" y="24"/>
                  </a:lnTo>
                  <a:lnTo>
                    <a:pt x="79" y="15"/>
                  </a:lnTo>
                  <a:lnTo>
                    <a:pt x="100" y="9"/>
                  </a:lnTo>
                  <a:lnTo>
                    <a:pt x="124" y="4"/>
                  </a:lnTo>
                  <a:lnTo>
                    <a:pt x="148" y="1"/>
                  </a:lnTo>
                  <a:lnTo>
                    <a:pt x="173" y="0"/>
                  </a:lnTo>
                  <a:close/>
                </a:path>
              </a:pathLst>
            </a:custGeom>
            <a:solidFill>
              <a:srgbClr val="F5E9C3"/>
            </a:solidFill>
            <a:ln w="0">
              <a:solidFill>
                <a:srgbClr val="F5E9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85"/>
            <p:cNvSpPr>
              <a:spLocks/>
            </p:cNvSpPr>
            <p:nvPr/>
          </p:nvSpPr>
          <p:spPr bwMode="auto">
            <a:xfrm flipH="1">
              <a:off x="6786926" y="3297323"/>
              <a:ext cx="139225" cy="78289"/>
            </a:xfrm>
            <a:custGeom>
              <a:avLst/>
              <a:gdLst/>
              <a:ahLst/>
              <a:cxnLst>
                <a:cxn ang="0">
                  <a:pos x="172" y="0"/>
                </a:cxn>
                <a:cxn ang="0">
                  <a:pos x="198" y="1"/>
                </a:cxn>
                <a:cxn ang="0">
                  <a:pos x="222" y="4"/>
                </a:cxn>
                <a:cxn ang="0">
                  <a:pos x="246" y="9"/>
                </a:cxn>
                <a:cxn ang="0">
                  <a:pos x="267" y="15"/>
                </a:cxn>
                <a:cxn ang="0">
                  <a:pos x="286" y="24"/>
                </a:cxn>
                <a:cxn ang="0">
                  <a:pos x="302" y="33"/>
                </a:cxn>
                <a:cxn ang="0">
                  <a:pos x="318" y="44"/>
                </a:cxn>
                <a:cxn ang="0">
                  <a:pos x="329" y="56"/>
                </a:cxn>
                <a:cxn ang="0">
                  <a:pos x="338" y="68"/>
                </a:cxn>
                <a:cxn ang="0">
                  <a:pos x="343" y="83"/>
                </a:cxn>
                <a:cxn ang="0">
                  <a:pos x="345" y="97"/>
                </a:cxn>
                <a:cxn ang="0">
                  <a:pos x="343" y="111"/>
                </a:cxn>
                <a:cxn ang="0">
                  <a:pos x="338" y="125"/>
                </a:cxn>
                <a:cxn ang="0">
                  <a:pos x="329" y="137"/>
                </a:cxn>
                <a:cxn ang="0">
                  <a:pos x="318" y="149"/>
                </a:cxn>
                <a:cxn ang="0">
                  <a:pos x="302" y="161"/>
                </a:cxn>
                <a:cxn ang="0">
                  <a:pos x="286" y="170"/>
                </a:cxn>
                <a:cxn ang="0">
                  <a:pos x="267" y="179"/>
                </a:cxn>
                <a:cxn ang="0">
                  <a:pos x="246" y="185"/>
                </a:cxn>
                <a:cxn ang="0">
                  <a:pos x="222" y="190"/>
                </a:cxn>
                <a:cxn ang="0">
                  <a:pos x="198" y="193"/>
                </a:cxn>
                <a:cxn ang="0">
                  <a:pos x="172" y="194"/>
                </a:cxn>
                <a:cxn ang="0">
                  <a:pos x="147" y="193"/>
                </a:cxn>
                <a:cxn ang="0">
                  <a:pos x="123" y="190"/>
                </a:cxn>
                <a:cxn ang="0">
                  <a:pos x="99" y="185"/>
                </a:cxn>
                <a:cxn ang="0">
                  <a:pos x="78" y="179"/>
                </a:cxn>
                <a:cxn ang="0">
                  <a:pos x="59" y="170"/>
                </a:cxn>
                <a:cxn ang="0">
                  <a:pos x="42" y="161"/>
                </a:cxn>
                <a:cxn ang="0">
                  <a:pos x="27" y="149"/>
                </a:cxn>
                <a:cxn ang="0">
                  <a:pos x="16" y="137"/>
                </a:cxn>
                <a:cxn ang="0">
                  <a:pos x="7" y="125"/>
                </a:cxn>
                <a:cxn ang="0">
                  <a:pos x="2" y="111"/>
                </a:cxn>
                <a:cxn ang="0">
                  <a:pos x="0" y="97"/>
                </a:cxn>
                <a:cxn ang="0">
                  <a:pos x="2" y="83"/>
                </a:cxn>
                <a:cxn ang="0">
                  <a:pos x="7" y="68"/>
                </a:cxn>
                <a:cxn ang="0">
                  <a:pos x="16" y="56"/>
                </a:cxn>
                <a:cxn ang="0">
                  <a:pos x="27" y="44"/>
                </a:cxn>
                <a:cxn ang="0">
                  <a:pos x="42" y="33"/>
                </a:cxn>
                <a:cxn ang="0">
                  <a:pos x="59" y="24"/>
                </a:cxn>
                <a:cxn ang="0">
                  <a:pos x="78" y="15"/>
                </a:cxn>
                <a:cxn ang="0">
                  <a:pos x="99" y="9"/>
                </a:cxn>
                <a:cxn ang="0">
                  <a:pos x="123" y="4"/>
                </a:cxn>
                <a:cxn ang="0">
                  <a:pos x="147" y="1"/>
                </a:cxn>
                <a:cxn ang="0">
                  <a:pos x="172" y="0"/>
                </a:cxn>
              </a:cxnLst>
              <a:rect l="0" t="0" r="r" b="b"/>
              <a:pathLst>
                <a:path w="345" h="194">
                  <a:moveTo>
                    <a:pt x="172" y="0"/>
                  </a:moveTo>
                  <a:lnTo>
                    <a:pt x="198" y="1"/>
                  </a:lnTo>
                  <a:lnTo>
                    <a:pt x="222" y="4"/>
                  </a:lnTo>
                  <a:lnTo>
                    <a:pt x="246" y="9"/>
                  </a:lnTo>
                  <a:lnTo>
                    <a:pt x="267" y="15"/>
                  </a:lnTo>
                  <a:lnTo>
                    <a:pt x="286" y="24"/>
                  </a:lnTo>
                  <a:lnTo>
                    <a:pt x="302" y="33"/>
                  </a:lnTo>
                  <a:lnTo>
                    <a:pt x="318" y="44"/>
                  </a:lnTo>
                  <a:lnTo>
                    <a:pt x="329" y="56"/>
                  </a:lnTo>
                  <a:lnTo>
                    <a:pt x="338" y="68"/>
                  </a:lnTo>
                  <a:lnTo>
                    <a:pt x="343" y="83"/>
                  </a:lnTo>
                  <a:lnTo>
                    <a:pt x="345" y="97"/>
                  </a:lnTo>
                  <a:lnTo>
                    <a:pt x="343" y="111"/>
                  </a:lnTo>
                  <a:lnTo>
                    <a:pt x="338" y="125"/>
                  </a:lnTo>
                  <a:lnTo>
                    <a:pt x="329" y="137"/>
                  </a:lnTo>
                  <a:lnTo>
                    <a:pt x="318" y="149"/>
                  </a:lnTo>
                  <a:lnTo>
                    <a:pt x="302" y="161"/>
                  </a:lnTo>
                  <a:lnTo>
                    <a:pt x="286" y="170"/>
                  </a:lnTo>
                  <a:lnTo>
                    <a:pt x="267" y="179"/>
                  </a:lnTo>
                  <a:lnTo>
                    <a:pt x="246" y="185"/>
                  </a:lnTo>
                  <a:lnTo>
                    <a:pt x="222" y="190"/>
                  </a:lnTo>
                  <a:lnTo>
                    <a:pt x="198" y="193"/>
                  </a:lnTo>
                  <a:lnTo>
                    <a:pt x="172" y="194"/>
                  </a:lnTo>
                  <a:lnTo>
                    <a:pt x="147" y="193"/>
                  </a:lnTo>
                  <a:lnTo>
                    <a:pt x="123" y="190"/>
                  </a:lnTo>
                  <a:lnTo>
                    <a:pt x="99" y="185"/>
                  </a:lnTo>
                  <a:lnTo>
                    <a:pt x="78" y="179"/>
                  </a:lnTo>
                  <a:lnTo>
                    <a:pt x="59" y="170"/>
                  </a:lnTo>
                  <a:lnTo>
                    <a:pt x="42" y="161"/>
                  </a:lnTo>
                  <a:lnTo>
                    <a:pt x="27" y="149"/>
                  </a:lnTo>
                  <a:lnTo>
                    <a:pt x="16" y="137"/>
                  </a:lnTo>
                  <a:lnTo>
                    <a:pt x="7" y="125"/>
                  </a:lnTo>
                  <a:lnTo>
                    <a:pt x="2" y="111"/>
                  </a:lnTo>
                  <a:lnTo>
                    <a:pt x="0" y="97"/>
                  </a:lnTo>
                  <a:lnTo>
                    <a:pt x="2" y="83"/>
                  </a:lnTo>
                  <a:lnTo>
                    <a:pt x="7" y="68"/>
                  </a:lnTo>
                  <a:lnTo>
                    <a:pt x="16" y="56"/>
                  </a:lnTo>
                  <a:lnTo>
                    <a:pt x="27" y="44"/>
                  </a:lnTo>
                  <a:lnTo>
                    <a:pt x="42" y="33"/>
                  </a:lnTo>
                  <a:lnTo>
                    <a:pt x="59" y="24"/>
                  </a:lnTo>
                  <a:lnTo>
                    <a:pt x="78" y="15"/>
                  </a:lnTo>
                  <a:lnTo>
                    <a:pt x="99" y="9"/>
                  </a:lnTo>
                  <a:lnTo>
                    <a:pt x="123" y="4"/>
                  </a:lnTo>
                  <a:lnTo>
                    <a:pt x="147" y="1"/>
                  </a:lnTo>
                  <a:lnTo>
                    <a:pt x="172" y="0"/>
                  </a:lnTo>
                  <a:close/>
                </a:path>
              </a:pathLst>
            </a:custGeom>
            <a:solidFill>
              <a:srgbClr val="F5EAC3"/>
            </a:solidFill>
            <a:ln w="0">
              <a:solidFill>
                <a:srgbClr val="F5EAC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86"/>
            <p:cNvSpPr>
              <a:spLocks/>
            </p:cNvSpPr>
            <p:nvPr/>
          </p:nvSpPr>
          <p:spPr bwMode="auto">
            <a:xfrm flipH="1">
              <a:off x="6787330" y="3297726"/>
              <a:ext cx="137611" cy="77482"/>
            </a:xfrm>
            <a:custGeom>
              <a:avLst/>
              <a:gdLst/>
              <a:ahLst/>
              <a:cxnLst>
                <a:cxn ang="0">
                  <a:pos x="170" y="0"/>
                </a:cxn>
                <a:cxn ang="0">
                  <a:pos x="196" y="1"/>
                </a:cxn>
                <a:cxn ang="0">
                  <a:pos x="220" y="4"/>
                </a:cxn>
                <a:cxn ang="0">
                  <a:pos x="243" y="9"/>
                </a:cxn>
                <a:cxn ang="0">
                  <a:pos x="264" y="15"/>
                </a:cxn>
                <a:cxn ang="0">
                  <a:pos x="282" y="23"/>
                </a:cxn>
                <a:cxn ang="0">
                  <a:pos x="299" y="33"/>
                </a:cxn>
                <a:cxn ang="0">
                  <a:pos x="314" y="43"/>
                </a:cxn>
                <a:cxn ang="0">
                  <a:pos x="325" y="55"/>
                </a:cxn>
                <a:cxn ang="0">
                  <a:pos x="334" y="68"/>
                </a:cxn>
                <a:cxn ang="0">
                  <a:pos x="339" y="82"/>
                </a:cxn>
                <a:cxn ang="0">
                  <a:pos x="341" y="96"/>
                </a:cxn>
                <a:cxn ang="0">
                  <a:pos x="339" y="110"/>
                </a:cxn>
                <a:cxn ang="0">
                  <a:pos x="334" y="123"/>
                </a:cxn>
                <a:cxn ang="0">
                  <a:pos x="325" y="136"/>
                </a:cxn>
                <a:cxn ang="0">
                  <a:pos x="314" y="148"/>
                </a:cxn>
                <a:cxn ang="0">
                  <a:pos x="299" y="159"/>
                </a:cxn>
                <a:cxn ang="0">
                  <a:pos x="282" y="169"/>
                </a:cxn>
                <a:cxn ang="0">
                  <a:pos x="264" y="177"/>
                </a:cxn>
                <a:cxn ang="0">
                  <a:pos x="243" y="183"/>
                </a:cxn>
                <a:cxn ang="0">
                  <a:pos x="220" y="188"/>
                </a:cxn>
                <a:cxn ang="0">
                  <a:pos x="196" y="191"/>
                </a:cxn>
                <a:cxn ang="0">
                  <a:pos x="170" y="192"/>
                </a:cxn>
                <a:cxn ang="0">
                  <a:pos x="145" y="191"/>
                </a:cxn>
                <a:cxn ang="0">
                  <a:pos x="121" y="188"/>
                </a:cxn>
                <a:cxn ang="0">
                  <a:pos x="98" y="183"/>
                </a:cxn>
                <a:cxn ang="0">
                  <a:pos x="77" y="177"/>
                </a:cxn>
                <a:cxn ang="0">
                  <a:pos x="59" y="169"/>
                </a:cxn>
                <a:cxn ang="0">
                  <a:pos x="41" y="159"/>
                </a:cxn>
                <a:cxn ang="0">
                  <a:pos x="27" y="148"/>
                </a:cxn>
                <a:cxn ang="0">
                  <a:pos x="16" y="136"/>
                </a:cxn>
                <a:cxn ang="0">
                  <a:pos x="7" y="123"/>
                </a:cxn>
                <a:cxn ang="0">
                  <a:pos x="2" y="110"/>
                </a:cxn>
                <a:cxn ang="0">
                  <a:pos x="0" y="96"/>
                </a:cxn>
                <a:cxn ang="0">
                  <a:pos x="2" y="82"/>
                </a:cxn>
                <a:cxn ang="0">
                  <a:pos x="7" y="68"/>
                </a:cxn>
                <a:cxn ang="0">
                  <a:pos x="16" y="55"/>
                </a:cxn>
                <a:cxn ang="0">
                  <a:pos x="27" y="43"/>
                </a:cxn>
                <a:cxn ang="0">
                  <a:pos x="41" y="33"/>
                </a:cxn>
                <a:cxn ang="0">
                  <a:pos x="59" y="23"/>
                </a:cxn>
                <a:cxn ang="0">
                  <a:pos x="77" y="15"/>
                </a:cxn>
                <a:cxn ang="0">
                  <a:pos x="98" y="9"/>
                </a:cxn>
                <a:cxn ang="0">
                  <a:pos x="121" y="4"/>
                </a:cxn>
                <a:cxn ang="0">
                  <a:pos x="145" y="1"/>
                </a:cxn>
                <a:cxn ang="0">
                  <a:pos x="170" y="0"/>
                </a:cxn>
              </a:cxnLst>
              <a:rect l="0" t="0" r="r" b="b"/>
              <a:pathLst>
                <a:path w="341" h="192">
                  <a:moveTo>
                    <a:pt x="170" y="0"/>
                  </a:moveTo>
                  <a:lnTo>
                    <a:pt x="196" y="1"/>
                  </a:lnTo>
                  <a:lnTo>
                    <a:pt x="220" y="4"/>
                  </a:lnTo>
                  <a:lnTo>
                    <a:pt x="243" y="9"/>
                  </a:lnTo>
                  <a:lnTo>
                    <a:pt x="264" y="15"/>
                  </a:lnTo>
                  <a:lnTo>
                    <a:pt x="282" y="23"/>
                  </a:lnTo>
                  <a:lnTo>
                    <a:pt x="299" y="33"/>
                  </a:lnTo>
                  <a:lnTo>
                    <a:pt x="314" y="43"/>
                  </a:lnTo>
                  <a:lnTo>
                    <a:pt x="325" y="55"/>
                  </a:lnTo>
                  <a:lnTo>
                    <a:pt x="334" y="68"/>
                  </a:lnTo>
                  <a:lnTo>
                    <a:pt x="339" y="82"/>
                  </a:lnTo>
                  <a:lnTo>
                    <a:pt x="341" y="96"/>
                  </a:lnTo>
                  <a:lnTo>
                    <a:pt x="339" y="110"/>
                  </a:lnTo>
                  <a:lnTo>
                    <a:pt x="334" y="123"/>
                  </a:lnTo>
                  <a:lnTo>
                    <a:pt x="325" y="136"/>
                  </a:lnTo>
                  <a:lnTo>
                    <a:pt x="314" y="148"/>
                  </a:lnTo>
                  <a:lnTo>
                    <a:pt x="299" y="159"/>
                  </a:lnTo>
                  <a:lnTo>
                    <a:pt x="282" y="169"/>
                  </a:lnTo>
                  <a:lnTo>
                    <a:pt x="264" y="177"/>
                  </a:lnTo>
                  <a:lnTo>
                    <a:pt x="243" y="183"/>
                  </a:lnTo>
                  <a:lnTo>
                    <a:pt x="220" y="188"/>
                  </a:lnTo>
                  <a:lnTo>
                    <a:pt x="196" y="191"/>
                  </a:lnTo>
                  <a:lnTo>
                    <a:pt x="170" y="192"/>
                  </a:lnTo>
                  <a:lnTo>
                    <a:pt x="145" y="191"/>
                  </a:lnTo>
                  <a:lnTo>
                    <a:pt x="121" y="188"/>
                  </a:lnTo>
                  <a:lnTo>
                    <a:pt x="98" y="183"/>
                  </a:lnTo>
                  <a:lnTo>
                    <a:pt x="77" y="177"/>
                  </a:lnTo>
                  <a:lnTo>
                    <a:pt x="59" y="169"/>
                  </a:lnTo>
                  <a:lnTo>
                    <a:pt x="41" y="159"/>
                  </a:lnTo>
                  <a:lnTo>
                    <a:pt x="27" y="148"/>
                  </a:lnTo>
                  <a:lnTo>
                    <a:pt x="16" y="136"/>
                  </a:lnTo>
                  <a:lnTo>
                    <a:pt x="7" y="123"/>
                  </a:lnTo>
                  <a:lnTo>
                    <a:pt x="2" y="110"/>
                  </a:lnTo>
                  <a:lnTo>
                    <a:pt x="0" y="96"/>
                  </a:lnTo>
                  <a:lnTo>
                    <a:pt x="2" y="82"/>
                  </a:lnTo>
                  <a:lnTo>
                    <a:pt x="7" y="68"/>
                  </a:lnTo>
                  <a:lnTo>
                    <a:pt x="16" y="55"/>
                  </a:lnTo>
                  <a:lnTo>
                    <a:pt x="27" y="43"/>
                  </a:lnTo>
                  <a:lnTo>
                    <a:pt x="41" y="33"/>
                  </a:lnTo>
                  <a:lnTo>
                    <a:pt x="59" y="23"/>
                  </a:lnTo>
                  <a:lnTo>
                    <a:pt x="77" y="15"/>
                  </a:lnTo>
                  <a:lnTo>
                    <a:pt x="98" y="9"/>
                  </a:lnTo>
                  <a:lnTo>
                    <a:pt x="121" y="4"/>
                  </a:lnTo>
                  <a:lnTo>
                    <a:pt x="145" y="1"/>
                  </a:lnTo>
                  <a:lnTo>
                    <a:pt x="170"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87"/>
            <p:cNvSpPr>
              <a:spLocks/>
            </p:cNvSpPr>
            <p:nvPr/>
          </p:nvSpPr>
          <p:spPr bwMode="auto">
            <a:xfrm flipH="1">
              <a:off x="6787733" y="3298130"/>
              <a:ext cx="136804" cy="76674"/>
            </a:xfrm>
            <a:custGeom>
              <a:avLst/>
              <a:gdLst/>
              <a:ahLst/>
              <a:cxnLst>
                <a:cxn ang="0">
                  <a:pos x="169" y="0"/>
                </a:cxn>
                <a:cxn ang="0">
                  <a:pos x="195" y="1"/>
                </a:cxn>
                <a:cxn ang="0">
                  <a:pos x="218" y="4"/>
                </a:cxn>
                <a:cxn ang="0">
                  <a:pos x="240" y="9"/>
                </a:cxn>
                <a:cxn ang="0">
                  <a:pos x="262" y="15"/>
                </a:cxn>
                <a:cxn ang="0">
                  <a:pos x="280" y="23"/>
                </a:cxn>
                <a:cxn ang="0">
                  <a:pos x="297" y="32"/>
                </a:cxn>
                <a:cxn ang="0">
                  <a:pos x="312" y="43"/>
                </a:cxn>
                <a:cxn ang="0">
                  <a:pos x="323" y="54"/>
                </a:cxn>
                <a:cxn ang="0">
                  <a:pos x="332" y="67"/>
                </a:cxn>
                <a:cxn ang="0">
                  <a:pos x="337" y="81"/>
                </a:cxn>
                <a:cxn ang="0">
                  <a:pos x="339" y="95"/>
                </a:cxn>
                <a:cxn ang="0">
                  <a:pos x="337" y="109"/>
                </a:cxn>
                <a:cxn ang="0">
                  <a:pos x="332" y="122"/>
                </a:cxn>
                <a:cxn ang="0">
                  <a:pos x="323" y="135"/>
                </a:cxn>
                <a:cxn ang="0">
                  <a:pos x="312" y="146"/>
                </a:cxn>
                <a:cxn ang="0">
                  <a:pos x="297" y="158"/>
                </a:cxn>
                <a:cxn ang="0">
                  <a:pos x="280" y="167"/>
                </a:cxn>
                <a:cxn ang="0">
                  <a:pos x="262" y="175"/>
                </a:cxn>
                <a:cxn ang="0">
                  <a:pos x="240" y="181"/>
                </a:cxn>
                <a:cxn ang="0">
                  <a:pos x="218" y="186"/>
                </a:cxn>
                <a:cxn ang="0">
                  <a:pos x="195" y="189"/>
                </a:cxn>
                <a:cxn ang="0">
                  <a:pos x="169" y="190"/>
                </a:cxn>
                <a:cxn ang="0">
                  <a:pos x="144" y="189"/>
                </a:cxn>
                <a:cxn ang="0">
                  <a:pos x="121" y="186"/>
                </a:cxn>
                <a:cxn ang="0">
                  <a:pos x="98" y="181"/>
                </a:cxn>
                <a:cxn ang="0">
                  <a:pos x="77" y="175"/>
                </a:cxn>
                <a:cxn ang="0">
                  <a:pos x="59" y="167"/>
                </a:cxn>
                <a:cxn ang="0">
                  <a:pos x="41" y="158"/>
                </a:cxn>
                <a:cxn ang="0">
                  <a:pos x="27" y="146"/>
                </a:cxn>
                <a:cxn ang="0">
                  <a:pos x="16" y="135"/>
                </a:cxn>
                <a:cxn ang="0">
                  <a:pos x="7" y="122"/>
                </a:cxn>
                <a:cxn ang="0">
                  <a:pos x="2" y="109"/>
                </a:cxn>
                <a:cxn ang="0">
                  <a:pos x="0" y="95"/>
                </a:cxn>
                <a:cxn ang="0">
                  <a:pos x="2" y="81"/>
                </a:cxn>
                <a:cxn ang="0">
                  <a:pos x="7" y="67"/>
                </a:cxn>
                <a:cxn ang="0">
                  <a:pos x="16" y="54"/>
                </a:cxn>
                <a:cxn ang="0">
                  <a:pos x="27" y="43"/>
                </a:cxn>
                <a:cxn ang="0">
                  <a:pos x="41" y="32"/>
                </a:cxn>
                <a:cxn ang="0">
                  <a:pos x="59" y="23"/>
                </a:cxn>
                <a:cxn ang="0">
                  <a:pos x="77" y="15"/>
                </a:cxn>
                <a:cxn ang="0">
                  <a:pos x="98" y="9"/>
                </a:cxn>
                <a:cxn ang="0">
                  <a:pos x="121" y="4"/>
                </a:cxn>
                <a:cxn ang="0">
                  <a:pos x="144" y="1"/>
                </a:cxn>
                <a:cxn ang="0">
                  <a:pos x="169" y="0"/>
                </a:cxn>
              </a:cxnLst>
              <a:rect l="0" t="0" r="r" b="b"/>
              <a:pathLst>
                <a:path w="339" h="190">
                  <a:moveTo>
                    <a:pt x="169" y="0"/>
                  </a:moveTo>
                  <a:lnTo>
                    <a:pt x="195" y="1"/>
                  </a:lnTo>
                  <a:lnTo>
                    <a:pt x="218" y="4"/>
                  </a:lnTo>
                  <a:lnTo>
                    <a:pt x="240" y="9"/>
                  </a:lnTo>
                  <a:lnTo>
                    <a:pt x="262" y="15"/>
                  </a:lnTo>
                  <a:lnTo>
                    <a:pt x="280" y="23"/>
                  </a:lnTo>
                  <a:lnTo>
                    <a:pt x="297" y="32"/>
                  </a:lnTo>
                  <a:lnTo>
                    <a:pt x="312" y="43"/>
                  </a:lnTo>
                  <a:lnTo>
                    <a:pt x="323" y="54"/>
                  </a:lnTo>
                  <a:lnTo>
                    <a:pt x="332" y="67"/>
                  </a:lnTo>
                  <a:lnTo>
                    <a:pt x="337" y="81"/>
                  </a:lnTo>
                  <a:lnTo>
                    <a:pt x="339" y="95"/>
                  </a:lnTo>
                  <a:lnTo>
                    <a:pt x="337" y="109"/>
                  </a:lnTo>
                  <a:lnTo>
                    <a:pt x="332" y="122"/>
                  </a:lnTo>
                  <a:lnTo>
                    <a:pt x="323" y="135"/>
                  </a:lnTo>
                  <a:lnTo>
                    <a:pt x="312" y="146"/>
                  </a:lnTo>
                  <a:lnTo>
                    <a:pt x="297" y="158"/>
                  </a:lnTo>
                  <a:lnTo>
                    <a:pt x="280" y="167"/>
                  </a:lnTo>
                  <a:lnTo>
                    <a:pt x="262" y="175"/>
                  </a:lnTo>
                  <a:lnTo>
                    <a:pt x="240" y="181"/>
                  </a:lnTo>
                  <a:lnTo>
                    <a:pt x="218" y="186"/>
                  </a:lnTo>
                  <a:lnTo>
                    <a:pt x="195" y="189"/>
                  </a:lnTo>
                  <a:lnTo>
                    <a:pt x="169" y="190"/>
                  </a:lnTo>
                  <a:lnTo>
                    <a:pt x="144" y="189"/>
                  </a:lnTo>
                  <a:lnTo>
                    <a:pt x="121" y="186"/>
                  </a:lnTo>
                  <a:lnTo>
                    <a:pt x="98" y="181"/>
                  </a:lnTo>
                  <a:lnTo>
                    <a:pt x="77" y="175"/>
                  </a:lnTo>
                  <a:lnTo>
                    <a:pt x="59" y="167"/>
                  </a:lnTo>
                  <a:lnTo>
                    <a:pt x="41" y="158"/>
                  </a:lnTo>
                  <a:lnTo>
                    <a:pt x="27" y="146"/>
                  </a:lnTo>
                  <a:lnTo>
                    <a:pt x="16" y="135"/>
                  </a:lnTo>
                  <a:lnTo>
                    <a:pt x="7" y="122"/>
                  </a:lnTo>
                  <a:lnTo>
                    <a:pt x="2" y="109"/>
                  </a:lnTo>
                  <a:lnTo>
                    <a:pt x="0" y="95"/>
                  </a:lnTo>
                  <a:lnTo>
                    <a:pt x="2" y="81"/>
                  </a:lnTo>
                  <a:lnTo>
                    <a:pt x="7" y="67"/>
                  </a:lnTo>
                  <a:lnTo>
                    <a:pt x="16" y="54"/>
                  </a:lnTo>
                  <a:lnTo>
                    <a:pt x="27" y="43"/>
                  </a:lnTo>
                  <a:lnTo>
                    <a:pt x="41" y="32"/>
                  </a:lnTo>
                  <a:lnTo>
                    <a:pt x="59" y="23"/>
                  </a:lnTo>
                  <a:lnTo>
                    <a:pt x="77" y="15"/>
                  </a:lnTo>
                  <a:lnTo>
                    <a:pt x="98" y="9"/>
                  </a:lnTo>
                  <a:lnTo>
                    <a:pt x="121" y="4"/>
                  </a:lnTo>
                  <a:lnTo>
                    <a:pt x="144" y="1"/>
                  </a:lnTo>
                  <a:lnTo>
                    <a:pt x="169" y="0"/>
                  </a:lnTo>
                  <a:close/>
                </a:path>
              </a:pathLst>
            </a:custGeom>
            <a:solidFill>
              <a:srgbClr val="F5EAC4"/>
            </a:solidFill>
            <a:ln w="0">
              <a:solidFill>
                <a:srgbClr val="F5EAC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88"/>
            <p:cNvSpPr>
              <a:spLocks/>
            </p:cNvSpPr>
            <p:nvPr/>
          </p:nvSpPr>
          <p:spPr bwMode="auto">
            <a:xfrm flipH="1">
              <a:off x="6787734" y="3298130"/>
              <a:ext cx="135996" cy="76674"/>
            </a:xfrm>
            <a:custGeom>
              <a:avLst/>
              <a:gdLst/>
              <a:ahLst/>
              <a:cxnLst>
                <a:cxn ang="0">
                  <a:pos x="168" y="0"/>
                </a:cxn>
                <a:cxn ang="0">
                  <a:pos x="194" y="1"/>
                </a:cxn>
                <a:cxn ang="0">
                  <a:pos x="217" y="4"/>
                </a:cxn>
                <a:cxn ang="0">
                  <a:pos x="240" y="9"/>
                </a:cxn>
                <a:cxn ang="0">
                  <a:pos x="261" y="15"/>
                </a:cxn>
                <a:cxn ang="0">
                  <a:pos x="279" y="23"/>
                </a:cxn>
                <a:cxn ang="0">
                  <a:pos x="295" y="32"/>
                </a:cxn>
                <a:cxn ang="0">
                  <a:pos x="310" y="43"/>
                </a:cxn>
                <a:cxn ang="0">
                  <a:pos x="322" y="54"/>
                </a:cxn>
                <a:cxn ang="0">
                  <a:pos x="330" y="67"/>
                </a:cxn>
                <a:cxn ang="0">
                  <a:pos x="335" y="81"/>
                </a:cxn>
                <a:cxn ang="0">
                  <a:pos x="337" y="95"/>
                </a:cxn>
                <a:cxn ang="0">
                  <a:pos x="335" y="109"/>
                </a:cxn>
                <a:cxn ang="0">
                  <a:pos x="330" y="122"/>
                </a:cxn>
                <a:cxn ang="0">
                  <a:pos x="322" y="135"/>
                </a:cxn>
                <a:cxn ang="0">
                  <a:pos x="310" y="146"/>
                </a:cxn>
                <a:cxn ang="0">
                  <a:pos x="295" y="158"/>
                </a:cxn>
                <a:cxn ang="0">
                  <a:pos x="279" y="167"/>
                </a:cxn>
                <a:cxn ang="0">
                  <a:pos x="261" y="175"/>
                </a:cxn>
                <a:cxn ang="0">
                  <a:pos x="240" y="181"/>
                </a:cxn>
                <a:cxn ang="0">
                  <a:pos x="217" y="186"/>
                </a:cxn>
                <a:cxn ang="0">
                  <a:pos x="194" y="189"/>
                </a:cxn>
                <a:cxn ang="0">
                  <a:pos x="168" y="190"/>
                </a:cxn>
                <a:cxn ang="0">
                  <a:pos x="143" y="189"/>
                </a:cxn>
                <a:cxn ang="0">
                  <a:pos x="120" y="186"/>
                </a:cxn>
                <a:cxn ang="0">
                  <a:pos x="97" y="181"/>
                </a:cxn>
                <a:cxn ang="0">
                  <a:pos x="76" y="175"/>
                </a:cxn>
                <a:cxn ang="0">
                  <a:pos x="58" y="167"/>
                </a:cxn>
                <a:cxn ang="0">
                  <a:pos x="41" y="158"/>
                </a:cxn>
                <a:cxn ang="0">
                  <a:pos x="27" y="146"/>
                </a:cxn>
                <a:cxn ang="0">
                  <a:pos x="15" y="135"/>
                </a:cxn>
                <a:cxn ang="0">
                  <a:pos x="7" y="122"/>
                </a:cxn>
                <a:cxn ang="0">
                  <a:pos x="2" y="109"/>
                </a:cxn>
                <a:cxn ang="0">
                  <a:pos x="0" y="95"/>
                </a:cxn>
                <a:cxn ang="0">
                  <a:pos x="2" y="81"/>
                </a:cxn>
                <a:cxn ang="0">
                  <a:pos x="7" y="67"/>
                </a:cxn>
                <a:cxn ang="0">
                  <a:pos x="15" y="54"/>
                </a:cxn>
                <a:cxn ang="0">
                  <a:pos x="27" y="43"/>
                </a:cxn>
                <a:cxn ang="0">
                  <a:pos x="41" y="32"/>
                </a:cxn>
                <a:cxn ang="0">
                  <a:pos x="58" y="23"/>
                </a:cxn>
                <a:cxn ang="0">
                  <a:pos x="76" y="15"/>
                </a:cxn>
                <a:cxn ang="0">
                  <a:pos x="97" y="9"/>
                </a:cxn>
                <a:cxn ang="0">
                  <a:pos x="120" y="4"/>
                </a:cxn>
                <a:cxn ang="0">
                  <a:pos x="143" y="1"/>
                </a:cxn>
                <a:cxn ang="0">
                  <a:pos x="168" y="0"/>
                </a:cxn>
              </a:cxnLst>
              <a:rect l="0" t="0" r="r" b="b"/>
              <a:pathLst>
                <a:path w="337" h="190">
                  <a:moveTo>
                    <a:pt x="168" y="0"/>
                  </a:moveTo>
                  <a:lnTo>
                    <a:pt x="194" y="1"/>
                  </a:lnTo>
                  <a:lnTo>
                    <a:pt x="217" y="4"/>
                  </a:lnTo>
                  <a:lnTo>
                    <a:pt x="240" y="9"/>
                  </a:lnTo>
                  <a:lnTo>
                    <a:pt x="261" y="15"/>
                  </a:lnTo>
                  <a:lnTo>
                    <a:pt x="279" y="23"/>
                  </a:lnTo>
                  <a:lnTo>
                    <a:pt x="295" y="32"/>
                  </a:lnTo>
                  <a:lnTo>
                    <a:pt x="310" y="43"/>
                  </a:lnTo>
                  <a:lnTo>
                    <a:pt x="322" y="54"/>
                  </a:lnTo>
                  <a:lnTo>
                    <a:pt x="330" y="67"/>
                  </a:lnTo>
                  <a:lnTo>
                    <a:pt x="335" y="81"/>
                  </a:lnTo>
                  <a:lnTo>
                    <a:pt x="337" y="95"/>
                  </a:lnTo>
                  <a:lnTo>
                    <a:pt x="335" y="109"/>
                  </a:lnTo>
                  <a:lnTo>
                    <a:pt x="330" y="122"/>
                  </a:lnTo>
                  <a:lnTo>
                    <a:pt x="322" y="135"/>
                  </a:lnTo>
                  <a:lnTo>
                    <a:pt x="310" y="146"/>
                  </a:lnTo>
                  <a:lnTo>
                    <a:pt x="295" y="158"/>
                  </a:lnTo>
                  <a:lnTo>
                    <a:pt x="279" y="167"/>
                  </a:lnTo>
                  <a:lnTo>
                    <a:pt x="261" y="175"/>
                  </a:lnTo>
                  <a:lnTo>
                    <a:pt x="240" y="181"/>
                  </a:lnTo>
                  <a:lnTo>
                    <a:pt x="217" y="186"/>
                  </a:lnTo>
                  <a:lnTo>
                    <a:pt x="194" y="189"/>
                  </a:lnTo>
                  <a:lnTo>
                    <a:pt x="168" y="190"/>
                  </a:lnTo>
                  <a:lnTo>
                    <a:pt x="143" y="189"/>
                  </a:lnTo>
                  <a:lnTo>
                    <a:pt x="120" y="186"/>
                  </a:lnTo>
                  <a:lnTo>
                    <a:pt x="97" y="181"/>
                  </a:lnTo>
                  <a:lnTo>
                    <a:pt x="76" y="175"/>
                  </a:lnTo>
                  <a:lnTo>
                    <a:pt x="58" y="167"/>
                  </a:lnTo>
                  <a:lnTo>
                    <a:pt x="41" y="158"/>
                  </a:lnTo>
                  <a:lnTo>
                    <a:pt x="27" y="146"/>
                  </a:lnTo>
                  <a:lnTo>
                    <a:pt x="15" y="135"/>
                  </a:lnTo>
                  <a:lnTo>
                    <a:pt x="7" y="122"/>
                  </a:lnTo>
                  <a:lnTo>
                    <a:pt x="2" y="109"/>
                  </a:lnTo>
                  <a:lnTo>
                    <a:pt x="0" y="95"/>
                  </a:lnTo>
                  <a:lnTo>
                    <a:pt x="2" y="81"/>
                  </a:lnTo>
                  <a:lnTo>
                    <a:pt x="7" y="67"/>
                  </a:lnTo>
                  <a:lnTo>
                    <a:pt x="15" y="54"/>
                  </a:lnTo>
                  <a:lnTo>
                    <a:pt x="27" y="43"/>
                  </a:lnTo>
                  <a:lnTo>
                    <a:pt x="41" y="32"/>
                  </a:lnTo>
                  <a:lnTo>
                    <a:pt x="58" y="23"/>
                  </a:lnTo>
                  <a:lnTo>
                    <a:pt x="76" y="15"/>
                  </a:lnTo>
                  <a:lnTo>
                    <a:pt x="97" y="9"/>
                  </a:lnTo>
                  <a:lnTo>
                    <a:pt x="120" y="4"/>
                  </a:lnTo>
                  <a:lnTo>
                    <a:pt x="143" y="1"/>
                  </a:lnTo>
                  <a:lnTo>
                    <a:pt x="168" y="0"/>
                  </a:lnTo>
                  <a:close/>
                </a:path>
              </a:pathLst>
            </a:custGeom>
            <a:solidFill>
              <a:srgbClr val="F5EAC5"/>
            </a:solidFill>
            <a:ln w="0">
              <a:solidFill>
                <a:srgbClr val="F5EAC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89"/>
            <p:cNvSpPr>
              <a:spLocks/>
            </p:cNvSpPr>
            <p:nvPr/>
          </p:nvSpPr>
          <p:spPr bwMode="auto">
            <a:xfrm flipH="1">
              <a:off x="6788137" y="3298534"/>
              <a:ext cx="135189" cy="75868"/>
            </a:xfrm>
            <a:custGeom>
              <a:avLst/>
              <a:gdLst/>
              <a:ahLst/>
              <a:cxnLst>
                <a:cxn ang="0">
                  <a:pos x="167" y="0"/>
                </a:cxn>
                <a:cxn ang="0">
                  <a:pos x="192" y="1"/>
                </a:cxn>
                <a:cxn ang="0">
                  <a:pos x="216" y="4"/>
                </a:cxn>
                <a:cxn ang="0">
                  <a:pos x="239" y="9"/>
                </a:cxn>
                <a:cxn ang="0">
                  <a:pos x="259" y="15"/>
                </a:cxn>
                <a:cxn ang="0">
                  <a:pos x="277" y="23"/>
                </a:cxn>
                <a:cxn ang="0">
                  <a:pos x="293" y="32"/>
                </a:cxn>
                <a:cxn ang="0">
                  <a:pos x="308" y="43"/>
                </a:cxn>
                <a:cxn ang="0">
                  <a:pos x="320" y="54"/>
                </a:cxn>
                <a:cxn ang="0">
                  <a:pos x="328" y="66"/>
                </a:cxn>
                <a:cxn ang="0">
                  <a:pos x="333" y="80"/>
                </a:cxn>
                <a:cxn ang="0">
                  <a:pos x="335" y="94"/>
                </a:cxn>
                <a:cxn ang="0">
                  <a:pos x="333" y="108"/>
                </a:cxn>
                <a:cxn ang="0">
                  <a:pos x="328" y="121"/>
                </a:cxn>
                <a:cxn ang="0">
                  <a:pos x="320" y="133"/>
                </a:cxn>
                <a:cxn ang="0">
                  <a:pos x="308" y="144"/>
                </a:cxn>
                <a:cxn ang="0">
                  <a:pos x="293" y="156"/>
                </a:cxn>
                <a:cxn ang="0">
                  <a:pos x="277" y="165"/>
                </a:cxn>
                <a:cxn ang="0">
                  <a:pos x="259" y="173"/>
                </a:cxn>
                <a:cxn ang="0">
                  <a:pos x="239" y="179"/>
                </a:cxn>
                <a:cxn ang="0">
                  <a:pos x="216" y="184"/>
                </a:cxn>
                <a:cxn ang="0">
                  <a:pos x="192" y="187"/>
                </a:cxn>
                <a:cxn ang="0">
                  <a:pos x="167" y="188"/>
                </a:cxn>
                <a:cxn ang="0">
                  <a:pos x="143" y="187"/>
                </a:cxn>
                <a:cxn ang="0">
                  <a:pos x="119" y="184"/>
                </a:cxn>
                <a:cxn ang="0">
                  <a:pos x="96" y="179"/>
                </a:cxn>
                <a:cxn ang="0">
                  <a:pos x="76" y="173"/>
                </a:cxn>
                <a:cxn ang="0">
                  <a:pos x="58" y="165"/>
                </a:cxn>
                <a:cxn ang="0">
                  <a:pos x="41" y="156"/>
                </a:cxn>
                <a:cxn ang="0">
                  <a:pos x="27" y="144"/>
                </a:cxn>
                <a:cxn ang="0">
                  <a:pos x="15" y="133"/>
                </a:cxn>
                <a:cxn ang="0">
                  <a:pos x="7" y="121"/>
                </a:cxn>
                <a:cxn ang="0">
                  <a:pos x="2" y="108"/>
                </a:cxn>
                <a:cxn ang="0">
                  <a:pos x="0" y="94"/>
                </a:cxn>
                <a:cxn ang="0">
                  <a:pos x="2" y="80"/>
                </a:cxn>
                <a:cxn ang="0">
                  <a:pos x="7" y="66"/>
                </a:cxn>
                <a:cxn ang="0">
                  <a:pos x="15" y="54"/>
                </a:cxn>
                <a:cxn ang="0">
                  <a:pos x="27" y="43"/>
                </a:cxn>
                <a:cxn ang="0">
                  <a:pos x="41" y="32"/>
                </a:cxn>
                <a:cxn ang="0">
                  <a:pos x="58" y="23"/>
                </a:cxn>
                <a:cxn ang="0">
                  <a:pos x="76" y="15"/>
                </a:cxn>
                <a:cxn ang="0">
                  <a:pos x="96" y="9"/>
                </a:cxn>
                <a:cxn ang="0">
                  <a:pos x="119" y="4"/>
                </a:cxn>
                <a:cxn ang="0">
                  <a:pos x="143" y="1"/>
                </a:cxn>
                <a:cxn ang="0">
                  <a:pos x="167" y="0"/>
                </a:cxn>
              </a:cxnLst>
              <a:rect l="0" t="0" r="r" b="b"/>
              <a:pathLst>
                <a:path w="335" h="188">
                  <a:moveTo>
                    <a:pt x="167" y="0"/>
                  </a:moveTo>
                  <a:lnTo>
                    <a:pt x="192" y="1"/>
                  </a:lnTo>
                  <a:lnTo>
                    <a:pt x="216" y="4"/>
                  </a:lnTo>
                  <a:lnTo>
                    <a:pt x="239" y="9"/>
                  </a:lnTo>
                  <a:lnTo>
                    <a:pt x="259" y="15"/>
                  </a:lnTo>
                  <a:lnTo>
                    <a:pt x="277" y="23"/>
                  </a:lnTo>
                  <a:lnTo>
                    <a:pt x="293" y="32"/>
                  </a:lnTo>
                  <a:lnTo>
                    <a:pt x="308" y="43"/>
                  </a:lnTo>
                  <a:lnTo>
                    <a:pt x="320" y="54"/>
                  </a:lnTo>
                  <a:lnTo>
                    <a:pt x="328" y="66"/>
                  </a:lnTo>
                  <a:lnTo>
                    <a:pt x="333" y="80"/>
                  </a:lnTo>
                  <a:lnTo>
                    <a:pt x="335" y="94"/>
                  </a:lnTo>
                  <a:lnTo>
                    <a:pt x="333" y="108"/>
                  </a:lnTo>
                  <a:lnTo>
                    <a:pt x="328" y="121"/>
                  </a:lnTo>
                  <a:lnTo>
                    <a:pt x="320" y="133"/>
                  </a:lnTo>
                  <a:lnTo>
                    <a:pt x="308" y="144"/>
                  </a:lnTo>
                  <a:lnTo>
                    <a:pt x="293" y="156"/>
                  </a:lnTo>
                  <a:lnTo>
                    <a:pt x="277" y="165"/>
                  </a:lnTo>
                  <a:lnTo>
                    <a:pt x="259" y="173"/>
                  </a:lnTo>
                  <a:lnTo>
                    <a:pt x="239" y="179"/>
                  </a:lnTo>
                  <a:lnTo>
                    <a:pt x="216" y="184"/>
                  </a:lnTo>
                  <a:lnTo>
                    <a:pt x="192" y="187"/>
                  </a:lnTo>
                  <a:lnTo>
                    <a:pt x="167" y="188"/>
                  </a:lnTo>
                  <a:lnTo>
                    <a:pt x="143" y="187"/>
                  </a:lnTo>
                  <a:lnTo>
                    <a:pt x="119" y="184"/>
                  </a:lnTo>
                  <a:lnTo>
                    <a:pt x="96" y="179"/>
                  </a:lnTo>
                  <a:lnTo>
                    <a:pt x="76" y="173"/>
                  </a:lnTo>
                  <a:lnTo>
                    <a:pt x="58" y="165"/>
                  </a:lnTo>
                  <a:lnTo>
                    <a:pt x="41" y="156"/>
                  </a:lnTo>
                  <a:lnTo>
                    <a:pt x="27" y="144"/>
                  </a:lnTo>
                  <a:lnTo>
                    <a:pt x="15" y="133"/>
                  </a:lnTo>
                  <a:lnTo>
                    <a:pt x="7" y="121"/>
                  </a:lnTo>
                  <a:lnTo>
                    <a:pt x="2" y="108"/>
                  </a:lnTo>
                  <a:lnTo>
                    <a:pt x="0" y="94"/>
                  </a:lnTo>
                  <a:lnTo>
                    <a:pt x="2" y="80"/>
                  </a:lnTo>
                  <a:lnTo>
                    <a:pt x="7" y="66"/>
                  </a:lnTo>
                  <a:lnTo>
                    <a:pt x="15" y="54"/>
                  </a:lnTo>
                  <a:lnTo>
                    <a:pt x="27" y="43"/>
                  </a:lnTo>
                  <a:lnTo>
                    <a:pt x="41" y="32"/>
                  </a:lnTo>
                  <a:lnTo>
                    <a:pt x="58" y="23"/>
                  </a:lnTo>
                  <a:lnTo>
                    <a:pt x="76" y="15"/>
                  </a:lnTo>
                  <a:lnTo>
                    <a:pt x="96" y="9"/>
                  </a:lnTo>
                  <a:lnTo>
                    <a:pt x="119" y="4"/>
                  </a:lnTo>
                  <a:lnTo>
                    <a:pt x="143" y="1"/>
                  </a:lnTo>
                  <a:lnTo>
                    <a:pt x="167"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90"/>
            <p:cNvSpPr>
              <a:spLocks/>
            </p:cNvSpPr>
            <p:nvPr/>
          </p:nvSpPr>
          <p:spPr bwMode="auto">
            <a:xfrm flipH="1">
              <a:off x="6788137" y="3298937"/>
              <a:ext cx="134382" cy="75060"/>
            </a:xfrm>
            <a:custGeom>
              <a:avLst/>
              <a:gdLst/>
              <a:ahLst/>
              <a:cxnLst>
                <a:cxn ang="0">
                  <a:pos x="166" y="0"/>
                </a:cxn>
                <a:cxn ang="0">
                  <a:pos x="191" y="1"/>
                </a:cxn>
                <a:cxn ang="0">
                  <a:pos x="215" y="4"/>
                </a:cxn>
                <a:cxn ang="0">
                  <a:pos x="237" y="9"/>
                </a:cxn>
                <a:cxn ang="0">
                  <a:pos x="257" y="15"/>
                </a:cxn>
                <a:cxn ang="0">
                  <a:pos x="276" y="23"/>
                </a:cxn>
                <a:cxn ang="0">
                  <a:pos x="292" y="32"/>
                </a:cxn>
                <a:cxn ang="0">
                  <a:pos x="307" y="42"/>
                </a:cxn>
                <a:cxn ang="0">
                  <a:pos x="318" y="53"/>
                </a:cxn>
                <a:cxn ang="0">
                  <a:pos x="326" y="65"/>
                </a:cxn>
                <a:cxn ang="0">
                  <a:pos x="331" y="79"/>
                </a:cxn>
                <a:cxn ang="0">
                  <a:pos x="333" y="93"/>
                </a:cxn>
                <a:cxn ang="0">
                  <a:pos x="331" y="107"/>
                </a:cxn>
                <a:cxn ang="0">
                  <a:pos x="326" y="120"/>
                </a:cxn>
                <a:cxn ang="0">
                  <a:pos x="318" y="132"/>
                </a:cxn>
                <a:cxn ang="0">
                  <a:pos x="306" y="143"/>
                </a:cxn>
                <a:cxn ang="0">
                  <a:pos x="292" y="154"/>
                </a:cxn>
                <a:cxn ang="0">
                  <a:pos x="275" y="163"/>
                </a:cxn>
                <a:cxn ang="0">
                  <a:pos x="257" y="171"/>
                </a:cxn>
                <a:cxn ang="0">
                  <a:pos x="237" y="177"/>
                </a:cxn>
                <a:cxn ang="0">
                  <a:pos x="214" y="182"/>
                </a:cxn>
                <a:cxn ang="0">
                  <a:pos x="191" y="185"/>
                </a:cxn>
                <a:cxn ang="0">
                  <a:pos x="166" y="186"/>
                </a:cxn>
                <a:cxn ang="0">
                  <a:pos x="142" y="185"/>
                </a:cxn>
                <a:cxn ang="0">
                  <a:pos x="118" y="182"/>
                </a:cxn>
                <a:cxn ang="0">
                  <a:pos x="96" y="177"/>
                </a:cxn>
                <a:cxn ang="0">
                  <a:pos x="76"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7" y="42"/>
                </a:cxn>
                <a:cxn ang="0">
                  <a:pos x="40" y="32"/>
                </a:cxn>
                <a:cxn ang="0">
                  <a:pos x="58" y="23"/>
                </a:cxn>
                <a:cxn ang="0">
                  <a:pos x="76" y="15"/>
                </a:cxn>
                <a:cxn ang="0">
                  <a:pos x="96" y="9"/>
                </a:cxn>
                <a:cxn ang="0">
                  <a:pos x="119" y="4"/>
                </a:cxn>
                <a:cxn ang="0">
                  <a:pos x="142" y="1"/>
                </a:cxn>
                <a:cxn ang="0">
                  <a:pos x="166" y="0"/>
                </a:cxn>
              </a:cxnLst>
              <a:rect l="0" t="0" r="r" b="b"/>
              <a:pathLst>
                <a:path w="333" h="186">
                  <a:moveTo>
                    <a:pt x="166" y="0"/>
                  </a:moveTo>
                  <a:lnTo>
                    <a:pt x="191" y="1"/>
                  </a:lnTo>
                  <a:lnTo>
                    <a:pt x="215" y="4"/>
                  </a:lnTo>
                  <a:lnTo>
                    <a:pt x="237" y="9"/>
                  </a:lnTo>
                  <a:lnTo>
                    <a:pt x="257" y="15"/>
                  </a:lnTo>
                  <a:lnTo>
                    <a:pt x="276" y="23"/>
                  </a:lnTo>
                  <a:lnTo>
                    <a:pt x="292" y="32"/>
                  </a:lnTo>
                  <a:lnTo>
                    <a:pt x="307" y="42"/>
                  </a:lnTo>
                  <a:lnTo>
                    <a:pt x="318" y="53"/>
                  </a:lnTo>
                  <a:lnTo>
                    <a:pt x="326" y="65"/>
                  </a:lnTo>
                  <a:lnTo>
                    <a:pt x="331" y="79"/>
                  </a:lnTo>
                  <a:lnTo>
                    <a:pt x="333" y="93"/>
                  </a:lnTo>
                  <a:lnTo>
                    <a:pt x="331" y="107"/>
                  </a:lnTo>
                  <a:lnTo>
                    <a:pt x="326" y="120"/>
                  </a:lnTo>
                  <a:lnTo>
                    <a:pt x="318" y="132"/>
                  </a:lnTo>
                  <a:lnTo>
                    <a:pt x="306" y="143"/>
                  </a:lnTo>
                  <a:lnTo>
                    <a:pt x="292" y="154"/>
                  </a:lnTo>
                  <a:lnTo>
                    <a:pt x="275" y="163"/>
                  </a:lnTo>
                  <a:lnTo>
                    <a:pt x="257" y="171"/>
                  </a:lnTo>
                  <a:lnTo>
                    <a:pt x="237" y="177"/>
                  </a:lnTo>
                  <a:lnTo>
                    <a:pt x="214" y="182"/>
                  </a:lnTo>
                  <a:lnTo>
                    <a:pt x="191" y="185"/>
                  </a:lnTo>
                  <a:lnTo>
                    <a:pt x="166" y="186"/>
                  </a:lnTo>
                  <a:lnTo>
                    <a:pt x="142" y="185"/>
                  </a:lnTo>
                  <a:lnTo>
                    <a:pt x="118" y="182"/>
                  </a:lnTo>
                  <a:lnTo>
                    <a:pt x="96" y="177"/>
                  </a:lnTo>
                  <a:lnTo>
                    <a:pt x="76" y="171"/>
                  </a:lnTo>
                  <a:lnTo>
                    <a:pt x="57" y="163"/>
                  </a:lnTo>
                  <a:lnTo>
                    <a:pt x="40" y="154"/>
                  </a:lnTo>
                  <a:lnTo>
                    <a:pt x="26" y="143"/>
                  </a:lnTo>
                  <a:lnTo>
                    <a:pt x="15" y="132"/>
                  </a:lnTo>
                  <a:lnTo>
                    <a:pt x="7" y="120"/>
                  </a:lnTo>
                  <a:lnTo>
                    <a:pt x="2" y="107"/>
                  </a:lnTo>
                  <a:lnTo>
                    <a:pt x="0" y="93"/>
                  </a:lnTo>
                  <a:lnTo>
                    <a:pt x="2" y="79"/>
                  </a:lnTo>
                  <a:lnTo>
                    <a:pt x="7" y="65"/>
                  </a:lnTo>
                  <a:lnTo>
                    <a:pt x="15" y="53"/>
                  </a:lnTo>
                  <a:lnTo>
                    <a:pt x="27" y="42"/>
                  </a:lnTo>
                  <a:lnTo>
                    <a:pt x="40" y="32"/>
                  </a:lnTo>
                  <a:lnTo>
                    <a:pt x="58" y="23"/>
                  </a:lnTo>
                  <a:lnTo>
                    <a:pt x="76" y="15"/>
                  </a:lnTo>
                  <a:lnTo>
                    <a:pt x="96" y="9"/>
                  </a:lnTo>
                  <a:lnTo>
                    <a:pt x="119" y="4"/>
                  </a:lnTo>
                  <a:lnTo>
                    <a:pt x="142" y="1"/>
                  </a:lnTo>
                  <a:lnTo>
                    <a:pt x="166" y="0"/>
                  </a:lnTo>
                  <a:close/>
                </a:path>
              </a:pathLst>
            </a:custGeom>
            <a:solidFill>
              <a:srgbClr val="F6EAC6"/>
            </a:solidFill>
            <a:ln w="0">
              <a:solidFill>
                <a:srgbClr val="F6EAC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91"/>
            <p:cNvSpPr>
              <a:spLocks/>
            </p:cNvSpPr>
            <p:nvPr/>
          </p:nvSpPr>
          <p:spPr bwMode="auto">
            <a:xfrm flipH="1">
              <a:off x="6788137" y="3298534"/>
              <a:ext cx="133575" cy="75060"/>
            </a:xfrm>
            <a:custGeom>
              <a:avLst/>
              <a:gdLst/>
              <a:ahLst/>
              <a:cxnLst>
                <a:cxn ang="0">
                  <a:pos x="165" y="0"/>
                </a:cxn>
                <a:cxn ang="0">
                  <a:pos x="190" y="1"/>
                </a:cxn>
                <a:cxn ang="0">
                  <a:pos x="213" y="4"/>
                </a:cxn>
                <a:cxn ang="0">
                  <a:pos x="236" y="9"/>
                </a:cxn>
                <a:cxn ang="0">
                  <a:pos x="256" y="15"/>
                </a:cxn>
                <a:cxn ang="0">
                  <a:pos x="274" y="23"/>
                </a:cxn>
                <a:cxn ang="0">
                  <a:pos x="290" y="32"/>
                </a:cxn>
                <a:cxn ang="0">
                  <a:pos x="305" y="42"/>
                </a:cxn>
                <a:cxn ang="0">
                  <a:pos x="316" y="53"/>
                </a:cxn>
                <a:cxn ang="0">
                  <a:pos x="324" y="65"/>
                </a:cxn>
                <a:cxn ang="0">
                  <a:pos x="329" y="79"/>
                </a:cxn>
                <a:cxn ang="0">
                  <a:pos x="331" y="93"/>
                </a:cxn>
                <a:cxn ang="0">
                  <a:pos x="329" y="107"/>
                </a:cxn>
                <a:cxn ang="0">
                  <a:pos x="324" y="120"/>
                </a:cxn>
                <a:cxn ang="0">
                  <a:pos x="316" y="132"/>
                </a:cxn>
                <a:cxn ang="0">
                  <a:pos x="305" y="143"/>
                </a:cxn>
                <a:cxn ang="0">
                  <a:pos x="290" y="154"/>
                </a:cxn>
                <a:cxn ang="0">
                  <a:pos x="274" y="163"/>
                </a:cxn>
                <a:cxn ang="0">
                  <a:pos x="256" y="171"/>
                </a:cxn>
                <a:cxn ang="0">
                  <a:pos x="236" y="177"/>
                </a:cxn>
                <a:cxn ang="0">
                  <a:pos x="213" y="182"/>
                </a:cxn>
                <a:cxn ang="0">
                  <a:pos x="190" y="185"/>
                </a:cxn>
                <a:cxn ang="0">
                  <a:pos x="165" y="186"/>
                </a:cxn>
                <a:cxn ang="0">
                  <a:pos x="141" y="185"/>
                </a:cxn>
                <a:cxn ang="0">
                  <a:pos x="118" y="182"/>
                </a:cxn>
                <a:cxn ang="0">
                  <a:pos x="95" y="177"/>
                </a:cxn>
                <a:cxn ang="0">
                  <a:pos x="75" y="171"/>
                </a:cxn>
                <a:cxn ang="0">
                  <a:pos x="57" y="163"/>
                </a:cxn>
                <a:cxn ang="0">
                  <a:pos x="40" y="154"/>
                </a:cxn>
                <a:cxn ang="0">
                  <a:pos x="26" y="143"/>
                </a:cxn>
                <a:cxn ang="0">
                  <a:pos x="15" y="132"/>
                </a:cxn>
                <a:cxn ang="0">
                  <a:pos x="7" y="120"/>
                </a:cxn>
                <a:cxn ang="0">
                  <a:pos x="2" y="107"/>
                </a:cxn>
                <a:cxn ang="0">
                  <a:pos x="0" y="93"/>
                </a:cxn>
                <a:cxn ang="0">
                  <a:pos x="2" y="79"/>
                </a:cxn>
                <a:cxn ang="0">
                  <a:pos x="7" y="65"/>
                </a:cxn>
                <a:cxn ang="0">
                  <a:pos x="15" y="53"/>
                </a:cxn>
                <a:cxn ang="0">
                  <a:pos x="26" y="42"/>
                </a:cxn>
                <a:cxn ang="0">
                  <a:pos x="40" y="32"/>
                </a:cxn>
                <a:cxn ang="0">
                  <a:pos x="57" y="23"/>
                </a:cxn>
                <a:cxn ang="0">
                  <a:pos x="75" y="15"/>
                </a:cxn>
                <a:cxn ang="0">
                  <a:pos x="95" y="9"/>
                </a:cxn>
                <a:cxn ang="0">
                  <a:pos x="118" y="4"/>
                </a:cxn>
                <a:cxn ang="0">
                  <a:pos x="141" y="1"/>
                </a:cxn>
                <a:cxn ang="0">
                  <a:pos x="165" y="0"/>
                </a:cxn>
              </a:cxnLst>
              <a:rect l="0" t="0" r="r" b="b"/>
              <a:pathLst>
                <a:path w="331" h="186">
                  <a:moveTo>
                    <a:pt x="165" y="0"/>
                  </a:moveTo>
                  <a:lnTo>
                    <a:pt x="190" y="1"/>
                  </a:lnTo>
                  <a:lnTo>
                    <a:pt x="213" y="4"/>
                  </a:lnTo>
                  <a:lnTo>
                    <a:pt x="236" y="9"/>
                  </a:lnTo>
                  <a:lnTo>
                    <a:pt x="256" y="15"/>
                  </a:lnTo>
                  <a:lnTo>
                    <a:pt x="274" y="23"/>
                  </a:lnTo>
                  <a:lnTo>
                    <a:pt x="290" y="32"/>
                  </a:lnTo>
                  <a:lnTo>
                    <a:pt x="305" y="42"/>
                  </a:lnTo>
                  <a:lnTo>
                    <a:pt x="316" y="53"/>
                  </a:lnTo>
                  <a:lnTo>
                    <a:pt x="324" y="65"/>
                  </a:lnTo>
                  <a:lnTo>
                    <a:pt x="329" y="79"/>
                  </a:lnTo>
                  <a:lnTo>
                    <a:pt x="331" y="93"/>
                  </a:lnTo>
                  <a:lnTo>
                    <a:pt x="329" y="107"/>
                  </a:lnTo>
                  <a:lnTo>
                    <a:pt x="324" y="120"/>
                  </a:lnTo>
                  <a:lnTo>
                    <a:pt x="316" y="132"/>
                  </a:lnTo>
                  <a:lnTo>
                    <a:pt x="305" y="143"/>
                  </a:lnTo>
                  <a:lnTo>
                    <a:pt x="290" y="154"/>
                  </a:lnTo>
                  <a:lnTo>
                    <a:pt x="274" y="163"/>
                  </a:lnTo>
                  <a:lnTo>
                    <a:pt x="256" y="171"/>
                  </a:lnTo>
                  <a:lnTo>
                    <a:pt x="236" y="177"/>
                  </a:lnTo>
                  <a:lnTo>
                    <a:pt x="213" y="182"/>
                  </a:lnTo>
                  <a:lnTo>
                    <a:pt x="190" y="185"/>
                  </a:lnTo>
                  <a:lnTo>
                    <a:pt x="165" y="186"/>
                  </a:lnTo>
                  <a:lnTo>
                    <a:pt x="141" y="185"/>
                  </a:lnTo>
                  <a:lnTo>
                    <a:pt x="118" y="182"/>
                  </a:lnTo>
                  <a:lnTo>
                    <a:pt x="95" y="177"/>
                  </a:lnTo>
                  <a:lnTo>
                    <a:pt x="75" y="171"/>
                  </a:lnTo>
                  <a:lnTo>
                    <a:pt x="57" y="163"/>
                  </a:lnTo>
                  <a:lnTo>
                    <a:pt x="40" y="154"/>
                  </a:lnTo>
                  <a:lnTo>
                    <a:pt x="26" y="143"/>
                  </a:lnTo>
                  <a:lnTo>
                    <a:pt x="15" y="132"/>
                  </a:lnTo>
                  <a:lnTo>
                    <a:pt x="7" y="120"/>
                  </a:lnTo>
                  <a:lnTo>
                    <a:pt x="2" y="107"/>
                  </a:lnTo>
                  <a:lnTo>
                    <a:pt x="0" y="93"/>
                  </a:lnTo>
                  <a:lnTo>
                    <a:pt x="2" y="79"/>
                  </a:lnTo>
                  <a:lnTo>
                    <a:pt x="7" y="65"/>
                  </a:lnTo>
                  <a:lnTo>
                    <a:pt x="15" y="53"/>
                  </a:lnTo>
                  <a:lnTo>
                    <a:pt x="26" y="42"/>
                  </a:lnTo>
                  <a:lnTo>
                    <a:pt x="40" y="32"/>
                  </a:lnTo>
                  <a:lnTo>
                    <a:pt x="57" y="23"/>
                  </a:lnTo>
                  <a:lnTo>
                    <a:pt x="75" y="15"/>
                  </a:lnTo>
                  <a:lnTo>
                    <a:pt x="95" y="9"/>
                  </a:lnTo>
                  <a:lnTo>
                    <a:pt x="118" y="4"/>
                  </a:lnTo>
                  <a:lnTo>
                    <a:pt x="141" y="1"/>
                  </a:lnTo>
                  <a:lnTo>
                    <a:pt x="165" y="0"/>
                  </a:lnTo>
                  <a:close/>
                </a:path>
              </a:pathLst>
            </a:custGeom>
            <a:solidFill>
              <a:srgbClr val="F6EAC8"/>
            </a:solidFill>
            <a:ln w="0">
              <a:solidFill>
                <a:srgbClr val="F6EA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92"/>
            <p:cNvSpPr>
              <a:spLocks/>
            </p:cNvSpPr>
            <p:nvPr/>
          </p:nvSpPr>
          <p:spPr bwMode="auto">
            <a:xfrm flipH="1">
              <a:off x="6788944" y="3298937"/>
              <a:ext cx="131961" cy="74253"/>
            </a:xfrm>
            <a:custGeom>
              <a:avLst/>
              <a:gdLst/>
              <a:ahLst/>
              <a:cxnLst>
                <a:cxn ang="0">
                  <a:pos x="163" y="0"/>
                </a:cxn>
                <a:cxn ang="0">
                  <a:pos x="188" y="1"/>
                </a:cxn>
                <a:cxn ang="0">
                  <a:pos x="211" y="4"/>
                </a:cxn>
                <a:cxn ang="0">
                  <a:pos x="233" y="8"/>
                </a:cxn>
                <a:cxn ang="0">
                  <a:pos x="253" y="15"/>
                </a:cxn>
                <a:cxn ang="0">
                  <a:pos x="271" y="22"/>
                </a:cxn>
                <a:cxn ang="0">
                  <a:pos x="287" y="31"/>
                </a:cxn>
                <a:cxn ang="0">
                  <a:pos x="301" y="42"/>
                </a:cxn>
                <a:cxn ang="0">
                  <a:pos x="312" y="53"/>
                </a:cxn>
                <a:cxn ang="0">
                  <a:pos x="320" y="65"/>
                </a:cxn>
                <a:cxn ang="0">
                  <a:pos x="325" y="79"/>
                </a:cxn>
                <a:cxn ang="0">
                  <a:pos x="327" y="92"/>
                </a:cxn>
                <a:cxn ang="0">
                  <a:pos x="325" y="105"/>
                </a:cxn>
                <a:cxn ang="0">
                  <a:pos x="320" y="118"/>
                </a:cxn>
                <a:cxn ang="0">
                  <a:pos x="312" y="130"/>
                </a:cxn>
                <a:cxn ang="0">
                  <a:pos x="301" y="141"/>
                </a:cxn>
                <a:cxn ang="0">
                  <a:pos x="287" y="153"/>
                </a:cxn>
                <a:cxn ang="0">
                  <a:pos x="271" y="162"/>
                </a:cxn>
                <a:cxn ang="0">
                  <a:pos x="253" y="169"/>
                </a:cxn>
                <a:cxn ang="0">
                  <a:pos x="233" y="176"/>
                </a:cxn>
                <a:cxn ang="0">
                  <a:pos x="211" y="180"/>
                </a:cxn>
                <a:cxn ang="0">
                  <a:pos x="188" y="183"/>
                </a:cxn>
                <a:cxn ang="0">
                  <a:pos x="163" y="184"/>
                </a:cxn>
                <a:cxn ang="0">
                  <a:pos x="139" y="183"/>
                </a:cxn>
                <a:cxn ang="0">
                  <a:pos x="116" y="180"/>
                </a:cxn>
                <a:cxn ang="0">
                  <a:pos x="94" y="176"/>
                </a:cxn>
                <a:cxn ang="0">
                  <a:pos x="74" y="169"/>
                </a:cxn>
                <a:cxn ang="0">
                  <a:pos x="56" y="162"/>
                </a:cxn>
                <a:cxn ang="0">
                  <a:pos x="39" y="153"/>
                </a:cxn>
                <a:cxn ang="0">
                  <a:pos x="26" y="141"/>
                </a:cxn>
                <a:cxn ang="0">
                  <a:pos x="15" y="130"/>
                </a:cxn>
                <a:cxn ang="0">
                  <a:pos x="7" y="118"/>
                </a:cxn>
                <a:cxn ang="0">
                  <a:pos x="2" y="105"/>
                </a:cxn>
                <a:cxn ang="0">
                  <a:pos x="0" y="92"/>
                </a:cxn>
                <a:cxn ang="0">
                  <a:pos x="2" y="79"/>
                </a:cxn>
                <a:cxn ang="0">
                  <a:pos x="7" y="65"/>
                </a:cxn>
                <a:cxn ang="0">
                  <a:pos x="15" y="53"/>
                </a:cxn>
                <a:cxn ang="0">
                  <a:pos x="26" y="42"/>
                </a:cxn>
                <a:cxn ang="0">
                  <a:pos x="39" y="31"/>
                </a:cxn>
                <a:cxn ang="0">
                  <a:pos x="56" y="22"/>
                </a:cxn>
                <a:cxn ang="0">
                  <a:pos x="74" y="15"/>
                </a:cxn>
                <a:cxn ang="0">
                  <a:pos x="94" y="8"/>
                </a:cxn>
                <a:cxn ang="0">
                  <a:pos x="116" y="4"/>
                </a:cxn>
                <a:cxn ang="0">
                  <a:pos x="139" y="1"/>
                </a:cxn>
                <a:cxn ang="0">
                  <a:pos x="163" y="0"/>
                </a:cxn>
              </a:cxnLst>
              <a:rect l="0" t="0" r="r" b="b"/>
              <a:pathLst>
                <a:path w="327" h="184">
                  <a:moveTo>
                    <a:pt x="163" y="0"/>
                  </a:moveTo>
                  <a:lnTo>
                    <a:pt x="188" y="1"/>
                  </a:lnTo>
                  <a:lnTo>
                    <a:pt x="211" y="4"/>
                  </a:lnTo>
                  <a:lnTo>
                    <a:pt x="233" y="8"/>
                  </a:lnTo>
                  <a:lnTo>
                    <a:pt x="253" y="15"/>
                  </a:lnTo>
                  <a:lnTo>
                    <a:pt x="271" y="22"/>
                  </a:lnTo>
                  <a:lnTo>
                    <a:pt x="287" y="31"/>
                  </a:lnTo>
                  <a:lnTo>
                    <a:pt x="301" y="42"/>
                  </a:lnTo>
                  <a:lnTo>
                    <a:pt x="312" y="53"/>
                  </a:lnTo>
                  <a:lnTo>
                    <a:pt x="320" y="65"/>
                  </a:lnTo>
                  <a:lnTo>
                    <a:pt x="325" y="79"/>
                  </a:lnTo>
                  <a:lnTo>
                    <a:pt x="327" y="92"/>
                  </a:lnTo>
                  <a:lnTo>
                    <a:pt x="325" y="105"/>
                  </a:lnTo>
                  <a:lnTo>
                    <a:pt x="320" y="118"/>
                  </a:lnTo>
                  <a:lnTo>
                    <a:pt x="312" y="130"/>
                  </a:lnTo>
                  <a:lnTo>
                    <a:pt x="301" y="141"/>
                  </a:lnTo>
                  <a:lnTo>
                    <a:pt x="287" y="153"/>
                  </a:lnTo>
                  <a:lnTo>
                    <a:pt x="271" y="162"/>
                  </a:lnTo>
                  <a:lnTo>
                    <a:pt x="253" y="169"/>
                  </a:lnTo>
                  <a:lnTo>
                    <a:pt x="233" y="176"/>
                  </a:lnTo>
                  <a:lnTo>
                    <a:pt x="211" y="180"/>
                  </a:lnTo>
                  <a:lnTo>
                    <a:pt x="188" y="183"/>
                  </a:lnTo>
                  <a:lnTo>
                    <a:pt x="163" y="184"/>
                  </a:lnTo>
                  <a:lnTo>
                    <a:pt x="139" y="183"/>
                  </a:lnTo>
                  <a:lnTo>
                    <a:pt x="116" y="180"/>
                  </a:lnTo>
                  <a:lnTo>
                    <a:pt x="94" y="176"/>
                  </a:lnTo>
                  <a:lnTo>
                    <a:pt x="74" y="169"/>
                  </a:lnTo>
                  <a:lnTo>
                    <a:pt x="56" y="162"/>
                  </a:lnTo>
                  <a:lnTo>
                    <a:pt x="39" y="153"/>
                  </a:lnTo>
                  <a:lnTo>
                    <a:pt x="26" y="141"/>
                  </a:lnTo>
                  <a:lnTo>
                    <a:pt x="15" y="130"/>
                  </a:lnTo>
                  <a:lnTo>
                    <a:pt x="7" y="118"/>
                  </a:lnTo>
                  <a:lnTo>
                    <a:pt x="2" y="105"/>
                  </a:lnTo>
                  <a:lnTo>
                    <a:pt x="0" y="92"/>
                  </a:lnTo>
                  <a:lnTo>
                    <a:pt x="2" y="79"/>
                  </a:lnTo>
                  <a:lnTo>
                    <a:pt x="7" y="65"/>
                  </a:lnTo>
                  <a:lnTo>
                    <a:pt x="15" y="53"/>
                  </a:lnTo>
                  <a:lnTo>
                    <a:pt x="26" y="42"/>
                  </a:lnTo>
                  <a:lnTo>
                    <a:pt x="39" y="31"/>
                  </a:lnTo>
                  <a:lnTo>
                    <a:pt x="56" y="22"/>
                  </a:lnTo>
                  <a:lnTo>
                    <a:pt x="74" y="15"/>
                  </a:lnTo>
                  <a:lnTo>
                    <a:pt x="94" y="8"/>
                  </a:lnTo>
                  <a:lnTo>
                    <a:pt x="116" y="4"/>
                  </a:lnTo>
                  <a:lnTo>
                    <a:pt x="139" y="1"/>
                  </a:lnTo>
                  <a:lnTo>
                    <a:pt x="163"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93"/>
            <p:cNvSpPr>
              <a:spLocks/>
            </p:cNvSpPr>
            <p:nvPr/>
          </p:nvSpPr>
          <p:spPr bwMode="auto">
            <a:xfrm flipH="1">
              <a:off x="6788944" y="3299341"/>
              <a:ext cx="131154" cy="73446"/>
            </a:xfrm>
            <a:custGeom>
              <a:avLst/>
              <a:gdLst/>
              <a:ahLst/>
              <a:cxnLst>
                <a:cxn ang="0">
                  <a:pos x="162" y="0"/>
                </a:cxn>
                <a:cxn ang="0">
                  <a:pos x="187" y="1"/>
                </a:cxn>
                <a:cxn ang="0">
                  <a:pos x="209" y="4"/>
                </a:cxn>
                <a:cxn ang="0">
                  <a:pos x="231" y="8"/>
                </a:cxn>
                <a:cxn ang="0">
                  <a:pos x="251" y="14"/>
                </a:cxn>
                <a:cxn ang="0">
                  <a:pos x="269" y="22"/>
                </a:cxn>
                <a:cxn ang="0">
                  <a:pos x="285" y="31"/>
                </a:cxn>
                <a:cxn ang="0">
                  <a:pos x="299" y="41"/>
                </a:cxn>
                <a:cxn ang="0">
                  <a:pos x="310" y="52"/>
                </a:cxn>
                <a:cxn ang="0">
                  <a:pos x="318" y="64"/>
                </a:cxn>
                <a:cxn ang="0">
                  <a:pos x="323" y="78"/>
                </a:cxn>
                <a:cxn ang="0">
                  <a:pos x="325" y="91"/>
                </a:cxn>
                <a:cxn ang="0">
                  <a:pos x="323" y="104"/>
                </a:cxn>
                <a:cxn ang="0">
                  <a:pos x="318" y="117"/>
                </a:cxn>
                <a:cxn ang="0">
                  <a:pos x="310" y="129"/>
                </a:cxn>
                <a:cxn ang="0">
                  <a:pos x="299" y="140"/>
                </a:cxn>
                <a:cxn ang="0">
                  <a:pos x="285" y="151"/>
                </a:cxn>
                <a:cxn ang="0">
                  <a:pos x="269" y="160"/>
                </a:cxn>
                <a:cxn ang="0">
                  <a:pos x="251" y="168"/>
                </a:cxn>
                <a:cxn ang="0">
                  <a:pos x="231" y="174"/>
                </a:cxn>
                <a:cxn ang="0">
                  <a:pos x="209" y="178"/>
                </a:cxn>
                <a:cxn ang="0">
                  <a:pos x="187" y="181"/>
                </a:cxn>
                <a:cxn ang="0">
                  <a:pos x="162" y="182"/>
                </a:cxn>
                <a:cxn ang="0">
                  <a:pos x="138" y="181"/>
                </a:cxn>
                <a:cxn ang="0">
                  <a:pos x="116" y="178"/>
                </a:cxn>
                <a:cxn ang="0">
                  <a:pos x="94" y="174"/>
                </a:cxn>
                <a:cxn ang="0">
                  <a:pos x="74"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4" y="14"/>
                </a:cxn>
                <a:cxn ang="0">
                  <a:pos x="94" y="8"/>
                </a:cxn>
                <a:cxn ang="0">
                  <a:pos x="116" y="4"/>
                </a:cxn>
                <a:cxn ang="0">
                  <a:pos x="138" y="1"/>
                </a:cxn>
                <a:cxn ang="0">
                  <a:pos x="162" y="0"/>
                </a:cxn>
              </a:cxnLst>
              <a:rect l="0" t="0" r="r" b="b"/>
              <a:pathLst>
                <a:path w="325" h="182">
                  <a:moveTo>
                    <a:pt x="162" y="0"/>
                  </a:moveTo>
                  <a:lnTo>
                    <a:pt x="187" y="1"/>
                  </a:lnTo>
                  <a:lnTo>
                    <a:pt x="209" y="4"/>
                  </a:lnTo>
                  <a:lnTo>
                    <a:pt x="231" y="8"/>
                  </a:lnTo>
                  <a:lnTo>
                    <a:pt x="251" y="14"/>
                  </a:lnTo>
                  <a:lnTo>
                    <a:pt x="269" y="22"/>
                  </a:lnTo>
                  <a:lnTo>
                    <a:pt x="285" y="31"/>
                  </a:lnTo>
                  <a:lnTo>
                    <a:pt x="299" y="41"/>
                  </a:lnTo>
                  <a:lnTo>
                    <a:pt x="310" y="52"/>
                  </a:lnTo>
                  <a:lnTo>
                    <a:pt x="318" y="64"/>
                  </a:lnTo>
                  <a:lnTo>
                    <a:pt x="323" y="78"/>
                  </a:lnTo>
                  <a:lnTo>
                    <a:pt x="325" y="91"/>
                  </a:lnTo>
                  <a:lnTo>
                    <a:pt x="323" y="104"/>
                  </a:lnTo>
                  <a:lnTo>
                    <a:pt x="318" y="117"/>
                  </a:lnTo>
                  <a:lnTo>
                    <a:pt x="310" y="129"/>
                  </a:lnTo>
                  <a:lnTo>
                    <a:pt x="299" y="140"/>
                  </a:lnTo>
                  <a:lnTo>
                    <a:pt x="285" y="151"/>
                  </a:lnTo>
                  <a:lnTo>
                    <a:pt x="269" y="160"/>
                  </a:lnTo>
                  <a:lnTo>
                    <a:pt x="251" y="168"/>
                  </a:lnTo>
                  <a:lnTo>
                    <a:pt x="231" y="174"/>
                  </a:lnTo>
                  <a:lnTo>
                    <a:pt x="209" y="178"/>
                  </a:lnTo>
                  <a:lnTo>
                    <a:pt x="187" y="181"/>
                  </a:lnTo>
                  <a:lnTo>
                    <a:pt x="162" y="182"/>
                  </a:lnTo>
                  <a:lnTo>
                    <a:pt x="138" y="181"/>
                  </a:lnTo>
                  <a:lnTo>
                    <a:pt x="116" y="178"/>
                  </a:lnTo>
                  <a:lnTo>
                    <a:pt x="94" y="174"/>
                  </a:lnTo>
                  <a:lnTo>
                    <a:pt x="74"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4" y="14"/>
                  </a:lnTo>
                  <a:lnTo>
                    <a:pt x="94" y="8"/>
                  </a:lnTo>
                  <a:lnTo>
                    <a:pt x="116" y="4"/>
                  </a:lnTo>
                  <a:lnTo>
                    <a:pt x="138" y="1"/>
                  </a:lnTo>
                  <a:lnTo>
                    <a:pt x="162" y="0"/>
                  </a:lnTo>
                  <a:close/>
                </a:path>
              </a:pathLst>
            </a:custGeom>
            <a:solidFill>
              <a:srgbClr val="F5EBC8"/>
            </a:solidFill>
            <a:ln w="0">
              <a:solidFill>
                <a:srgbClr val="F5EBC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94"/>
            <p:cNvSpPr>
              <a:spLocks/>
            </p:cNvSpPr>
            <p:nvPr/>
          </p:nvSpPr>
          <p:spPr bwMode="auto">
            <a:xfrm flipH="1">
              <a:off x="6789347" y="3298937"/>
              <a:ext cx="130347" cy="73446"/>
            </a:xfrm>
            <a:custGeom>
              <a:avLst/>
              <a:gdLst/>
              <a:ahLst/>
              <a:cxnLst>
                <a:cxn ang="0">
                  <a:pos x="161" y="0"/>
                </a:cxn>
                <a:cxn ang="0">
                  <a:pos x="186" y="1"/>
                </a:cxn>
                <a:cxn ang="0">
                  <a:pos x="208" y="4"/>
                </a:cxn>
                <a:cxn ang="0">
                  <a:pos x="230" y="8"/>
                </a:cxn>
                <a:cxn ang="0">
                  <a:pos x="250" y="14"/>
                </a:cxn>
                <a:cxn ang="0">
                  <a:pos x="267" y="22"/>
                </a:cxn>
                <a:cxn ang="0">
                  <a:pos x="283" y="31"/>
                </a:cxn>
                <a:cxn ang="0">
                  <a:pos x="297" y="41"/>
                </a:cxn>
                <a:cxn ang="0">
                  <a:pos x="308" y="52"/>
                </a:cxn>
                <a:cxn ang="0">
                  <a:pos x="316" y="64"/>
                </a:cxn>
                <a:cxn ang="0">
                  <a:pos x="321" y="78"/>
                </a:cxn>
                <a:cxn ang="0">
                  <a:pos x="323" y="91"/>
                </a:cxn>
                <a:cxn ang="0">
                  <a:pos x="321" y="104"/>
                </a:cxn>
                <a:cxn ang="0">
                  <a:pos x="316" y="117"/>
                </a:cxn>
                <a:cxn ang="0">
                  <a:pos x="308" y="129"/>
                </a:cxn>
                <a:cxn ang="0">
                  <a:pos x="297" y="140"/>
                </a:cxn>
                <a:cxn ang="0">
                  <a:pos x="283" y="151"/>
                </a:cxn>
                <a:cxn ang="0">
                  <a:pos x="267" y="160"/>
                </a:cxn>
                <a:cxn ang="0">
                  <a:pos x="250" y="168"/>
                </a:cxn>
                <a:cxn ang="0">
                  <a:pos x="230" y="174"/>
                </a:cxn>
                <a:cxn ang="0">
                  <a:pos x="208" y="178"/>
                </a:cxn>
                <a:cxn ang="0">
                  <a:pos x="186" y="181"/>
                </a:cxn>
                <a:cxn ang="0">
                  <a:pos x="161" y="182"/>
                </a:cxn>
                <a:cxn ang="0">
                  <a:pos x="137" y="181"/>
                </a:cxn>
                <a:cxn ang="0">
                  <a:pos x="115" y="178"/>
                </a:cxn>
                <a:cxn ang="0">
                  <a:pos x="93" y="174"/>
                </a:cxn>
                <a:cxn ang="0">
                  <a:pos x="73" y="168"/>
                </a:cxn>
                <a:cxn ang="0">
                  <a:pos x="56" y="160"/>
                </a:cxn>
                <a:cxn ang="0">
                  <a:pos x="40" y="151"/>
                </a:cxn>
                <a:cxn ang="0">
                  <a:pos x="26" y="140"/>
                </a:cxn>
                <a:cxn ang="0">
                  <a:pos x="15" y="129"/>
                </a:cxn>
                <a:cxn ang="0">
                  <a:pos x="7" y="117"/>
                </a:cxn>
                <a:cxn ang="0">
                  <a:pos x="2" y="104"/>
                </a:cxn>
                <a:cxn ang="0">
                  <a:pos x="0" y="91"/>
                </a:cxn>
                <a:cxn ang="0">
                  <a:pos x="2" y="78"/>
                </a:cxn>
                <a:cxn ang="0">
                  <a:pos x="7" y="64"/>
                </a:cxn>
                <a:cxn ang="0">
                  <a:pos x="15" y="52"/>
                </a:cxn>
                <a:cxn ang="0">
                  <a:pos x="26" y="41"/>
                </a:cxn>
                <a:cxn ang="0">
                  <a:pos x="40" y="31"/>
                </a:cxn>
                <a:cxn ang="0">
                  <a:pos x="56" y="22"/>
                </a:cxn>
                <a:cxn ang="0">
                  <a:pos x="73" y="14"/>
                </a:cxn>
                <a:cxn ang="0">
                  <a:pos x="93" y="8"/>
                </a:cxn>
                <a:cxn ang="0">
                  <a:pos x="115" y="4"/>
                </a:cxn>
                <a:cxn ang="0">
                  <a:pos x="137" y="1"/>
                </a:cxn>
                <a:cxn ang="0">
                  <a:pos x="161" y="0"/>
                </a:cxn>
              </a:cxnLst>
              <a:rect l="0" t="0" r="r" b="b"/>
              <a:pathLst>
                <a:path w="323" h="182">
                  <a:moveTo>
                    <a:pt x="161" y="0"/>
                  </a:moveTo>
                  <a:lnTo>
                    <a:pt x="186" y="1"/>
                  </a:lnTo>
                  <a:lnTo>
                    <a:pt x="208" y="4"/>
                  </a:lnTo>
                  <a:lnTo>
                    <a:pt x="230" y="8"/>
                  </a:lnTo>
                  <a:lnTo>
                    <a:pt x="250" y="14"/>
                  </a:lnTo>
                  <a:lnTo>
                    <a:pt x="267" y="22"/>
                  </a:lnTo>
                  <a:lnTo>
                    <a:pt x="283" y="31"/>
                  </a:lnTo>
                  <a:lnTo>
                    <a:pt x="297" y="41"/>
                  </a:lnTo>
                  <a:lnTo>
                    <a:pt x="308" y="52"/>
                  </a:lnTo>
                  <a:lnTo>
                    <a:pt x="316" y="64"/>
                  </a:lnTo>
                  <a:lnTo>
                    <a:pt x="321" y="78"/>
                  </a:lnTo>
                  <a:lnTo>
                    <a:pt x="323" y="91"/>
                  </a:lnTo>
                  <a:lnTo>
                    <a:pt x="321" y="104"/>
                  </a:lnTo>
                  <a:lnTo>
                    <a:pt x="316" y="117"/>
                  </a:lnTo>
                  <a:lnTo>
                    <a:pt x="308" y="129"/>
                  </a:lnTo>
                  <a:lnTo>
                    <a:pt x="297" y="140"/>
                  </a:lnTo>
                  <a:lnTo>
                    <a:pt x="283" y="151"/>
                  </a:lnTo>
                  <a:lnTo>
                    <a:pt x="267" y="160"/>
                  </a:lnTo>
                  <a:lnTo>
                    <a:pt x="250" y="168"/>
                  </a:lnTo>
                  <a:lnTo>
                    <a:pt x="230" y="174"/>
                  </a:lnTo>
                  <a:lnTo>
                    <a:pt x="208" y="178"/>
                  </a:lnTo>
                  <a:lnTo>
                    <a:pt x="186" y="181"/>
                  </a:lnTo>
                  <a:lnTo>
                    <a:pt x="161" y="182"/>
                  </a:lnTo>
                  <a:lnTo>
                    <a:pt x="137" y="181"/>
                  </a:lnTo>
                  <a:lnTo>
                    <a:pt x="115" y="178"/>
                  </a:lnTo>
                  <a:lnTo>
                    <a:pt x="93" y="174"/>
                  </a:lnTo>
                  <a:lnTo>
                    <a:pt x="73" y="168"/>
                  </a:lnTo>
                  <a:lnTo>
                    <a:pt x="56" y="160"/>
                  </a:lnTo>
                  <a:lnTo>
                    <a:pt x="40" y="151"/>
                  </a:lnTo>
                  <a:lnTo>
                    <a:pt x="26" y="140"/>
                  </a:lnTo>
                  <a:lnTo>
                    <a:pt x="15" y="129"/>
                  </a:lnTo>
                  <a:lnTo>
                    <a:pt x="7" y="117"/>
                  </a:lnTo>
                  <a:lnTo>
                    <a:pt x="2" y="104"/>
                  </a:lnTo>
                  <a:lnTo>
                    <a:pt x="0" y="91"/>
                  </a:lnTo>
                  <a:lnTo>
                    <a:pt x="2" y="78"/>
                  </a:lnTo>
                  <a:lnTo>
                    <a:pt x="7" y="64"/>
                  </a:lnTo>
                  <a:lnTo>
                    <a:pt x="15" y="52"/>
                  </a:lnTo>
                  <a:lnTo>
                    <a:pt x="26" y="41"/>
                  </a:lnTo>
                  <a:lnTo>
                    <a:pt x="40" y="31"/>
                  </a:lnTo>
                  <a:lnTo>
                    <a:pt x="56" y="22"/>
                  </a:lnTo>
                  <a:lnTo>
                    <a:pt x="73" y="14"/>
                  </a:lnTo>
                  <a:lnTo>
                    <a:pt x="93" y="8"/>
                  </a:lnTo>
                  <a:lnTo>
                    <a:pt x="115" y="4"/>
                  </a:lnTo>
                  <a:lnTo>
                    <a:pt x="137" y="1"/>
                  </a:lnTo>
                  <a:lnTo>
                    <a:pt x="161" y="0"/>
                  </a:lnTo>
                  <a:close/>
                </a:path>
              </a:pathLst>
            </a:custGeom>
            <a:solidFill>
              <a:srgbClr val="F6EBC9"/>
            </a:solidFill>
            <a:ln w="0">
              <a:solidFill>
                <a:srgbClr val="F6EBC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95"/>
            <p:cNvSpPr>
              <a:spLocks/>
            </p:cNvSpPr>
            <p:nvPr/>
          </p:nvSpPr>
          <p:spPr bwMode="auto">
            <a:xfrm flipH="1">
              <a:off x="6789347" y="3299341"/>
              <a:ext cx="129540" cy="72639"/>
            </a:xfrm>
            <a:custGeom>
              <a:avLst/>
              <a:gdLst/>
              <a:ahLst/>
              <a:cxnLst>
                <a:cxn ang="0">
                  <a:pos x="160" y="0"/>
                </a:cxn>
                <a:cxn ang="0">
                  <a:pos x="187" y="1"/>
                </a:cxn>
                <a:cxn ang="0">
                  <a:pos x="211" y="5"/>
                </a:cxn>
                <a:cxn ang="0">
                  <a:pos x="234" y="10"/>
                </a:cxn>
                <a:cxn ang="0">
                  <a:pos x="255" y="17"/>
                </a:cxn>
                <a:cxn ang="0">
                  <a:pos x="274" y="26"/>
                </a:cxn>
                <a:cxn ang="0">
                  <a:pos x="289" y="37"/>
                </a:cxn>
                <a:cxn ang="0">
                  <a:pos x="303" y="48"/>
                </a:cxn>
                <a:cxn ang="0">
                  <a:pos x="313" y="61"/>
                </a:cxn>
                <a:cxn ang="0">
                  <a:pos x="319" y="76"/>
                </a:cxn>
                <a:cxn ang="0">
                  <a:pos x="321" y="90"/>
                </a:cxn>
                <a:cxn ang="0">
                  <a:pos x="319" y="104"/>
                </a:cxn>
                <a:cxn ang="0">
                  <a:pos x="313" y="118"/>
                </a:cxn>
                <a:cxn ang="0">
                  <a:pos x="303" y="131"/>
                </a:cxn>
                <a:cxn ang="0">
                  <a:pos x="289" y="142"/>
                </a:cxn>
                <a:cxn ang="0">
                  <a:pos x="274" y="154"/>
                </a:cxn>
                <a:cxn ang="0">
                  <a:pos x="255" y="163"/>
                </a:cxn>
                <a:cxn ang="0">
                  <a:pos x="234" y="170"/>
                </a:cxn>
                <a:cxn ang="0">
                  <a:pos x="211" y="175"/>
                </a:cxn>
                <a:cxn ang="0">
                  <a:pos x="187" y="179"/>
                </a:cxn>
                <a:cxn ang="0">
                  <a:pos x="160" y="180"/>
                </a:cxn>
                <a:cxn ang="0">
                  <a:pos x="134" y="179"/>
                </a:cxn>
                <a:cxn ang="0">
                  <a:pos x="110" y="175"/>
                </a:cxn>
                <a:cxn ang="0">
                  <a:pos x="87" y="170"/>
                </a:cxn>
                <a:cxn ang="0">
                  <a:pos x="66" y="163"/>
                </a:cxn>
                <a:cxn ang="0">
                  <a:pos x="47" y="154"/>
                </a:cxn>
                <a:cxn ang="0">
                  <a:pos x="31" y="142"/>
                </a:cxn>
                <a:cxn ang="0">
                  <a:pos x="18" y="131"/>
                </a:cxn>
                <a:cxn ang="0">
                  <a:pos x="8" y="118"/>
                </a:cxn>
                <a:cxn ang="0">
                  <a:pos x="2" y="104"/>
                </a:cxn>
                <a:cxn ang="0">
                  <a:pos x="0" y="90"/>
                </a:cxn>
                <a:cxn ang="0">
                  <a:pos x="2" y="76"/>
                </a:cxn>
                <a:cxn ang="0">
                  <a:pos x="8" y="61"/>
                </a:cxn>
                <a:cxn ang="0">
                  <a:pos x="18" y="48"/>
                </a:cxn>
                <a:cxn ang="0">
                  <a:pos x="31" y="37"/>
                </a:cxn>
                <a:cxn ang="0">
                  <a:pos x="47" y="26"/>
                </a:cxn>
                <a:cxn ang="0">
                  <a:pos x="66" y="17"/>
                </a:cxn>
                <a:cxn ang="0">
                  <a:pos x="87" y="10"/>
                </a:cxn>
                <a:cxn ang="0">
                  <a:pos x="110" y="5"/>
                </a:cxn>
                <a:cxn ang="0">
                  <a:pos x="134" y="1"/>
                </a:cxn>
                <a:cxn ang="0">
                  <a:pos x="160" y="0"/>
                </a:cxn>
              </a:cxnLst>
              <a:rect l="0" t="0" r="r" b="b"/>
              <a:pathLst>
                <a:path w="321" h="180">
                  <a:moveTo>
                    <a:pt x="160" y="0"/>
                  </a:moveTo>
                  <a:lnTo>
                    <a:pt x="187" y="1"/>
                  </a:lnTo>
                  <a:lnTo>
                    <a:pt x="211" y="5"/>
                  </a:lnTo>
                  <a:lnTo>
                    <a:pt x="234" y="10"/>
                  </a:lnTo>
                  <a:lnTo>
                    <a:pt x="255" y="17"/>
                  </a:lnTo>
                  <a:lnTo>
                    <a:pt x="274" y="26"/>
                  </a:lnTo>
                  <a:lnTo>
                    <a:pt x="289" y="37"/>
                  </a:lnTo>
                  <a:lnTo>
                    <a:pt x="303" y="48"/>
                  </a:lnTo>
                  <a:lnTo>
                    <a:pt x="313" y="61"/>
                  </a:lnTo>
                  <a:lnTo>
                    <a:pt x="319" y="76"/>
                  </a:lnTo>
                  <a:lnTo>
                    <a:pt x="321" y="90"/>
                  </a:lnTo>
                  <a:lnTo>
                    <a:pt x="319" y="104"/>
                  </a:lnTo>
                  <a:lnTo>
                    <a:pt x="313" y="118"/>
                  </a:lnTo>
                  <a:lnTo>
                    <a:pt x="303" y="131"/>
                  </a:lnTo>
                  <a:lnTo>
                    <a:pt x="289" y="142"/>
                  </a:lnTo>
                  <a:lnTo>
                    <a:pt x="274" y="154"/>
                  </a:lnTo>
                  <a:lnTo>
                    <a:pt x="255" y="163"/>
                  </a:lnTo>
                  <a:lnTo>
                    <a:pt x="234" y="170"/>
                  </a:lnTo>
                  <a:lnTo>
                    <a:pt x="211" y="175"/>
                  </a:lnTo>
                  <a:lnTo>
                    <a:pt x="187" y="179"/>
                  </a:lnTo>
                  <a:lnTo>
                    <a:pt x="160" y="180"/>
                  </a:lnTo>
                  <a:lnTo>
                    <a:pt x="134" y="179"/>
                  </a:lnTo>
                  <a:lnTo>
                    <a:pt x="110" y="175"/>
                  </a:lnTo>
                  <a:lnTo>
                    <a:pt x="87" y="170"/>
                  </a:lnTo>
                  <a:lnTo>
                    <a:pt x="66" y="163"/>
                  </a:lnTo>
                  <a:lnTo>
                    <a:pt x="47" y="154"/>
                  </a:lnTo>
                  <a:lnTo>
                    <a:pt x="31" y="142"/>
                  </a:lnTo>
                  <a:lnTo>
                    <a:pt x="18" y="131"/>
                  </a:lnTo>
                  <a:lnTo>
                    <a:pt x="8" y="118"/>
                  </a:lnTo>
                  <a:lnTo>
                    <a:pt x="2" y="104"/>
                  </a:lnTo>
                  <a:lnTo>
                    <a:pt x="0" y="90"/>
                  </a:lnTo>
                  <a:lnTo>
                    <a:pt x="2" y="76"/>
                  </a:lnTo>
                  <a:lnTo>
                    <a:pt x="8" y="61"/>
                  </a:lnTo>
                  <a:lnTo>
                    <a:pt x="18" y="48"/>
                  </a:lnTo>
                  <a:lnTo>
                    <a:pt x="31" y="37"/>
                  </a:lnTo>
                  <a:lnTo>
                    <a:pt x="47" y="26"/>
                  </a:lnTo>
                  <a:lnTo>
                    <a:pt x="66" y="17"/>
                  </a:lnTo>
                  <a:lnTo>
                    <a:pt x="87" y="10"/>
                  </a:lnTo>
                  <a:lnTo>
                    <a:pt x="110" y="5"/>
                  </a:lnTo>
                  <a:lnTo>
                    <a:pt x="134" y="1"/>
                  </a:lnTo>
                  <a:lnTo>
                    <a:pt x="160" y="0"/>
                  </a:lnTo>
                  <a:close/>
                </a:path>
              </a:pathLst>
            </a:custGeom>
            <a:solidFill>
              <a:srgbClr val="F6ECCB"/>
            </a:solidFill>
            <a:ln w="0">
              <a:solidFill>
                <a:srgbClr val="F6ECC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96"/>
            <p:cNvSpPr>
              <a:spLocks/>
            </p:cNvSpPr>
            <p:nvPr/>
          </p:nvSpPr>
          <p:spPr bwMode="auto">
            <a:xfrm flipH="1">
              <a:off x="6789751" y="3299745"/>
              <a:ext cx="128732" cy="71832"/>
            </a:xfrm>
            <a:custGeom>
              <a:avLst/>
              <a:gdLst/>
              <a:ahLst/>
              <a:cxnLst>
                <a:cxn ang="0">
                  <a:pos x="159" y="0"/>
                </a:cxn>
                <a:cxn ang="0">
                  <a:pos x="186" y="1"/>
                </a:cxn>
                <a:cxn ang="0">
                  <a:pos x="210" y="4"/>
                </a:cxn>
                <a:cxn ang="0">
                  <a:pos x="233" y="10"/>
                </a:cxn>
                <a:cxn ang="0">
                  <a:pos x="254" y="17"/>
                </a:cxn>
                <a:cxn ang="0">
                  <a:pos x="272" y="26"/>
                </a:cxn>
                <a:cxn ang="0">
                  <a:pos x="288" y="36"/>
                </a:cxn>
                <a:cxn ang="0">
                  <a:pos x="302" y="47"/>
                </a:cxn>
                <a:cxn ang="0">
                  <a:pos x="311" y="60"/>
                </a:cxn>
                <a:cxn ang="0">
                  <a:pos x="317" y="75"/>
                </a:cxn>
                <a:cxn ang="0">
                  <a:pos x="319" y="89"/>
                </a:cxn>
                <a:cxn ang="0">
                  <a:pos x="317" y="103"/>
                </a:cxn>
                <a:cxn ang="0">
                  <a:pos x="311" y="117"/>
                </a:cxn>
                <a:cxn ang="0">
                  <a:pos x="302" y="129"/>
                </a:cxn>
                <a:cxn ang="0">
                  <a:pos x="288" y="141"/>
                </a:cxn>
                <a:cxn ang="0">
                  <a:pos x="272" y="152"/>
                </a:cxn>
                <a:cxn ang="0">
                  <a:pos x="254" y="161"/>
                </a:cxn>
                <a:cxn ang="0">
                  <a:pos x="233" y="168"/>
                </a:cxn>
                <a:cxn ang="0">
                  <a:pos x="210" y="173"/>
                </a:cxn>
                <a:cxn ang="0">
                  <a:pos x="186" y="177"/>
                </a:cxn>
                <a:cxn ang="0">
                  <a:pos x="159" y="178"/>
                </a:cxn>
                <a:cxn ang="0">
                  <a:pos x="133" y="177"/>
                </a:cxn>
                <a:cxn ang="0">
                  <a:pos x="109" y="174"/>
                </a:cxn>
                <a:cxn ang="0">
                  <a:pos x="86" y="168"/>
                </a:cxn>
                <a:cxn ang="0">
                  <a:pos x="65" y="161"/>
                </a:cxn>
                <a:cxn ang="0">
                  <a:pos x="47" y="152"/>
                </a:cxn>
                <a:cxn ang="0">
                  <a:pos x="30" y="141"/>
                </a:cxn>
                <a:cxn ang="0">
                  <a:pos x="17" y="130"/>
                </a:cxn>
                <a:cxn ang="0">
                  <a:pos x="8" y="117"/>
                </a:cxn>
                <a:cxn ang="0">
                  <a:pos x="2" y="103"/>
                </a:cxn>
                <a:cxn ang="0">
                  <a:pos x="0" y="89"/>
                </a:cxn>
                <a:cxn ang="0">
                  <a:pos x="2" y="75"/>
                </a:cxn>
                <a:cxn ang="0">
                  <a:pos x="8" y="60"/>
                </a:cxn>
                <a:cxn ang="0">
                  <a:pos x="17" y="48"/>
                </a:cxn>
                <a:cxn ang="0">
                  <a:pos x="30" y="36"/>
                </a:cxn>
                <a:cxn ang="0">
                  <a:pos x="47" y="26"/>
                </a:cxn>
                <a:cxn ang="0">
                  <a:pos x="65" y="17"/>
                </a:cxn>
                <a:cxn ang="0">
                  <a:pos x="86" y="10"/>
                </a:cxn>
                <a:cxn ang="0">
                  <a:pos x="109" y="5"/>
                </a:cxn>
                <a:cxn ang="0">
                  <a:pos x="133" y="1"/>
                </a:cxn>
                <a:cxn ang="0">
                  <a:pos x="159" y="0"/>
                </a:cxn>
              </a:cxnLst>
              <a:rect l="0" t="0" r="r" b="b"/>
              <a:pathLst>
                <a:path w="319" h="178">
                  <a:moveTo>
                    <a:pt x="159" y="0"/>
                  </a:moveTo>
                  <a:lnTo>
                    <a:pt x="186" y="1"/>
                  </a:lnTo>
                  <a:lnTo>
                    <a:pt x="210" y="4"/>
                  </a:lnTo>
                  <a:lnTo>
                    <a:pt x="233" y="10"/>
                  </a:lnTo>
                  <a:lnTo>
                    <a:pt x="254" y="17"/>
                  </a:lnTo>
                  <a:lnTo>
                    <a:pt x="272" y="26"/>
                  </a:lnTo>
                  <a:lnTo>
                    <a:pt x="288" y="36"/>
                  </a:lnTo>
                  <a:lnTo>
                    <a:pt x="302" y="47"/>
                  </a:lnTo>
                  <a:lnTo>
                    <a:pt x="311" y="60"/>
                  </a:lnTo>
                  <a:lnTo>
                    <a:pt x="317" y="75"/>
                  </a:lnTo>
                  <a:lnTo>
                    <a:pt x="319" y="89"/>
                  </a:lnTo>
                  <a:lnTo>
                    <a:pt x="317" y="103"/>
                  </a:lnTo>
                  <a:lnTo>
                    <a:pt x="311" y="117"/>
                  </a:lnTo>
                  <a:lnTo>
                    <a:pt x="302" y="129"/>
                  </a:lnTo>
                  <a:lnTo>
                    <a:pt x="288" y="141"/>
                  </a:lnTo>
                  <a:lnTo>
                    <a:pt x="272" y="152"/>
                  </a:lnTo>
                  <a:lnTo>
                    <a:pt x="254" y="161"/>
                  </a:lnTo>
                  <a:lnTo>
                    <a:pt x="233" y="168"/>
                  </a:lnTo>
                  <a:lnTo>
                    <a:pt x="210" y="173"/>
                  </a:lnTo>
                  <a:lnTo>
                    <a:pt x="186" y="177"/>
                  </a:lnTo>
                  <a:lnTo>
                    <a:pt x="159" y="178"/>
                  </a:lnTo>
                  <a:lnTo>
                    <a:pt x="133" y="177"/>
                  </a:lnTo>
                  <a:lnTo>
                    <a:pt x="109" y="174"/>
                  </a:lnTo>
                  <a:lnTo>
                    <a:pt x="86" y="168"/>
                  </a:lnTo>
                  <a:lnTo>
                    <a:pt x="65" y="161"/>
                  </a:lnTo>
                  <a:lnTo>
                    <a:pt x="47" y="152"/>
                  </a:lnTo>
                  <a:lnTo>
                    <a:pt x="30" y="141"/>
                  </a:lnTo>
                  <a:lnTo>
                    <a:pt x="17" y="130"/>
                  </a:lnTo>
                  <a:lnTo>
                    <a:pt x="8" y="117"/>
                  </a:lnTo>
                  <a:lnTo>
                    <a:pt x="2" y="103"/>
                  </a:lnTo>
                  <a:lnTo>
                    <a:pt x="0" y="89"/>
                  </a:lnTo>
                  <a:lnTo>
                    <a:pt x="2" y="75"/>
                  </a:lnTo>
                  <a:lnTo>
                    <a:pt x="8" y="60"/>
                  </a:lnTo>
                  <a:lnTo>
                    <a:pt x="17" y="48"/>
                  </a:lnTo>
                  <a:lnTo>
                    <a:pt x="30" y="36"/>
                  </a:lnTo>
                  <a:lnTo>
                    <a:pt x="47" y="26"/>
                  </a:lnTo>
                  <a:lnTo>
                    <a:pt x="65" y="17"/>
                  </a:lnTo>
                  <a:lnTo>
                    <a:pt x="86" y="10"/>
                  </a:lnTo>
                  <a:lnTo>
                    <a:pt x="109" y="5"/>
                  </a:lnTo>
                  <a:lnTo>
                    <a:pt x="133" y="1"/>
                  </a:lnTo>
                  <a:lnTo>
                    <a:pt x="159"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97"/>
            <p:cNvSpPr>
              <a:spLocks/>
            </p:cNvSpPr>
            <p:nvPr/>
          </p:nvSpPr>
          <p:spPr bwMode="auto">
            <a:xfrm flipH="1">
              <a:off x="6789751" y="3299341"/>
              <a:ext cx="127926" cy="71832"/>
            </a:xfrm>
            <a:custGeom>
              <a:avLst/>
              <a:gdLst/>
              <a:ahLst/>
              <a:cxnLst>
                <a:cxn ang="0">
                  <a:pos x="158" y="0"/>
                </a:cxn>
                <a:cxn ang="0">
                  <a:pos x="184" y="1"/>
                </a:cxn>
                <a:cxn ang="0">
                  <a:pos x="208" y="5"/>
                </a:cxn>
                <a:cxn ang="0">
                  <a:pos x="232" y="10"/>
                </a:cxn>
                <a:cxn ang="0">
                  <a:pos x="252" y="17"/>
                </a:cxn>
                <a:cxn ang="0">
                  <a:pos x="270" y="26"/>
                </a:cxn>
                <a:cxn ang="0">
                  <a:pos x="286" y="36"/>
                </a:cxn>
                <a:cxn ang="0">
                  <a:pos x="300" y="48"/>
                </a:cxn>
                <a:cxn ang="0">
                  <a:pos x="309" y="60"/>
                </a:cxn>
                <a:cxn ang="0">
                  <a:pos x="315" y="75"/>
                </a:cxn>
                <a:cxn ang="0">
                  <a:pos x="317" y="89"/>
                </a:cxn>
                <a:cxn ang="0">
                  <a:pos x="315" y="103"/>
                </a:cxn>
                <a:cxn ang="0">
                  <a:pos x="309" y="117"/>
                </a:cxn>
                <a:cxn ang="0">
                  <a:pos x="300" y="130"/>
                </a:cxn>
                <a:cxn ang="0">
                  <a:pos x="286" y="141"/>
                </a:cxn>
                <a:cxn ang="0">
                  <a:pos x="270" y="152"/>
                </a:cxn>
                <a:cxn ang="0">
                  <a:pos x="252" y="161"/>
                </a:cxn>
                <a:cxn ang="0">
                  <a:pos x="232" y="168"/>
                </a:cxn>
                <a:cxn ang="0">
                  <a:pos x="208" y="174"/>
                </a:cxn>
                <a:cxn ang="0">
                  <a:pos x="184" y="177"/>
                </a:cxn>
                <a:cxn ang="0">
                  <a:pos x="158" y="178"/>
                </a:cxn>
                <a:cxn ang="0">
                  <a:pos x="133" y="177"/>
                </a:cxn>
                <a:cxn ang="0">
                  <a:pos x="109" y="173"/>
                </a:cxn>
                <a:cxn ang="0">
                  <a:pos x="85" y="168"/>
                </a:cxn>
                <a:cxn ang="0">
                  <a:pos x="65" y="161"/>
                </a:cxn>
                <a:cxn ang="0">
                  <a:pos x="47" y="152"/>
                </a:cxn>
                <a:cxn ang="0">
                  <a:pos x="30" y="141"/>
                </a:cxn>
                <a:cxn ang="0">
                  <a:pos x="17" y="129"/>
                </a:cxn>
                <a:cxn ang="0">
                  <a:pos x="8" y="117"/>
                </a:cxn>
                <a:cxn ang="0">
                  <a:pos x="2" y="103"/>
                </a:cxn>
                <a:cxn ang="0">
                  <a:pos x="0" y="89"/>
                </a:cxn>
                <a:cxn ang="0">
                  <a:pos x="2" y="75"/>
                </a:cxn>
                <a:cxn ang="0">
                  <a:pos x="8" y="60"/>
                </a:cxn>
                <a:cxn ang="0">
                  <a:pos x="17" y="47"/>
                </a:cxn>
                <a:cxn ang="0">
                  <a:pos x="30" y="36"/>
                </a:cxn>
                <a:cxn ang="0">
                  <a:pos x="47" y="26"/>
                </a:cxn>
                <a:cxn ang="0">
                  <a:pos x="65" y="17"/>
                </a:cxn>
                <a:cxn ang="0">
                  <a:pos x="85" y="10"/>
                </a:cxn>
                <a:cxn ang="0">
                  <a:pos x="109" y="4"/>
                </a:cxn>
                <a:cxn ang="0">
                  <a:pos x="133" y="1"/>
                </a:cxn>
                <a:cxn ang="0">
                  <a:pos x="158" y="0"/>
                </a:cxn>
              </a:cxnLst>
              <a:rect l="0" t="0" r="r" b="b"/>
              <a:pathLst>
                <a:path w="317" h="178">
                  <a:moveTo>
                    <a:pt x="158" y="0"/>
                  </a:moveTo>
                  <a:lnTo>
                    <a:pt x="184" y="1"/>
                  </a:lnTo>
                  <a:lnTo>
                    <a:pt x="208" y="5"/>
                  </a:lnTo>
                  <a:lnTo>
                    <a:pt x="232" y="10"/>
                  </a:lnTo>
                  <a:lnTo>
                    <a:pt x="252" y="17"/>
                  </a:lnTo>
                  <a:lnTo>
                    <a:pt x="270" y="26"/>
                  </a:lnTo>
                  <a:lnTo>
                    <a:pt x="286" y="36"/>
                  </a:lnTo>
                  <a:lnTo>
                    <a:pt x="300" y="48"/>
                  </a:lnTo>
                  <a:lnTo>
                    <a:pt x="309" y="60"/>
                  </a:lnTo>
                  <a:lnTo>
                    <a:pt x="315" y="75"/>
                  </a:lnTo>
                  <a:lnTo>
                    <a:pt x="317" y="89"/>
                  </a:lnTo>
                  <a:lnTo>
                    <a:pt x="315" y="103"/>
                  </a:lnTo>
                  <a:lnTo>
                    <a:pt x="309" y="117"/>
                  </a:lnTo>
                  <a:lnTo>
                    <a:pt x="300" y="130"/>
                  </a:lnTo>
                  <a:lnTo>
                    <a:pt x="286" y="141"/>
                  </a:lnTo>
                  <a:lnTo>
                    <a:pt x="270" y="152"/>
                  </a:lnTo>
                  <a:lnTo>
                    <a:pt x="252" y="161"/>
                  </a:lnTo>
                  <a:lnTo>
                    <a:pt x="232" y="168"/>
                  </a:lnTo>
                  <a:lnTo>
                    <a:pt x="208" y="174"/>
                  </a:lnTo>
                  <a:lnTo>
                    <a:pt x="184" y="177"/>
                  </a:lnTo>
                  <a:lnTo>
                    <a:pt x="158" y="178"/>
                  </a:lnTo>
                  <a:lnTo>
                    <a:pt x="133" y="177"/>
                  </a:lnTo>
                  <a:lnTo>
                    <a:pt x="109" y="173"/>
                  </a:lnTo>
                  <a:lnTo>
                    <a:pt x="85" y="168"/>
                  </a:lnTo>
                  <a:lnTo>
                    <a:pt x="65" y="161"/>
                  </a:lnTo>
                  <a:lnTo>
                    <a:pt x="47" y="152"/>
                  </a:lnTo>
                  <a:lnTo>
                    <a:pt x="30" y="141"/>
                  </a:lnTo>
                  <a:lnTo>
                    <a:pt x="17" y="129"/>
                  </a:lnTo>
                  <a:lnTo>
                    <a:pt x="8" y="117"/>
                  </a:lnTo>
                  <a:lnTo>
                    <a:pt x="2" y="103"/>
                  </a:lnTo>
                  <a:lnTo>
                    <a:pt x="0" y="89"/>
                  </a:lnTo>
                  <a:lnTo>
                    <a:pt x="2" y="75"/>
                  </a:lnTo>
                  <a:lnTo>
                    <a:pt x="8" y="60"/>
                  </a:lnTo>
                  <a:lnTo>
                    <a:pt x="17" y="47"/>
                  </a:lnTo>
                  <a:lnTo>
                    <a:pt x="30" y="36"/>
                  </a:lnTo>
                  <a:lnTo>
                    <a:pt x="47" y="26"/>
                  </a:lnTo>
                  <a:lnTo>
                    <a:pt x="65" y="17"/>
                  </a:lnTo>
                  <a:lnTo>
                    <a:pt x="85" y="10"/>
                  </a:lnTo>
                  <a:lnTo>
                    <a:pt x="109" y="4"/>
                  </a:lnTo>
                  <a:lnTo>
                    <a:pt x="133" y="1"/>
                  </a:lnTo>
                  <a:lnTo>
                    <a:pt x="158" y="0"/>
                  </a:lnTo>
                  <a:close/>
                </a:path>
              </a:pathLst>
            </a:custGeom>
            <a:solidFill>
              <a:srgbClr val="F6ECCC"/>
            </a:solidFill>
            <a:ln w="0">
              <a:solidFill>
                <a:srgbClr val="F6ECC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98"/>
            <p:cNvSpPr>
              <a:spLocks/>
            </p:cNvSpPr>
            <p:nvPr/>
          </p:nvSpPr>
          <p:spPr bwMode="auto">
            <a:xfrm flipH="1">
              <a:off x="6790558" y="3300148"/>
              <a:ext cx="126311" cy="71025"/>
            </a:xfrm>
            <a:custGeom>
              <a:avLst/>
              <a:gdLst/>
              <a:ahLst/>
              <a:cxnLst>
                <a:cxn ang="0">
                  <a:pos x="156" y="0"/>
                </a:cxn>
                <a:cxn ang="0">
                  <a:pos x="182" y="1"/>
                </a:cxn>
                <a:cxn ang="0">
                  <a:pos x="206" y="4"/>
                </a:cxn>
                <a:cxn ang="0">
                  <a:pos x="229" y="10"/>
                </a:cxn>
                <a:cxn ang="0">
                  <a:pos x="249" y="17"/>
                </a:cxn>
                <a:cxn ang="0">
                  <a:pos x="267" y="25"/>
                </a:cxn>
                <a:cxn ang="0">
                  <a:pos x="282" y="36"/>
                </a:cxn>
                <a:cxn ang="0">
                  <a:pos x="296" y="47"/>
                </a:cxn>
                <a:cxn ang="0">
                  <a:pos x="305" y="60"/>
                </a:cxn>
                <a:cxn ang="0">
                  <a:pos x="311" y="74"/>
                </a:cxn>
                <a:cxn ang="0">
                  <a:pos x="313" y="88"/>
                </a:cxn>
                <a:cxn ang="0">
                  <a:pos x="311" y="102"/>
                </a:cxn>
                <a:cxn ang="0">
                  <a:pos x="305" y="115"/>
                </a:cxn>
                <a:cxn ang="0">
                  <a:pos x="296" y="128"/>
                </a:cxn>
                <a:cxn ang="0">
                  <a:pos x="282" y="139"/>
                </a:cxn>
                <a:cxn ang="0">
                  <a:pos x="267" y="150"/>
                </a:cxn>
                <a:cxn ang="0">
                  <a:pos x="249" y="159"/>
                </a:cxn>
                <a:cxn ang="0">
                  <a:pos x="229" y="166"/>
                </a:cxn>
                <a:cxn ang="0">
                  <a:pos x="206" y="172"/>
                </a:cxn>
                <a:cxn ang="0">
                  <a:pos x="182" y="175"/>
                </a:cxn>
                <a:cxn ang="0">
                  <a:pos x="156" y="176"/>
                </a:cxn>
                <a:cxn ang="0">
                  <a:pos x="131" y="175"/>
                </a:cxn>
                <a:cxn ang="0">
                  <a:pos x="107" y="172"/>
                </a:cxn>
                <a:cxn ang="0">
                  <a:pos x="84" y="166"/>
                </a:cxn>
                <a:cxn ang="0">
                  <a:pos x="64" y="159"/>
                </a:cxn>
                <a:cxn ang="0">
                  <a:pos x="46" y="150"/>
                </a:cxn>
                <a:cxn ang="0">
                  <a:pos x="30" y="139"/>
                </a:cxn>
                <a:cxn ang="0">
                  <a:pos x="17" y="128"/>
                </a:cxn>
                <a:cxn ang="0">
                  <a:pos x="8" y="115"/>
                </a:cxn>
                <a:cxn ang="0">
                  <a:pos x="2" y="102"/>
                </a:cxn>
                <a:cxn ang="0">
                  <a:pos x="0" y="88"/>
                </a:cxn>
                <a:cxn ang="0">
                  <a:pos x="2" y="74"/>
                </a:cxn>
                <a:cxn ang="0">
                  <a:pos x="8" y="60"/>
                </a:cxn>
                <a:cxn ang="0">
                  <a:pos x="17" y="47"/>
                </a:cxn>
                <a:cxn ang="0">
                  <a:pos x="30" y="36"/>
                </a:cxn>
                <a:cxn ang="0">
                  <a:pos x="46" y="25"/>
                </a:cxn>
                <a:cxn ang="0">
                  <a:pos x="64" y="17"/>
                </a:cxn>
                <a:cxn ang="0">
                  <a:pos x="84" y="10"/>
                </a:cxn>
                <a:cxn ang="0">
                  <a:pos x="107" y="4"/>
                </a:cxn>
                <a:cxn ang="0">
                  <a:pos x="131" y="1"/>
                </a:cxn>
                <a:cxn ang="0">
                  <a:pos x="156" y="0"/>
                </a:cxn>
              </a:cxnLst>
              <a:rect l="0" t="0" r="r" b="b"/>
              <a:pathLst>
                <a:path w="313" h="176">
                  <a:moveTo>
                    <a:pt x="156" y="0"/>
                  </a:moveTo>
                  <a:lnTo>
                    <a:pt x="182" y="1"/>
                  </a:lnTo>
                  <a:lnTo>
                    <a:pt x="206" y="4"/>
                  </a:lnTo>
                  <a:lnTo>
                    <a:pt x="229" y="10"/>
                  </a:lnTo>
                  <a:lnTo>
                    <a:pt x="249" y="17"/>
                  </a:lnTo>
                  <a:lnTo>
                    <a:pt x="267" y="25"/>
                  </a:lnTo>
                  <a:lnTo>
                    <a:pt x="282" y="36"/>
                  </a:lnTo>
                  <a:lnTo>
                    <a:pt x="296" y="47"/>
                  </a:lnTo>
                  <a:lnTo>
                    <a:pt x="305" y="60"/>
                  </a:lnTo>
                  <a:lnTo>
                    <a:pt x="311" y="74"/>
                  </a:lnTo>
                  <a:lnTo>
                    <a:pt x="313" y="88"/>
                  </a:lnTo>
                  <a:lnTo>
                    <a:pt x="311" y="102"/>
                  </a:lnTo>
                  <a:lnTo>
                    <a:pt x="305" y="115"/>
                  </a:lnTo>
                  <a:lnTo>
                    <a:pt x="296" y="128"/>
                  </a:lnTo>
                  <a:lnTo>
                    <a:pt x="282" y="139"/>
                  </a:lnTo>
                  <a:lnTo>
                    <a:pt x="267" y="150"/>
                  </a:lnTo>
                  <a:lnTo>
                    <a:pt x="249" y="159"/>
                  </a:lnTo>
                  <a:lnTo>
                    <a:pt x="229" y="166"/>
                  </a:lnTo>
                  <a:lnTo>
                    <a:pt x="206" y="172"/>
                  </a:lnTo>
                  <a:lnTo>
                    <a:pt x="182" y="175"/>
                  </a:lnTo>
                  <a:lnTo>
                    <a:pt x="156" y="176"/>
                  </a:lnTo>
                  <a:lnTo>
                    <a:pt x="131" y="175"/>
                  </a:lnTo>
                  <a:lnTo>
                    <a:pt x="107" y="172"/>
                  </a:lnTo>
                  <a:lnTo>
                    <a:pt x="84" y="166"/>
                  </a:lnTo>
                  <a:lnTo>
                    <a:pt x="64" y="159"/>
                  </a:lnTo>
                  <a:lnTo>
                    <a:pt x="46" y="150"/>
                  </a:lnTo>
                  <a:lnTo>
                    <a:pt x="30" y="139"/>
                  </a:lnTo>
                  <a:lnTo>
                    <a:pt x="17" y="128"/>
                  </a:lnTo>
                  <a:lnTo>
                    <a:pt x="8" y="115"/>
                  </a:lnTo>
                  <a:lnTo>
                    <a:pt x="2" y="102"/>
                  </a:lnTo>
                  <a:lnTo>
                    <a:pt x="0" y="88"/>
                  </a:lnTo>
                  <a:lnTo>
                    <a:pt x="2" y="74"/>
                  </a:lnTo>
                  <a:lnTo>
                    <a:pt x="8" y="60"/>
                  </a:lnTo>
                  <a:lnTo>
                    <a:pt x="17" y="47"/>
                  </a:lnTo>
                  <a:lnTo>
                    <a:pt x="30" y="36"/>
                  </a:lnTo>
                  <a:lnTo>
                    <a:pt x="46" y="25"/>
                  </a:lnTo>
                  <a:lnTo>
                    <a:pt x="64" y="17"/>
                  </a:lnTo>
                  <a:lnTo>
                    <a:pt x="84" y="10"/>
                  </a:lnTo>
                  <a:lnTo>
                    <a:pt x="107" y="4"/>
                  </a:lnTo>
                  <a:lnTo>
                    <a:pt x="131" y="1"/>
                  </a:lnTo>
                  <a:lnTo>
                    <a:pt x="156" y="0"/>
                  </a:lnTo>
                  <a:close/>
                </a:path>
              </a:pathLst>
            </a:custGeom>
            <a:solidFill>
              <a:srgbClr val="F6ECCD"/>
            </a:solidFill>
            <a:ln w="0">
              <a:solidFill>
                <a:srgbClr val="F6ECC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99"/>
            <p:cNvSpPr>
              <a:spLocks/>
            </p:cNvSpPr>
            <p:nvPr/>
          </p:nvSpPr>
          <p:spPr bwMode="auto">
            <a:xfrm flipH="1">
              <a:off x="6790558" y="3300552"/>
              <a:ext cx="125504" cy="70218"/>
            </a:xfrm>
            <a:custGeom>
              <a:avLst/>
              <a:gdLst/>
              <a:ahLst/>
              <a:cxnLst>
                <a:cxn ang="0">
                  <a:pos x="155" y="0"/>
                </a:cxn>
                <a:cxn ang="0">
                  <a:pos x="181" y="1"/>
                </a:cxn>
                <a:cxn ang="0">
                  <a:pos x="204" y="4"/>
                </a:cxn>
                <a:cxn ang="0">
                  <a:pos x="227" y="10"/>
                </a:cxn>
                <a:cxn ang="0">
                  <a:pos x="247" y="16"/>
                </a:cxn>
                <a:cxn ang="0">
                  <a:pos x="265" y="25"/>
                </a:cxn>
                <a:cxn ang="0">
                  <a:pos x="280" y="35"/>
                </a:cxn>
                <a:cxn ang="0">
                  <a:pos x="294" y="46"/>
                </a:cxn>
                <a:cxn ang="0">
                  <a:pos x="303" y="59"/>
                </a:cxn>
                <a:cxn ang="0">
                  <a:pos x="309" y="73"/>
                </a:cxn>
                <a:cxn ang="0">
                  <a:pos x="311" y="87"/>
                </a:cxn>
                <a:cxn ang="0">
                  <a:pos x="309" y="101"/>
                </a:cxn>
                <a:cxn ang="0">
                  <a:pos x="303" y="114"/>
                </a:cxn>
                <a:cxn ang="0">
                  <a:pos x="294" y="126"/>
                </a:cxn>
                <a:cxn ang="0">
                  <a:pos x="281" y="138"/>
                </a:cxn>
                <a:cxn ang="0">
                  <a:pos x="265" y="149"/>
                </a:cxn>
                <a:cxn ang="0">
                  <a:pos x="248" y="157"/>
                </a:cxn>
                <a:cxn ang="0">
                  <a:pos x="228" y="164"/>
                </a:cxn>
                <a:cxn ang="0">
                  <a:pos x="205" y="170"/>
                </a:cxn>
                <a:cxn ang="0">
                  <a:pos x="181" y="173"/>
                </a:cxn>
                <a:cxn ang="0">
                  <a:pos x="155" y="174"/>
                </a:cxn>
                <a:cxn ang="0">
                  <a:pos x="130" y="173"/>
                </a:cxn>
                <a:cxn ang="0">
                  <a:pos x="107" y="170"/>
                </a:cxn>
                <a:cxn ang="0">
                  <a:pos x="84" y="164"/>
                </a:cxn>
                <a:cxn ang="0">
                  <a:pos x="64" y="158"/>
                </a:cxn>
                <a:cxn ang="0">
                  <a:pos x="46" y="149"/>
                </a:cxn>
                <a:cxn ang="0">
                  <a:pos x="31" y="138"/>
                </a:cxn>
                <a:cxn ang="0">
                  <a:pos x="17" y="127"/>
                </a:cxn>
                <a:cxn ang="0">
                  <a:pos x="8" y="114"/>
                </a:cxn>
                <a:cxn ang="0">
                  <a:pos x="2" y="101"/>
                </a:cxn>
                <a:cxn ang="0">
                  <a:pos x="0" y="87"/>
                </a:cxn>
                <a:cxn ang="0">
                  <a:pos x="2" y="73"/>
                </a:cxn>
                <a:cxn ang="0">
                  <a:pos x="8" y="59"/>
                </a:cxn>
                <a:cxn ang="0">
                  <a:pos x="17" y="47"/>
                </a:cxn>
                <a:cxn ang="0">
                  <a:pos x="30" y="35"/>
                </a:cxn>
                <a:cxn ang="0">
                  <a:pos x="46" y="25"/>
                </a:cxn>
                <a:cxn ang="0">
                  <a:pos x="63" y="17"/>
                </a:cxn>
                <a:cxn ang="0">
                  <a:pos x="83" y="10"/>
                </a:cxn>
                <a:cxn ang="0">
                  <a:pos x="106" y="4"/>
                </a:cxn>
                <a:cxn ang="0">
                  <a:pos x="130" y="1"/>
                </a:cxn>
                <a:cxn ang="0">
                  <a:pos x="155" y="0"/>
                </a:cxn>
              </a:cxnLst>
              <a:rect l="0" t="0" r="r" b="b"/>
              <a:pathLst>
                <a:path w="311" h="174">
                  <a:moveTo>
                    <a:pt x="155" y="0"/>
                  </a:moveTo>
                  <a:lnTo>
                    <a:pt x="181" y="1"/>
                  </a:lnTo>
                  <a:lnTo>
                    <a:pt x="204" y="4"/>
                  </a:lnTo>
                  <a:lnTo>
                    <a:pt x="227" y="10"/>
                  </a:lnTo>
                  <a:lnTo>
                    <a:pt x="247" y="16"/>
                  </a:lnTo>
                  <a:lnTo>
                    <a:pt x="265" y="25"/>
                  </a:lnTo>
                  <a:lnTo>
                    <a:pt x="280" y="35"/>
                  </a:lnTo>
                  <a:lnTo>
                    <a:pt x="294" y="46"/>
                  </a:lnTo>
                  <a:lnTo>
                    <a:pt x="303" y="59"/>
                  </a:lnTo>
                  <a:lnTo>
                    <a:pt x="309" y="73"/>
                  </a:lnTo>
                  <a:lnTo>
                    <a:pt x="311" y="87"/>
                  </a:lnTo>
                  <a:lnTo>
                    <a:pt x="309" y="101"/>
                  </a:lnTo>
                  <a:lnTo>
                    <a:pt x="303" y="114"/>
                  </a:lnTo>
                  <a:lnTo>
                    <a:pt x="294" y="126"/>
                  </a:lnTo>
                  <a:lnTo>
                    <a:pt x="281" y="138"/>
                  </a:lnTo>
                  <a:lnTo>
                    <a:pt x="265" y="149"/>
                  </a:lnTo>
                  <a:lnTo>
                    <a:pt x="248" y="157"/>
                  </a:lnTo>
                  <a:lnTo>
                    <a:pt x="228" y="164"/>
                  </a:lnTo>
                  <a:lnTo>
                    <a:pt x="205" y="170"/>
                  </a:lnTo>
                  <a:lnTo>
                    <a:pt x="181" y="173"/>
                  </a:lnTo>
                  <a:lnTo>
                    <a:pt x="155" y="174"/>
                  </a:lnTo>
                  <a:lnTo>
                    <a:pt x="130" y="173"/>
                  </a:lnTo>
                  <a:lnTo>
                    <a:pt x="107" y="170"/>
                  </a:lnTo>
                  <a:lnTo>
                    <a:pt x="84" y="164"/>
                  </a:lnTo>
                  <a:lnTo>
                    <a:pt x="64" y="158"/>
                  </a:lnTo>
                  <a:lnTo>
                    <a:pt x="46" y="149"/>
                  </a:lnTo>
                  <a:lnTo>
                    <a:pt x="31" y="138"/>
                  </a:lnTo>
                  <a:lnTo>
                    <a:pt x="17" y="127"/>
                  </a:lnTo>
                  <a:lnTo>
                    <a:pt x="8" y="114"/>
                  </a:lnTo>
                  <a:lnTo>
                    <a:pt x="2" y="101"/>
                  </a:lnTo>
                  <a:lnTo>
                    <a:pt x="0" y="87"/>
                  </a:lnTo>
                  <a:lnTo>
                    <a:pt x="2" y="73"/>
                  </a:lnTo>
                  <a:lnTo>
                    <a:pt x="8" y="59"/>
                  </a:lnTo>
                  <a:lnTo>
                    <a:pt x="17" y="47"/>
                  </a:lnTo>
                  <a:lnTo>
                    <a:pt x="30" y="35"/>
                  </a:lnTo>
                  <a:lnTo>
                    <a:pt x="46" y="25"/>
                  </a:lnTo>
                  <a:lnTo>
                    <a:pt x="63" y="17"/>
                  </a:lnTo>
                  <a:lnTo>
                    <a:pt x="83" y="10"/>
                  </a:lnTo>
                  <a:lnTo>
                    <a:pt x="106" y="4"/>
                  </a:lnTo>
                  <a:lnTo>
                    <a:pt x="130"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100"/>
            <p:cNvSpPr>
              <a:spLocks/>
            </p:cNvSpPr>
            <p:nvPr/>
          </p:nvSpPr>
          <p:spPr bwMode="auto">
            <a:xfrm flipH="1">
              <a:off x="6790558" y="3300148"/>
              <a:ext cx="124697" cy="70218"/>
            </a:xfrm>
            <a:custGeom>
              <a:avLst/>
              <a:gdLst/>
              <a:ahLst/>
              <a:cxnLst>
                <a:cxn ang="0">
                  <a:pos x="155" y="0"/>
                </a:cxn>
                <a:cxn ang="0">
                  <a:pos x="180" y="1"/>
                </a:cxn>
                <a:cxn ang="0">
                  <a:pos x="203" y="4"/>
                </a:cxn>
                <a:cxn ang="0">
                  <a:pos x="226" y="10"/>
                </a:cxn>
                <a:cxn ang="0">
                  <a:pos x="246" y="17"/>
                </a:cxn>
                <a:cxn ang="0">
                  <a:pos x="264" y="25"/>
                </a:cxn>
                <a:cxn ang="0">
                  <a:pos x="279" y="35"/>
                </a:cxn>
                <a:cxn ang="0">
                  <a:pos x="292" y="47"/>
                </a:cxn>
                <a:cxn ang="0">
                  <a:pos x="301" y="59"/>
                </a:cxn>
                <a:cxn ang="0">
                  <a:pos x="307" y="73"/>
                </a:cxn>
                <a:cxn ang="0">
                  <a:pos x="309" y="87"/>
                </a:cxn>
                <a:cxn ang="0">
                  <a:pos x="307" y="101"/>
                </a:cxn>
                <a:cxn ang="0">
                  <a:pos x="301" y="114"/>
                </a:cxn>
                <a:cxn ang="0">
                  <a:pos x="292" y="127"/>
                </a:cxn>
                <a:cxn ang="0">
                  <a:pos x="279" y="138"/>
                </a:cxn>
                <a:cxn ang="0">
                  <a:pos x="264" y="149"/>
                </a:cxn>
                <a:cxn ang="0">
                  <a:pos x="246" y="158"/>
                </a:cxn>
                <a:cxn ang="0">
                  <a:pos x="226" y="164"/>
                </a:cxn>
                <a:cxn ang="0">
                  <a:pos x="203" y="170"/>
                </a:cxn>
                <a:cxn ang="0">
                  <a:pos x="180" y="173"/>
                </a:cxn>
                <a:cxn ang="0">
                  <a:pos x="155" y="174"/>
                </a:cxn>
                <a:cxn ang="0">
                  <a:pos x="129" y="173"/>
                </a:cxn>
                <a:cxn ang="0">
                  <a:pos x="106" y="170"/>
                </a:cxn>
                <a:cxn ang="0">
                  <a:pos x="83" y="164"/>
                </a:cxn>
                <a:cxn ang="0">
                  <a:pos x="63" y="157"/>
                </a:cxn>
                <a:cxn ang="0">
                  <a:pos x="46" y="149"/>
                </a:cxn>
                <a:cxn ang="0">
                  <a:pos x="30" y="138"/>
                </a:cxn>
                <a:cxn ang="0">
                  <a:pos x="17" y="126"/>
                </a:cxn>
                <a:cxn ang="0">
                  <a:pos x="8" y="114"/>
                </a:cxn>
                <a:cxn ang="0">
                  <a:pos x="2" y="101"/>
                </a:cxn>
                <a:cxn ang="0">
                  <a:pos x="0" y="87"/>
                </a:cxn>
                <a:cxn ang="0">
                  <a:pos x="2" y="73"/>
                </a:cxn>
                <a:cxn ang="0">
                  <a:pos x="8" y="59"/>
                </a:cxn>
                <a:cxn ang="0">
                  <a:pos x="17" y="46"/>
                </a:cxn>
                <a:cxn ang="0">
                  <a:pos x="30" y="35"/>
                </a:cxn>
                <a:cxn ang="0">
                  <a:pos x="46" y="25"/>
                </a:cxn>
                <a:cxn ang="0">
                  <a:pos x="63" y="16"/>
                </a:cxn>
                <a:cxn ang="0">
                  <a:pos x="83" y="10"/>
                </a:cxn>
                <a:cxn ang="0">
                  <a:pos x="106" y="4"/>
                </a:cxn>
                <a:cxn ang="0">
                  <a:pos x="129" y="1"/>
                </a:cxn>
                <a:cxn ang="0">
                  <a:pos x="155" y="0"/>
                </a:cxn>
              </a:cxnLst>
              <a:rect l="0" t="0" r="r" b="b"/>
              <a:pathLst>
                <a:path w="309" h="174">
                  <a:moveTo>
                    <a:pt x="155" y="0"/>
                  </a:moveTo>
                  <a:lnTo>
                    <a:pt x="180" y="1"/>
                  </a:lnTo>
                  <a:lnTo>
                    <a:pt x="203" y="4"/>
                  </a:lnTo>
                  <a:lnTo>
                    <a:pt x="226" y="10"/>
                  </a:lnTo>
                  <a:lnTo>
                    <a:pt x="246" y="17"/>
                  </a:lnTo>
                  <a:lnTo>
                    <a:pt x="264" y="25"/>
                  </a:lnTo>
                  <a:lnTo>
                    <a:pt x="279" y="35"/>
                  </a:lnTo>
                  <a:lnTo>
                    <a:pt x="292" y="47"/>
                  </a:lnTo>
                  <a:lnTo>
                    <a:pt x="301" y="59"/>
                  </a:lnTo>
                  <a:lnTo>
                    <a:pt x="307" y="73"/>
                  </a:lnTo>
                  <a:lnTo>
                    <a:pt x="309" y="87"/>
                  </a:lnTo>
                  <a:lnTo>
                    <a:pt x="307" y="101"/>
                  </a:lnTo>
                  <a:lnTo>
                    <a:pt x="301" y="114"/>
                  </a:lnTo>
                  <a:lnTo>
                    <a:pt x="292" y="127"/>
                  </a:lnTo>
                  <a:lnTo>
                    <a:pt x="279" y="138"/>
                  </a:lnTo>
                  <a:lnTo>
                    <a:pt x="264" y="149"/>
                  </a:lnTo>
                  <a:lnTo>
                    <a:pt x="246" y="158"/>
                  </a:lnTo>
                  <a:lnTo>
                    <a:pt x="226" y="164"/>
                  </a:lnTo>
                  <a:lnTo>
                    <a:pt x="203" y="170"/>
                  </a:lnTo>
                  <a:lnTo>
                    <a:pt x="180" y="173"/>
                  </a:lnTo>
                  <a:lnTo>
                    <a:pt x="155" y="174"/>
                  </a:lnTo>
                  <a:lnTo>
                    <a:pt x="129" y="173"/>
                  </a:lnTo>
                  <a:lnTo>
                    <a:pt x="106" y="170"/>
                  </a:lnTo>
                  <a:lnTo>
                    <a:pt x="83" y="164"/>
                  </a:lnTo>
                  <a:lnTo>
                    <a:pt x="63" y="157"/>
                  </a:lnTo>
                  <a:lnTo>
                    <a:pt x="46" y="149"/>
                  </a:lnTo>
                  <a:lnTo>
                    <a:pt x="30" y="138"/>
                  </a:lnTo>
                  <a:lnTo>
                    <a:pt x="17" y="126"/>
                  </a:lnTo>
                  <a:lnTo>
                    <a:pt x="8" y="114"/>
                  </a:lnTo>
                  <a:lnTo>
                    <a:pt x="2" y="101"/>
                  </a:lnTo>
                  <a:lnTo>
                    <a:pt x="0" y="87"/>
                  </a:lnTo>
                  <a:lnTo>
                    <a:pt x="2" y="73"/>
                  </a:lnTo>
                  <a:lnTo>
                    <a:pt x="8" y="59"/>
                  </a:lnTo>
                  <a:lnTo>
                    <a:pt x="17" y="46"/>
                  </a:lnTo>
                  <a:lnTo>
                    <a:pt x="30" y="35"/>
                  </a:lnTo>
                  <a:lnTo>
                    <a:pt x="46" y="25"/>
                  </a:lnTo>
                  <a:lnTo>
                    <a:pt x="63" y="16"/>
                  </a:lnTo>
                  <a:lnTo>
                    <a:pt x="83" y="10"/>
                  </a:lnTo>
                  <a:lnTo>
                    <a:pt x="106" y="4"/>
                  </a:lnTo>
                  <a:lnTo>
                    <a:pt x="129" y="1"/>
                  </a:lnTo>
                  <a:lnTo>
                    <a:pt x="155"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101"/>
            <p:cNvSpPr>
              <a:spLocks/>
            </p:cNvSpPr>
            <p:nvPr/>
          </p:nvSpPr>
          <p:spPr bwMode="auto">
            <a:xfrm flipH="1">
              <a:off x="6790961" y="3300552"/>
              <a:ext cx="123890" cy="69410"/>
            </a:xfrm>
            <a:custGeom>
              <a:avLst/>
              <a:gdLst/>
              <a:ahLst/>
              <a:cxnLst>
                <a:cxn ang="0">
                  <a:pos x="154" y="0"/>
                </a:cxn>
                <a:cxn ang="0">
                  <a:pos x="178" y="1"/>
                </a:cxn>
                <a:cxn ang="0">
                  <a:pos x="202" y="4"/>
                </a:cxn>
                <a:cxn ang="0">
                  <a:pos x="224" y="9"/>
                </a:cxn>
                <a:cxn ang="0">
                  <a:pos x="244" y="16"/>
                </a:cxn>
                <a:cxn ang="0">
                  <a:pos x="262" y="25"/>
                </a:cxn>
                <a:cxn ang="0">
                  <a:pos x="277" y="35"/>
                </a:cxn>
                <a:cxn ang="0">
                  <a:pos x="290" y="46"/>
                </a:cxn>
                <a:cxn ang="0">
                  <a:pos x="299" y="58"/>
                </a:cxn>
                <a:cxn ang="0">
                  <a:pos x="305" y="72"/>
                </a:cxn>
                <a:cxn ang="0">
                  <a:pos x="307" y="86"/>
                </a:cxn>
                <a:cxn ang="0">
                  <a:pos x="305" y="100"/>
                </a:cxn>
                <a:cxn ang="0">
                  <a:pos x="299" y="113"/>
                </a:cxn>
                <a:cxn ang="0">
                  <a:pos x="290" y="125"/>
                </a:cxn>
                <a:cxn ang="0">
                  <a:pos x="277" y="136"/>
                </a:cxn>
                <a:cxn ang="0">
                  <a:pos x="262" y="147"/>
                </a:cxn>
                <a:cxn ang="0">
                  <a:pos x="244" y="156"/>
                </a:cxn>
                <a:cxn ang="0">
                  <a:pos x="224" y="163"/>
                </a:cxn>
                <a:cxn ang="0">
                  <a:pos x="202" y="168"/>
                </a:cxn>
                <a:cxn ang="0">
                  <a:pos x="178" y="171"/>
                </a:cxn>
                <a:cxn ang="0">
                  <a:pos x="154" y="172"/>
                </a:cxn>
                <a:cxn ang="0">
                  <a:pos x="129" y="171"/>
                </a:cxn>
                <a:cxn ang="0">
                  <a:pos x="105" y="168"/>
                </a:cxn>
                <a:cxn ang="0">
                  <a:pos x="83" y="163"/>
                </a:cxn>
                <a:cxn ang="0">
                  <a:pos x="63"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3" y="16"/>
                </a:cxn>
                <a:cxn ang="0">
                  <a:pos x="83" y="9"/>
                </a:cxn>
                <a:cxn ang="0">
                  <a:pos x="105" y="4"/>
                </a:cxn>
                <a:cxn ang="0">
                  <a:pos x="129" y="1"/>
                </a:cxn>
                <a:cxn ang="0">
                  <a:pos x="154" y="0"/>
                </a:cxn>
              </a:cxnLst>
              <a:rect l="0" t="0" r="r" b="b"/>
              <a:pathLst>
                <a:path w="307" h="172">
                  <a:moveTo>
                    <a:pt x="154" y="0"/>
                  </a:moveTo>
                  <a:lnTo>
                    <a:pt x="178" y="1"/>
                  </a:lnTo>
                  <a:lnTo>
                    <a:pt x="202" y="4"/>
                  </a:lnTo>
                  <a:lnTo>
                    <a:pt x="224" y="9"/>
                  </a:lnTo>
                  <a:lnTo>
                    <a:pt x="244" y="16"/>
                  </a:lnTo>
                  <a:lnTo>
                    <a:pt x="262" y="25"/>
                  </a:lnTo>
                  <a:lnTo>
                    <a:pt x="277" y="35"/>
                  </a:lnTo>
                  <a:lnTo>
                    <a:pt x="290" y="46"/>
                  </a:lnTo>
                  <a:lnTo>
                    <a:pt x="299" y="58"/>
                  </a:lnTo>
                  <a:lnTo>
                    <a:pt x="305" y="72"/>
                  </a:lnTo>
                  <a:lnTo>
                    <a:pt x="307" y="86"/>
                  </a:lnTo>
                  <a:lnTo>
                    <a:pt x="305" y="100"/>
                  </a:lnTo>
                  <a:lnTo>
                    <a:pt x="299" y="113"/>
                  </a:lnTo>
                  <a:lnTo>
                    <a:pt x="290" y="125"/>
                  </a:lnTo>
                  <a:lnTo>
                    <a:pt x="277" y="136"/>
                  </a:lnTo>
                  <a:lnTo>
                    <a:pt x="262" y="147"/>
                  </a:lnTo>
                  <a:lnTo>
                    <a:pt x="244" y="156"/>
                  </a:lnTo>
                  <a:lnTo>
                    <a:pt x="224" y="163"/>
                  </a:lnTo>
                  <a:lnTo>
                    <a:pt x="202" y="168"/>
                  </a:lnTo>
                  <a:lnTo>
                    <a:pt x="178" y="171"/>
                  </a:lnTo>
                  <a:lnTo>
                    <a:pt x="154" y="172"/>
                  </a:lnTo>
                  <a:lnTo>
                    <a:pt x="129" y="171"/>
                  </a:lnTo>
                  <a:lnTo>
                    <a:pt x="105" y="168"/>
                  </a:lnTo>
                  <a:lnTo>
                    <a:pt x="83" y="163"/>
                  </a:lnTo>
                  <a:lnTo>
                    <a:pt x="63"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3" y="16"/>
                  </a:lnTo>
                  <a:lnTo>
                    <a:pt x="83" y="9"/>
                  </a:lnTo>
                  <a:lnTo>
                    <a:pt x="105" y="4"/>
                  </a:lnTo>
                  <a:lnTo>
                    <a:pt x="129" y="1"/>
                  </a:lnTo>
                  <a:lnTo>
                    <a:pt x="154" y="0"/>
                  </a:lnTo>
                  <a:close/>
                </a:path>
              </a:pathLst>
            </a:custGeom>
            <a:solidFill>
              <a:srgbClr val="F6EDCE"/>
            </a:solidFill>
            <a:ln w="0">
              <a:solidFill>
                <a:srgbClr val="F6EDC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102"/>
            <p:cNvSpPr>
              <a:spLocks/>
            </p:cNvSpPr>
            <p:nvPr/>
          </p:nvSpPr>
          <p:spPr bwMode="auto">
            <a:xfrm flipH="1">
              <a:off x="6790962" y="3300148"/>
              <a:ext cx="123083" cy="69410"/>
            </a:xfrm>
            <a:custGeom>
              <a:avLst/>
              <a:gdLst/>
              <a:ahLst/>
              <a:cxnLst>
                <a:cxn ang="0">
                  <a:pos x="153" y="0"/>
                </a:cxn>
                <a:cxn ang="0">
                  <a:pos x="177" y="1"/>
                </a:cxn>
                <a:cxn ang="0">
                  <a:pos x="200" y="4"/>
                </a:cxn>
                <a:cxn ang="0">
                  <a:pos x="223" y="9"/>
                </a:cxn>
                <a:cxn ang="0">
                  <a:pos x="243" y="16"/>
                </a:cxn>
                <a:cxn ang="0">
                  <a:pos x="260" y="25"/>
                </a:cxn>
                <a:cxn ang="0">
                  <a:pos x="275" y="35"/>
                </a:cxn>
                <a:cxn ang="0">
                  <a:pos x="288" y="46"/>
                </a:cxn>
                <a:cxn ang="0">
                  <a:pos x="297" y="58"/>
                </a:cxn>
                <a:cxn ang="0">
                  <a:pos x="303" y="72"/>
                </a:cxn>
                <a:cxn ang="0">
                  <a:pos x="305" y="86"/>
                </a:cxn>
                <a:cxn ang="0">
                  <a:pos x="303" y="100"/>
                </a:cxn>
                <a:cxn ang="0">
                  <a:pos x="297" y="113"/>
                </a:cxn>
                <a:cxn ang="0">
                  <a:pos x="288" y="125"/>
                </a:cxn>
                <a:cxn ang="0">
                  <a:pos x="275" y="136"/>
                </a:cxn>
                <a:cxn ang="0">
                  <a:pos x="260" y="147"/>
                </a:cxn>
                <a:cxn ang="0">
                  <a:pos x="243" y="156"/>
                </a:cxn>
                <a:cxn ang="0">
                  <a:pos x="223" y="163"/>
                </a:cxn>
                <a:cxn ang="0">
                  <a:pos x="200" y="168"/>
                </a:cxn>
                <a:cxn ang="0">
                  <a:pos x="177" y="171"/>
                </a:cxn>
                <a:cxn ang="0">
                  <a:pos x="153" y="172"/>
                </a:cxn>
                <a:cxn ang="0">
                  <a:pos x="128" y="171"/>
                </a:cxn>
                <a:cxn ang="0">
                  <a:pos x="105" y="168"/>
                </a:cxn>
                <a:cxn ang="0">
                  <a:pos x="82" y="163"/>
                </a:cxn>
                <a:cxn ang="0">
                  <a:pos x="62" y="156"/>
                </a:cxn>
                <a:cxn ang="0">
                  <a:pos x="45" y="147"/>
                </a:cxn>
                <a:cxn ang="0">
                  <a:pos x="30" y="136"/>
                </a:cxn>
                <a:cxn ang="0">
                  <a:pos x="17" y="125"/>
                </a:cxn>
                <a:cxn ang="0">
                  <a:pos x="8" y="113"/>
                </a:cxn>
                <a:cxn ang="0">
                  <a:pos x="2" y="100"/>
                </a:cxn>
                <a:cxn ang="0">
                  <a:pos x="0" y="86"/>
                </a:cxn>
                <a:cxn ang="0">
                  <a:pos x="2" y="72"/>
                </a:cxn>
                <a:cxn ang="0">
                  <a:pos x="8" y="58"/>
                </a:cxn>
                <a:cxn ang="0">
                  <a:pos x="17" y="46"/>
                </a:cxn>
                <a:cxn ang="0">
                  <a:pos x="30" y="35"/>
                </a:cxn>
                <a:cxn ang="0">
                  <a:pos x="45" y="25"/>
                </a:cxn>
                <a:cxn ang="0">
                  <a:pos x="62" y="16"/>
                </a:cxn>
                <a:cxn ang="0">
                  <a:pos x="82" y="9"/>
                </a:cxn>
                <a:cxn ang="0">
                  <a:pos x="105" y="4"/>
                </a:cxn>
                <a:cxn ang="0">
                  <a:pos x="128" y="1"/>
                </a:cxn>
                <a:cxn ang="0">
                  <a:pos x="153" y="0"/>
                </a:cxn>
              </a:cxnLst>
              <a:rect l="0" t="0" r="r" b="b"/>
              <a:pathLst>
                <a:path w="305" h="172">
                  <a:moveTo>
                    <a:pt x="153" y="0"/>
                  </a:moveTo>
                  <a:lnTo>
                    <a:pt x="177" y="1"/>
                  </a:lnTo>
                  <a:lnTo>
                    <a:pt x="200" y="4"/>
                  </a:lnTo>
                  <a:lnTo>
                    <a:pt x="223" y="9"/>
                  </a:lnTo>
                  <a:lnTo>
                    <a:pt x="243" y="16"/>
                  </a:lnTo>
                  <a:lnTo>
                    <a:pt x="260" y="25"/>
                  </a:lnTo>
                  <a:lnTo>
                    <a:pt x="275" y="35"/>
                  </a:lnTo>
                  <a:lnTo>
                    <a:pt x="288" y="46"/>
                  </a:lnTo>
                  <a:lnTo>
                    <a:pt x="297" y="58"/>
                  </a:lnTo>
                  <a:lnTo>
                    <a:pt x="303" y="72"/>
                  </a:lnTo>
                  <a:lnTo>
                    <a:pt x="305" y="86"/>
                  </a:lnTo>
                  <a:lnTo>
                    <a:pt x="303" y="100"/>
                  </a:lnTo>
                  <a:lnTo>
                    <a:pt x="297" y="113"/>
                  </a:lnTo>
                  <a:lnTo>
                    <a:pt x="288" y="125"/>
                  </a:lnTo>
                  <a:lnTo>
                    <a:pt x="275" y="136"/>
                  </a:lnTo>
                  <a:lnTo>
                    <a:pt x="260" y="147"/>
                  </a:lnTo>
                  <a:lnTo>
                    <a:pt x="243" y="156"/>
                  </a:lnTo>
                  <a:lnTo>
                    <a:pt x="223" y="163"/>
                  </a:lnTo>
                  <a:lnTo>
                    <a:pt x="200" y="168"/>
                  </a:lnTo>
                  <a:lnTo>
                    <a:pt x="177" y="171"/>
                  </a:lnTo>
                  <a:lnTo>
                    <a:pt x="153" y="172"/>
                  </a:lnTo>
                  <a:lnTo>
                    <a:pt x="128" y="171"/>
                  </a:lnTo>
                  <a:lnTo>
                    <a:pt x="105" y="168"/>
                  </a:lnTo>
                  <a:lnTo>
                    <a:pt x="82" y="163"/>
                  </a:lnTo>
                  <a:lnTo>
                    <a:pt x="62" y="156"/>
                  </a:lnTo>
                  <a:lnTo>
                    <a:pt x="45" y="147"/>
                  </a:lnTo>
                  <a:lnTo>
                    <a:pt x="30" y="136"/>
                  </a:lnTo>
                  <a:lnTo>
                    <a:pt x="17" y="125"/>
                  </a:lnTo>
                  <a:lnTo>
                    <a:pt x="8" y="113"/>
                  </a:lnTo>
                  <a:lnTo>
                    <a:pt x="2" y="100"/>
                  </a:lnTo>
                  <a:lnTo>
                    <a:pt x="0" y="86"/>
                  </a:lnTo>
                  <a:lnTo>
                    <a:pt x="2" y="72"/>
                  </a:lnTo>
                  <a:lnTo>
                    <a:pt x="8" y="58"/>
                  </a:lnTo>
                  <a:lnTo>
                    <a:pt x="17" y="46"/>
                  </a:lnTo>
                  <a:lnTo>
                    <a:pt x="30" y="35"/>
                  </a:lnTo>
                  <a:lnTo>
                    <a:pt x="45" y="25"/>
                  </a:lnTo>
                  <a:lnTo>
                    <a:pt x="62" y="16"/>
                  </a:lnTo>
                  <a:lnTo>
                    <a:pt x="82" y="9"/>
                  </a:lnTo>
                  <a:lnTo>
                    <a:pt x="105" y="4"/>
                  </a:lnTo>
                  <a:lnTo>
                    <a:pt x="128" y="1"/>
                  </a:lnTo>
                  <a:lnTo>
                    <a:pt x="153"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103"/>
            <p:cNvSpPr>
              <a:spLocks/>
            </p:cNvSpPr>
            <p:nvPr/>
          </p:nvSpPr>
          <p:spPr bwMode="auto">
            <a:xfrm flipH="1">
              <a:off x="6791365" y="3300552"/>
              <a:ext cx="122276" cy="68604"/>
            </a:xfrm>
            <a:custGeom>
              <a:avLst/>
              <a:gdLst/>
              <a:ahLst/>
              <a:cxnLst>
                <a:cxn ang="0">
                  <a:pos x="152" y="0"/>
                </a:cxn>
                <a:cxn ang="0">
                  <a:pos x="176" y="1"/>
                </a:cxn>
                <a:cxn ang="0">
                  <a:pos x="199" y="4"/>
                </a:cxn>
                <a:cxn ang="0">
                  <a:pos x="221" y="9"/>
                </a:cxn>
                <a:cxn ang="0">
                  <a:pos x="241" y="16"/>
                </a:cxn>
                <a:cxn ang="0">
                  <a:pos x="258" y="25"/>
                </a:cxn>
                <a:cxn ang="0">
                  <a:pos x="273" y="35"/>
                </a:cxn>
                <a:cxn ang="0">
                  <a:pos x="286" y="46"/>
                </a:cxn>
                <a:cxn ang="0">
                  <a:pos x="295" y="58"/>
                </a:cxn>
                <a:cxn ang="0">
                  <a:pos x="301" y="71"/>
                </a:cxn>
                <a:cxn ang="0">
                  <a:pos x="303" y="85"/>
                </a:cxn>
                <a:cxn ang="0">
                  <a:pos x="301" y="99"/>
                </a:cxn>
                <a:cxn ang="0">
                  <a:pos x="295" y="111"/>
                </a:cxn>
                <a:cxn ang="0">
                  <a:pos x="286" y="123"/>
                </a:cxn>
                <a:cxn ang="0">
                  <a:pos x="273" y="134"/>
                </a:cxn>
                <a:cxn ang="0">
                  <a:pos x="258" y="145"/>
                </a:cxn>
                <a:cxn ang="0">
                  <a:pos x="241" y="154"/>
                </a:cxn>
                <a:cxn ang="0">
                  <a:pos x="221" y="161"/>
                </a:cxn>
                <a:cxn ang="0">
                  <a:pos x="199" y="166"/>
                </a:cxn>
                <a:cxn ang="0">
                  <a:pos x="176" y="169"/>
                </a:cxn>
                <a:cxn ang="0">
                  <a:pos x="152" y="170"/>
                </a:cxn>
                <a:cxn ang="0">
                  <a:pos x="127" y="169"/>
                </a:cxn>
                <a:cxn ang="0">
                  <a:pos x="104" y="166"/>
                </a:cxn>
                <a:cxn ang="0">
                  <a:pos x="82" y="161"/>
                </a:cxn>
                <a:cxn ang="0">
                  <a:pos x="62" y="154"/>
                </a:cxn>
                <a:cxn ang="0">
                  <a:pos x="45" y="145"/>
                </a:cxn>
                <a:cxn ang="0">
                  <a:pos x="30" y="134"/>
                </a:cxn>
                <a:cxn ang="0">
                  <a:pos x="17" y="123"/>
                </a:cxn>
                <a:cxn ang="0">
                  <a:pos x="8" y="111"/>
                </a:cxn>
                <a:cxn ang="0">
                  <a:pos x="2" y="99"/>
                </a:cxn>
                <a:cxn ang="0">
                  <a:pos x="0" y="85"/>
                </a:cxn>
                <a:cxn ang="0">
                  <a:pos x="2" y="71"/>
                </a:cxn>
                <a:cxn ang="0">
                  <a:pos x="8" y="58"/>
                </a:cxn>
                <a:cxn ang="0">
                  <a:pos x="17" y="46"/>
                </a:cxn>
                <a:cxn ang="0">
                  <a:pos x="30" y="35"/>
                </a:cxn>
                <a:cxn ang="0">
                  <a:pos x="45" y="25"/>
                </a:cxn>
                <a:cxn ang="0">
                  <a:pos x="62" y="16"/>
                </a:cxn>
                <a:cxn ang="0">
                  <a:pos x="82" y="9"/>
                </a:cxn>
                <a:cxn ang="0">
                  <a:pos x="104" y="4"/>
                </a:cxn>
                <a:cxn ang="0">
                  <a:pos x="127" y="1"/>
                </a:cxn>
                <a:cxn ang="0">
                  <a:pos x="152" y="0"/>
                </a:cxn>
              </a:cxnLst>
              <a:rect l="0" t="0" r="r" b="b"/>
              <a:pathLst>
                <a:path w="303" h="170">
                  <a:moveTo>
                    <a:pt x="152" y="0"/>
                  </a:moveTo>
                  <a:lnTo>
                    <a:pt x="176" y="1"/>
                  </a:lnTo>
                  <a:lnTo>
                    <a:pt x="199" y="4"/>
                  </a:lnTo>
                  <a:lnTo>
                    <a:pt x="221" y="9"/>
                  </a:lnTo>
                  <a:lnTo>
                    <a:pt x="241" y="16"/>
                  </a:lnTo>
                  <a:lnTo>
                    <a:pt x="258" y="25"/>
                  </a:lnTo>
                  <a:lnTo>
                    <a:pt x="273" y="35"/>
                  </a:lnTo>
                  <a:lnTo>
                    <a:pt x="286" y="46"/>
                  </a:lnTo>
                  <a:lnTo>
                    <a:pt x="295" y="58"/>
                  </a:lnTo>
                  <a:lnTo>
                    <a:pt x="301" y="71"/>
                  </a:lnTo>
                  <a:lnTo>
                    <a:pt x="303" y="85"/>
                  </a:lnTo>
                  <a:lnTo>
                    <a:pt x="301" y="99"/>
                  </a:lnTo>
                  <a:lnTo>
                    <a:pt x="295" y="111"/>
                  </a:lnTo>
                  <a:lnTo>
                    <a:pt x="286" y="123"/>
                  </a:lnTo>
                  <a:lnTo>
                    <a:pt x="273" y="134"/>
                  </a:lnTo>
                  <a:lnTo>
                    <a:pt x="258" y="145"/>
                  </a:lnTo>
                  <a:lnTo>
                    <a:pt x="241" y="154"/>
                  </a:lnTo>
                  <a:lnTo>
                    <a:pt x="221" y="161"/>
                  </a:lnTo>
                  <a:lnTo>
                    <a:pt x="199" y="166"/>
                  </a:lnTo>
                  <a:lnTo>
                    <a:pt x="176" y="169"/>
                  </a:lnTo>
                  <a:lnTo>
                    <a:pt x="152" y="170"/>
                  </a:lnTo>
                  <a:lnTo>
                    <a:pt x="127" y="169"/>
                  </a:lnTo>
                  <a:lnTo>
                    <a:pt x="104" y="166"/>
                  </a:lnTo>
                  <a:lnTo>
                    <a:pt x="82" y="161"/>
                  </a:lnTo>
                  <a:lnTo>
                    <a:pt x="62" y="154"/>
                  </a:lnTo>
                  <a:lnTo>
                    <a:pt x="45" y="145"/>
                  </a:lnTo>
                  <a:lnTo>
                    <a:pt x="30" y="134"/>
                  </a:lnTo>
                  <a:lnTo>
                    <a:pt x="17" y="123"/>
                  </a:lnTo>
                  <a:lnTo>
                    <a:pt x="8" y="111"/>
                  </a:lnTo>
                  <a:lnTo>
                    <a:pt x="2" y="99"/>
                  </a:lnTo>
                  <a:lnTo>
                    <a:pt x="0" y="85"/>
                  </a:lnTo>
                  <a:lnTo>
                    <a:pt x="2" y="71"/>
                  </a:lnTo>
                  <a:lnTo>
                    <a:pt x="8" y="58"/>
                  </a:lnTo>
                  <a:lnTo>
                    <a:pt x="17" y="46"/>
                  </a:lnTo>
                  <a:lnTo>
                    <a:pt x="30" y="35"/>
                  </a:lnTo>
                  <a:lnTo>
                    <a:pt x="45" y="25"/>
                  </a:lnTo>
                  <a:lnTo>
                    <a:pt x="62" y="16"/>
                  </a:lnTo>
                  <a:lnTo>
                    <a:pt x="82" y="9"/>
                  </a:lnTo>
                  <a:lnTo>
                    <a:pt x="104" y="4"/>
                  </a:lnTo>
                  <a:lnTo>
                    <a:pt x="127" y="1"/>
                  </a:lnTo>
                  <a:lnTo>
                    <a:pt x="152"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104"/>
            <p:cNvSpPr>
              <a:spLocks/>
            </p:cNvSpPr>
            <p:nvPr/>
          </p:nvSpPr>
          <p:spPr bwMode="auto">
            <a:xfrm flipH="1">
              <a:off x="6791768" y="3300955"/>
              <a:ext cx="120662" cy="67797"/>
            </a:xfrm>
            <a:custGeom>
              <a:avLst/>
              <a:gdLst/>
              <a:ahLst/>
              <a:cxnLst>
                <a:cxn ang="0">
                  <a:pos x="150" y="0"/>
                </a:cxn>
                <a:cxn ang="0">
                  <a:pos x="174" y="1"/>
                </a:cxn>
                <a:cxn ang="0">
                  <a:pos x="196" y="4"/>
                </a:cxn>
                <a:cxn ang="0">
                  <a:pos x="218" y="9"/>
                </a:cxn>
                <a:cxn ang="0">
                  <a:pos x="238" y="16"/>
                </a:cxn>
                <a:cxn ang="0">
                  <a:pos x="255" y="24"/>
                </a:cxn>
                <a:cxn ang="0">
                  <a:pos x="270" y="34"/>
                </a:cxn>
                <a:cxn ang="0">
                  <a:pos x="283" y="45"/>
                </a:cxn>
                <a:cxn ang="0">
                  <a:pos x="291" y="57"/>
                </a:cxn>
                <a:cxn ang="0">
                  <a:pos x="297" y="70"/>
                </a:cxn>
                <a:cxn ang="0">
                  <a:pos x="299" y="84"/>
                </a:cxn>
                <a:cxn ang="0">
                  <a:pos x="297" y="98"/>
                </a:cxn>
                <a:cxn ang="0">
                  <a:pos x="291" y="110"/>
                </a:cxn>
                <a:cxn ang="0">
                  <a:pos x="283" y="122"/>
                </a:cxn>
                <a:cxn ang="0">
                  <a:pos x="270" y="133"/>
                </a:cxn>
                <a:cxn ang="0">
                  <a:pos x="255" y="144"/>
                </a:cxn>
                <a:cxn ang="0">
                  <a:pos x="238" y="152"/>
                </a:cxn>
                <a:cxn ang="0">
                  <a:pos x="218" y="159"/>
                </a:cxn>
                <a:cxn ang="0">
                  <a:pos x="196" y="164"/>
                </a:cxn>
                <a:cxn ang="0">
                  <a:pos x="174" y="167"/>
                </a:cxn>
                <a:cxn ang="0">
                  <a:pos x="150" y="168"/>
                </a:cxn>
                <a:cxn ang="0">
                  <a:pos x="125" y="167"/>
                </a:cxn>
                <a:cxn ang="0">
                  <a:pos x="103" y="164"/>
                </a:cxn>
                <a:cxn ang="0">
                  <a:pos x="81" y="159"/>
                </a:cxn>
                <a:cxn ang="0">
                  <a:pos x="61" y="152"/>
                </a:cxn>
                <a:cxn ang="0">
                  <a:pos x="44" y="144"/>
                </a:cxn>
                <a:cxn ang="0">
                  <a:pos x="29" y="133"/>
                </a:cxn>
                <a:cxn ang="0">
                  <a:pos x="16" y="122"/>
                </a:cxn>
                <a:cxn ang="0">
                  <a:pos x="8" y="110"/>
                </a:cxn>
                <a:cxn ang="0">
                  <a:pos x="2" y="98"/>
                </a:cxn>
                <a:cxn ang="0">
                  <a:pos x="0" y="84"/>
                </a:cxn>
                <a:cxn ang="0">
                  <a:pos x="2" y="70"/>
                </a:cxn>
                <a:cxn ang="0">
                  <a:pos x="8" y="57"/>
                </a:cxn>
                <a:cxn ang="0">
                  <a:pos x="16" y="45"/>
                </a:cxn>
                <a:cxn ang="0">
                  <a:pos x="29" y="34"/>
                </a:cxn>
                <a:cxn ang="0">
                  <a:pos x="44" y="24"/>
                </a:cxn>
                <a:cxn ang="0">
                  <a:pos x="61" y="16"/>
                </a:cxn>
                <a:cxn ang="0">
                  <a:pos x="81" y="9"/>
                </a:cxn>
                <a:cxn ang="0">
                  <a:pos x="103" y="4"/>
                </a:cxn>
                <a:cxn ang="0">
                  <a:pos x="125" y="1"/>
                </a:cxn>
                <a:cxn ang="0">
                  <a:pos x="150" y="0"/>
                </a:cxn>
              </a:cxnLst>
              <a:rect l="0" t="0" r="r" b="b"/>
              <a:pathLst>
                <a:path w="299" h="168">
                  <a:moveTo>
                    <a:pt x="150" y="0"/>
                  </a:moveTo>
                  <a:lnTo>
                    <a:pt x="174" y="1"/>
                  </a:lnTo>
                  <a:lnTo>
                    <a:pt x="196" y="4"/>
                  </a:lnTo>
                  <a:lnTo>
                    <a:pt x="218" y="9"/>
                  </a:lnTo>
                  <a:lnTo>
                    <a:pt x="238" y="16"/>
                  </a:lnTo>
                  <a:lnTo>
                    <a:pt x="255" y="24"/>
                  </a:lnTo>
                  <a:lnTo>
                    <a:pt x="270" y="34"/>
                  </a:lnTo>
                  <a:lnTo>
                    <a:pt x="283" y="45"/>
                  </a:lnTo>
                  <a:lnTo>
                    <a:pt x="291" y="57"/>
                  </a:lnTo>
                  <a:lnTo>
                    <a:pt x="297" y="70"/>
                  </a:lnTo>
                  <a:lnTo>
                    <a:pt x="299" y="84"/>
                  </a:lnTo>
                  <a:lnTo>
                    <a:pt x="297" y="98"/>
                  </a:lnTo>
                  <a:lnTo>
                    <a:pt x="291" y="110"/>
                  </a:lnTo>
                  <a:lnTo>
                    <a:pt x="283" y="122"/>
                  </a:lnTo>
                  <a:lnTo>
                    <a:pt x="270" y="133"/>
                  </a:lnTo>
                  <a:lnTo>
                    <a:pt x="255" y="144"/>
                  </a:lnTo>
                  <a:lnTo>
                    <a:pt x="238" y="152"/>
                  </a:lnTo>
                  <a:lnTo>
                    <a:pt x="218" y="159"/>
                  </a:lnTo>
                  <a:lnTo>
                    <a:pt x="196" y="164"/>
                  </a:lnTo>
                  <a:lnTo>
                    <a:pt x="174" y="167"/>
                  </a:lnTo>
                  <a:lnTo>
                    <a:pt x="150" y="168"/>
                  </a:lnTo>
                  <a:lnTo>
                    <a:pt x="125" y="167"/>
                  </a:lnTo>
                  <a:lnTo>
                    <a:pt x="103" y="164"/>
                  </a:lnTo>
                  <a:lnTo>
                    <a:pt x="81" y="159"/>
                  </a:lnTo>
                  <a:lnTo>
                    <a:pt x="61" y="152"/>
                  </a:lnTo>
                  <a:lnTo>
                    <a:pt x="44" y="144"/>
                  </a:lnTo>
                  <a:lnTo>
                    <a:pt x="29" y="133"/>
                  </a:lnTo>
                  <a:lnTo>
                    <a:pt x="16" y="122"/>
                  </a:lnTo>
                  <a:lnTo>
                    <a:pt x="8" y="110"/>
                  </a:lnTo>
                  <a:lnTo>
                    <a:pt x="2" y="98"/>
                  </a:lnTo>
                  <a:lnTo>
                    <a:pt x="0" y="84"/>
                  </a:lnTo>
                  <a:lnTo>
                    <a:pt x="2" y="70"/>
                  </a:lnTo>
                  <a:lnTo>
                    <a:pt x="8" y="57"/>
                  </a:lnTo>
                  <a:lnTo>
                    <a:pt x="16" y="45"/>
                  </a:lnTo>
                  <a:lnTo>
                    <a:pt x="29" y="34"/>
                  </a:lnTo>
                  <a:lnTo>
                    <a:pt x="44" y="24"/>
                  </a:lnTo>
                  <a:lnTo>
                    <a:pt x="61" y="16"/>
                  </a:lnTo>
                  <a:lnTo>
                    <a:pt x="81" y="9"/>
                  </a:lnTo>
                  <a:lnTo>
                    <a:pt x="103" y="4"/>
                  </a:lnTo>
                  <a:lnTo>
                    <a:pt x="125" y="1"/>
                  </a:lnTo>
                  <a:lnTo>
                    <a:pt x="150" y="0"/>
                  </a:lnTo>
                  <a:close/>
                </a:path>
              </a:pathLst>
            </a:custGeom>
            <a:solidFill>
              <a:srgbClr val="F6EECF"/>
            </a:solidFill>
            <a:ln w="0">
              <a:solidFill>
                <a:srgbClr val="F6EEC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105"/>
            <p:cNvSpPr>
              <a:spLocks/>
            </p:cNvSpPr>
            <p:nvPr/>
          </p:nvSpPr>
          <p:spPr bwMode="auto">
            <a:xfrm flipH="1">
              <a:off x="6792173" y="3300552"/>
              <a:ext cx="119854" cy="67797"/>
            </a:xfrm>
            <a:custGeom>
              <a:avLst/>
              <a:gdLst/>
              <a:ahLst/>
              <a:cxnLst>
                <a:cxn ang="0">
                  <a:pos x="149" y="0"/>
                </a:cxn>
                <a:cxn ang="0">
                  <a:pos x="173" y="1"/>
                </a:cxn>
                <a:cxn ang="0">
                  <a:pos x="195" y="4"/>
                </a:cxn>
                <a:cxn ang="0">
                  <a:pos x="217" y="9"/>
                </a:cxn>
                <a:cxn ang="0">
                  <a:pos x="236" y="16"/>
                </a:cxn>
                <a:cxn ang="0">
                  <a:pos x="253" y="24"/>
                </a:cxn>
                <a:cxn ang="0">
                  <a:pos x="268" y="34"/>
                </a:cxn>
                <a:cxn ang="0">
                  <a:pos x="281" y="45"/>
                </a:cxn>
                <a:cxn ang="0">
                  <a:pos x="290" y="57"/>
                </a:cxn>
                <a:cxn ang="0">
                  <a:pos x="295" y="70"/>
                </a:cxn>
                <a:cxn ang="0">
                  <a:pos x="297" y="84"/>
                </a:cxn>
                <a:cxn ang="0">
                  <a:pos x="295" y="98"/>
                </a:cxn>
                <a:cxn ang="0">
                  <a:pos x="290" y="110"/>
                </a:cxn>
                <a:cxn ang="0">
                  <a:pos x="281" y="122"/>
                </a:cxn>
                <a:cxn ang="0">
                  <a:pos x="268" y="133"/>
                </a:cxn>
                <a:cxn ang="0">
                  <a:pos x="253" y="144"/>
                </a:cxn>
                <a:cxn ang="0">
                  <a:pos x="236" y="152"/>
                </a:cxn>
                <a:cxn ang="0">
                  <a:pos x="217" y="159"/>
                </a:cxn>
                <a:cxn ang="0">
                  <a:pos x="195" y="164"/>
                </a:cxn>
                <a:cxn ang="0">
                  <a:pos x="173" y="167"/>
                </a:cxn>
                <a:cxn ang="0">
                  <a:pos x="149" y="168"/>
                </a:cxn>
                <a:cxn ang="0">
                  <a:pos x="124" y="167"/>
                </a:cxn>
                <a:cxn ang="0">
                  <a:pos x="102" y="164"/>
                </a:cxn>
                <a:cxn ang="0">
                  <a:pos x="80" y="159"/>
                </a:cxn>
                <a:cxn ang="0">
                  <a:pos x="61" y="152"/>
                </a:cxn>
                <a:cxn ang="0">
                  <a:pos x="44" y="144"/>
                </a:cxn>
                <a:cxn ang="0">
                  <a:pos x="29" y="133"/>
                </a:cxn>
                <a:cxn ang="0">
                  <a:pos x="16" y="122"/>
                </a:cxn>
                <a:cxn ang="0">
                  <a:pos x="7" y="110"/>
                </a:cxn>
                <a:cxn ang="0">
                  <a:pos x="2" y="98"/>
                </a:cxn>
                <a:cxn ang="0">
                  <a:pos x="0" y="84"/>
                </a:cxn>
                <a:cxn ang="0">
                  <a:pos x="2" y="70"/>
                </a:cxn>
                <a:cxn ang="0">
                  <a:pos x="7" y="57"/>
                </a:cxn>
                <a:cxn ang="0">
                  <a:pos x="16" y="45"/>
                </a:cxn>
                <a:cxn ang="0">
                  <a:pos x="29" y="34"/>
                </a:cxn>
                <a:cxn ang="0">
                  <a:pos x="44" y="24"/>
                </a:cxn>
                <a:cxn ang="0">
                  <a:pos x="61" y="16"/>
                </a:cxn>
                <a:cxn ang="0">
                  <a:pos x="80" y="9"/>
                </a:cxn>
                <a:cxn ang="0">
                  <a:pos x="102" y="4"/>
                </a:cxn>
                <a:cxn ang="0">
                  <a:pos x="124" y="1"/>
                </a:cxn>
                <a:cxn ang="0">
                  <a:pos x="149" y="0"/>
                </a:cxn>
              </a:cxnLst>
              <a:rect l="0" t="0" r="r" b="b"/>
              <a:pathLst>
                <a:path w="297" h="168">
                  <a:moveTo>
                    <a:pt x="149" y="0"/>
                  </a:moveTo>
                  <a:lnTo>
                    <a:pt x="173" y="1"/>
                  </a:lnTo>
                  <a:lnTo>
                    <a:pt x="195" y="4"/>
                  </a:lnTo>
                  <a:lnTo>
                    <a:pt x="217" y="9"/>
                  </a:lnTo>
                  <a:lnTo>
                    <a:pt x="236" y="16"/>
                  </a:lnTo>
                  <a:lnTo>
                    <a:pt x="253" y="24"/>
                  </a:lnTo>
                  <a:lnTo>
                    <a:pt x="268" y="34"/>
                  </a:lnTo>
                  <a:lnTo>
                    <a:pt x="281" y="45"/>
                  </a:lnTo>
                  <a:lnTo>
                    <a:pt x="290" y="57"/>
                  </a:lnTo>
                  <a:lnTo>
                    <a:pt x="295" y="70"/>
                  </a:lnTo>
                  <a:lnTo>
                    <a:pt x="297" y="84"/>
                  </a:lnTo>
                  <a:lnTo>
                    <a:pt x="295" y="98"/>
                  </a:lnTo>
                  <a:lnTo>
                    <a:pt x="290" y="110"/>
                  </a:lnTo>
                  <a:lnTo>
                    <a:pt x="281" y="122"/>
                  </a:lnTo>
                  <a:lnTo>
                    <a:pt x="268" y="133"/>
                  </a:lnTo>
                  <a:lnTo>
                    <a:pt x="253" y="144"/>
                  </a:lnTo>
                  <a:lnTo>
                    <a:pt x="236" y="152"/>
                  </a:lnTo>
                  <a:lnTo>
                    <a:pt x="217" y="159"/>
                  </a:lnTo>
                  <a:lnTo>
                    <a:pt x="195" y="164"/>
                  </a:lnTo>
                  <a:lnTo>
                    <a:pt x="173" y="167"/>
                  </a:lnTo>
                  <a:lnTo>
                    <a:pt x="149" y="168"/>
                  </a:lnTo>
                  <a:lnTo>
                    <a:pt x="124" y="167"/>
                  </a:lnTo>
                  <a:lnTo>
                    <a:pt x="102" y="164"/>
                  </a:lnTo>
                  <a:lnTo>
                    <a:pt x="80" y="159"/>
                  </a:lnTo>
                  <a:lnTo>
                    <a:pt x="61" y="152"/>
                  </a:lnTo>
                  <a:lnTo>
                    <a:pt x="44" y="144"/>
                  </a:lnTo>
                  <a:lnTo>
                    <a:pt x="29" y="133"/>
                  </a:lnTo>
                  <a:lnTo>
                    <a:pt x="16" y="122"/>
                  </a:lnTo>
                  <a:lnTo>
                    <a:pt x="7" y="110"/>
                  </a:lnTo>
                  <a:lnTo>
                    <a:pt x="2" y="98"/>
                  </a:lnTo>
                  <a:lnTo>
                    <a:pt x="0" y="84"/>
                  </a:lnTo>
                  <a:lnTo>
                    <a:pt x="2" y="70"/>
                  </a:lnTo>
                  <a:lnTo>
                    <a:pt x="7" y="57"/>
                  </a:lnTo>
                  <a:lnTo>
                    <a:pt x="16" y="45"/>
                  </a:lnTo>
                  <a:lnTo>
                    <a:pt x="29" y="34"/>
                  </a:lnTo>
                  <a:lnTo>
                    <a:pt x="44" y="24"/>
                  </a:lnTo>
                  <a:lnTo>
                    <a:pt x="61" y="16"/>
                  </a:lnTo>
                  <a:lnTo>
                    <a:pt x="80" y="9"/>
                  </a:lnTo>
                  <a:lnTo>
                    <a:pt x="102" y="4"/>
                  </a:lnTo>
                  <a:lnTo>
                    <a:pt x="124" y="1"/>
                  </a:lnTo>
                  <a:lnTo>
                    <a:pt x="149"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106"/>
            <p:cNvSpPr>
              <a:spLocks/>
            </p:cNvSpPr>
            <p:nvPr/>
          </p:nvSpPr>
          <p:spPr bwMode="auto">
            <a:xfrm flipH="1">
              <a:off x="6792172" y="3300955"/>
              <a:ext cx="119047" cy="66989"/>
            </a:xfrm>
            <a:custGeom>
              <a:avLst/>
              <a:gdLst/>
              <a:ahLst/>
              <a:cxnLst>
                <a:cxn ang="0">
                  <a:pos x="148" y="0"/>
                </a:cxn>
                <a:cxn ang="0">
                  <a:pos x="172" y="1"/>
                </a:cxn>
                <a:cxn ang="0">
                  <a:pos x="194" y="4"/>
                </a:cxn>
                <a:cxn ang="0">
                  <a:pos x="216" y="9"/>
                </a:cxn>
                <a:cxn ang="0">
                  <a:pos x="235" y="16"/>
                </a:cxn>
                <a:cxn ang="0">
                  <a:pos x="252" y="24"/>
                </a:cxn>
                <a:cxn ang="0">
                  <a:pos x="266" y="34"/>
                </a:cxn>
                <a:cxn ang="0">
                  <a:pos x="279" y="44"/>
                </a:cxn>
                <a:cxn ang="0">
                  <a:pos x="288" y="56"/>
                </a:cxn>
                <a:cxn ang="0">
                  <a:pos x="293" y="70"/>
                </a:cxn>
                <a:cxn ang="0">
                  <a:pos x="295" y="83"/>
                </a:cxn>
                <a:cxn ang="0">
                  <a:pos x="293" y="96"/>
                </a:cxn>
                <a:cxn ang="0">
                  <a:pos x="288" y="109"/>
                </a:cxn>
                <a:cxn ang="0">
                  <a:pos x="279" y="121"/>
                </a:cxn>
                <a:cxn ang="0">
                  <a:pos x="266" y="131"/>
                </a:cxn>
                <a:cxn ang="0">
                  <a:pos x="252" y="141"/>
                </a:cxn>
                <a:cxn ang="0">
                  <a:pos x="235" y="150"/>
                </a:cxn>
                <a:cxn ang="0">
                  <a:pos x="216" y="157"/>
                </a:cxn>
                <a:cxn ang="0">
                  <a:pos x="194" y="162"/>
                </a:cxn>
                <a:cxn ang="0">
                  <a:pos x="172" y="165"/>
                </a:cxn>
                <a:cxn ang="0">
                  <a:pos x="148" y="166"/>
                </a:cxn>
                <a:cxn ang="0">
                  <a:pos x="124" y="165"/>
                </a:cxn>
                <a:cxn ang="0">
                  <a:pos x="101" y="162"/>
                </a:cxn>
                <a:cxn ang="0">
                  <a:pos x="79" y="157"/>
                </a:cxn>
                <a:cxn ang="0">
                  <a:pos x="60" y="150"/>
                </a:cxn>
                <a:cxn ang="0">
                  <a:pos x="44" y="141"/>
                </a:cxn>
                <a:cxn ang="0">
                  <a:pos x="29" y="131"/>
                </a:cxn>
                <a:cxn ang="0">
                  <a:pos x="16" y="121"/>
                </a:cxn>
                <a:cxn ang="0">
                  <a:pos x="7" y="109"/>
                </a:cxn>
                <a:cxn ang="0">
                  <a:pos x="2" y="96"/>
                </a:cxn>
                <a:cxn ang="0">
                  <a:pos x="0" y="83"/>
                </a:cxn>
                <a:cxn ang="0">
                  <a:pos x="2" y="70"/>
                </a:cxn>
                <a:cxn ang="0">
                  <a:pos x="7" y="56"/>
                </a:cxn>
                <a:cxn ang="0">
                  <a:pos x="16" y="44"/>
                </a:cxn>
                <a:cxn ang="0">
                  <a:pos x="29" y="34"/>
                </a:cxn>
                <a:cxn ang="0">
                  <a:pos x="44" y="24"/>
                </a:cxn>
                <a:cxn ang="0">
                  <a:pos x="60" y="16"/>
                </a:cxn>
                <a:cxn ang="0">
                  <a:pos x="79" y="9"/>
                </a:cxn>
                <a:cxn ang="0">
                  <a:pos x="101" y="4"/>
                </a:cxn>
                <a:cxn ang="0">
                  <a:pos x="124" y="1"/>
                </a:cxn>
                <a:cxn ang="0">
                  <a:pos x="148" y="0"/>
                </a:cxn>
              </a:cxnLst>
              <a:rect l="0" t="0" r="r" b="b"/>
              <a:pathLst>
                <a:path w="295" h="166">
                  <a:moveTo>
                    <a:pt x="148" y="0"/>
                  </a:moveTo>
                  <a:lnTo>
                    <a:pt x="172" y="1"/>
                  </a:lnTo>
                  <a:lnTo>
                    <a:pt x="194" y="4"/>
                  </a:lnTo>
                  <a:lnTo>
                    <a:pt x="216" y="9"/>
                  </a:lnTo>
                  <a:lnTo>
                    <a:pt x="235" y="16"/>
                  </a:lnTo>
                  <a:lnTo>
                    <a:pt x="252" y="24"/>
                  </a:lnTo>
                  <a:lnTo>
                    <a:pt x="266" y="34"/>
                  </a:lnTo>
                  <a:lnTo>
                    <a:pt x="279" y="44"/>
                  </a:lnTo>
                  <a:lnTo>
                    <a:pt x="288" y="56"/>
                  </a:lnTo>
                  <a:lnTo>
                    <a:pt x="293" y="70"/>
                  </a:lnTo>
                  <a:lnTo>
                    <a:pt x="295" y="83"/>
                  </a:lnTo>
                  <a:lnTo>
                    <a:pt x="293" y="96"/>
                  </a:lnTo>
                  <a:lnTo>
                    <a:pt x="288" y="109"/>
                  </a:lnTo>
                  <a:lnTo>
                    <a:pt x="279" y="121"/>
                  </a:lnTo>
                  <a:lnTo>
                    <a:pt x="266" y="131"/>
                  </a:lnTo>
                  <a:lnTo>
                    <a:pt x="252" y="141"/>
                  </a:lnTo>
                  <a:lnTo>
                    <a:pt x="235" y="150"/>
                  </a:lnTo>
                  <a:lnTo>
                    <a:pt x="216" y="157"/>
                  </a:lnTo>
                  <a:lnTo>
                    <a:pt x="194" y="162"/>
                  </a:lnTo>
                  <a:lnTo>
                    <a:pt x="172" y="165"/>
                  </a:lnTo>
                  <a:lnTo>
                    <a:pt x="148" y="166"/>
                  </a:lnTo>
                  <a:lnTo>
                    <a:pt x="124" y="165"/>
                  </a:lnTo>
                  <a:lnTo>
                    <a:pt x="101" y="162"/>
                  </a:lnTo>
                  <a:lnTo>
                    <a:pt x="79" y="157"/>
                  </a:lnTo>
                  <a:lnTo>
                    <a:pt x="60" y="150"/>
                  </a:lnTo>
                  <a:lnTo>
                    <a:pt x="44" y="141"/>
                  </a:lnTo>
                  <a:lnTo>
                    <a:pt x="29" y="131"/>
                  </a:lnTo>
                  <a:lnTo>
                    <a:pt x="16" y="121"/>
                  </a:lnTo>
                  <a:lnTo>
                    <a:pt x="7" y="109"/>
                  </a:lnTo>
                  <a:lnTo>
                    <a:pt x="2" y="96"/>
                  </a:lnTo>
                  <a:lnTo>
                    <a:pt x="0" y="83"/>
                  </a:lnTo>
                  <a:lnTo>
                    <a:pt x="2" y="70"/>
                  </a:lnTo>
                  <a:lnTo>
                    <a:pt x="7" y="56"/>
                  </a:lnTo>
                  <a:lnTo>
                    <a:pt x="16" y="44"/>
                  </a:lnTo>
                  <a:lnTo>
                    <a:pt x="29" y="34"/>
                  </a:lnTo>
                  <a:lnTo>
                    <a:pt x="44" y="24"/>
                  </a:lnTo>
                  <a:lnTo>
                    <a:pt x="60" y="16"/>
                  </a:lnTo>
                  <a:lnTo>
                    <a:pt x="79" y="9"/>
                  </a:lnTo>
                  <a:lnTo>
                    <a:pt x="101" y="4"/>
                  </a:lnTo>
                  <a:lnTo>
                    <a:pt x="124" y="1"/>
                  </a:lnTo>
                  <a:lnTo>
                    <a:pt x="148" y="0"/>
                  </a:lnTo>
                  <a:close/>
                </a:path>
              </a:pathLst>
            </a:custGeom>
            <a:solidFill>
              <a:srgbClr val="F6EFD0"/>
            </a:solidFill>
            <a:ln w="0">
              <a:solidFill>
                <a:srgbClr val="F6EFD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107"/>
            <p:cNvSpPr>
              <a:spLocks/>
            </p:cNvSpPr>
            <p:nvPr/>
          </p:nvSpPr>
          <p:spPr bwMode="auto">
            <a:xfrm flipH="1">
              <a:off x="6792576" y="3301358"/>
              <a:ext cx="118240" cy="66183"/>
            </a:xfrm>
            <a:custGeom>
              <a:avLst/>
              <a:gdLst/>
              <a:ahLst/>
              <a:cxnLst>
                <a:cxn ang="0">
                  <a:pos x="147" y="0"/>
                </a:cxn>
                <a:cxn ang="0">
                  <a:pos x="170" y="1"/>
                </a:cxn>
                <a:cxn ang="0">
                  <a:pos x="193" y="4"/>
                </a:cxn>
                <a:cxn ang="0">
                  <a:pos x="214" y="9"/>
                </a:cxn>
                <a:cxn ang="0">
                  <a:pos x="233" y="16"/>
                </a:cxn>
                <a:cxn ang="0">
                  <a:pos x="250" y="24"/>
                </a:cxn>
                <a:cxn ang="0">
                  <a:pos x="264" y="33"/>
                </a:cxn>
                <a:cxn ang="0">
                  <a:pos x="277" y="44"/>
                </a:cxn>
                <a:cxn ang="0">
                  <a:pos x="286" y="55"/>
                </a:cxn>
                <a:cxn ang="0">
                  <a:pos x="291" y="69"/>
                </a:cxn>
                <a:cxn ang="0">
                  <a:pos x="293" y="82"/>
                </a:cxn>
                <a:cxn ang="0">
                  <a:pos x="291" y="95"/>
                </a:cxn>
                <a:cxn ang="0">
                  <a:pos x="286" y="108"/>
                </a:cxn>
                <a:cxn ang="0">
                  <a:pos x="277" y="119"/>
                </a:cxn>
                <a:cxn ang="0">
                  <a:pos x="264" y="130"/>
                </a:cxn>
                <a:cxn ang="0">
                  <a:pos x="250" y="139"/>
                </a:cxn>
                <a:cxn ang="0">
                  <a:pos x="233" y="148"/>
                </a:cxn>
                <a:cxn ang="0">
                  <a:pos x="214" y="155"/>
                </a:cxn>
                <a:cxn ang="0">
                  <a:pos x="192" y="160"/>
                </a:cxn>
                <a:cxn ang="0">
                  <a:pos x="170" y="163"/>
                </a:cxn>
                <a:cxn ang="0">
                  <a:pos x="147" y="164"/>
                </a:cxn>
                <a:cxn ang="0">
                  <a:pos x="123"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3" y="1"/>
                </a:cxn>
                <a:cxn ang="0">
                  <a:pos x="147" y="0"/>
                </a:cxn>
              </a:cxnLst>
              <a:rect l="0" t="0" r="r" b="b"/>
              <a:pathLst>
                <a:path w="293" h="164">
                  <a:moveTo>
                    <a:pt x="147" y="0"/>
                  </a:moveTo>
                  <a:lnTo>
                    <a:pt x="170" y="1"/>
                  </a:lnTo>
                  <a:lnTo>
                    <a:pt x="193" y="4"/>
                  </a:lnTo>
                  <a:lnTo>
                    <a:pt x="214" y="9"/>
                  </a:lnTo>
                  <a:lnTo>
                    <a:pt x="233" y="16"/>
                  </a:lnTo>
                  <a:lnTo>
                    <a:pt x="250" y="24"/>
                  </a:lnTo>
                  <a:lnTo>
                    <a:pt x="264" y="33"/>
                  </a:lnTo>
                  <a:lnTo>
                    <a:pt x="277" y="44"/>
                  </a:lnTo>
                  <a:lnTo>
                    <a:pt x="286" y="55"/>
                  </a:lnTo>
                  <a:lnTo>
                    <a:pt x="291" y="69"/>
                  </a:lnTo>
                  <a:lnTo>
                    <a:pt x="293" y="82"/>
                  </a:lnTo>
                  <a:lnTo>
                    <a:pt x="291" y="95"/>
                  </a:lnTo>
                  <a:lnTo>
                    <a:pt x="286" y="108"/>
                  </a:lnTo>
                  <a:lnTo>
                    <a:pt x="277" y="119"/>
                  </a:lnTo>
                  <a:lnTo>
                    <a:pt x="264" y="130"/>
                  </a:lnTo>
                  <a:lnTo>
                    <a:pt x="250" y="139"/>
                  </a:lnTo>
                  <a:lnTo>
                    <a:pt x="233" y="148"/>
                  </a:lnTo>
                  <a:lnTo>
                    <a:pt x="214" y="155"/>
                  </a:lnTo>
                  <a:lnTo>
                    <a:pt x="192" y="160"/>
                  </a:lnTo>
                  <a:lnTo>
                    <a:pt x="170" y="163"/>
                  </a:lnTo>
                  <a:lnTo>
                    <a:pt x="147" y="164"/>
                  </a:lnTo>
                  <a:lnTo>
                    <a:pt x="123"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3" y="1"/>
                  </a:lnTo>
                  <a:lnTo>
                    <a:pt x="147" y="0"/>
                  </a:lnTo>
                  <a:close/>
                </a:path>
              </a:pathLst>
            </a:custGeom>
            <a:solidFill>
              <a:srgbClr val="F6EFD1"/>
            </a:solidFill>
            <a:ln w="0">
              <a:solidFill>
                <a:srgbClr val="F6EFD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108"/>
            <p:cNvSpPr>
              <a:spLocks/>
            </p:cNvSpPr>
            <p:nvPr/>
          </p:nvSpPr>
          <p:spPr bwMode="auto">
            <a:xfrm flipH="1">
              <a:off x="6792576" y="3301358"/>
              <a:ext cx="117433" cy="66183"/>
            </a:xfrm>
            <a:custGeom>
              <a:avLst/>
              <a:gdLst/>
              <a:ahLst/>
              <a:cxnLst>
                <a:cxn ang="0">
                  <a:pos x="146" y="0"/>
                </a:cxn>
                <a:cxn ang="0">
                  <a:pos x="169" y="1"/>
                </a:cxn>
                <a:cxn ang="0">
                  <a:pos x="191" y="4"/>
                </a:cxn>
                <a:cxn ang="0">
                  <a:pos x="213" y="9"/>
                </a:cxn>
                <a:cxn ang="0">
                  <a:pos x="231" y="16"/>
                </a:cxn>
                <a:cxn ang="0">
                  <a:pos x="248" y="24"/>
                </a:cxn>
                <a:cxn ang="0">
                  <a:pos x="262" y="33"/>
                </a:cxn>
                <a:cxn ang="0">
                  <a:pos x="275" y="44"/>
                </a:cxn>
                <a:cxn ang="0">
                  <a:pos x="284" y="55"/>
                </a:cxn>
                <a:cxn ang="0">
                  <a:pos x="289" y="69"/>
                </a:cxn>
                <a:cxn ang="0">
                  <a:pos x="291" y="82"/>
                </a:cxn>
                <a:cxn ang="0">
                  <a:pos x="289" y="95"/>
                </a:cxn>
                <a:cxn ang="0">
                  <a:pos x="284" y="108"/>
                </a:cxn>
                <a:cxn ang="0">
                  <a:pos x="275" y="119"/>
                </a:cxn>
                <a:cxn ang="0">
                  <a:pos x="262" y="130"/>
                </a:cxn>
                <a:cxn ang="0">
                  <a:pos x="248" y="139"/>
                </a:cxn>
                <a:cxn ang="0">
                  <a:pos x="231" y="148"/>
                </a:cxn>
                <a:cxn ang="0">
                  <a:pos x="213" y="155"/>
                </a:cxn>
                <a:cxn ang="0">
                  <a:pos x="191" y="160"/>
                </a:cxn>
                <a:cxn ang="0">
                  <a:pos x="169" y="163"/>
                </a:cxn>
                <a:cxn ang="0">
                  <a:pos x="146" y="164"/>
                </a:cxn>
                <a:cxn ang="0">
                  <a:pos x="122" y="163"/>
                </a:cxn>
                <a:cxn ang="0">
                  <a:pos x="100" y="160"/>
                </a:cxn>
                <a:cxn ang="0">
                  <a:pos x="79" y="155"/>
                </a:cxn>
                <a:cxn ang="0">
                  <a:pos x="60" y="148"/>
                </a:cxn>
                <a:cxn ang="0">
                  <a:pos x="43" y="139"/>
                </a:cxn>
                <a:cxn ang="0">
                  <a:pos x="29" y="130"/>
                </a:cxn>
                <a:cxn ang="0">
                  <a:pos x="17" y="119"/>
                </a:cxn>
                <a:cxn ang="0">
                  <a:pos x="7" y="108"/>
                </a:cxn>
                <a:cxn ang="0">
                  <a:pos x="2" y="95"/>
                </a:cxn>
                <a:cxn ang="0">
                  <a:pos x="0" y="82"/>
                </a:cxn>
                <a:cxn ang="0">
                  <a:pos x="2" y="69"/>
                </a:cxn>
                <a:cxn ang="0">
                  <a:pos x="7" y="55"/>
                </a:cxn>
                <a:cxn ang="0">
                  <a:pos x="17" y="44"/>
                </a:cxn>
                <a:cxn ang="0">
                  <a:pos x="29" y="33"/>
                </a:cxn>
                <a:cxn ang="0">
                  <a:pos x="43" y="24"/>
                </a:cxn>
                <a:cxn ang="0">
                  <a:pos x="60" y="16"/>
                </a:cxn>
                <a:cxn ang="0">
                  <a:pos x="79" y="9"/>
                </a:cxn>
                <a:cxn ang="0">
                  <a:pos x="100" y="4"/>
                </a:cxn>
                <a:cxn ang="0">
                  <a:pos x="122" y="1"/>
                </a:cxn>
                <a:cxn ang="0">
                  <a:pos x="146" y="0"/>
                </a:cxn>
              </a:cxnLst>
              <a:rect l="0" t="0" r="r" b="b"/>
              <a:pathLst>
                <a:path w="291" h="164">
                  <a:moveTo>
                    <a:pt x="146" y="0"/>
                  </a:moveTo>
                  <a:lnTo>
                    <a:pt x="169" y="1"/>
                  </a:lnTo>
                  <a:lnTo>
                    <a:pt x="191" y="4"/>
                  </a:lnTo>
                  <a:lnTo>
                    <a:pt x="213" y="9"/>
                  </a:lnTo>
                  <a:lnTo>
                    <a:pt x="231" y="16"/>
                  </a:lnTo>
                  <a:lnTo>
                    <a:pt x="248" y="24"/>
                  </a:lnTo>
                  <a:lnTo>
                    <a:pt x="262" y="33"/>
                  </a:lnTo>
                  <a:lnTo>
                    <a:pt x="275" y="44"/>
                  </a:lnTo>
                  <a:lnTo>
                    <a:pt x="284" y="55"/>
                  </a:lnTo>
                  <a:lnTo>
                    <a:pt x="289" y="69"/>
                  </a:lnTo>
                  <a:lnTo>
                    <a:pt x="291" y="82"/>
                  </a:lnTo>
                  <a:lnTo>
                    <a:pt x="289" y="95"/>
                  </a:lnTo>
                  <a:lnTo>
                    <a:pt x="284" y="108"/>
                  </a:lnTo>
                  <a:lnTo>
                    <a:pt x="275" y="119"/>
                  </a:lnTo>
                  <a:lnTo>
                    <a:pt x="262" y="130"/>
                  </a:lnTo>
                  <a:lnTo>
                    <a:pt x="248" y="139"/>
                  </a:lnTo>
                  <a:lnTo>
                    <a:pt x="231" y="148"/>
                  </a:lnTo>
                  <a:lnTo>
                    <a:pt x="213" y="155"/>
                  </a:lnTo>
                  <a:lnTo>
                    <a:pt x="191" y="160"/>
                  </a:lnTo>
                  <a:lnTo>
                    <a:pt x="169" y="163"/>
                  </a:lnTo>
                  <a:lnTo>
                    <a:pt x="146" y="164"/>
                  </a:lnTo>
                  <a:lnTo>
                    <a:pt x="122" y="163"/>
                  </a:lnTo>
                  <a:lnTo>
                    <a:pt x="100" y="160"/>
                  </a:lnTo>
                  <a:lnTo>
                    <a:pt x="79" y="155"/>
                  </a:lnTo>
                  <a:lnTo>
                    <a:pt x="60" y="148"/>
                  </a:lnTo>
                  <a:lnTo>
                    <a:pt x="43" y="139"/>
                  </a:lnTo>
                  <a:lnTo>
                    <a:pt x="29" y="130"/>
                  </a:lnTo>
                  <a:lnTo>
                    <a:pt x="17" y="119"/>
                  </a:lnTo>
                  <a:lnTo>
                    <a:pt x="7" y="108"/>
                  </a:lnTo>
                  <a:lnTo>
                    <a:pt x="2" y="95"/>
                  </a:lnTo>
                  <a:lnTo>
                    <a:pt x="0" y="82"/>
                  </a:lnTo>
                  <a:lnTo>
                    <a:pt x="2" y="69"/>
                  </a:lnTo>
                  <a:lnTo>
                    <a:pt x="7" y="55"/>
                  </a:lnTo>
                  <a:lnTo>
                    <a:pt x="17" y="44"/>
                  </a:lnTo>
                  <a:lnTo>
                    <a:pt x="29" y="33"/>
                  </a:lnTo>
                  <a:lnTo>
                    <a:pt x="43" y="24"/>
                  </a:lnTo>
                  <a:lnTo>
                    <a:pt x="60" y="16"/>
                  </a:lnTo>
                  <a:lnTo>
                    <a:pt x="79" y="9"/>
                  </a:lnTo>
                  <a:lnTo>
                    <a:pt x="100" y="4"/>
                  </a:lnTo>
                  <a:lnTo>
                    <a:pt x="122" y="1"/>
                  </a:lnTo>
                  <a:lnTo>
                    <a:pt x="146" y="0"/>
                  </a:lnTo>
                  <a:close/>
                </a:path>
              </a:pathLst>
            </a:custGeom>
            <a:solidFill>
              <a:srgbClr val="F6EFD2"/>
            </a:solidFill>
            <a:ln w="0">
              <a:solidFill>
                <a:srgbClr val="F6EFD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109"/>
            <p:cNvSpPr>
              <a:spLocks/>
            </p:cNvSpPr>
            <p:nvPr/>
          </p:nvSpPr>
          <p:spPr bwMode="auto">
            <a:xfrm flipH="1">
              <a:off x="6792576" y="3301762"/>
              <a:ext cx="116626" cy="65375"/>
            </a:xfrm>
            <a:custGeom>
              <a:avLst/>
              <a:gdLst/>
              <a:ahLst/>
              <a:cxnLst>
                <a:cxn ang="0">
                  <a:pos x="145" y="0"/>
                </a:cxn>
                <a:cxn ang="0">
                  <a:pos x="168" y="1"/>
                </a:cxn>
                <a:cxn ang="0">
                  <a:pos x="190" y="4"/>
                </a:cxn>
                <a:cxn ang="0">
                  <a:pos x="212" y="9"/>
                </a:cxn>
                <a:cxn ang="0">
                  <a:pos x="230" y="15"/>
                </a:cxn>
                <a:cxn ang="0">
                  <a:pos x="247" y="23"/>
                </a:cxn>
                <a:cxn ang="0">
                  <a:pos x="261" y="33"/>
                </a:cxn>
                <a:cxn ang="0">
                  <a:pos x="273" y="43"/>
                </a:cxn>
                <a:cxn ang="0">
                  <a:pos x="282" y="55"/>
                </a:cxn>
                <a:cxn ang="0">
                  <a:pos x="287" y="68"/>
                </a:cxn>
                <a:cxn ang="0">
                  <a:pos x="289" y="81"/>
                </a:cxn>
                <a:cxn ang="0">
                  <a:pos x="287" y="94"/>
                </a:cxn>
                <a:cxn ang="0">
                  <a:pos x="282" y="106"/>
                </a:cxn>
                <a:cxn ang="0">
                  <a:pos x="273" y="118"/>
                </a:cxn>
                <a:cxn ang="0">
                  <a:pos x="260" y="128"/>
                </a:cxn>
                <a:cxn ang="0">
                  <a:pos x="246" y="137"/>
                </a:cxn>
                <a:cxn ang="0">
                  <a:pos x="230" y="147"/>
                </a:cxn>
                <a:cxn ang="0">
                  <a:pos x="211" y="153"/>
                </a:cxn>
                <a:cxn ang="0">
                  <a:pos x="190" y="158"/>
                </a:cxn>
                <a:cxn ang="0">
                  <a:pos x="168" y="161"/>
                </a:cxn>
                <a:cxn ang="0">
                  <a:pos x="145" y="162"/>
                </a:cxn>
                <a:cxn ang="0">
                  <a:pos x="121" y="161"/>
                </a:cxn>
                <a:cxn ang="0">
                  <a:pos x="99" y="158"/>
                </a:cxn>
                <a:cxn ang="0">
                  <a:pos x="78" y="153"/>
                </a:cxn>
                <a:cxn ang="0">
                  <a:pos x="59" y="147"/>
                </a:cxn>
                <a:cxn ang="0">
                  <a:pos x="42" y="137"/>
                </a:cxn>
                <a:cxn ang="0">
                  <a:pos x="28" y="128"/>
                </a:cxn>
                <a:cxn ang="0">
                  <a:pos x="17" y="118"/>
                </a:cxn>
                <a:cxn ang="0">
                  <a:pos x="7" y="106"/>
                </a:cxn>
                <a:cxn ang="0">
                  <a:pos x="2" y="94"/>
                </a:cxn>
                <a:cxn ang="0">
                  <a:pos x="0" y="81"/>
                </a:cxn>
                <a:cxn ang="0">
                  <a:pos x="2" y="68"/>
                </a:cxn>
                <a:cxn ang="0">
                  <a:pos x="7" y="55"/>
                </a:cxn>
                <a:cxn ang="0">
                  <a:pos x="17" y="43"/>
                </a:cxn>
                <a:cxn ang="0">
                  <a:pos x="29" y="33"/>
                </a:cxn>
                <a:cxn ang="0">
                  <a:pos x="43" y="23"/>
                </a:cxn>
                <a:cxn ang="0">
                  <a:pos x="59" y="15"/>
                </a:cxn>
                <a:cxn ang="0">
                  <a:pos x="79" y="9"/>
                </a:cxn>
                <a:cxn ang="0">
                  <a:pos x="99" y="4"/>
                </a:cxn>
                <a:cxn ang="0">
                  <a:pos x="121" y="1"/>
                </a:cxn>
                <a:cxn ang="0">
                  <a:pos x="145" y="0"/>
                </a:cxn>
              </a:cxnLst>
              <a:rect l="0" t="0" r="r" b="b"/>
              <a:pathLst>
                <a:path w="289" h="162">
                  <a:moveTo>
                    <a:pt x="145" y="0"/>
                  </a:moveTo>
                  <a:lnTo>
                    <a:pt x="168" y="1"/>
                  </a:lnTo>
                  <a:lnTo>
                    <a:pt x="190" y="4"/>
                  </a:lnTo>
                  <a:lnTo>
                    <a:pt x="212" y="9"/>
                  </a:lnTo>
                  <a:lnTo>
                    <a:pt x="230" y="15"/>
                  </a:lnTo>
                  <a:lnTo>
                    <a:pt x="247" y="23"/>
                  </a:lnTo>
                  <a:lnTo>
                    <a:pt x="261" y="33"/>
                  </a:lnTo>
                  <a:lnTo>
                    <a:pt x="273" y="43"/>
                  </a:lnTo>
                  <a:lnTo>
                    <a:pt x="282" y="55"/>
                  </a:lnTo>
                  <a:lnTo>
                    <a:pt x="287" y="68"/>
                  </a:lnTo>
                  <a:lnTo>
                    <a:pt x="289" y="81"/>
                  </a:lnTo>
                  <a:lnTo>
                    <a:pt x="287" y="94"/>
                  </a:lnTo>
                  <a:lnTo>
                    <a:pt x="282" y="106"/>
                  </a:lnTo>
                  <a:lnTo>
                    <a:pt x="273" y="118"/>
                  </a:lnTo>
                  <a:lnTo>
                    <a:pt x="260" y="128"/>
                  </a:lnTo>
                  <a:lnTo>
                    <a:pt x="246" y="137"/>
                  </a:lnTo>
                  <a:lnTo>
                    <a:pt x="230" y="147"/>
                  </a:lnTo>
                  <a:lnTo>
                    <a:pt x="211" y="153"/>
                  </a:lnTo>
                  <a:lnTo>
                    <a:pt x="190" y="158"/>
                  </a:lnTo>
                  <a:lnTo>
                    <a:pt x="168" y="161"/>
                  </a:lnTo>
                  <a:lnTo>
                    <a:pt x="145" y="162"/>
                  </a:lnTo>
                  <a:lnTo>
                    <a:pt x="121" y="161"/>
                  </a:lnTo>
                  <a:lnTo>
                    <a:pt x="99" y="158"/>
                  </a:lnTo>
                  <a:lnTo>
                    <a:pt x="78" y="153"/>
                  </a:lnTo>
                  <a:lnTo>
                    <a:pt x="59" y="147"/>
                  </a:lnTo>
                  <a:lnTo>
                    <a:pt x="42" y="137"/>
                  </a:lnTo>
                  <a:lnTo>
                    <a:pt x="28" y="128"/>
                  </a:lnTo>
                  <a:lnTo>
                    <a:pt x="17" y="118"/>
                  </a:lnTo>
                  <a:lnTo>
                    <a:pt x="7" y="106"/>
                  </a:lnTo>
                  <a:lnTo>
                    <a:pt x="2" y="94"/>
                  </a:lnTo>
                  <a:lnTo>
                    <a:pt x="0" y="81"/>
                  </a:lnTo>
                  <a:lnTo>
                    <a:pt x="2" y="68"/>
                  </a:lnTo>
                  <a:lnTo>
                    <a:pt x="7" y="55"/>
                  </a:lnTo>
                  <a:lnTo>
                    <a:pt x="17" y="43"/>
                  </a:lnTo>
                  <a:lnTo>
                    <a:pt x="29" y="33"/>
                  </a:lnTo>
                  <a:lnTo>
                    <a:pt x="43" y="23"/>
                  </a:lnTo>
                  <a:lnTo>
                    <a:pt x="59" y="15"/>
                  </a:lnTo>
                  <a:lnTo>
                    <a:pt x="79" y="9"/>
                  </a:lnTo>
                  <a:lnTo>
                    <a:pt x="99" y="4"/>
                  </a:lnTo>
                  <a:lnTo>
                    <a:pt x="121" y="1"/>
                  </a:lnTo>
                  <a:lnTo>
                    <a:pt x="145"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110"/>
            <p:cNvSpPr>
              <a:spLocks/>
            </p:cNvSpPr>
            <p:nvPr/>
          </p:nvSpPr>
          <p:spPr bwMode="auto">
            <a:xfrm flipH="1">
              <a:off x="6793383" y="3302166"/>
              <a:ext cx="115012" cy="64568"/>
            </a:xfrm>
            <a:custGeom>
              <a:avLst/>
              <a:gdLst/>
              <a:ahLst/>
              <a:cxnLst>
                <a:cxn ang="0">
                  <a:pos x="143" y="0"/>
                </a:cxn>
                <a:cxn ang="0">
                  <a:pos x="166" y="1"/>
                </a:cxn>
                <a:cxn ang="0">
                  <a:pos x="187" y="4"/>
                </a:cxn>
                <a:cxn ang="0">
                  <a:pos x="208" y="9"/>
                </a:cxn>
                <a:cxn ang="0">
                  <a:pos x="227" y="15"/>
                </a:cxn>
                <a:cxn ang="0">
                  <a:pos x="243" y="23"/>
                </a:cxn>
                <a:cxn ang="0">
                  <a:pos x="257" y="32"/>
                </a:cxn>
                <a:cxn ang="0">
                  <a:pos x="269" y="43"/>
                </a:cxn>
                <a:cxn ang="0">
                  <a:pos x="278" y="54"/>
                </a:cxn>
                <a:cxn ang="0">
                  <a:pos x="283" y="67"/>
                </a:cxn>
                <a:cxn ang="0">
                  <a:pos x="285" y="80"/>
                </a:cxn>
                <a:cxn ang="0">
                  <a:pos x="283" y="93"/>
                </a:cxn>
                <a:cxn ang="0">
                  <a:pos x="278" y="105"/>
                </a:cxn>
                <a:cxn ang="0">
                  <a:pos x="270" y="116"/>
                </a:cxn>
                <a:cxn ang="0">
                  <a:pos x="257" y="127"/>
                </a:cxn>
                <a:cxn ang="0">
                  <a:pos x="243" y="136"/>
                </a:cxn>
                <a:cxn ang="0">
                  <a:pos x="227" y="145"/>
                </a:cxn>
                <a:cxn ang="0">
                  <a:pos x="209" y="151"/>
                </a:cxn>
                <a:cxn ang="0">
                  <a:pos x="188" y="156"/>
                </a:cxn>
                <a:cxn ang="0">
                  <a:pos x="166" y="159"/>
                </a:cxn>
                <a:cxn ang="0">
                  <a:pos x="143" y="160"/>
                </a:cxn>
                <a:cxn ang="0">
                  <a:pos x="119" y="159"/>
                </a:cxn>
                <a:cxn ang="0">
                  <a:pos x="98" y="156"/>
                </a:cxn>
                <a:cxn ang="0">
                  <a:pos x="78" y="151"/>
                </a:cxn>
                <a:cxn ang="0">
                  <a:pos x="58" y="145"/>
                </a:cxn>
                <a:cxn ang="0">
                  <a:pos x="42" y="136"/>
                </a:cxn>
                <a:cxn ang="0">
                  <a:pos x="28" y="127"/>
                </a:cxn>
                <a:cxn ang="0">
                  <a:pos x="17"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9" y="1"/>
                </a:cxn>
                <a:cxn ang="0">
                  <a:pos x="143" y="0"/>
                </a:cxn>
              </a:cxnLst>
              <a:rect l="0" t="0" r="r" b="b"/>
              <a:pathLst>
                <a:path w="285" h="160">
                  <a:moveTo>
                    <a:pt x="143" y="0"/>
                  </a:moveTo>
                  <a:lnTo>
                    <a:pt x="166" y="1"/>
                  </a:lnTo>
                  <a:lnTo>
                    <a:pt x="187" y="4"/>
                  </a:lnTo>
                  <a:lnTo>
                    <a:pt x="208" y="9"/>
                  </a:lnTo>
                  <a:lnTo>
                    <a:pt x="227" y="15"/>
                  </a:lnTo>
                  <a:lnTo>
                    <a:pt x="243" y="23"/>
                  </a:lnTo>
                  <a:lnTo>
                    <a:pt x="257" y="32"/>
                  </a:lnTo>
                  <a:lnTo>
                    <a:pt x="269" y="43"/>
                  </a:lnTo>
                  <a:lnTo>
                    <a:pt x="278" y="54"/>
                  </a:lnTo>
                  <a:lnTo>
                    <a:pt x="283" y="67"/>
                  </a:lnTo>
                  <a:lnTo>
                    <a:pt x="285" y="80"/>
                  </a:lnTo>
                  <a:lnTo>
                    <a:pt x="283" y="93"/>
                  </a:lnTo>
                  <a:lnTo>
                    <a:pt x="278" y="105"/>
                  </a:lnTo>
                  <a:lnTo>
                    <a:pt x="270" y="116"/>
                  </a:lnTo>
                  <a:lnTo>
                    <a:pt x="257" y="127"/>
                  </a:lnTo>
                  <a:lnTo>
                    <a:pt x="243" y="136"/>
                  </a:lnTo>
                  <a:lnTo>
                    <a:pt x="227" y="145"/>
                  </a:lnTo>
                  <a:lnTo>
                    <a:pt x="209" y="151"/>
                  </a:lnTo>
                  <a:lnTo>
                    <a:pt x="188" y="156"/>
                  </a:lnTo>
                  <a:lnTo>
                    <a:pt x="166" y="159"/>
                  </a:lnTo>
                  <a:lnTo>
                    <a:pt x="143" y="160"/>
                  </a:lnTo>
                  <a:lnTo>
                    <a:pt x="119" y="159"/>
                  </a:lnTo>
                  <a:lnTo>
                    <a:pt x="98" y="156"/>
                  </a:lnTo>
                  <a:lnTo>
                    <a:pt x="78" y="151"/>
                  </a:lnTo>
                  <a:lnTo>
                    <a:pt x="58" y="145"/>
                  </a:lnTo>
                  <a:lnTo>
                    <a:pt x="42" y="136"/>
                  </a:lnTo>
                  <a:lnTo>
                    <a:pt x="28" y="127"/>
                  </a:lnTo>
                  <a:lnTo>
                    <a:pt x="17"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9" y="1"/>
                  </a:lnTo>
                  <a:lnTo>
                    <a:pt x="143" y="0"/>
                  </a:lnTo>
                  <a:close/>
                </a:path>
              </a:pathLst>
            </a:custGeom>
            <a:solidFill>
              <a:srgbClr val="F6EFD3"/>
            </a:solidFill>
            <a:ln w="0">
              <a:solidFill>
                <a:srgbClr val="F6EFD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111"/>
            <p:cNvSpPr>
              <a:spLocks/>
            </p:cNvSpPr>
            <p:nvPr/>
          </p:nvSpPr>
          <p:spPr bwMode="auto">
            <a:xfrm flipH="1">
              <a:off x="6793384" y="3301762"/>
              <a:ext cx="114204" cy="64568"/>
            </a:xfrm>
            <a:custGeom>
              <a:avLst/>
              <a:gdLst/>
              <a:ahLst/>
              <a:cxnLst>
                <a:cxn ang="0">
                  <a:pos x="142" y="0"/>
                </a:cxn>
                <a:cxn ang="0">
                  <a:pos x="165" y="1"/>
                </a:cxn>
                <a:cxn ang="0">
                  <a:pos x="186" y="4"/>
                </a:cxn>
                <a:cxn ang="0">
                  <a:pos x="207" y="9"/>
                </a:cxn>
                <a:cxn ang="0">
                  <a:pos x="225" y="15"/>
                </a:cxn>
                <a:cxn ang="0">
                  <a:pos x="241" y="23"/>
                </a:cxn>
                <a:cxn ang="0">
                  <a:pos x="255" y="33"/>
                </a:cxn>
                <a:cxn ang="0">
                  <a:pos x="268" y="43"/>
                </a:cxn>
                <a:cxn ang="0">
                  <a:pos x="276" y="54"/>
                </a:cxn>
                <a:cxn ang="0">
                  <a:pos x="281" y="67"/>
                </a:cxn>
                <a:cxn ang="0">
                  <a:pos x="283" y="80"/>
                </a:cxn>
                <a:cxn ang="0">
                  <a:pos x="281" y="93"/>
                </a:cxn>
                <a:cxn ang="0">
                  <a:pos x="276" y="105"/>
                </a:cxn>
                <a:cxn ang="0">
                  <a:pos x="268" y="116"/>
                </a:cxn>
                <a:cxn ang="0">
                  <a:pos x="255" y="127"/>
                </a:cxn>
                <a:cxn ang="0">
                  <a:pos x="241" y="136"/>
                </a:cxn>
                <a:cxn ang="0">
                  <a:pos x="225" y="145"/>
                </a:cxn>
                <a:cxn ang="0">
                  <a:pos x="207" y="151"/>
                </a:cxn>
                <a:cxn ang="0">
                  <a:pos x="186" y="156"/>
                </a:cxn>
                <a:cxn ang="0">
                  <a:pos x="165" y="159"/>
                </a:cxn>
                <a:cxn ang="0">
                  <a:pos x="142" y="160"/>
                </a:cxn>
                <a:cxn ang="0">
                  <a:pos x="118" y="159"/>
                </a:cxn>
                <a:cxn ang="0">
                  <a:pos x="97" y="156"/>
                </a:cxn>
                <a:cxn ang="0">
                  <a:pos x="77" y="151"/>
                </a:cxn>
                <a:cxn ang="0">
                  <a:pos x="58" y="145"/>
                </a:cxn>
                <a:cxn ang="0">
                  <a:pos x="42" y="136"/>
                </a:cxn>
                <a:cxn ang="0">
                  <a:pos x="28" y="126"/>
                </a:cxn>
                <a:cxn ang="0">
                  <a:pos x="16" y="116"/>
                </a:cxn>
                <a:cxn ang="0">
                  <a:pos x="7" y="105"/>
                </a:cxn>
                <a:cxn ang="0">
                  <a:pos x="2" y="93"/>
                </a:cxn>
                <a:cxn ang="0">
                  <a:pos x="0" y="80"/>
                </a:cxn>
                <a:cxn ang="0">
                  <a:pos x="2" y="67"/>
                </a:cxn>
                <a:cxn ang="0">
                  <a:pos x="7" y="54"/>
                </a:cxn>
                <a:cxn ang="0">
                  <a:pos x="16" y="43"/>
                </a:cxn>
                <a:cxn ang="0">
                  <a:pos x="28" y="32"/>
                </a:cxn>
                <a:cxn ang="0">
                  <a:pos x="42" y="23"/>
                </a:cxn>
                <a:cxn ang="0">
                  <a:pos x="58" y="15"/>
                </a:cxn>
                <a:cxn ang="0">
                  <a:pos x="77" y="9"/>
                </a:cxn>
                <a:cxn ang="0">
                  <a:pos x="97" y="4"/>
                </a:cxn>
                <a:cxn ang="0">
                  <a:pos x="118" y="1"/>
                </a:cxn>
                <a:cxn ang="0">
                  <a:pos x="142" y="0"/>
                </a:cxn>
              </a:cxnLst>
              <a:rect l="0" t="0" r="r" b="b"/>
              <a:pathLst>
                <a:path w="283" h="160">
                  <a:moveTo>
                    <a:pt x="142" y="0"/>
                  </a:moveTo>
                  <a:lnTo>
                    <a:pt x="165" y="1"/>
                  </a:lnTo>
                  <a:lnTo>
                    <a:pt x="186" y="4"/>
                  </a:lnTo>
                  <a:lnTo>
                    <a:pt x="207" y="9"/>
                  </a:lnTo>
                  <a:lnTo>
                    <a:pt x="225" y="15"/>
                  </a:lnTo>
                  <a:lnTo>
                    <a:pt x="241" y="23"/>
                  </a:lnTo>
                  <a:lnTo>
                    <a:pt x="255" y="33"/>
                  </a:lnTo>
                  <a:lnTo>
                    <a:pt x="268" y="43"/>
                  </a:lnTo>
                  <a:lnTo>
                    <a:pt x="276" y="54"/>
                  </a:lnTo>
                  <a:lnTo>
                    <a:pt x="281" y="67"/>
                  </a:lnTo>
                  <a:lnTo>
                    <a:pt x="283" y="80"/>
                  </a:lnTo>
                  <a:lnTo>
                    <a:pt x="281" y="93"/>
                  </a:lnTo>
                  <a:lnTo>
                    <a:pt x="276" y="105"/>
                  </a:lnTo>
                  <a:lnTo>
                    <a:pt x="268" y="116"/>
                  </a:lnTo>
                  <a:lnTo>
                    <a:pt x="255" y="127"/>
                  </a:lnTo>
                  <a:lnTo>
                    <a:pt x="241" y="136"/>
                  </a:lnTo>
                  <a:lnTo>
                    <a:pt x="225" y="145"/>
                  </a:lnTo>
                  <a:lnTo>
                    <a:pt x="207" y="151"/>
                  </a:lnTo>
                  <a:lnTo>
                    <a:pt x="186" y="156"/>
                  </a:lnTo>
                  <a:lnTo>
                    <a:pt x="165" y="159"/>
                  </a:lnTo>
                  <a:lnTo>
                    <a:pt x="142" y="160"/>
                  </a:lnTo>
                  <a:lnTo>
                    <a:pt x="118" y="159"/>
                  </a:lnTo>
                  <a:lnTo>
                    <a:pt x="97" y="156"/>
                  </a:lnTo>
                  <a:lnTo>
                    <a:pt x="77" y="151"/>
                  </a:lnTo>
                  <a:lnTo>
                    <a:pt x="58" y="145"/>
                  </a:lnTo>
                  <a:lnTo>
                    <a:pt x="42" y="136"/>
                  </a:lnTo>
                  <a:lnTo>
                    <a:pt x="28" y="126"/>
                  </a:lnTo>
                  <a:lnTo>
                    <a:pt x="16" y="116"/>
                  </a:lnTo>
                  <a:lnTo>
                    <a:pt x="7" y="105"/>
                  </a:lnTo>
                  <a:lnTo>
                    <a:pt x="2" y="93"/>
                  </a:lnTo>
                  <a:lnTo>
                    <a:pt x="0" y="80"/>
                  </a:lnTo>
                  <a:lnTo>
                    <a:pt x="2" y="67"/>
                  </a:lnTo>
                  <a:lnTo>
                    <a:pt x="7" y="54"/>
                  </a:lnTo>
                  <a:lnTo>
                    <a:pt x="16" y="43"/>
                  </a:lnTo>
                  <a:lnTo>
                    <a:pt x="28" y="32"/>
                  </a:lnTo>
                  <a:lnTo>
                    <a:pt x="42" y="23"/>
                  </a:lnTo>
                  <a:lnTo>
                    <a:pt x="58" y="15"/>
                  </a:lnTo>
                  <a:lnTo>
                    <a:pt x="77" y="9"/>
                  </a:lnTo>
                  <a:lnTo>
                    <a:pt x="97" y="4"/>
                  </a:lnTo>
                  <a:lnTo>
                    <a:pt x="118" y="1"/>
                  </a:lnTo>
                  <a:lnTo>
                    <a:pt x="142" y="0"/>
                  </a:lnTo>
                  <a:close/>
                </a:path>
              </a:pathLst>
            </a:custGeom>
            <a:solidFill>
              <a:srgbClr val="F6EFD4"/>
            </a:solidFill>
            <a:ln w="0">
              <a:solidFill>
                <a:srgbClr val="F6EFD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112"/>
            <p:cNvSpPr>
              <a:spLocks/>
            </p:cNvSpPr>
            <p:nvPr/>
          </p:nvSpPr>
          <p:spPr bwMode="auto">
            <a:xfrm flipH="1">
              <a:off x="6793786" y="3302166"/>
              <a:ext cx="113398" cy="63761"/>
            </a:xfrm>
            <a:custGeom>
              <a:avLst/>
              <a:gdLst/>
              <a:ahLst/>
              <a:cxnLst>
                <a:cxn ang="0">
                  <a:pos x="141" y="0"/>
                </a:cxn>
                <a:cxn ang="0">
                  <a:pos x="163" y="1"/>
                </a:cxn>
                <a:cxn ang="0">
                  <a:pos x="185" y="4"/>
                </a:cxn>
                <a:cxn ang="0">
                  <a:pos x="205" y="9"/>
                </a:cxn>
                <a:cxn ang="0">
                  <a:pos x="223" y="15"/>
                </a:cxn>
                <a:cxn ang="0">
                  <a:pos x="240" y="23"/>
                </a:cxn>
                <a:cxn ang="0">
                  <a:pos x="253" y="32"/>
                </a:cxn>
                <a:cxn ang="0">
                  <a:pos x="266" y="42"/>
                </a:cxn>
                <a:cxn ang="0">
                  <a:pos x="274" y="53"/>
                </a:cxn>
                <a:cxn ang="0">
                  <a:pos x="279" y="66"/>
                </a:cxn>
                <a:cxn ang="0">
                  <a:pos x="281" y="79"/>
                </a:cxn>
                <a:cxn ang="0">
                  <a:pos x="279" y="92"/>
                </a:cxn>
                <a:cxn ang="0">
                  <a:pos x="274" y="104"/>
                </a:cxn>
                <a:cxn ang="0">
                  <a:pos x="266" y="115"/>
                </a:cxn>
                <a:cxn ang="0">
                  <a:pos x="253" y="125"/>
                </a:cxn>
                <a:cxn ang="0">
                  <a:pos x="240" y="134"/>
                </a:cxn>
                <a:cxn ang="0">
                  <a:pos x="223" y="143"/>
                </a:cxn>
                <a:cxn ang="0">
                  <a:pos x="205" y="149"/>
                </a:cxn>
                <a:cxn ang="0">
                  <a:pos x="185" y="154"/>
                </a:cxn>
                <a:cxn ang="0">
                  <a:pos x="163" y="157"/>
                </a:cxn>
                <a:cxn ang="0">
                  <a:pos x="141" y="158"/>
                </a:cxn>
                <a:cxn ang="0">
                  <a:pos x="118" y="157"/>
                </a:cxn>
                <a:cxn ang="0">
                  <a:pos x="96" y="154"/>
                </a:cxn>
                <a:cxn ang="0">
                  <a:pos x="77" y="149"/>
                </a:cxn>
                <a:cxn ang="0">
                  <a:pos x="58" y="143"/>
                </a:cxn>
                <a:cxn ang="0">
                  <a:pos x="42" y="134"/>
                </a:cxn>
                <a:cxn ang="0">
                  <a:pos x="28" y="125"/>
                </a:cxn>
                <a:cxn ang="0">
                  <a:pos x="16" y="115"/>
                </a:cxn>
                <a:cxn ang="0">
                  <a:pos x="8" y="104"/>
                </a:cxn>
                <a:cxn ang="0">
                  <a:pos x="2" y="92"/>
                </a:cxn>
                <a:cxn ang="0">
                  <a:pos x="0" y="79"/>
                </a:cxn>
                <a:cxn ang="0">
                  <a:pos x="2" y="66"/>
                </a:cxn>
                <a:cxn ang="0">
                  <a:pos x="8" y="53"/>
                </a:cxn>
                <a:cxn ang="0">
                  <a:pos x="16" y="42"/>
                </a:cxn>
                <a:cxn ang="0">
                  <a:pos x="28" y="32"/>
                </a:cxn>
                <a:cxn ang="0">
                  <a:pos x="42" y="23"/>
                </a:cxn>
                <a:cxn ang="0">
                  <a:pos x="58" y="15"/>
                </a:cxn>
                <a:cxn ang="0">
                  <a:pos x="77" y="9"/>
                </a:cxn>
                <a:cxn ang="0">
                  <a:pos x="96" y="4"/>
                </a:cxn>
                <a:cxn ang="0">
                  <a:pos x="118" y="1"/>
                </a:cxn>
                <a:cxn ang="0">
                  <a:pos x="141" y="0"/>
                </a:cxn>
              </a:cxnLst>
              <a:rect l="0" t="0" r="r" b="b"/>
              <a:pathLst>
                <a:path w="281" h="158">
                  <a:moveTo>
                    <a:pt x="141" y="0"/>
                  </a:moveTo>
                  <a:lnTo>
                    <a:pt x="163" y="1"/>
                  </a:lnTo>
                  <a:lnTo>
                    <a:pt x="185" y="4"/>
                  </a:lnTo>
                  <a:lnTo>
                    <a:pt x="205" y="9"/>
                  </a:lnTo>
                  <a:lnTo>
                    <a:pt x="223" y="15"/>
                  </a:lnTo>
                  <a:lnTo>
                    <a:pt x="240" y="23"/>
                  </a:lnTo>
                  <a:lnTo>
                    <a:pt x="253" y="32"/>
                  </a:lnTo>
                  <a:lnTo>
                    <a:pt x="266" y="42"/>
                  </a:lnTo>
                  <a:lnTo>
                    <a:pt x="274" y="53"/>
                  </a:lnTo>
                  <a:lnTo>
                    <a:pt x="279" y="66"/>
                  </a:lnTo>
                  <a:lnTo>
                    <a:pt x="281" y="79"/>
                  </a:lnTo>
                  <a:lnTo>
                    <a:pt x="279" y="92"/>
                  </a:lnTo>
                  <a:lnTo>
                    <a:pt x="274" y="104"/>
                  </a:lnTo>
                  <a:lnTo>
                    <a:pt x="266" y="115"/>
                  </a:lnTo>
                  <a:lnTo>
                    <a:pt x="253" y="125"/>
                  </a:lnTo>
                  <a:lnTo>
                    <a:pt x="240" y="134"/>
                  </a:lnTo>
                  <a:lnTo>
                    <a:pt x="223" y="143"/>
                  </a:lnTo>
                  <a:lnTo>
                    <a:pt x="205" y="149"/>
                  </a:lnTo>
                  <a:lnTo>
                    <a:pt x="185" y="154"/>
                  </a:lnTo>
                  <a:lnTo>
                    <a:pt x="163" y="157"/>
                  </a:lnTo>
                  <a:lnTo>
                    <a:pt x="141" y="158"/>
                  </a:lnTo>
                  <a:lnTo>
                    <a:pt x="118" y="157"/>
                  </a:lnTo>
                  <a:lnTo>
                    <a:pt x="96" y="154"/>
                  </a:lnTo>
                  <a:lnTo>
                    <a:pt x="77" y="149"/>
                  </a:lnTo>
                  <a:lnTo>
                    <a:pt x="58" y="143"/>
                  </a:lnTo>
                  <a:lnTo>
                    <a:pt x="42" y="134"/>
                  </a:lnTo>
                  <a:lnTo>
                    <a:pt x="28" y="125"/>
                  </a:lnTo>
                  <a:lnTo>
                    <a:pt x="16" y="115"/>
                  </a:lnTo>
                  <a:lnTo>
                    <a:pt x="8" y="104"/>
                  </a:lnTo>
                  <a:lnTo>
                    <a:pt x="2" y="92"/>
                  </a:lnTo>
                  <a:lnTo>
                    <a:pt x="0" y="79"/>
                  </a:lnTo>
                  <a:lnTo>
                    <a:pt x="2" y="66"/>
                  </a:lnTo>
                  <a:lnTo>
                    <a:pt x="8" y="53"/>
                  </a:lnTo>
                  <a:lnTo>
                    <a:pt x="16" y="42"/>
                  </a:lnTo>
                  <a:lnTo>
                    <a:pt x="28" y="32"/>
                  </a:lnTo>
                  <a:lnTo>
                    <a:pt x="42" y="23"/>
                  </a:lnTo>
                  <a:lnTo>
                    <a:pt x="58" y="15"/>
                  </a:lnTo>
                  <a:lnTo>
                    <a:pt x="77" y="9"/>
                  </a:lnTo>
                  <a:lnTo>
                    <a:pt x="96" y="4"/>
                  </a:lnTo>
                  <a:lnTo>
                    <a:pt x="118" y="1"/>
                  </a:lnTo>
                  <a:lnTo>
                    <a:pt x="141"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113"/>
            <p:cNvSpPr>
              <a:spLocks/>
            </p:cNvSpPr>
            <p:nvPr/>
          </p:nvSpPr>
          <p:spPr bwMode="auto">
            <a:xfrm flipH="1">
              <a:off x="6793786" y="3302569"/>
              <a:ext cx="112591" cy="62954"/>
            </a:xfrm>
            <a:custGeom>
              <a:avLst/>
              <a:gdLst/>
              <a:ahLst/>
              <a:cxnLst>
                <a:cxn ang="0">
                  <a:pos x="140" y="0"/>
                </a:cxn>
                <a:cxn ang="0">
                  <a:pos x="162" y="1"/>
                </a:cxn>
                <a:cxn ang="0">
                  <a:pos x="183" y="4"/>
                </a:cxn>
                <a:cxn ang="0">
                  <a:pos x="204" y="9"/>
                </a:cxn>
                <a:cxn ang="0">
                  <a:pos x="222" y="15"/>
                </a:cxn>
                <a:cxn ang="0">
                  <a:pos x="238" y="22"/>
                </a:cxn>
                <a:cxn ang="0">
                  <a:pos x="252" y="31"/>
                </a:cxn>
                <a:cxn ang="0">
                  <a:pos x="264" y="41"/>
                </a:cxn>
                <a:cxn ang="0">
                  <a:pos x="272" y="52"/>
                </a:cxn>
                <a:cxn ang="0">
                  <a:pos x="277" y="65"/>
                </a:cxn>
                <a:cxn ang="0">
                  <a:pos x="279" y="78"/>
                </a:cxn>
                <a:cxn ang="0">
                  <a:pos x="277" y="90"/>
                </a:cxn>
                <a:cxn ang="0">
                  <a:pos x="272" y="102"/>
                </a:cxn>
                <a:cxn ang="0">
                  <a:pos x="264" y="113"/>
                </a:cxn>
                <a:cxn ang="0">
                  <a:pos x="252" y="123"/>
                </a:cxn>
                <a:cxn ang="0">
                  <a:pos x="238" y="132"/>
                </a:cxn>
                <a:cxn ang="0">
                  <a:pos x="222" y="141"/>
                </a:cxn>
                <a:cxn ang="0">
                  <a:pos x="204" y="147"/>
                </a:cxn>
                <a:cxn ang="0">
                  <a:pos x="183" y="152"/>
                </a:cxn>
                <a:cxn ang="0">
                  <a:pos x="162" y="155"/>
                </a:cxn>
                <a:cxn ang="0">
                  <a:pos x="140" y="156"/>
                </a:cxn>
                <a:cxn ang="0">
                  <a:pos x="117" y="155"/>
                </a:cxn>
                <a:cxn ang="0">
                  <a:pos x="96" y="152"/>
                </a:cxn>
                <a:cxn ang="0">
                  <a:pos x="76" y="147"/>
                </a:cxn>
                <a:cxn ang="0">
                  <a:pos x="57" y="141"/>
                </a:cxn>
                <a:cxn ang="0">
                  <a:pos x="41" y="133"/>
                </a:cxn>
                <a:cxn ang="0">
                  <a:pos x="27" y="124"/>
                </a:cxn>
                <a:cxn ang="0">
                  <a:pos x="16" y="114"/>
                </a:cxn>
                <a:cxn ang="0">
                  <a:pos x="8" y="103"/>
                </a:cxn>
                <a:cxn ang="0">
                  <a:pos x="2" y="91"/>
                </a:cxn>
                <a:cxn ang="0">
                  <a:pos x="0" y="78"/>
                </a:cxn>
                <a:cxn ang="0">
                  <a:pos x="2" y="66"/>
                </a:cxn>
                <a:cxn ang="0">
                  <a:pos x="8" y="53"/>
                </a:cxn>
                <a:cxn ang="0">
                  <a:pos x="16" y="42"/>
                </a:cxn>
                <a:cxn ang="0">
                  <a:pos x="27" y="32"/>
                </a:cxn>
                <a:cxn ang="0">
                  <a:pos x="41" y="23"/>
                </a:cxn>
                <a:cxn ang="0">
                  <a:pos x="57" y="15"/>
                </a:cxn>
                <a:cxn ang="0">
                  <a:pos x="76" y="9"/>
                </a:cxn>
                <a:cxn ang="0">
                  <a:pos x="96" y="4"/>
                </a:cxn>
                <a:cxn ang="0">
                  <a:pos x="117" y="1"/>
                </a:cxn>
                <a:cxn ang="0">
                  <a:pos x="140" y="0"/>
                </a:cxn>
              </a:cxnLst>
              <a:rect l="0" t="0" r="r" b="b"/>
              <a:pathLst>
                <a:path w="279" h="156">
                  <a:moveTo>
                    <a:pt x="140" y="0"/>
                  </a:moveTo>
                  <a:lnTo>
                    <a:pt x="162" y="1"/>
                  </a:lnTo>
                  <a:lnTo>
                    <a:pt x="183" y="4"/>
                  </a:lnTo>
                  <a:lnTo>
                    <a:pt x="204" y="9"/>
                  </a:lnTo>
                  <a:lnTo>
                    <a:pt x="222" y="15"/>
                  </a:lnTo>
                  <a:lnTo>
                    <a:pt x="238" y="22"/>
                  </a:lnTo>
                  <a:lnTo>
                    <a:pt x="252" y="31"/>
                  </a:lnTo>
                  <a:lnTo>
                    <a:pt x="264" y="41"/>
                  </a:lnTo>
                  <a:lnTo>
                    <a:pt x="272" y="52"/>
                  </a:lnTo>
                  <a:lnTo>
                    <a:pt x="277" y="65"/>
                  </a:lnTo>
                  <a:lnTo>
                    <a:pt x="279" y="78"/>
                  </a:lnTo>
                  <a:lnTo>
                    <a:pt x="277" y="90"/>
                  </a:lnTo>
                  <a:lnTo>
                    <a:pt x="272" y="102"/>
                  </a:lnTo>
                  <a:lnTo>
                    <a:pt x="264" y="113"/>
                  </a:lnTo>
                  <a:lnTo>
                    <a:pt x="252" y="123"/>
                  </a:lnTo>
                  <a:lnTo>
                    <a:pt x="238" y="132"/>
                  </a:lnTo>
                  <a:lnTo>
                    <a:pt x="222" y="141"/>
                  </a:lnTo>
                  <a:lnTo>
                    <a:pt x="204" y="147"/>
                  </a:lnTo>
                  <a:lnTo>
                    <a:pt x="183" y="152"/>
                  </a:lnTo>
                  <a:lnTo>
                    <a:pt x="162" y="155"/>
                  </a:lnTo>
                  <a:lnTo>
                    <a:pt x="140" y="156"/>
                  </a:lnTo>
                  <a:lnTo>
                    <a:pt x="117" y="155"/>
                  </a:lnTo>
                  <a:lnTo>
                    <a:pt x="96" y="152"/>
                  </a:lnTo>
                  <a:lnTo>
                    <a:pt x="76" y="147"/>
                  </a:lnTo>
                  <a:lnTo>
                    <a:pt x="57" y="141"/>
                  </a:lnTo>
                  <a:lnTo>
                    <a:pt x="41" y="133"/>
                  </a:lnTo>
                  <a:lnTo>
                    <a:pt x="27" y="124"/>
                  </a:lnTo>
                  <a:lnTo>
                    <a:pt x="16" y="114"/>
                  </a:lnTo>
                  <a:lnTo>
                    <a:pt x="8" y="103"/>
                  </a:lnTo>
                  <a:lnTo>
                    <a:pt x="2" y="91"/>
                  </a:lnTo>
                  <a:lnTo>
                    <a:pt x="0" y="78"/>
                  </a:lnTo>
                  <a:lnTo>
                    <a:pt x="2" y="66"/>
                  </a:lnTo>
                  <a:lnTo>
                    <a:pt x="8" y="53"/>
                  </a:lnTo>
                  <a:lnTo>
                    <a:pt x="16" y="42"/>
                  </a:lnTo>
                  <a:lnTo>
                    <a:pt x="27" y="32"/>
                  </a:lnTo>
                  <a:lnTo>
                    <a:pt x="41" y="23"/>
                  </a:lnTo>
                  <a:lnTo>
                    <a:pt x="57" y="15"/>
                  </a:lnTo>
                  <a:lnTo>
                    <a:pt x="76" y="9"/>
                  </a:lnTo>
                  <a:lnTo>
                    <a:pt x="96" y="4"/>
                  </a:lnTo>
                  <a:lnTo>
                    <a:pt x="117" y="1"/>
                  </a:lnTo>
                  <a:lnTo>
                    <a:pt x="140"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114"/>
            <p:cNvSpPr>
              <a:spLocks/>
            </p:cNvSpPr>
            <p:nvPr/>
          </p:nvSpPr>
          <p:spPr bwMode="auto">
            <a:xfrm flipH="1">
              <a:off x="6794190" y="3302166"/>
              <a:ext cx="111783" cy="62954"/>
            </a:xfrm>
            <a:custGeom>
              <a:avLst/>
              <a:gdLst/>
              <a:ahLst/>
              <a:cxnLst>
                <a:cxn ang="0">
                  <a:pos x="139" y="0"/>
                </a:cxn>
                <a:cxn ang="0">
                  <a:pos x="161" y="1"/>
                </a:cxn>
                <a:cxn ang="0">
                  <a:pos x="182" y="4"/>
                </a:cxn>
                <a:cxn ang="0">
                  <a:pos x="202" y="9"/>
                </a:cxn>
                <a:cxn ang="0">
                  <a:pos x="220" y="15"/>
                </a:cxn>
                <a:cxn ang="0">
                  <a:pos x="236" y="23"/>
                </a:cxn>
                <a:cxn ang="0">
                  <a:pos x="250" y="32"/>
                </a:cxn>
                <a:cxn ang="0">
                  <a:pos x="262" y="42"/>
                </a:cxn>
                <a:cxn ang="0">
                  <a:pos x="270" y="53"/>
                </a:cxn>
                <a:cxn ang="0">
                  <a:pos x="275" y="66"/>
                </a:cxn>
                <a:cxn ang="0">
                  <a:pos x="277" y="78"/>
                </a:cxn>
                <a:cxn ang="0">
                  <a:pos x="275" y="91"/>
                </a:cxn>
                <a:cxn ang="0">
                  <a:pos x="270" y="103"/>
                </a:cxn>
                <a:cxn ang="0">
                  <a:pos x="262" y="114"/>
                </a:cxn>
                <a:cxn ang="0">
                  <a:pos x="250" y="124"/>
                </a:cxn>
                <a:cxn ang="0">
                  <a:pos x="236" y="133"/>
                </a:cxn>
                <a:cxn ang="0">
                  <a:pos x="220" y="141"/>
                </a:cxn>
                <a:cxn ang="0">
                  <a:pos x="202" y="147"/>
                </a:cxn>
                <a:cxn ang="0">
                  <a:pos x="182" y="152"/>
                </a:cxn>
                <a:cxn ang="0">
                  <a:pos x="161" y="155"/>
                </a:cxn>
                <a:cxn ang="0">
                  <a:pos x="139" y="156"/>
                </a:cxn>
                <a:cxn ang="0">
                  <a:pos x="116" y="155"/>
                </a:cxn>
                <a:cxn ang="0">
                  <a:pos x="95" y="152"/>
                </a:cxn>
                <a:cxn ang="0">
                  <a:pos x="76" y="147"/>
                </a:cxn>
                <a:cxn ang="0">
                  <a:pos x="57" y="141"/>
                </a:cxn>
                <a:cxn ang="0">
                  <a:pos x="41" y="132"/>
                </a:cxn>
                <a:cxn ang="0">
                  <a:pos x="27" y="123"/>
                </a:cxn>
                <a:cxn ang="0">
                  <a:pos x="16" y="113"/>
                </a:cxn>
                <a:cxn ang="0">
                  <a:pos x="8" y="102"/>
                </a:cxn>
                <a:cxn ang="0">
                  <a:pos x="2" y="90"/>
                </a:cxn>
                <a:cxn ang="0">
                  <a:pos x="0" y="78"/>
                </a:cxn>
                <a:cxn ang="0">
                  <a:pos x="2" y="65"/>
                </a:cxn>
                <a:cxn ang="0">
                  <a:pos x="8" y="52"/>
                </a:cxn>
                <a:cxn ang="0">
                  <a:pos x="16" y="41"/>
                </a:cxn>
                <a:cxn ang="0">
                  <a:pos x="27" y="31"/>
                </a:cxn>
                <a:cxn ang="0">
                  <a:pos x="41" y="22"/>
                </a:cxn>
                <a:cxn ang="0">
                  <a:pos x="57" y="15"/>
                </a:cxn>
                <a:cxn ang="0">
                  <a:pos x="76" y="9"/>
                </a:cxn>
                <a:cxn ang="0">
                  <a:pos x="95" y="4"/>
                </a:cxn>
                <a:cxn ang="0">
                  <a:pos x="116" y="1"/>
                </a:cxn>
                <a:cxn ang="0">
                  <a:pos x="139" y="0"/>
                </a:cxn>
              </a:cxnLst>
              <a:rect l="0" t="0" r="r" b="b"/>
              <a:pathLst>
                <a:path w="277" h="156">
                  <a:moveTo>
                    <a:pt x="139" y="0"/>
                  </a:moveTo>
                  <a:lnTo>
                    <a:pt x="161" y="1"/>
                  </a:lnTo>
                  <a:lnTo>
                    <a:pt x="182" y="4"/>
                  </a:lnTo>
                  <a:lnTo>
                    <a:pt x="202" y="9"/>
                  </a:lnTo>
                  <a:lnTo>
                    <a:pt x="220" y="15"/>
                  </a:lnTo>
                  <a:lnTo>
                    <a:pt x="236" y="23"/>
                  </a:lnTo>
                  <a:lnTo>
                    <a:pt x="250" y="32"/>
                  </a:lnTo>
                  <a:lnTo>
                    <a:pt x="262" y="42"/>
                  </a:lnTo>
                  <a:lnTo>
                    <a:pt x="270" y="53"/>
                  </a:lnTo>
                  <a:lnTo>
                    <a:pt x="275" y="66"/>
                  </a:lnTo>
                  <a:lnTo>
                    <a:pt x="277" y="78"/>
                  </a:lnTo>
                  <a:lnTo>
                    <a:pt x="275" y="91"/>
                  </a:lnTo>
                  <a:lnTo>
                    <a:pt x="270" y="103"/>
                  </a:lnTo>
                  <a:lnTo>
                    <a:pt x="262" y="114"/>
                  </a:lnTo>
                  <a:lnTo>
                    <a:pt x="250" y="124"/>
                  </a:lnTo>
                  <a:lnTo>
                    <a:pt x="236" y="133"/>
                  </a:lnTo>
                  <a:lnTo>
                    <a:pt x="220" y="141"/>
                  </a:lnTo>
                  <a:lnTo>
                    <a:pt x="202" y="147"/>
                  </a:lnTo>
                  <a:lnTo>
                    <a:pt x="182" y="152"/>
                  </a:lnTo>
                  <a:lnTo>
                    <a:pt x="161" y="155"/>
                  </a:lnTo>
                  <a:lnTo>
                    <a:pt x="139" y="156"/>
                  </a:lnTo>
                  <a:lnTo>
                    <a:pt x="116" y="155"/>
                  </a:lnTo>
                  <a:lnTo>
                    <a:pt x="95" y="152"/>
                  </a:lnTo>
                  <a:lnTo>
                    <a:pt x="76" y="147"/>
                  </a:lnTo>
                  <a:lnTo>
                    <a:pt x="57" y="141"/>
                  </a:lnTo>
                  <a:lnTo>
                    <a:pt x="41" y="132"/>
                  </a:lnTo>
                  <a:lnTo>
                    <a:pt x="27" y="123"/>
                  </a:lnTo>
                  <a:lnTo>
                    <a:pt x="16" y="113"/>
                  </a:lnTo>
                  <a:lnTo>
                    <a:pt x="8" y="102"/>
                  </a:lnTo>
                  <a:lnTo>
                    <a:pt x="2" y="90"/>
                  </a:lnTo>
                  <a:lnTo>
                    <a:pt x="0" y="78"/>
                  </a:lnTo>
                  <a:lnTo>
                    <a:pt x="2" y="65"/>
                  </a:lnTo>
                  <a:lnTo>
                    <a:pt x="8" y="52"/>
                  </a:lnTo>
                  <a:lnTo>
                    <a:pt x="16" y="41"/>
                  </a:lnTo>
                  <a:lnTo>
                    <a:pt x="27" y="31"/>
                  </a:lnTo>
                  <a:lnTo>
                    <a:pt x="41" y="22"/>
                  </a:lnTo>
                  <a:lnTo>
                    <a:pt x="57" y="15"/>
                  </a:lnTo>
                  <a:lnTo>
                    <a:pt x="76" y="9"/>
                  </a:lnTo>
                  <a:lnTo>
                    <a:pt x="95" y="4"/>
                  </a:lnTo>
                  <a:lnTo>
                    <a:pt x="116" y="1"/>
                  </a:lnTo>
                  <a:lnTo>
                    <a:pt x="139" y="0"/>
                  </a:lnTo>
                  <a:close/>
                </a:path>
              </a:pathLst>
            </a:custGeom>
            <a:solidFill>
              <a:srgbClr val="F6EFD5"/>
            </a:solidFill>
            <a:ln w="0">
              <a:solidFill>
                <a:srgbClr val="F6EFD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115"/>
            <p:cNvSpPr>
              <a:spLocks/>
            </p:cNvSpPr>
            <p:nvPr/>
          </p:nvSpPr>
          <p:spPr bwMode="auto">
            <a:xfrm flipH="1">
              <a:off x="6794189" y="3302569"/>
              <a:ext cx="110977" cy="62146"/>
            </a:xfrm>
            <a:custGeom>
              <a:avLst/>
              <a:gdLst/>
              <a:ahLst/>
              <a:cxnLst>
                <a:cxn ang="0">
                  <a:pos x="138" y="0"/>
                </a:cxn>
                <a:cxn ang="0">
                  <a:pos x="160" y="1"/>
                </a:cxn>
                <a:cxn ang="0">
                  <a:pos x="181" y="4"/>
                </a:cxn>
                <a:cxn ang="0">
                  <a:pos x="201" y="8"/>
                </a:cxn>
                <a:cxn ang="0">
                  <a:pos x="219" y="15"/>
                </a:cxn>
                <a:cxn ang="0">
                  <a:pos x="235" y="22"/>
                </a:cxn>
                <a:cxn ang="0">
                  <a:pos x="248" y="31"/>
                </a:cxn>
                <a:cxn ang="0">
                  <a:pos x="260" y="41"/>
                </a:cxn>
                <a:cxn ang="0">
                  <a:pos x="268" y="52"/>
                </a:cxn>
                <a:cxn ang="0">
                  <a:pos x="273" y="65"/>
                </a:cxn>
                <a:cxn ang="0">
                  <a:pos x="275" y="77"/>
                </a:cxn>
                <a:cxn ang="0">
                  <a:pos x="273" y="89"/>
                </a:cxn>
                <a:cxn ang="0">
                  <a:pos x="268" y="101"/>
                </a:cxn>
                <a:cxn ang="0">
                  <a:pos x="260" y="112"/>
                </a:cxn>
                <a:cxn ang="0">
                  <a:pos x="248" y="122"/>
                </a:cxn>
                <a:cxn ang="0">
                  <a:pos x="234" y="131"/>
                </a:cxn>
                <a:cxn ang="0">
                  <a:pos x="218" y="139"/>
                </a:cxn>
                <a:cxn ang="0">
                  <a:pos x="201" y="146"/>
                </a:cxn>
                <a:cxn ang="0">
                  <a:pos x="180" y="150"/>
                </a:cxn>
                <a:cxn ang="0">
                  <a:pos x="160" y="153"/>
                </a:cxn>
                <a:cxn ang="0">
                  <a:pos x="138" y="154"/>
                </a:cxn>
                <a:cxn ang="0">
                  <a:pos x="115" y="153"/>
                </a:cxn>
                <a:cxn ang="0">
                  <a:pos x="94" y="150"/>
                </a:cxn>
                <a:cxn ang="0">
                  <a:pos x="75" y="146"/>
                </a:cxn>
                <a:cxn ang="0">
                  <a:pos x="56" y="139"/>
                </a:cxn>
                <a:cxn ang="0">
                  <a:pos x="40" y="131"/>
                </a:cxn>
                <a:cxn ang="0">
                  <a:pos x="27" y="122"/>
                </a:cxn>
                <a:cxn ang="0">
                  <a:pos x="16" y="112"/>
                </a:cxn>
                <a:cxn ang="0">
                  <a:pos x="8" y="101"/>
                </a:cxn>
                <a:cxn ang="0">
                  <a:pos x="3" y="89"/>
                </a:cxn>
                <a:cxn ang="0">
                  <a:pos x="0" y="77"/>
                </a:cxn>
                <a:cxn ang="0">
                  <a:pos x="3" y="65"/>
                </a:cxn>
                <a:cxn ang="0">
                  <a:pos x="8" y="52"/>
                </a:cxn>
                <a:cxn ang="0">
                  <a:pos x="16" y="41"/>
                </a:cxn>
                <a:cxn ang="0">
                  <a:pos x="27" y="31"/>
                </a:cxn>
                <a:cxn ang="0">
                  <a:pos x="41" y="22"/>
                </a:cxn>
                <a:cxn ang="0">
                  <a:pos x="57" y="15"/>
                </a:cxn>
                <a:cxn ang="0">
                  <a:pos x="75" y="8"/>
                </a:cxn>
                <a:cxn ang="0">
                  <a:pos x="95" y="4"/>
                </a:cxn>
                <a:cxn ang="0">
                  <a:pos x="115" y="1"/>
                </a:cxn>
                <a:cxn ang="0">
                  <a:pos x="138" y="0"/>
                </a:cxn>
              </a:cxnLst>
              <a:rect l="0" t="0" r="r" b="b"/>
              <a:pathLst>
                <a:path w="275" h="154">
                  <a:moveTo>
                    <a:pt x="138" y="0"/>
                  </a:moveTo>
                  <a:lnTo>
                    <a:pt x="160" y="1"/>
                  </a:lnTo>
                  <a:lnTo>
                    <a:pt x="181" y="4"/>
                  </a:lnTo>
                  <a:lnTo>
                    <a:pt x="201" y="8"/>
                  </a:lnTo>
                  <a:lnTo>
                    <a:pt x="219" y="15"/>
                  </a:lnTo>
                  <a:lnTo>
                    <a:pt x="235" y="22"/>
                  </a:lnTo>
                  <a:lnTo>
                    <a:pt x="248" y="31"/>
                  </a:lnTo>
                  <a:lnTo>
                    <a:pt x="260" y="41"/>
                  </a:lnTo>
                  <a:lnTo>
                    <a:pt x="268" y="52"/>
                  </a:lnTo>
                  <a:lnTo>
                    <a:pt x="273" y="65"/>
                  </a:lnTo>
                  <a:lnTo>
                    <a:pt x="275" y="77"/>
                  </a:lnTo>
                  <a:lnTo>
                    <a:pt x="273" y="89"/>
                  </a:lnTo>
                  <a:lnTo>
                    <a:pt x="268" y="101"/>
                  </a:lnTo>
                  <a:lnTo>
                    <a:pt x="260" y="112"/>
                  </a:lnTo>
                  <a:lnTo>
                    <a:pt x="248" y="122"/>
                  </a:lnTo>
                  <a:lnTo>
                    <a:pt x="234" y="131"/>
                  </a:lnTo>
                  <a:lnTo>
                    <a:pt x="218" y="139"/>
                  </a:lnTo>
                  <a:lnTo>
                    <a:pt x="201" y="146"/>
                  </a:lnTo>
                  <a:lnTo>
                    <a:pt x="180" y="150"/>
                  </a:lnTo>
                  <a:lnTo>
                    <a:pt x="160" y="153"/>
                  </a:lnTo>
                  <a:lnTo>
                    <a:pt x="138" y="154"/>
                  </a:lnTo>
                  <a:lnTo>
                    <a:pt x="115" y="153"/>
                  </a:lnTo>
                  <a:lnTo>
                    <a:pt x="94" y="150"/>
                  </a:lnTo>
                  <a:lnTo>
                    <a:pt x="75" y="146"/>
                  </a:lnTo>
                  <a:lnTo>
                    <a:pt x="56" y="139"/>
                  </a:lnTo>
                  <a:lnTo>
                    <a:pt x="40" y="131"/>
                  </a:lnTo>
                  <a:lnTo>
                    <a:pt x="27" y="122"/>
                  </a:lnTo>
                  <a:lnTo>
                    <a:pt x="16" y="112"/>
                  </a:lnTo>
                  <a:lnTo>
                    <a:pt x="8" y="101"/>
                  </a:lnTo>
                  <a:lnTo>
                    <a:pt x="3" y="89"/>
                  </a:lnTo>
                  <a:lnTo>
                    <a:pt x="0" y="77"/>
                  </a:lnTo>
                  <a:lnTo>
                    <a:pt x="3" y="65"/>
                  </a:lnTo>
                  <a:lnTo>
                    <a:pt x="8" y="52"/>
                  </a:lnTo>
                  <a:lnTo>
                    <a:pt x="16" y="41"/>
                  </a:lnTo>
                  <a:lnTo>
                    <a:pt x="27" y="31"/>
                  </a:lnTo>
                  <a:lnTo>
                    <a:pt x="41" y="22"/>
                  </a:lnTo>
                  <a:lnTo>
                    <a:pt x="57" y="15"/>
                  </a:lnTo>
                  <a:lnTo>
                    <a:pt x="75" y="8"/>
                  </a:lnTo>
                  <a:lnTo>
                    <a:pt x="95" y="4"/>
                  </a:lnTo>
                  <a:lnTo>
                    <a:pt x="115" y="1"/>
                  </a:lnTo>
                  <a:lnTo>
                    <a:pt x="138" y="0"/>
                  </a:lnTo>
                  <a:close/>
                </a:path>
              </a:pathLst>
            </a:custGeom>
            <a:solidFill>
              <a:srgbClr val="F6F0D6"/>
            </a:solidFill>
            <a:ln w="0">
              <a:solidFill>
                <a:srgbClr val="F6F0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116"/>
            <p:cNvSpPr>
              <a:spLocks/>
            </p:cNvSpPr>
            <p:nvPr/>
          </p:nvSpPr>
          <p:spPr bwMode="auto">
            <a:xfrm flipH="1">
              <a:off x="6794997" y="3302973"/>
              <a:ext cx="108959" cy="61340"/>
            </a:xfrm>
            <a:custGeom>
              <a:avLst/>
              <a:gdLst/>
              <a:ahLst/>
              <a:cxnLst>
                <a:cxn ang="0">
                  <a:pos x="135" y="0"/>
                </a:cxn>
                <a:cxn ang="0">
                  <a:pos x="156" y="1"/>
                </a:cxn>
                <a:cxn ang="0">
                  <a:pos x="177" y="4"/>
                </a:cxn>
                <a:cxn ang="0">
                  <a:pos x="197" y="8"/>
                </a:cxn>
                <a:cxn ang="0">
                  <a:pos x="214" y="14"/>
                </a:cxn>
                <a:cxn ang="0">
                  <a:pos x="230" y="22"/>
                </a:cxn>
                <a:cxn ang="0">
                  <a:pos x="243" y="30"/>
                </a:cxn>
                <a:cxn ang="0">
                  <a:pos x="255" y="40"/>
                </a:cxn>
                <a:cxn ang="0">
                  <a:pos x="263" y="51"/>
                </a:cxn>
                <a:cxn ang="0">
                  <a:pos x="268" y="64"/>
                </a:cxn>
                <a:cxn ang="0">
                  <a:pos x="270" y="76"/>
                </a:cxn>
                <a:cxn ang="0">
                  <a:pos x="268" y="88"/>
                </a:cxn>
                <a:cxn ang="0">
                  <a:pos x="263" y="100"/>
                </a:cxn>
                <a:cxn ang="0">
                  <a:pos x="255" y="110"/>
                </a:cxn>
                <a:cxn ang="0">
                  <a:pos x="243" y="120"/>
                </a:cxn>
                <a:cxn ang="0">
                  <a:pos x="230" y="129"/>
                </a:cxn>
                <a:cxn ang="0">
                  <a:pos x="215" y="136"/>
                </a:cxn>
                <a:cxn ang="0">
                  <a:pos x="197" y="144"/>
                </a:cxn>
                <a:cxn ang="0">
                  <a:pos x="177" y="148"/>
                </a:cxn>
                <a:cxn ang="0">
                  <a:pos x="157" y="151"/>
                </a:cxn>
                <a:cxn ang="0">
                  <a:pos x="135" y="152"/>
                </a:cxn>
                <a:cxn ang="0">
                  <a:pos x="113" y="151"/>
                </a:cxn>
                <a:cxn ang="0">
                  <a:pos x="92" y="148"/>
                </a:cxn>
                <a:cxn ang="0">
                  <a:pos x="73" y="144"/>
                </a:cxn>
                <a:cxn ang="0">
                  <a:pos x="55" y="138"/>
                </a:cxn>
                <a:cxn ang="0">
                  <a:pos x="39" y="129"/>
                </a:cxn>
                <a:cxn ang="0">
                  <a:pos x="26" y="121"/>
                </a:cxn>
                <a:cxn ang="0">
                  <a:pos x="15" y="111"/>
                </a:cxn>
                <a:cxn ang="0">
                  <a:pos x="7" y="100"/>
                </a:cxn>
                <a:cxn ang="0">
                  <a:pos x="2" y="88"/>
                </a:cxn>
                <a:cxn ang="0">
                  <a:pos x="0" y="76"/>
                </a:cxn>
                <a:cxn ang="0">
                  <a:pos x="2" y="64"/>
                </a:cxn>
                <a:cxn ang="0">
                  <a:pos x="7" y="51"/>
                </a:cxn>
                <a:cxn ang="0">
                  <a:pos x="15" y="41"/>
                </a:cxn>
                <a:cxn ang="0">
                  <a:pos x="26" y="31"/>
                </a:cxn>
                <a:cxn ang="0">
                  <a:pos x="39" y="22"/>
                </a:cxn>
                <a:cxn ang="0">
                  <a:pos x="54" y="15"/>
                </a:cxn>
                <a:cxn ang="0">
                  <a:pos x="73" y="8"/>
                </a:cxn>
                <a:cxn ang="0">
                  <a:pos x="92" y="4"/>
                </a:cxn>
                <a:cxn ang="0">
                  <a:pos x="112" y="1"/>
                </a:cxn>
                <a:cxn ang="0">
                  <a:pos x="135" y="0"/>
                </a:cxn>
              </a:cxnLst>
              <a:rect l="0" t="0" r="r" b="b"/>
              <a:pathLst>
                <a:path w="270" h="152">
                  <a:moveTo>
                    <a:pt x="135" y="0"/>
                  </a:moveTo>
                  <a:lnTo>
                    <a:pt x="156" y="1"/>
                  </a:lnTo>
                  <a:lnTo>
                    <a:pt x="177" y="4"/>
                  </a:lnTo>
                  <a:lnTo>
                    <a:pt x="197" y="8"/>
                  </a:lnTo>
                  <a:lnTo>
                    <a:pt x="214" y="14"/>
                  </a:lnTo>
                  <a:lnTo>
                    <a:pt x="230" y="22"/>
                  </a:lnTo>
                  <a:lnTo>
                    <a:pt x="243" y="30"/>
                  </a:lnTo>
                  <a:lnTo>
                    <a:pt x="255" y="40"/>
                  </a:lnTo>
                  <a:lnTo>
                    <a:pt x="263" y="51"/>
                  </a:lnTo>
                  <a:lnTo>
                    <a:pt x="268" y="64"/>
                  </a:lnTo>
                  <a:lnTo>
                    <a:pt x="270" y="76"/>
                  </a:lnTo>
                  <a:lnTo>
                    <a:pt x="268" y="88"/>
                  </a:lnTo>
                  <a:lnTo>
                    <a:pt x="263" y="100"/>
                  </a:lnTo>
                  <a:lnTo>
                    <a:pt x="255" y="110"/>
                  </a:lnTo>
                  <a:lnTo>
                    <a:pt x="243" y="120"/>
                  </a:lnTo>
                  <a:lnTo>
                    <a:pt x="230" y="129"/>
                  </a:lnTo>
                  <a:lnTo>
                    <a:pt x="215" y="136"/>
                  </a:lnTo>
                  <a:lnTo>
                    <a:pt x="197" y="144"/>
                  </a:lnTo>
                  <a:lnTo>
                    <a:pt x="177" y="148"/>
                  </a:lnTo>
                  <a:lnTo>
                    <a:pt x="157" y="151"/>
                  </a:lnTo>
                  <a:lnTo>
                    <a:pt x="135" y="152"/>
                  </a:lnTo>
                  <a:lnTo>
                    <a:pt x="113" y="151"/>
                  </a:lnTo>
                  <a:lnTo>
                    <a:pt x="92" y="148"/>
                  </a:lnTo>
                  <a:lnTo>
                    <a:pt x="73" y="144"/>
                  </a:lnTo>
                  <a:lnTo>
                    <a:pt x="55" y="138"/>
                  </a:lnTo>
                  <a:lnTo>
                    <a:pt x="39" y="129"/>
                  </a:lnTo>
                  <a:lnTo>
                    <a:pt x="26" y="121"/>
                  </a:lnTo>
                  <a:lnTo>
                    <a:pt x="15" y="111"/>
                  </a:lnTo>
                  <a:lnTo>
                    <a:pt x="7" y="100"/>
                  </a:lnTo>
                  <a:lnTo>
                    <a:pt x="2" y="88"/>
                  </a:lnTo>
                  <a:lnTo>
                    <a:pt x="0" y="76"/>
                  </a:lnTo>
                  <a:lnTo>
                    <a:pt x="2" y="64"/>
                  </a:lnTo>
                  <a:lnTo>
                    <a:pt x="7" y="51"/>
                  </a:lnTo>
                  <a:lnTo>
                    <a:pt x="15" y="41"/>
                  </a:lnTo>
                  <a:lnTo>
                    <a:pt x="26" y="31"/>
                  </a:lnTo>
                  <a:lnTo>
                    <a:pt x="39" y="22"/>
                  </a:lnTo>
                  <a:lnTo>
                    <a:pt x="54" y="15"/>
                  </a:lnTo>
                  <a:lnTo>
                    <a:pt x="73" y="8"/>
                  </a:lnTo>
                  <a:lnTo>
                    <a:pt x="92" y="4"/>
                  </a:lnTo>
                  <a:lnTo>
                    <a:pt x="112" y="1"/>
                  </a:lnTo>
                  <a:lnTo>
                    <a:pt x="135" y="0"/>
                  </a:lnTo>
                  <a:close/>
                </a:path>
              </a:pathLst>
            </a:custGeom>
            <a:solidFill>
              <a:srgbClr val="F5F1D6"/>
            </a:solidFill>
            <a:ln w="0">
              <a:solidFill>
                <a:srgbClr val="F5F1D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117"/>
            <p:cNvSpPr>
              <a:spLocks/>
            </p:cNvSpPr>
            <p:nvPr/>
          </p:nvSpPr>
          <p:spPr bwMode="auto">
            <a:xfrm flipH="1">
              <a:off x="6794998" y="3302569"/>
              <a:ext cx="108151" cy="61340"/>
            </a:xfrm>
            <a:custGeom>
              <a:avLst/>
              <a:gdLst/>
              <a:ahLst/>
              <a:cxnLst>
                <a:cxn ang="0">
                  <a:pos x="134" y="0"/>
                </a:cxn>
                <a:cxn ang="0">
                  <a:pos x="155" y="1"/>
                </a:cxn>
                <a:cxn ang="0">
                  <a:pos x="176" y="4"/>
                </a:cxn>
                <a:cxn ang="0">
                  <a:pos x="196" y="8"/>
                </a:cxn>
                <a:cxn ang="0">
                  <a:pos x="213" y="15"/>
                </a:cxn>
                <a:cxn ang="0">
                  <a:pos x="228" y="22"/>
                </a:cxn>
                <a:cxn ang="0">
                  <a:pos x="242" y="31"/>
                </a:cxn>
                <a:cxn ang="0">
                  <a:pos x="253" y="41"/>
                </a:cxn>
                <a:cxn ang="0">
                  <a:pos x="261" y="51"/>
                </a:cxn>
                <a:cxn ang="0">
                  <a:pos x="266" y="64"/>
                </a:cxn>
                <a:cxn ang="0">
                  <a:pos x="268" y="76"/>
                </a:cxn>
                <a:cxn ang="0">
                  <a:pos x="266" y="88"/>
                </a:cxn>
                <a:cxn ang="0">
                  <a:pos x="261" y="100"/>
                </a:cxn>
                <a:cxn ang="0">
                  <a:pos x="253" y="111"/>
                </a:cxn>
                <a:cxn ang="0">
                  <a:pos x="242" y="121"/>
                </a:cxn>
                <a:cxn ang="0">
                  <a:pos x="228" y="129"/>
                </a:cxn>
                <a:cxn ang="0">
                  <a:pos x="213" y="137"/>
                </a:cxn>
                <a:cxn ang="0">
                  <a:pos x="196" y="144"/>
                </a:cxn>
                <a:cxn ang="0">
                  <a:pos x="176" y="148"/>
                </a:cxn>
                <a:cxn ang="0">
                  <a:pos x="155" y="151"/>
                </a:cxn>
                <a:cxn ang="0">
                  <a:pos x="134" y="152"/>
                </a:cxn>
                <a:cxn ang="0">
                  <a:pos x="112" y="151"/>
                </a:cxn>
                <a:cxn ang="0">
                  <a:pos x="91" y="148"/>
                </a:cxn>
                <a:cxn ang="0">
                  <a:pos x="72" y="144"/>
                </a:cxn>
                <a:cxn ang="0">
                  <a:pos x="54" y="136"/>
                </a:cxn>
                <a:cxn ang="0">
                  <a:pos x="39" y="129"/>
                </a:cxn>
                <a:cxn ang="0">
                  <a:pos x="25" y="120"/>
                </a:cxn>
                <a:cxn ang="0">
                  <a:pos x="15" y="110"/>
                </a:cxn>
                <a:cxn ang="0">
                  <a:pos x="7" y="100"/>
                </a:cxn>
                <a:cxn ang="0">
                  <a:pos x="2" y="88"/>
                </a:cxn>
                <a:cxn ang="0">
                  <a:pos x="0" y="76"/>
                </a:cxn>
                <a:cxn ang="0">
                  <a:pos x="2" y="64"/>
                </a:cxn>
                <a:cxn ang="0">
                  <a:pos x="7" y="51"/>
                </a:cxn>
                <a:cxn ang="0">
                  <a:pos x="15" y="40"/>
                </a:cxn>
                <a:cxn ang="0">
                  <a:pos x="25" y="30"/>
                </a:cxn>
                <a:cxn ang="0">
                  <a:pos x="39" y="22"/>
                </a:cxn>
                <a:cxn ang="0">
                  <a:pos x="54" y="14"/>
                </a:cxn>
                <a:cxn ang="0">
                  <a:pos x="72" y="8"/>
                </a:cxn>
                <a:cxn ang="0">
                  <a:pos x="91" y="4"/>
                </a:cxn>
                <a:cxn ang="0">
                  <a:pos x="112" y="1"/>
                </a:cxn>
                <a:cxn ang="0">
                  <a:pos x="134" y="0"/>
                </a:cxn>
              </a:cxnLst>
              <a:rect l="0" t="0" r="r" b="b"/>
              <a:pathLst>
                <a:path w="268" h="152">
                  <a:moveTo>
                    <a:pt x="134" y="0"/>
                  </a:moveTo>
                  <a:lnTo>
                    <a:pt x="155" y="1"/>
                  </a:lnTo>
                  <a:lnTo>
                    <a:pt x="176" y="4"/>
                  </a:lnTo>
                  <a:lnTo>
                    <a:pt x="196" y="8"/>
                  </a:lnTo>
                  <a:lnTo>
                    <a:pt x="213" y="15"/>
                  </a:lnTo>
                  <a:lnTo>
                    <a:pt x="228" y="22"/>
                  </a:lnTo>
                  <a:lnTo>
                    <a:pt x="242" y="31"/>
                  </a:lnTo>
                  <a:lnTo>
                    <a:pt x="253" y="41"/>
                  </a:lnTo>
                  <a:lnTo>
                    <a:pt x="261" y="51"/>
                  </a:lnTo>
                  <a:lnTo>
                    <a:pt x="266" y="64"/>
                  </a:lnTo>
                  <a:lnTo>
                    <a:pt x="268" y="76"/>
                  </a:lnTo>
                  <a:lnTo>
                    <a:pt x="266" y="88"/>
                  </a:lnTo>
                  <a:lnTo>
                    <a:pt x="261" y="100"/>
                  </a:lnTo>
                  <a:lnTo>
                    <a:pt x="253" y="111"/>
                  </a:lnTo>
                  <a:lnTo>
                    <a:pt x="242" y="121"/>
                  </a:lnTo>
                  <a:lnTo>
                    <a:pt x="228" y="129"/>
                  </a:lnTo>
                  <a:lnTo>
                    <a:pt x="213" y="137"/>
                  </a:lnTo>
                  <a:lnTo>
                    <a:pt x="196" y="144"/>
                  </a:lnTo>
                  <a:lnTo>
                    <a:pt x="176" y="148"/>
                  </a:lnTo>
                  <a:lnTo>
                    <a:pt x="155" y="151"/>
                  </a:lnTo>
                  <a:lnTo>
                    <a:pt x="134" y="152"/>
                  </a:lnTo>
                  <a:lnTo>
                    <a:pt x="112" y="151"/>
                  </a:lnTo>
                  <a:lnTo>
                    <a:pt x="91" y="148"/>
                  </a:lnTo>
                  <a:lnTo>
                    <a:pt x="72" y="144"/>
                  </a:lnTo>
                  <a:lnTo>
                    <a:pt x="54" y="136"/>
                  </a:lnTo>
                  <a:lnTo>
                    <a:pt x="39" y="129"/>
                  </a:lnTo>
                  <a:lnTo>
                    <a:pt x="25" y="120"/>
                  </a:lnTo>
                  <a:lnTo>
                    <a:pt x="15" y="110"/>
                  </a:lnTo>
                  <a:lnTo>
                    <a:pt x="7" y="100"/>
                  </a:lnTo>
                  <a:lnTo>
                    <a:pt x="2" y="88"/>
                  </a:lnTo>
                  <a:lnTo>
                    <a:pt x="0" y="76"/>
                  </a:lnTo>
                  <a:lnTo>
                    <a:pt x="2" y="64"/>
                  </a:lnTo>
                  <a:lnTo>
                    <a:pt x="7" y="51"/>
                  </a:lnTo>
                  <a:lnTo>
                    <a:pt x="15" y="40"/>
                  </a:lnTo>
                  <a:lnTo>
                    <a:pt x="25" y="30"/>
                  </a:lnTo>
                  <a:lnTo>
                    <a:pt x="39" y="22"/>
                  </a:lnTo>
                  <a:lnTo>
                    <a:pt x="54" y="14"/>
                  </a:lnTo>
                  <a:lnTo>
                    <a:pt x="72" y="8"/>
                  </a:lnTo>
                  <a:lnTo>
                    <a:pt x="91" y="4"/>
                  </a:lnTo>
                  <a:lnTo>
                    <a:pt x="112" y="1"/>
                  </a:lnTo>
                  <a:lnTo>
                    <a:pt x="134" y="0"/>
                  </a:lnTo>
                  <a:close/>
                </a:path>
              </a:pathLst>
            </a:custGeom>
            <a:solidFill>
              <a:srgbClr val="F5F2D7"/>
            </a:solidFill>
            <a:ln w="0">
              <a:solidFill>
                <a:srgbClr val="F5F2D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118"/>
            <p:cNvSpPr>
              <a:spLocks/>
            </p:cNvSpPr>
            <p:nvPr/>
          </p:nvSpPr>
          <p:spPr bwMode="auto">
            <a:xfrm flipH="1">
              <a:off x="6795400" y="3303377"/>
              <a:ext cx="107345" cy="60533"/>
            </a:xfrm>
            <a:custGeom>
              <a:avLst/>
              <a:gdLst/>
              <a:ahLst/>
              <a:cxnLst>
                <a:cxn ang="0">
                  <a:pos x="133" y="0"/>
                </a:cxn>
                <a:cxn ang="0">
                  <a:pos x="154" y="1"/>
                </a:cxn>
                <a:cxn ang="0">
                  <a:pos x="174" y="4"/>
                </a:cxn>
                <a:cxn ang="0">
                  <a:pos x="194" y="8"/>
                </a:cxn>
                <a:cxn ang="0">
                  <a:pos x="211" y="14"/>
                </a:cxn>
                <a:cxn ang="0">
                  <a:pos x="227" y="22"/>
                </a:cxn>
                <a:cxn ang="0">
                  <a:pos x="240" y="30"/>
                </a:cxn>
                <a:cxn ang="0">
                  <a:pos x="250" y="40"/>
                </a:cxn>
                <a:cxn ang="0">
                  <a:pos x="259" y="51"/>
                </a:cxn>
                <a:cxn ang="0">
                  <a:pos x="264" y="63"/>
                </a:cxn>
                <a:cxn ang="0">
                  <a:pos x="266" y="75"/>
                </a:cxn>
                <a:cxn ang="0">
                  <a:pos x="264" y="87"/>
                </a:cxn>
                <a:cxn ang="0">
                  <a:pos x="259" y="98"/>
                </a:cxn>
                <a:cxn ang="0">
                  <a:pos x="250" y="109"/>
                </a:cxn>
                <a:cxn ang="0">
                  <a:pos x="240" y="119"/>
                </a:cxn>
                <a:cxn ang="0">
                  <a:pos x="227" y="127"/>
                </a:cxn>
                <a:cxn ang="0">
                  <a:pos x="211" y="135"/>
                </a:cxn>
                <a:cxn ang="0">
                  <a:pos x="194" y="142"/>
                </a:cxn>
                <a:cxn ang="0">
                  <a:pos x="174" y="146"/>
                </a:cxn>
                <a:cxn ang="0">
                  <a:pos x="154" y="149"/>
                </a:cxn>
                <a:cxn ang="0">
                  <a:pos x="133" y="150"/>
                </a:cxn>
                <a:cxn ang="0">
                  <a:pos x="111" y="149"/>
                </a:cxn>
                <a:cxn ang="0">
                  <a:pos x="91" y="146"/>
                </a:cxn>
                <a:cxn ang="0">
                  <a:pos x="72" y="142"/>
                </a:cxn>
                <a:cxn ang="0">
                  <a:pos x="54" y="135"/>
                </a:cxn>
                <a:cxn ang="0">
                  <a:pos x="39" y="127"/>
                </a:cxn>
                <a:cxn ang="0">
                  <a:pos x="25" y="119"/>
                </a:cxn>
                <a:cxn ang="0">
                  <a:pos x="15" y="109"/>
                </a:cxn>
                <a:cxn ang="0">
                  <a:pos x="7" y="98"/>
                </a:cxn>
                <a:cxn ang="0">
                  <a:pos x="2" y="87"/>
                </a:cxn>
                <a:cxn ang="0">
                  <a:pos x="0" y="75"/>
                </a:cxn>
                <a:cxn ang="0">
                  <a:pos x="2" y="63"/>
                </a:cxn>
                <a:cxn ang="0">
                  <a:pos x="7" y="51"/>
                </a:cxn>
                <a:cxn ang="0">
                  <a:pos x="15" y="40"/>
                </a:cxn>
                <a:cxn ang="0">
                  <a:pos x="25" y="30"/>
                </a:cxn>
                <a:cxn ang="0">
                  <a:pos x="39" y="22"/>
                </a:cxn>
                <a:cxn ang="0">
                  <a:pos x="54" y="14"/>
                </a:cxn>
                <a:cxn ang="0">
                  <a:pos x="72" y="8"/>
                </a:cxn>
                <a:cxn ang="0">
                  <a:pos x="91" y="4"/>
                </a:cxn>
                <a:cxn ang="0">
                  <a:pos x="111" y="1"/>
                </a:cxn>
                <a:cxn ang="0">
                  <a:pos x="133" y="0"/>
                </a:cxn>
              </a:cxnLst>
              <a:rect l="0" t="0" r="r" b="b"/>
              <a:pathLst>
                <a:path w="266" h="150">
                  <a:moveTo>
                    <a:pt x="133" y="0"/>
                  </a:moveTo>
                  <a:lnTo>
                    <a:pt x="154" y="1"/>
                  </a:lnTo>
                  <a:lnTo>
                    <a:pt x="174" y="4"/>
                  </a:lnTo>
                  <a:lnTo>
                    <a:pt x="194" y="8"/>
                  </a:lnTo>
                  <a:lnTo>
                    <a:pt x="211" y="14"/>
                  </a:lnTo>
                  <a:lnTo>
                    <a:pt x="227" y="22"/>
                  </a:lnTo>
                  <a:lnTo>
                    <a:pt x="240" y="30"/>
                  </a:lnTo>
                  <a:lnTo>
                    <a:pt x="250" y="40"/>
                  </a:lnTo>
                  <a:lnTo>
                    <a:pt x="259" y="51"/>
                  </a:lnTo>
                  <a:lnTo>
                    <a:pt x="264" y="63"/>
                  </a:lnTo>
                  <a:lnTo>
                    <a:pt x="266" y="75"/>
                  </a:lnTo>
                  <a:lnTo>
                    <a:pt x="264" y="87"/>
                  </a:lnTo>
                  <a:lnTo>
                    <a:pt x="259" y="98"/>
                  </a:lnTo>
                  <a:lnTo>
                    <a:pt x="250" y="109"/>
                  </a:lnTo>
                  <a:lnTo>
                    <a:pt x="240" y="119"/>
                  </a:lnTo>
                  <a:lnTo>
                    <a:pt x="227" y="127"/>
                  </a:lnTo>
                  <a:lnTo>
                    <a:pt x="211" y="135"/>
                  </a:lnTo>
                  <a:lnTo>
                    <a:pt x="194" y="142"/>
                  </a:lnTo>
                  <a:lnTo>
                    <a:pt x="174" y="146"/>
                  </a:lnTo>
                  <a:lnTo>
                    <a:pt x="154" y="149"/>
                  </a:lnTo>
                  <a:lnTo>
                    <a:pt x="133" y="150"/>
                  </a:lnTo>
                  <a:lnTo>
                    <a:pt x="111" y="149"/>
                  </a:lnTo>
                  <a:lnTo>
                    <a:pt x="91" y="146"/>
                  </a:lnTo>
                  <a:lnTo>
                    <a:pt x="72" y="142"/>
                  </a:lnTo>
                  <a:lnTo>
                    <a:pt x="54" y="135"/>
                  </a:lnTo>
                  <a:lnTo>
                    <a:pt x="39" y="127"/>
                  </a:lnTo>
                  <a:lnTo>
                    <a:pt x="25" y="119"/>
                  </a:lnTo>
                  <a:lnTo>
                    <a:pt x="15" y="109"/>
                  </a:lnTo>
                  <a:lnTo>
                    <a:pt x="7" y="98"/>
                  </a:lnTo>
                  <a:lnTo>
                    <a:pt x="2" y="87"/>
                  </a:lnTo>
                  <a:lnTo>
                    <a:pt x="0" y="75"/>
                  </a:lnTo>
                  <a:lnTo>
                    <a:pt x="2" y="63"/>
                  </a:lnTo>
                  <a:lnTo>
                    <a:pt x="7" y="51"/>
                  </a:lnTo>
                  <a:lnTo>
                    <a:pt x="15" y="40"/>
                  </a:lnTo>
                  <a:lnTo>
                    <a:pt x="25" y="30"/>
                  </a:lnTo>
                  <a:lnTo>
                    <a:pt x="39" y="22"/>
                  </a:lnTo>
                  <a:lnTo>
                    <a:pt x="54" y="14"/>
                  </a:lnTo>
                  <a:lnTo>
                    <a:pt x="72" y="8"/>
                  </a:lnTo>
                  <a:lnTo>
                    <a:pt x="91" y="4"/>
                  </a:lnTo>
                  <a:lnTo>
                    <a:pt x="111" y="1"/>
                  </a:lnTo>
                  <a:lnTo>
                    <a:pt x="133" y="0"/>
                  </a:lnTo>
                  <a:close/>
                </a:path>
              </a:pathLst>
            </a:custGeom>
            <a:solidFill>
              <a:srgbClr val="F5F2D8"/>
            </a:solidFill>
            <a:ln w="0">
              <a:solidFill>
                <a:srgbClr val="F5F2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119"/>
            <p:cNvSpPr>
              <a:spLocks/>
            </p:cNvSpPr>
            <p:nvPr/>
          </p:nvSpPr>
          <p:spPr bwMode="auto">
            <a:xfrm flipH="1">
              <a:off x="6795401" y="3303780"/>
              <a:ext cx="106537" cy="59725"/>
            </a:xfrm>
            <a:custGeom>
              <a:avLst/>
              <a:gdLst/>
              <a:ahLst/>
              <a:cxnLst>
                <a:cxn ang="0">
                  <a:pos x="132" y="0"/>
                </a:cxn>
                <a:cxn ang="0">
                  <a:pos x="153" y="1"/>
                </a:cxn>
                <a:cxn ang="0">
                  <a:pos x="173" y="4"/>
                </a:cxn>
                <a:cxn ang="0">
                  <a:pos x="193" y="8"/>
                </a:cxn>
                <a:cxn ang="0">
                  <a:pos x="210" y="14"/>
                </a:cxn>
                <a:cxn ang="0">
                  <a:pos x="225" y="21"/>
                </a:cxn>
                <a:cxn ang="0">
                  <a:pos x="238" y="30"/>
                </a:cxn>
                <a:cxn ang="0">
                  <a:pos x="250" y="39"/>
                </a:cxn>
                <a:cxn ang="0">
                  <a:pos x="257" y="50"/>
                </a:cxn>
                <a:cxn ang="0">
                  <a:pos x="262" y="62"/>
                </a:cxn>
                <a:cxn ang="0">
                  <a:pos x="264" y="74"/>
                </a:cxn>
                <a:cxn ang="0">
                  <a:pos x="262" y="86"/>
                </a:cxn>
                <a:cxn ang="0">
                  <a:pos x="257" y="97"/>
                </a:cxn>
                <a:cxn ang="0">
                  <a:pos x="250" y="107"/>
                </a:cxn>
                <a:cxn ang="0">
                  <a:pos x="238" y="117"/>
                </a:cxn>
                <a:cxn ang="0">
                  <a:pos x="225" y="125"/>
                </a:cxn>
                <a:cxn ang="0">
                  <a:pos x="210" y="133"/>
                </a:cxn>
                <a:cxn ang="0">
                  <a:pos x="193" y="140"/>
                </a:cxn>
                <a:cxn ang="0">
                  <a:pos x="173" y="144"/>
                </a:cxn>
                <a:cxn ang="0">
                  <a:pos x="153" y="147"/>
                </a:cxn>
                <a:cxn ang="0">
                  <a:pos x="132" y="148"/>
                </a:cxn>
                <a:cxn ang="0">
                  <a:pos x="110" y="147"/>
                </a:cxn>
                <a:cxn ang="0">
                  <a:pos x="90" y="144"/>
                </a:cxn>
                <a:cxn ang="0">
                  <a:pos x="71" y="140"/>
                </a:cxn>
                <a:cxn ang="0">
                  <a:pos x="53" y="133"/>
                </a:cxn>
                <a:cxn ang="0">
                  <a:pos x="38" y="126"/>
                </a:cxn>
                <a:cxn ang="0">
                  <a:pos x="25" y="117"/>
                </a:cxn>
                <a:cxn ang="0">
                  <a:pos x="14" y="108"/>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90" y="4"/>
                </a:cxn>
                <a:cxn ang="0">
                  <a:pos x="110" y="1"/>
                </a:cxn>
                <a:cxn ang="0">
                  <a:pos x="132" y="0"/>
                </a:cxn>
              </a:cxnLst>
              <a:rect l="0" t="0" r="r" b="b"/>
              <a:pathLst>
                <a:path w="264" h="148">
                  <a:moveTo>
                    <a:pt x="132" y="0"/>
                  </a:moveTo>
                  <a:lnTo>
                    <a:pt x="153" y="1"/>
                  </a:lnTo>
                  <a:lnTo>
                    <a:pt x="173" y="4"/>
                  </a:lnTo>
                  <a:lnTo>
                    <a:pt x="193" y="8"/>
                  </a:lnTo>
                  <a:lnTo>
                    <a:pt x="210" y="14"/>
                  </a:lnTo>
                  <a:lnTo>
                    <a:pt x="225" y="21"/>
                  </a:lnTo>
                  <a:lnTo>
                    <a:pt x="238" y="30"/>
                  </a:lnTo>
                  <a:lnTo>
                    <a:pt x="250" y="39"/>
                  </a:lnTo>
                  <a:lnTo>
                    <a:pt x="257" y="50"/>
                  </a:lnTo>
                  <a:lnTo>
                    <a:pt x="262" y="62"/>
                  </a:lnTo>
                  <a:lnTo>
                    <a:pt x="264" y="74"/>
                  </a:lnTo>
                  <a:lnTo>
                    <a:pt x="262" y="86"/>
                  </a:lnTo>
                  <a:lnTo>
                    <a:pt x="257" y="97"/>
                  </a:lnTo>
                  <a:lnTo>
                    <a:pt x="250" y="107"/>
                  </a:lnTo>
                  <a:lnTo>
                    <a:pt x="238" y="117"/>
                  </a:lnTo>
                  <a:lnTo>
                    <a:pt x="225" y="125"/>
                  </a:lnTo>
                  <a:lnTo>
                    <a:pt x="210" y="133"/>
                  </a:lnTo>
                  <a:lnTo>
                    <a:pt x="193" y="140"/>
                  </a:lnTo>
                  <a:lnTo>
                    <a:pt x="173" y="144"/>
                  </a:lnTo>
                  <a:lnTo>
                    <a:pt x="153" y="147"/>
                  </a:lnTo>
                  <a:lnTo>
                    <a:pt x="132" y="148"/>
                  </a:lnTo>
                  <a:lnTo>
                    <a:pt x="110" y="147"/>
                  </a:lnTo>
                  <a:lnTo>
                    <a:pt x="90" y="144"/>
                  </a:lnTo>
                  <a:lnTo>
                    <a:pt x="71" y="140"/>
                  </a:lnTo>
                  <a:lnTo>
                    <a:pt x="53" y="133"/>
                  </a:lnTo>
                  <a:lnTo>
                    <a:pt x="38" y="126"/>
                  </a:lnTo>
                  <a:lnTo>
                    <a:pt x="25" y="117"/>
                  </a:lnTo>
                  <a:lnTo>
                    <a:pt x="14" y="108"/>
                  </a:lnTo>
                  <a:lnTo>
                    <a:pt x="7" y="97"/>
                  </a:lnTo>
                  <a:lnTo>
                    <a:pt x="2" y="86"/>
                  </a:lnTo>
                  <a:lnTo>
                    <a:pt x="0" y="74"/>
                  </a:lnTo>
                  <a:lnTo>
                    <a:pt x="2" y="62"/>
                  </a:lnTo>
                  <a:lnTo>
                    <a:pt x="7" y="50"/>
                  </a:lnTo>
                  <a:lnTo>
                    <a:pt x="14" y="40"/>
                  </a:lnTo>
                  <a:lnTo>
                    <a:pt x="25" y="30"/>
                  </a:lnTo>
                  <a:lnTo>
                    <a:pt x="38" y="21"/>
                  </a:lnTo>
                  <a:lnTo>
                    <a:pt x="53" y="14"/>
                  </a:lnTo>
                  <a:lnTo>
                    <a:pt x="71" y="8"/>
                  </a:lnTo>
                  <a:lnTo>
                    <a:pt x="90" y="4"/>
                  </a:lnTo>
                  <a:lnTo>
                    <a:pt x="110" y="1"/>
                  </a:lnTo>
                  <a:lnTo>
                    <a:pt x="132" y="0"/>
                  </a:lnTo>
                  <a:close/>
                </a:path>
              </a:pathLst>
            </a:custGeom>
            <a:solidFill>
              <a:srgbClr val="F4F3D8"/>
            </a:solidFill>
            <a:ln w="0">
              <a:solidFill>
                <a:srgbClr val="F4F3D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20"/>
            <p:cNvSpPr>
              <a:spLocks/>
            </p:cNvSpPr>
            <p:nvPr/>
          </p:nvSpPr>
          <p:spPr bwMode="auto">
            <a:xfrm flipH="1">
              <a:off x="6795401" y="3303377"/>
              <a:ext cx="105730" cy="59725"/>
            </a:xfrm>
            <a:custGeom>
              <a:avLst/>
              <a:gdLst/>
              <a:ahLst/>
              <a:cxnLst>
                <a:cxn ang="0">
                  <a:pos x="131" y="0"/>
                </a:cxn>
                <a:cxn ang="0">
                  <a:pos x="152" y="1"/>
                </a:cxn>
                <a:cxn ang="0">
                  <a:pos x="172" y="4"/>
                </a:cxn>
                <a:cxn ang="0">
                  <a:pos x="191" y="8"/>
                </a:cxn>
                <a:cxn ang="0">
                  <a:pos x="208" y="14"/>
                </a:cxn>
                <a:cxn ang="0">
                  <a:pos x="223" y="21"/>
                </a:cxn>
                <a:cxn ang="0">
                  <a:pos x="236" y="30"/>
                </a:cxn>
                <a:cxn ang="0">
                  <a:pos x="248" y="40"/>
                </a:cxn>
                <a:cxn ang="0">
                  <a:pos x="255" y="50"/>
                </a:cxn>
                <a:cxn ang="0">
                  <a:pos x="260" y="62"/>
                </a:cxn>
                <a:cxn ang="0">
                  <a:pos x="262" y="74"/>
                </a:cxn>
                <a:cxn ang="0">
                  <a:pos x="260" y="86"/>
                </a:cxn>
                <a:cxn ang="0">
                  <a:pos x="255" y="97"/>
                </a:cxn>
                <a:cxn ang="0">
                  <a:pos x="248" y="107"/>
                </a:cxn>
                <a:cxn ang="0">
                  <a:pos x="236" y="117"/>
                </a:cxn>
                <a:cxn ang="0">
                  <a:pos x="223" y="125"/>
                </a:cxn>
                <a:cxn ang="0">
                  <a:pos x="208" y="133"/>
                </a:cxn>
                <a:cxn ang="0">
                  <a:pos x="191" y="140"/>
                </a:cxn>
                <a:cxn ang="0">
                  <a:pos x="172" y="144"/>
                </a:cxn>
                <a:cxn ang="0">
                  <a:pos x="152" y="147"/>
                </a:cxn>
                <a:cxn ang="0">
                  <a:pos x="131" y="148"/>
                </a:cxn>
                <a:cxn ang="0">
                  <a:pos x="109" y="147"/>
                </a:cxn>
                <a:cxn ang="0">
                  <a:pos x="89" y="144"/>
                </a:cxn>
                <a:cxn ang="0">
                  <a:pos x="71" y="140"/>
                </a:cxn>
                <a:cxn ang="0">
                  <a:pos x="53" y="133"/>
                </a:cxn>
                <a:cxn ang="0">
                  <a:pos x="38" y="125"/>
                </a:cxn>
                <a:cxn ang="0">
                  <a:pos x="25" y="117"/>
                </a:cxn>
                <a:cxn ang="0">
                  <a:pos x="14" y="107"/>
                </a:cxn>
                <a:cxn ang="0">
                  <a:pos x="7" y="97"/>
                </a:cxn>
                <a:cxn ang="0">
                  <a:pos x="2" y="86"/>
                </a:cxn>
                <a:cxn ang="0">
                  <a:pos x="0" y="74"/>
                </a:cxn>
                <a:cxn ang="0">
                  <a:pos x="2" y="62"/>
                </a:cxn>
                <a:cxn ang="0">
                  <a:pos x="7" y="50"/>
                </a:cxn>
                <a:cxn ang="0">
                  <a:pos x="14" y="40"/>
                </a:cxn>
                <a:cxn ang="0">
                  <a:pos x="25" y="30"/>
                </a:cxn>
                <a:cxn ang="0">
                  <a:pos x="38" y="21"/>
                </a:cxn>
                <a:cxn ang="0">
                  <a:pos x="53" y="14"/>
                </a:cxn>
                <a:cxn ang="0">
                  <a:pos x="71" y="8"/>
                </a:cxn>
                <a:cxn ang="0">
                  <a:pos x="89" y="4"/>
                </a:cxn>
                <a:cxn ang="0">
                  <a:pos x="109" y="1"/>
                </a:cxn>
                <a:cxn ang="0">
                  <a:pos x="131" y="0"/>
                </a:cxn>
              </a:cxnLst>
              <a:rect l="0" t="0" r="r" b="b"/>
              <a:pathLst>
                <a:path w="262" h="148">
                  <a:moveTo>
                    <a:pt x="131" y="0"/>
                  </a:moveTo>
                  <a:lnTo>
                    <a:pt x="152" y="1"/>
                  </a:lnTo>
                  <a:lnTo>
                    <a:pt x="172" y="4"/>
                  </a:lnTo>
                  <a:lnTo>
                    <a:pt x="191" y="8"/>
                  </a:lnTo>
                  <a:lnTo>
                    <a:pt x="208" y="14"/>
                  </a:lnTo>
                  <a:lnTo>
                    <a:pt x="223" y="21"/>
                  </a:lnTo>
                  <a:lnTo>
                    <a:pt x="236" y="30"/>
                  </a:lnTo>
                  <a:lnTo>
                    <a:pt x="248" y="40"/>
                  </a:lnTo>
                  <a:lnTo>
                    <a:pt x="255" y="50"/>
                  </a:lnTo>
                  <a:lnTo>
                    <a:pt x="260" y="62"/>
                  </a:lnTo>
                  <a:lnTo>
                    <a:pt x="262" y="74"/>
                  </a:lnTo>
                  <a:lnTo>
                    <a:pt x="260" y="86"/>
                  </a:lnTo>
                  <a:lnTo>
                    <a:pt x="255" y="97"/>
                  </a:lnTo>
                  <a:lnTo>
                    <a:pt x="248" y="107"/>
                  </a:lnTo>
                  <a:lnTo>
                    <a:pt x="236" y="117"/>
                  </a:lnTo>
                  <a:lnTo>
                    <a:pt x="223" y="125"/>
                  </a:lnTo>
                  <a:lnTo>
                    <a:pt x="208" y="133"/>
                  </a:lnTo>
                  <a:lnTo>
                    <a:pt x="191" y="140"/>
                  </a:lnTo>
                  <a:lnTo>
                    <a:pt x="172" y="144"/>
                  </a:lnTo>
                  <a:lnTo>
                    <a:pt x="152" y="147"/>
                  </a:lnTo>
                  <a:lnTo>
                    <a:pt x="131" y="148"/>
                  </a:lnTo>
                  <a:lnTo>
                    <a:pt x="109" y="147"/>
                  </a:lnTo>
                  <a:lnTo>
                    <a:pt x="89" y="144"/>
                  </a:lnTo>
                  <a:lnTo>
                    <a:pt x="71" y="140"/>
                  </a:lnTo>
                  <a:lnTo>
                    <a:pt x="53" y="133"/>
                  </a:lnTo>
                  <a:lnTo>
                    <a:pt x="38" y="125"/>
                  </a:lnTo>
                  <a:lnTo>
                    <a:pt x="25" y="117"/>
                  </a:lnTo>
                  <a:lnTo>
                    <a:pt x="14" y="107"/>
                  </a:lnTo>
                  <a:lnTo>
                    <a:pt x="7" y="97"/>
                  </a:lnTo>
                  <a:lnTo>
                    <a:pt x="2" y="86"/>
                  </a:lnTo>
                  <a:lnTo>
                    <a:pt x="0" y="74"/>
                  </a:lnTo>
                  <a:lnTo>
                    <a:pt x="2" y="62"/>
                  </a:lnTo>
                  <a:lnTo>
                    <a:pt x="7" y="50"/>
                  </a:lnTo>
                  <a:lnTo>
                    <a:pt x="14" y="40"/>
                  </a:lnTo>
                  <a:lnTo>
                    <a:pt x="25" y="30"/>
                  </a:lnTo>
                  <a:lnTo>
                    <a:pt x="38" y="21"/>
                  </a:lnTo>
                  <a:lnTo>
                    <a:pt x="53" y="14"/>
                  </a:lnTo>
                  <a:lnTo>
                    <a:pt x="71" y="8"/>
                  </a:lnTo>
                  <a:lnTo>
                    <a:pt x="89" y="4"/>
                  </a:lnTo>
                  <a:lnTo>
                    <a:pt x="109" y="1"/>
                  </a:lnTo>
                  <a:lnTo>
                    <a:pt x="131"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21"/>
            <p:cNvSpPr>
              <a:spLocks/>
            </p:cNvSpPr>
            <p:nvPr/>
          </p:nvSpPr>
          <p:spPr bwMode="auto">
            <a:xfrm flipH="1">
              <a:off x="6795805" y="3303780"/>
              <a:ext cx="104923" cy="58919"/>
            </a:xfrm>
            <a:custGeom>
              <a:avLst/>
              <a:gdLst/>
              <a:ahLst/>
              <a:cxnLst>
                <a:cxn ang="0">
                  <a:pos x="130" y="0"/>
                </a:cxn>
                <a:cxn ang="0">
                  <a:pos x="151" y="1"/>
                </a:cxn>
                <a:cxn ang="0">
                  <a:pos x="171" y="4"/>
                </a:cxn>
                <a:cxn ang="0">
                  <a:pos x="190" y="8"/>
                </a:cxn>
                <a:cxn ang="0">
                  <a:pos x="207" y="14"/>
                </a:cxn>
                <a:cxn ang="0">
                  <a:pos x="222" y="21"/>
                </a:cxn>
                <a:cxn ang="0">
                  <a:pos x="234" y="29"/>
                </a:cxn>
                <a:cxn ang="0">
                  <a:pos x="245" y="39"/>
                </a:cxn>
                <a:cxn ang="0">
                  <a:pos x="254" y="49"/>
                </a:cxn>
                <a:cxn ang="0">
                  <a:pos x="258" y="61"/>
                </a:cxn>
                <a:cxn ang="0">
                  <a:pos x="260" y="73"/>
                </a:cxn>
                <a:cxn ang="0">
                  <a:pos x="258" y="85"/>
                </a:cxn>
                <a:cxn ang="0">
                  <a:pos x="254" y="96"/>
                </a:cxn>
                <a:cxn ang="0">
                  <a:pos x="245" y="106"/>
                </a:cxn>
                <a:cxn ang="0">
                  <a:pos x="234" y="116"/>
                </a:cxn>
                <a:cxn ang="0">
                  <a:pos x="222" y="124"/>
                </a:cxn>
                <a:cxn ang="0">
                  <a:pos x="207" y="131"/>
                </a:cxn>
                <a:cxn ang="0">
                  <a:pos x="190" y="138"/>
                </a:cxn>
                <a:cxn ang="0">
                  <a:pos x="171" y="142"/>
                </a:cxn>
                <a:cxn ang="0">
                  <a:pos x="151" y="145"/>
                </a:cxn>
                <a:cxn ang="0">
                  <a:pos x="130" y="146"/>
                </a:cxn>
                <a:cxn ang="0">
                  <a:pos x="108" y="145"/>
                </a:cxn>
                <a:cxn ang="0">
                  <a:pos x="88" y="142"/>
                </a:cxn>
                <a:cxn ang="0">
                  <a:pos x="70" y="138"/>
                </a:cxn>
                <a:cxn ang="0">
                  <a:pos x="52" y="131"/>
                </a:cxn>
                <a:cxn ang="0">
                  <a:pos x="37" y="124"/>
                </a:cxn>
                <a:cxn ang="0">
                  <a:pos x="25" y="116"/>
                </a:cxn>
                <a:cxn ang="0">
                  <a:pos x="14" y="106"/>
                </a:cxn>
                <a:cxn ang="0">
                  <a:pos x="6" y="96"/>
                </a:cxn>
                <a:cxn ang="0">
                  <a:pos x="2" y="85"/>
                </a:cxn>
                <a:cxn ang="0">
                  <a:pos x="0" y="73"/>
                </a:cxn>
                <a:cxn ang="0">
                  <a:pos x="2" y="61"/>
                </a:cxn>
                <a:cxn ang="0">
                  <a:pos x="6" y="49"/>
                </a:cxn>
                <a:cxn ang="0">
                  <a:pos x="14" y="39"/>
                </a:cxn>
                <a:cxn ang="0">
                  <a:pos x="25" y="29"/>
                </a:cxn>
                <a:cxn ang="0">
                  <a:pos x="37" y="21"/>
                </a:cxn>
                <a:cxn ang="0">
                  <a:pos x="52" y="14"/>
                </a:cxn>
                <a:cxn ang="0">
                  <a:pos x="70" y="8"/>
                </a:cxn>
                <a:cxn ang="0">
                  <a:pos x="88" y="4"/>
                </a:cxn>
                <a:cxn ang="0">
                  <a:pos x="108" y="1"/>
                </a:cxn>
                <a:cxn ang="0">
                  <a:pos x="130" y="0"/>
                </a:cxn>
              </a:cxnLst>
              <a:rect l="0" t="0" r="r" b="b"/>
              <a:pathLst>
                <a:path w="260" h="146">
                  <a:moveTo>
                    <a:pt x="130" y="0"/>
                  </a:moveTo>
                  <a:lnTo>
                    <a:pt x="151" y="1"/>
                  </a:lnTo>
                  <a:lnTo>
                    <a:pt x="171" y="4"/>
                  </a:lnTo>
                  <a:lnTo>
                    <a:pt x="190" y="8"/>
                  </a:lnTo>
                  <a:lnTo>
                    <a:pt x="207" y="14"/>
                  </a:lnTo>
                  <a:lnTo>
                    <a:pt x="222" y="21"/>
                  </a:lnTo>
                  <a:lnTo>
                    <a:pt x="234" y="29"/>
                  </a:lnTo>
                  <a:lnTo>
                    <a:pt x="245" y="39"/>
                  </a:lnTo>
                  <a:lnTo>
                    <a:pt x="254" y="49"/>
                  </a:lnTo>
                  <a:lnTo>
                    <a:pt x="258" y="61"/>
                  </a:lnTo>
                  <a:lnTo>
                    <a:pt x="260" y="73"/>
                  </a:lnTo>
                  <a:lnTo>
                    <a:pt x="258" y="85"/>
                  </a:lnTo>
                  <a:lnTo>
                    <a:pt x="254" y="96"/>
                  </a:lnTo>
                  <a:lnTo>
                    <a:pt x="245" y="106"/>
                  </a:lnTo>
                  <a:lnTo>
                    <a:pt x="234" y="116"/>
                  </a:lnTo>
                  <a:lnTo>
                    <a:pt x="222" y="124"/>
                  </a:lnTo>
                  <a:lnTo>
                    <a:pt x="207" y="131"/>
                  </a:lnTo>
                  <a:lnTo>
                    <a:pt x="190" y="138"/>
                  </a:lnTo>
                  <a:lnTo>
                    <a:pt x="171" y="142"/>
                  </a:lnTo>
                  <a:lnTo>
                    <a:pt x="151" y="145"/>
                  </a:lnTo>
                  <a:lnTo>
                    <a:pt x="130" y="146"/>
                  </a:lnTo>
                  <a:lnTo>
                    <a:pt x="108" y="145"/>
                  </a:lnTo>
                  <a:lnTo>
                    <a:pt x="88" y="142"/>
                  </a:lnTo>
                  <a:lnTo>
                    <a:pt x="70" y="138"/>
                  </a:lnTo>
                  <a:lnTo>
                    <a:pt x="52" y="131"/>
                  </a:lnTo>
                  <a:lnTo>
                    <a:pt x="37" y="124"/>
                  </a:lnTo>
                  <a:lnTo>
                    <a:pt x="25" y="116"/>
                  </a:lnTo>
                  <a:lnTo>
                    <a:pt x="14" y="106"/>
                  </a:lnTo>
                  <a:lnTo>
                    <a:pt x="6" y="96"/>
                  </a:lnTo>
                  <a:lnTo>
                    <a:pt x="2" y="85"/>
                  </a:lnTo>
                  <a:lnTo>
                    <a:pt x="0" y="73"/>
                  </a:lnTo>
                  <a:lnTo>
                    <a:pt x="2" y="61"/>
                  </a:lnTo>
                  <a:lnTo>
                    <a:pt x="6" y="49"/>
                  </a:lnTo>
                  <a:lnTo>
                    <a:pt x="14" y="39"/>
                  </a:lnTo>
                  <a:lnTo>
                    <a:pt x="25" y="29"/>
                  </a:lnTo>
                  <a:lnTo>
                    <a:pt x="37" y="21"/>
                  </a:lnTo>
                  <a:lnTo>
                    <a:pt x="52" y="14"/>
                  </a:lnTo>
                  <a:lnTo>
                    <a:pt x="70" y="8"/>
                  </a:lnTo>
                  <a:lnTo>
                    <a:pt x="88" y="4"/>
                  </a:lnTo>
                  <a:lnTo>
                    <a:pt x="108" y="1"/>
                  </a:lnTo>
                  <a:lnTo>
                    <a:pt x="130" y="0"/>
                  </a:lnTo>
                  <a:close/>
                </a:path>
              </a:pathLst>
            </a:custGeom>
            <a:solidFill>
              <a:srgbClr val="F2F3DA"/>
            </a:solidFill>
            <a:ln w="0">
              <a:solidFill>
                <a:srgbClr val="F2F3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22"/>
            <p:cNvSpPr>
              <a:spLocks/>
            </p:cNvSpPr>
            <p:nvPr/>
          </p:nvSpPr>
          <p:spPr bwMode="auto">
            <a:xfrm flipH="1">
              <a:off x="6796208" y="3304184"/>
              <a:ext cx="103309" cy="58111"/>
            </a:xfrm>
            <a:custGeom>
              <a:avLst/>
              <a:gdLst/>
              <a:ahLst/>
              <a:cxnLst>
                <a:cxn ang="0">
                  <a:pos x="128" y="0"/>
                </a:cxn>
                <a:cxn ang="0">
                  <a:pos x="150" y="1"/>
                </a:cxn>
                <a:cxn ang="0">
                  <a:pos x="172" y="4"/>
                </a:cxn>
                <a:cxn ang="0">
                  <a:pos x="192" y="10"/>
                </a:cxn>
                <a:cxn ang="0">
                  <a:pos x="210" y="17"/>
                </a:cxn>
                <a:cxn ang="0">
                  <a:pos x="225" y="25"/>
                </a:cxn>
                <a:cxn ang="0">
                  <a:pos x="238" y="35"/>
                </a:cxn>
                <a:cxn ang="0">
                  <a:pos x="248" y="46"/>
                </a:cxn>
                <a:cxn ang="0">
                  <a:pos x="254" y="59"/>
                </a:cxn>
                <a:cxn ang="0">
                  <a:pos x="256" y="72"/>
                </a:cxn>
                <a:cxn ang="0">
                  <a:pos x="254" y="85"/>
                </a:cxn>
                <a:cxn ang="0">
                  <a:pos x="248" y="97"/>
                </a:cxn>
                <a:cxn ang="0">
                  <a:pos x="238" y="108"/>
                </a:cxn>
                <a:cxn ang="0">
                  <a:pos x="226" y="118"/>
                </a:cxn>
                <a:cxn ang="0">
                  <a:pos x="210" y="126"/>
                </a:cxn>
                <a:cxn ang="0">
                  <a:pos x="193" y="133"/>
                </a:cxn>
                <a:cxn ang="0">
                  <a:pos x="172" y="140"/>
                </a:cxn>
                <a:cxn ang="0">
                  <a:pos x="151" y="143"/>
                </a:cxn>
                <a:cxn ang="0">
                  <a:pos x="128" y="144"/>
                </a:cxn>
                <a:cxn ang="0">
                  <a:pos x="105" y="143"/>
                </a:cxn>
                <a:cxn ang="0">
                  <a:pos x="83" y="140"/>
                </a:cxn>
                <a:cxn ang="0">
                  <a:pos x="64" y="133"/>
                </a:cxn>
                <a:cxn ang="0">
                  <a:pos x="45" y="126"/>
                </a:cxn>
                <a:cxn ang="0">
                  <a:pos x="30" y="118"/>
                </a:cxn>
                <a:cxn ang="0">
                  <a:pos x="17" y="108"/>
                </a:cxn>
                <a:cxn ang="0">
                  <a:pos x="8" y="97"/>
                </a:cxn>
                <a:cxn ang="0">
                  <a:pos x="2" y="85"/>
                </a:cxn>
                <a:cxn ang="0">
                  <a:pos x="0" y="72"/>
                </a:cxn>
                <a:cxn ang="0">
                  <a:pos x="2" y="59"/>
                </a:cxn>
                <a:cxn ang="0">
                  <a:pos x="8" y="46"/>
                </a:cxn>
                <a:cxn ang="0">
                  <a:pos x="17" y="35"/>
                </a:cxn>
                <a:cxn ang="0">
                  <a:pos x="29" y="25"/>
                </a:cxn>
                <a:cxn ang="0">
                  <a:pos x="45" y="17"/>
                </a:cxn>
                <a:cxn ang="0">
                  <a:pos x="63" y="10"/>
                </a:cxn>
                <a:cxn ang="0">
                  <a:pos x="83" y="4"/>
                </a:cxn>
                <a:cxn ang="0">
                  <a:pos x="104" y="1"/>
                </a:cxn>
                <a:cxn ang="0">
                  <a:pos x="128" y="0"/>
                </a:cxn>
              </a:cxnLst>
              <a:rect l="0" t="0" r="r" b="b"/>
              <a:pathLst>
                <a:path w="256" h="144">
                  <a:moveTo>
                    <a:pt x="128" y="0"/>
                  </a:moveTo>
                  <a:lnTo>
                    <a:pt x="150" y="1"/>
                  </a:lnTo>
                  <a:lnTo>
                    <a:pt x="172" y="4"/>
                  </a:lnTo>
                  <a:lnTo>
                    <a:pt x="192" y="10"/>
                  </a:lnTo>
                  <a:lnTo>
                    <a:pt x="210" y="17"/>
                  </a:lnTo>
                  <a:lnTo>
                    <a:pt x="225" y="25"/>
                  </a:lnTo>
                  <a:lnTo>
                    <a:pt x="238" y="35"/>
                  </a:lnTo>
                  <a:lnTo>
                    <a:pt x="248" y="46"/>
                  </a:lnTo>
                  <a:lnTo>
                    <a:pt x="254" y="59"/>
                  </a:lnTo>
                  <a:lnTo>
                    <a:pt x="256" y="72"/>
                  </a:lnTo>
                  <a:lnTo>
                    <a:pt x="254" y="85"/>
                  </a:lnTo>
                  <a:lnTo>
                    <a:pt x="248" y="97"/>
                  </a:lnTo>
                  <a:lnTo>
                    <a:pt x="238" y="108"/>
                  </a:lnTo>
                  <a:lnTo>
                    <a:pt x="226" y="118"/>
                  </a:lnTo>
                  <a:lnTo>
                    <a:pt x="210" y="126"/>
                  </a:lnTo>
                  <a:lnTo>
                    <a:pt x="193" y="133"/>
                  </a:lnTo>
                  <a:lnTo>
                    <a:pt x="172" y="140"/>
                  </a:lnTo>
                  <a:lnTo>
                    <a:pt x="151" y="143"/>
                  </a:lnTo>
                  <a:lnTo>
                    <a:pt x="128" y="144"/>
                  </a:lnTo>
                  <a:lnTo>
                    <a:pt x="105" y="143"/>
                  </a:lnTo>
                  <a:lnTo>
                    <a:pt x="83" y="140"/>
                  </a:lnTo>
                  <a:lnTo>
                    <a:pt x="64" y="133"/>
                  </a:lnTo>
                  <a:lnTo>
                    <a:pt x="45" y="126"/>
                  </a:lnTo>
                  <a:lnTo>
                    <a:pt x="30" y="118"/>
                  </a:lnTo>
                  <a:lnTo>
                    <a:pt x="17" y="108"/>
                  </a:lnTo>
                  <a:lnTo>
                    <a:pt x="8" y="97"/>
                  </a:lnTo>
                  <a:lnTo>
                    <a:pt x="2" y="85"/>
                  </a:lnTo>
                  <a:lnTo>
                    <a:pt x="0" y="72"/>
                  </a:lnTo>
                  <a:lnTo>
                    <a:pt x="2" y="59"/>
                  </a:lnTo>
                  <a:lnTo>
                    <a:pt x="8" y="46"/>
                  </a:lnTo>
                  <a:lnTo>
                    <a:pt x="17" y="35"/>
                  </a:lnTo>
                  <a:lnTo>
                    <a:pt x="29" y="25"/>
                  </a:lnTo>
                  <a:lnTo>
                    <a:pt x="45" y="17"/>
                  </a:lnTo>
                  <a:lnTo>
                    <a:pt x="63" y="10"/>
                  </a:lnTo>
                  <a:lnTo>
                    <a:pt x="83" y="4"/>
                  </a:lnTo>
                  <a:lnTo>
                    <a:pt x="104" y="1"/>
                  </a:lnTo>
                  <a:lnTo>
                    <a:pt x="128" y="0"/>
                  </a:lnTo>
                  <a:close/>
                </a:path>
              </a:pathLst>
            </a:custGeom>
            <a:solidFill>
              <a:srgbClr val="F2F4DB"/>
            </a:solidFill>
            <a:ln w="0">
              <a:solidFill>
                <a:srgbClr val="F2F4D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23"/>
            <p:cNvSpPr>
              <a:spLocks/>
            </p:cNvSpPr>
            <p:nvPr/>
          </p:nvSpPr>
          <p:spPr bwMode="auto">
            <a:xfrm flipH="1">
              <a:off x="6796611" y="3303780"/>
              <a:ext cx="102502" cy="58111"/>
            </a:xfrm>
            <a:custGeom>
              <a:avLst/>
              <a:gdLst/>
              <a:ahLst/>
              <a:cxnLst>
                <a:cxn ang="0">
                  <a:pos x="127" y="0"/>
                </a:cxn>
                <a:cxn ang="0">
                  <a:pos x="149" y="1"/>
                </a:cxn>
                <a:cxn ang="0">
                  <a:pos x="171" y="4"/>
                </a:cxn>
                <a:cxn ang="0">
                  <a:pos x="191" y="10"/>
                </a:cxn>
                <a:cxn ang="0">
                  <a:pos x="209" y="17"/>
                </a:cxn>
                <a:cxn ang="0">
                  <a:pos x="224" y="25"/>
                </a:cxn>
                <a:cxn ang="0">
                  <a:pos x="236" y="35"/>
                </a:cxn>
                <a:cxn ang="0">
                  <a:pos x="246" y="46"/>
                </a:cxn>
                <a:cxn ang="0">
                  <a:pos x="252" y="59"/>
                </a:cxn>
                <a:cxn ang="0">
                  <a:pos x="254" y="72"/>
                </a:cxn>
                <a:cxn ang="0">
                  <a:pos x="252" y="85"/>
                </a:cxn>
                <a:cxn ang="0">
                  <a:pos x="246" y="97"/>
                </a:cxn>
                <a:cxn ang="0">
                  <a:pos x="236" y="108"/>
                </a:cxn>
                <a:cxn ang="0">
                  <a:pos x="224" y="118"/>
                </a:cxn>
                <a:cxn ang="0">
                  <a:pos x="209" y="126"/>
                </a:cxn>
                <a:cxn ang="0">
                  <a:pos x="191" y="133"/>
                </a:cxn>
                <a:cxn ang="0">
                  <a:pos x="171" y="140"/>
                </a:cxn>
                <a:cxn ang="0">
                  <a:pos x="149" y="143"/>
                </a:cxn>
                <a:cxn ang="0">
                  <a:pos x="127" y="144"/>
                </a:cxn>
                <a:cxn ang="0">
                  <a:pos x="104" y="143"/>
                </a:cxn>
                <a:cxn ang="0">
                  <a:pos x="82" y="140"/>
                </a:cxn>
                <a:cxn ang="0">
                  <a:pos x="63" y="133"/>
                </a:cxn>
                <a:cxn ang="0">
                  <a:pos x="44" y="126"/>
                </a:cxn>
                <a:cxn ang="0">
                  <a:pos x="29" y="118"/>
                </a:cxn>
                <a:cxn ang="0">
                  <a:pos x="17" y="108"/>
                </a:cxn>
                <a:cxn ang="0">
                  <a:pos x="8" y="97"/>
                </a:cxn>
                <a:cxn ang="0">
                  <a:pos x="2" y="85"/>
                </a:cxn>
                <a:cxn ang="0">
                  <a:pos x="0" y="72"/>
                </a:cxn>
                <a:cxn ang="0">
                  <a:pos x="2" y="59"/>
                </a:cxn>
                <a:cxn ang="0">
                  <a:pos x="8" y="46"/>
                </a:cxn>
                <a:cxn ang="0">
                  <a:pos x="17" y="35"/>
                </a:cxn>
                <a:cxn ang="0">
                  <a:pos x="29" y="25"/>
                </a:cxn>
                <a:cxn ang="0">
                  <a:pos x="44" y="17"/>
                </a:cxn>
                <a:cxn ang="0">
                  <a:pos x="63" y="10"/>
                </a:cxn>
                <a:cxn ang="0">
                  <a:pos x="82" y="4"/>
                </a:cxn>
                <a:cxn ang="0">
                  <a:pos x="104" y="1"/>
                </a:cxn>
                <a:cxn ang="0">
                  <a:pos x="127" y="0"/>
                </a:cxn>
              </a:cxnLst>
              <a:rect l="0" t="0" r="r" b="b"/>
              <a:pathLst>
                <a:path w="254" h="144">
                  <a:moveTo>
                    <a:pt x="127" y="0"/>
                  </a:moveTo>
                  <a:lnTo>
                    <a:pt x="149" y="1"/>
                  </a:lnTo>
                  <a:lnTo>
                    <a:pt x="171" y="4"/>
                  </a:lnTo>
                  <a:lnTo>
                    <a:pt x="191" y="10"/>
                  </a:lnTo>
                  <a:lnTo>
                    <a:pt x="209" y="17"/>
                  </a:lnTo>
                  <a:lnTo>
                    <a:pt x="224" y="25"/>
                  </a:lnTo>
                  <a:lnTo>
                    <a:pt x="236" y="35"/>
                  </a:lnTo>
                  <a:lnTo>
                    <a:pt x="246" y="46"/>
                  </a:lnTo>
                  <a:lnTo>
                    <a:pt x="252" y="59"/>
                  </a:lnTo>
                  <a:lnTo>
                    <a:pt x="254" y="72"/>
                  </a:lnTo>
                  <a:lnTo>
                    <a:pt x="252" y="85"/>
                  </a:lnTo>
                  <a:lnTo>
                    <a:pt x="246" y="97"/>
                  </a:lnTo>
                  <a:lnTo>
                    <a:pt x="236" y="108"/>
                  </a:lnTo>
                  <a:lnTo>
                    <a:pt x="224" y="118"/>
                  </a:lnTo>
                  <a:lnTo>
                    <a:pt x="209" y="126"/>
                  </a:lnTo>
                  <a:lnTo>
                    <a:pt x="191" y="133"/>
                  </a:lnTo>
                  <a:lnTo>
                    <a:pt x="171" y="140"/>
                  </a:lnTo>
                  <a:lnTo>
                    <a:pt x="149" y="143"/>
                  </a:lnTo>
                  <a:lnTo>
                    <a:pt x="127" y="144"/>
                  </a:lnTo>
                  <a:lnTo>
                    <a:pt x="104" y="143"/>
                  </a:lnTo>
                  <a:lnTo>
                    <a:pt x="82" y="140"/>
                  </a:lnTo>
                  <a:lnTo>
                    <a:pt x="63" y="133"/>
                  </a:lnTo>
                  <a:lnTo>
                    <a:pt x="44" y="126"/>
                  </a:lnTo>
                  <a:lnTo>
                    <a:pt x="29" y="118"/>
                  </a:lnTo>
                  <a:lnTo>
                    <a:pt x="17" y="108"/>
                  </a:lnTo>
                  <a:lnTo>
                    <a:pt x="8" y="97"/>
                  </a:lnTo>
                  <a:lnTo>
                    <a:pt x="2" y="85"/>
                  </a:lnTo>
                  <a:lnTo>
                    <a:pt x="0" y="72"/>
                  </a:lnTo>
                  <a:lnTo>
                    <a:pt x="2" y="59"/>
                  </a:lnTo>
                  <a:lnTo>
                    <a:pt x="8" y="46"/>
                  </a:lnTo>
                  <a:lnTo>
                    <a:pt x="17" y="35"/>
                  </a:lnTo>
                  <a:lnTo>
                    <a:pt x="29" y="25"/>
                  </a:lnTo>
                  <a:lnTo>
                    <a:pt x="44" y="17"/>
                  </a:lnTo>
                  <a:lnTo>
                    <a:pt x="63" y="10"/>
                  </a:lnTo>
                  <a:lnTo>
                    <a:pt x="82" y="4"/>
                  </a:lnTo>
                  <a:lnTo>
                    <a:pt x="104" y="1"/>
                  </a:lnTo>
                  <a:lnTo>
                    <a:pt x="127" y="0"/>
                  </a:lnTo>
                  <a:close/>
                </a:path>
              </a:pathLst>
            </a:custGeom>
            <a:solidFill>
              <a:srgbClr val="F2F4DA"/>
            </a:solidFill>
            <a:ln w="0">
              <a:solidFill>
                <a:srgbClr val="F2F4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24"/>
            <p:cNvSpPr>
              <a:spLocks/>
            </p:cNvSpPr>
            <p:nvPr/>
          </p:nvSpPr>
          <p:spPr bwMode="auto">
            <a:xfrm flipH="1">
              <a:off x="6796611" y="3304184"/>
              <a:ext cx="101695" cy="57304"/>
            </a:xfrm>
            <a:custGeom>
              <a:avLst/>
              <a:gdLst/>
              <a:ahLst/>
              <a:cxnLst>
                <a:cxn ang="0">
                  <a:pos x="126" y="0"/>
                </a:cxn>
                <a:cxn ang="0">
                  <a:pos x="148" y="1"/>
                </a:cxn>
                <a:cxn ang="0">
                  <a:pos x="169" y="4"/>
                </a:cxn>
                <a:cxn ang="0">
                  <a:pos x="189" y="9"/>
                </a:cxn>
                <a:cxn ang="0">
                  <a:pos x="207" y="16"/>
                </a:cxn>
                <a:cxn ang="0">
                  <a:pos x="222" y="25"/>
                </a:cxn>
                <a:cxn ang="0">
                  <a:pos x="234" y="35"/>
                </a:cxn>
                <a:cxn ang="0">
                  <a:pos x="244" y="45"/>
                </a:cxn>
                <a:cxn ang="0">
                  <a:pos x="250" y="58"/>
                </a:cxn>
                <a:cxn ang="0">
                  <a:pos x="252" y="71"/>
                </a:cxn>
                <a:cxn ang="0">
                  <a:pos x="250" y="84"/>
                </a:cxn>
                <a:cxn ang="0">
                  <a:pos x="244" y="96"/>
                </a:cxn>
                <a:cxn ang="0">
                  <a:pos x="234" y="106"/>
                </a:cxn>
                <a:cxn ang="0">
                  <a:pos x="222" y="116"/>
                </a:cxn>
                <a:cxn ang="0">
                  <a:pos x="207" y="125"/>
                </a:cxn>
                <a:cxn ang="0">
                  <a:pos x="190" y="132"/>
                </a:cxn>
                <a:cxn ang="0">
                  <a:pos x="169" y="138"/>
                </a:cxn>
                <a:cxn ang="0">
                  <a:pos x="148" y="141"/>
                </a:cxn>
                <a:cxn ang="0">
                  <a:pos x="126" y="142"/>
                </a:cxn>
                <a:cxn ang="0">
                  <a:pos x="103" y="141"/>
                </a:cxn>
                <a:cxn ang="0">
                  <a:pos x="82" y="138"/>
                </a:cxn>
                <a:cxn ang="0">
                  <a:pos x="63" y="132"/>
                </a:cxn>
                <a:cxn ang="0">
                  <a:pos x="44" y="125"/>
                </a:cxn>
                <a:cxn ang="0">
                  <a:pos x="29" y="116"/>
                </a:cxn>
                <a:cxn ang="0">
                  <a:pos x="17" y="106"/>
                </a:cxn>
                <a:cxn ang="0">
                  <a:pos x="8" y="96"/>
                </a:cxn>
                <a:cxn ang="0">
                  <a:pos x="2" y="84"/>
                </a:cxn>
                <a:cxn ang="0">
                  <a:pos x="0" y="71"/>
                </a:cxn>
                <a:cxn ang="0">
                  <a:pos x="2" y="58"/>
                </a:cxn>
                <a:cxn ang="0">
                  <a:pos x="8" y="45"/>
                </a:cxn>
                <a:cxn ang="0">
                  <a:pos x="17" y="35"/>
                </a:cxn>
                <a:cxn ang="0">
                  <a:pos x="29" y="25"/>
                </a:cxn>
                <a:cxn ang="0">
                  <a:pos x="44" y="16"/>
                </a:cxn>
                <a:cxn ang="0">
                  <a:pos x="62" y="9"/>
                </a:cxn>
                <a:cxn ang="0">
                  <a:pos x="82" y="4"/>
                </a:cxn>
                <a:cxn ang="0">
                  <a:pos x="103" y="1"/>
                </a:cxn>
                <a:cxn ang="0">
                  <a:pos x="126" y="0"/>
                </a:cxn>
              </a:cxnLst>
              <a:rect l="0" t="0" r="r" b="b"/>
              <a:pathLst>
                <a:path w="252" h="142">
                  <a:moveTo>
                    <a:pt x="126" y="0"/>
                  </a:moveTo>
                  <a:lnTo>
                    <a:pt x="148" y="1"/>
                  </a:lnTo>
                  <a:lnTo>
                    <a:pt x="169" y="4"/>
                  </a:lnTo>
                  <a:lnTo>
                    <a:pt x="189" y="9"/>
                  </a:lnTo>
                  <a:lnTo>
                    <a:pt x="207" y="16"/>
                  </a:lnTo>
                  <a:lnTo>
                    <a:pt x="222" y="25"/>
                  </a:lnTo>
                  <a:lnTo>
                    <a:pt x="234" y="35"/>
                  </a:lnTo>
                  <a:lnTo>
                    <a:pt x="244" y="45"/>
                  </a:lnTo>
                  <a:lnTo>
                    <a:pt x="250" y="58"/>
                  </a:lnTo>
                  <a:lnTo>
                    <a:pt x="252" y="71"/>
                  </a:lnTo>
                  <a:lnTo>
                    <a:pt x="250" y="84"/>
                  </a:lnTo>
                  <a:lnTo>
                    <a:pt x="244" y="96"/>
                  </a:lnTo>
                  <a:lnTo>
                    <a:pt x="234" y="106"/>
                  </a:lnTo>
                  <a:lnTo>
                    <a:pt x="222" y="116"/>
                  </a:lnTo>
                  <a:lnTo>
                    <a:pt x="207" y="125"/>
                  </a:lnTo>
                  <a:lnTo>
                    <a:pt x="190" y="132"/>
                  </a:lnTo>
                  <a:lnTo>
                    <a:pt x="169" y="138"/>
                  </a:lnTo>
                  <a:lnTo>
                    <a:pt x="148" y="141"/>
                  </a:lnTo>
                  <a:lnTo>
                    <a:pt x="126" y="142"/>
                  </a:lnTo>
                  <a:lnTo>
                    <a:pt x="103" y="141"/>
                  </a:lnTo>
                  <a:lnTo>
                    <a:pt x="82" y="138"/>
                  </a:lnTo>
                  <a:lnTo>
                    <a:pt x="63" y="132"/>
                  </a:lnTo>
                  <a:lnTo>
                    <a:pt x="44" y="125"/>
                  </a:lnTo>
                  <a:lnTo>
                    <a:pt x="29" y="116"/>
                  </a:lnTo>
                  <a:lnTo>
                    <a:pt x="17" y="106"/>
                  </a:lnTo>
                  <a:lnTo>
                    <a:pt x="8" y="96"/>
                  </a:lnTo>
                  <a:lnTo>
                    <a:pt x="2" y="84"/>
                  </a:lnTo>
                  <a:lnTo>
                    <a:pt x="0" y="71"/>
                  </a:lnTo>
                  <a:lnTo>
                    <a:pt x="2" y="58"/>
                  </a:lnTo>
                  <a:lnTo>
                    <a:pt x="8" y="45"/>
                  </a:lnTo>
                  <a:lnTo>
                    <a:pt x="17" y="35"/>
                  </a:lnTo>
                  <a:lnTo>
                    <a:pt x="29" y="25"/>
                  </a:lnTo>
                  <a:lnTo>
                    <a:pt x="44" y="16"/>
                  </a:lnTo>
                  <a:lnTo>
                    <a:pt x="62" y="9"/>
                  </a:lnTo>
                  <a:lnTo>
                    <a:pt x="82" y="4"/>
                  </a:lnTo>
                  <a:lnTo>
                    <a:pt x="103" y="1"/>
                  </a:lnTo>
                  <a:lnTo>
                    <a:pt x="126" y="0"/>
                  </a:lnTo>
                  <a:close/>
                </a:path>
              </a:pathLst>
            </a:custGeom>
            <a:solidFill>
              <a:srgbClr val="F2F4DC"/>
            </a:solidFill>
            <a:ln w="0">
              <a:solidFill>
                <a:srgbClr val="F2F4D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25"/>
            <p:cNvSpPr>
              <a:spLocks/>
            </p:cNvSpPr>
            <p:nvPr/>
          </p:nvSpPr>
          <p:spPr bwMode="auto">
            <a:xfrm flipH="1">
              <a:off x="6797015" y="3304587"/>
              <a:ext cx="100887" cy="56497"/>
            </a:xfrm>
            <a:custGeom>
              <a:avLst/>
              <a:gdLst/>
              <a:ahLst/>
              <a:cxnLst>
                <a:cxn ang="0">
                  <a:pos x="125" y="0"/>
                </a:cxn>
                <a:cxn ang="0">
                  <a:pos x="147" y="1"/>
                </a:cxn>
                <a:cxn ang="0">
                  <a:pos x="168" y="4"/>
                </a:cxn>
                <a:cxn ang="0">
                  <a:pos x="188" y="9"/>
                </a:cxn>
                <a:cxn ang="0">
                  <a:pos x="205" y="16"/>
                </a:cxn>
                <a:cxn ang="0">
                  <a:pos x="220" y="25"/>
                </a:cxn>
                <a:cxn ang="0">
                  <a:pos x="232" y="34"/>
                </a:cxn>
                <a:cxn ang="0">
                  <a:pos x="242" y="45"/>
                </a:cxn>
                <a:cxn ang="0">
                  <a:pos x="248" y="58"/>
                </a:cxn>
                <a:cxn ang="0">
                  <a:pos x="250" y="70"/>
                </a:cxn>
                <a:cxn ang="0">
                  <a:pos x="248" y="82"/>
                </a:cxn>
                <a:cxn ang="0">
                  <a:pos x="242" y="94"/>
                </a:cxn>
                <a:cxn ang="0">
                  <a:pos x="232" y="105"/>
                </a:cxn>
                <a:cxn ang="0">
                  <a:pos x="220" y="114"/>
                </a:cxn>
                <a:cxn ang="0">
                  <a:pos x="205" y="123"/>
                </a:cxn>
                <a:cxn ang="0">
                  <a:pos x="188" y="130"/>
                </a:cxn>
                <a:cxn ang="0">
                  <a:pos x="168" y="136"/>
                </a:cxn>
                <a:cxn ang="0">
                  <a:pos x="147" y="139"/>
                </a:cxn>
                <a:cxn ang="0">
                  <a:pos x="125" y="140"/>
                </a:cxn>
                <a:cxn ang="0">
                  <a:pos x="102"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2" y="1"/>
                </a:cxn>
                <a:cxn ang="0">
                  <a:pos x="125" y="0"/>
                </a:cxn>
              </a:cxnLst>
              <a:rect l="0" t="0" r="r" b="b"/>
              <a:pathLst>
                <a:path w="250" h="140">
                  <a:moveTo>
                    <a:pt x="125" y="0"/>
                  </a:moveTo>
                  <a:lnTo>
                    <a:pt x="147" y="1"/>
                  </a:lnTo>
                  <a:lnTo>
                    <a:pt x="168" y="4"/>
                  </a:lnTo>
                  <a:lnTo>
                    <a:pt x="188" y="9"/>
                  </a:lnTo>
                  <a:lnTo>
                    <a:pt x="205" y="16"/>
                  </a:lnTo>
                  <a:lnTo>
                    <a:pt x="220" y="25"/>
                  </a:lnTo>
                  <a:lnTo>
                    <a:pt x="232" y="34"/>
                  </a:lnTo>
                  <a:lnTo>
                    <a:pt x="242" y="45"/>
                  </a:lnTo>
                  <a:lnTo>
                    <a:pt x="248" y="58"/>
                  </a:lnTo>
                  <a:lnTo>
                    <a:pt x="250" y="70"/>
                  </a:lnTo>
                  <a:lnTo>
                    <a:pt x="248" y="82"/>
                  </a:lnTo>
                  <a:lnTo>
                    <a:pt x="242" y="94"/>
                  </a:lnTo>
                  <a:lnTo>
                    <a:pt x="232" y="105"/>
                  </a:lnTo>
                  <a:lnTo>
                    <a:pt x="220" y="114"/>
                  </a:lnTo>
                  <a:lnTo>
                    <a:pt x="205" y="123"/>
                  </a:lnTo>
                  <a:lnTo>
                    <a:pt x="188" y="130"/>
                  </a:lnTo>
                  <a:lnTo>
                    <a:pt x="168" y="136"/>
                  </a:lnTo>
                  <a:lnTo>
                    <a:pt x="147" y="139"/>
                  </a:lnTo>
                  <a:lnTo>
                    <a:pt x="125" y="140"/>
                  </a:lnTo>
                  <a:lnTo>
                    <a:pt x="102"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2" y="1"/>
                  </a:lnTo>
                  <a:lnTo>
                    <a:pt x="125" y="0"/>
                  </a:lnTo>
                  <a:close/>
                </a:path>
              </a:pathLst>
            </a:custGeom>
            <a:solidFill>
              <a:srgbClr val="F2F4DD"/>
            </a:solidFill>
            <a:ln w="0">
              <a:solidFill>
                <a:srgbClr val="F2F4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26"/>
            <p:cNvSpPr>
              <a:spLocks/>
            </p:cNvSpPr>
            <p:nvPr/>
          </p:nvSpPr>
          <p:spPr bwMode="auto">
            <a:xfrm flipH="1">
              <a:off x="6797015" y="3304184"/>
              <a:ext cx="100081" cy="56497"/>
            </a:xfrm>
            <a:custGeom>
              <a:avLst/>
              <a:gdLst/>
              <a:ahLst/>
              <a:cxnLst>
                <a:cxn ang="0">
                  <a:pos x="124" y="0"/>
                </a:cxn>
                <a:cxn ang="0">
                  <a:pos x="146" y="1"/>
                </a:cxn>
                <a:cxn ang="0">
                  <a:pos x="166" y="4"/>
                </a:cxn>
                <a:cxn ang="0">
                  <a:pos x="186" y="9"/>
                </a:cxn>
                <a:cxn ang="0">
                  <a:pos x="203" y="16"/>
                </a:cxn>
                <a:cxn ang="0">
                  <a:pos x="218" y="25"/>
                </a:cxn>
                <a:cxn ang="0">
                  <a:pos x="230" y="34"/>
                </a:cxn>
                <a:cxn ang="0">
                  <a:pos x="240" y="45"/>
                </a:cxn>
                <a:cxn ang="0">
                  <a:pos x="246" y="58"/>
                </a:cxn>
                <a:cxn ang="0">
                  <a:pos x="248" y="70"/>
                </a:cxn>
                <a:cxn ang="0">
                  <a:pos x="246" y="82"/>
                </a:cxn>
                <a:cxn ang="0">
                  <a:pos x="240" y="94"/>
                </a:cxn>
                <a:cxn ang="0">
                  <a:pos x="230" y="105"/>
                </a:cxn>
                <a:cxn ang="0">
                  <a:pos x="218" y="114"/>
                </a:cxn>
                <a:cxn ang="0">
                  <a:pos x="203" y="123"/>
                </a:cxn>
                <a:cxn ang="0">
                  <a:pos x="186" y="130"/>
                </a:cxn>
                <a:cxn ang="0">
                  <a:pos x="166" y="136"/>
                </a:cxn>
                <a:cxn ang="0">
                  <a:pos x="146" y="139"/>
                </a:cxn>
                <a:cxn ang="0">
                  <a:pos x="124" y="140"/>
                </a:cxn>
                <a:cxn ang="0">
                  <a:pos x="101" y="139"/>
                </a:cxn>
                <a:cxn ang="0">
                  <a:pos x="81" y="136"/>
                </a:cxn>
                <a:cxn ang="0">
                  <a:pos x="62" y="130"/>
                </a:cxn>
                <a:cxn ang="0">
                  <a:pos x="44" y="123"/>
                </a:cxn>
                <a:cxn ang="0">
                  <a:pos x="29" y="114"/>
                </a:cxn>
                <a:cxn ang="0">
                  <a:pos x="17" y="105"/>
                </a:cxn>
                <a:cxn ang="0">
                  <a:pos x="8" y="94"/>
                </a:cxn>
                <a:cxn ang="0">
                  <a:pos x="2" y="82"/>
                </a:cxn>
                <a:cxn ang="0">
                  <a:pos x="0" y="70"/>
                </a:cxn>
                <a:cxn ang="0">
                  <a:pos x="2" y="58"/>
                </a:cxn>
                <a:cxn ang="0">
                  <a:pos x="8" y="45"/>
                </a:cxn>
                <a:cxn ang="0">
                  <a:pos x="17" y="34"/>
                </a:cxn>
                <a:cxn ang="0">
                  <a:pos x="29" y="25"/>
                </a:cxn>
                <a:cxn ang="0">
                  <a:pos x="44" y="16"/>
                </a:cxn>
                <a:cxn ang="0">
                  <a:pos x="62" y="9"/>
                </a:cxn>
                <a:cxn ang="0">
                  <a:pos x="81" y="4"/>
                </a:cxn>
                <a:cxn ang="0">
                  <a:pos x="101" y="1"/>
                </a:cxn>
                <a:cxn ang="0">
                  <a:pos x="124" y="0"/>
                </a:cxn>
              </a:cxnLst>
              <a:rect l="0" t="0" r="r" b="b"/>
              <a:pathLst>
                <a:path w="248" h="140">
                  <a:moveTo>
                    <a:pt x="124" y="0"/>
                  </a:moveTo>
                  <a:lnTo>
                    <a:pt x="146" y="1"/>
                  </a:lnTo>
                  <a:lnTo>
                    <a:pt x="166" y="4"/>
                  </a:lnTo>
                  <a:lnTo>
                    <a:pt x="186" y="9"/>
                  </a:lnTo>
                  <a:lnTo>
                    <a:pt x="203" y="16"/>
                  </a:lnTo>
                  <a:lnTo>
                    <a:pt x="218" y="25"/>
                  </a:lnTo>
                  <a:lnTo>
                    <a:pt x="230" y="34"/>
                  </a:lnTo>
                  <a:lnTo>
                    <a:pt x="240" y="45"/>
                  </a:lnTo>
                  <a:lnTo>
                    <a:pt x="246" y="58"/>
                  </a:lnTo>
                  <a:lnTo>
                    <a:pt x="248" y="70"/>
                  </a:lnTo>
                  <a:lnTo>
                    <a:pt x="246" y="82"/>
                  </a:lnTo>
                  <a:lnTo>
                    <a:pt x="240" y="94"/>
                  </a:lnTo>
                  <a:lnTo>
                    <a:pt x="230" y="105"/>
                  </a:lnTo>
                  <a:lnTo>
                    <a:pt x="218" y="114"/>
                  </a:lnTo>
                  <a:lnTo>
                    <a:pt x="203" y="123"/>
                  </a:lnTo>
                  <a:lnTo>
                    <a:pt x="186" y="130"/>
                  </a:lnTo>
                  <a:lnTo>
                    <a:pt x="166" y="136"/>
                  </a:lnTo>
                  <a:lnTo>
                    <a:pt x="146" y="139"/>
                  </a:lnTo>
                  <a:lnTo>
                    <a:pt x="124" y="140"/>
                  </a:lnTo>
                  <a:lnTo>
                    <a:pt x="101" y="139"/>
                  </a:lnTo>
                  <a:lnTo>
                    <a:pt x="81" y="136"/>
                  </a:lnTo>
                  <a:lnTo>
                    <a:pt x="62" y="130"/>
                  </a:lnTo>
                  <a:lnTo>
                    <a:pt x="44" y="123"/>
                  </a:lnTo>
                  <a:lnTo>
                    <a:pt x="29" y="114"/>
                  </a:lnTo>
                  <a:lnTo>
                    <a:pt x="17" y="105"/>
                  </a:lnTo>
                  <a:lnTo>
                    <a:pt x="8" y="94"/>
                  </a:lnTo>
                  <a:lnTo>
                    <a:pt x="2" y="82"/>
                  </a:lnTo>
                  <a:lnTo>
                    <a:pt x="0" y="70"/>
                  </a:lnTo>
                  <a:lnTo>
                    <a:pt x="2" y="58"/>
                  </a:lnTo>
                  <a:lnTo>
                    <a:pt x="8" y="45"/>
                  </a:lnTo>
                  <a:lnTo>
                    <a:pt x="17" y="34"/>
                  </a:lnTo>
                  <a:lnTo>
                    <a:pt x="29" y="25"/>
                  </a:lnTo>
                  <a:lnTo>
                    <a:pt x="44" y="16"/>
                  </a:lnTo>
                  <a:lnTo>
                    <a:pt x="62" y="9"/>
                  </a:lnTo>
                  <a:lnTo>
                    <a:pt x="81" y="4"/>
                  </a:lnTo>
                  <a:lnTo>
                    <a:pt x="101" y="1"/>
                  </a:lnTo>
                  <a:lnTo>
                    <a:pt x="124" y="0"/>
                  </a:lnTo>
                  <a:close/>
                </a:path>
              </a:pathLst>
            </a:custGeom>
            <a:solidFill>
              <a:srgbClr val="F2F5DD"/>
            </a:solidFill>
            <a:ln w="0">
              <a:solidFill>
                <a:srgbClr val="F2F5DD"/>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27"/>
            <p:cNvSpPr>
              <a:spLocks/>
            </p:cNvSpPr>
            <p:nvPr/>
          </p:nvSpPr>
          <p:spPr bwMode="auto">
            <a:xfrm flipH="1">
              <a:off x="6797419" y="3304587"/>
              <a:ext cx="99273" cy="55690"/>
            </a:xfrm>
            <a:custGeom>
              <a:avLst/>
              <a:gdLst/>
              <a:ahLst/>
              <a:cxnLst>
                <a:cxn ang="0">
                  <a:pos x="123" y="0"/>
                </a:cxn>
                <a:cxn ang="0">
                  <a:pos x="145" y="1"/>
                </a:cxn>
                <a:cxn ang="0">
                  <a:pos x="165" y="4"/>
                </a:cxn>
                <a:cxn ang="0">
                  <a:pos x="185" y="9"/>
                </a:cxn>
                <a:cxn ang="0">
                  <a:pos x="202" y="16"/>
                </a:cxn>
                <a:cxn ang="0">
                  <a:pos x="217" y="24"/>
                </a:cxn>
                <a:cxn ang="0">
                  <a:pos x="229" y="33"/>
                </a:cxn>
                <a:cxn ang="0">
                  <a:pos x="238" y="44"/>
                </a:cxn>
                <a:cxn ang="0">
                  <a:pos x="244" y="57"/>
                </a:cxn>
                <a:cxn ang="0">
                  <a:pos x="246" y="69"/>
                </a:cxn>
                <a:cxn ang="0">
                  <a:pos x="244" y="81"/>
                </a:cxn>
                <a:cxn ang="0">
                  <a:pos x="238" y="93"/>
                </a:cxn>
                <a:cxn ang="0">
                  <a:pos x="229" y="104"/>
                </a:cxn>
                <a:cxn ang="0">
                  <a:pos x="217" y="113"/>
                </a:cxn>
                <a:cxn ang="0">
                  <a:pos x="202" y="121"/>
                </a:cxn>
                <a:cxn ang="0">
                  <a:pos x="185" y="128"/>
                </a:cxn>
                <a:cxn ang="0">
                  <a:pos x="165" y="134"/>
                </a:cxn>
                <a:cxn ang="0">
                  <a:pos x="145" y="137"/>
                </a:cxn>
                <a:cxn ang="0">
                  <a:pos x="123" y="138"/>
                </a:cxn>
                <a:cxn ang="0">
                  <a:pos x="100" y="137"/>
                </a:cxn>
                <a:cxn ang="0">
                  <a:pos x="80" y="134"/>
                </a:cxn>
                <a:cxn ang="0">
                  <a:pos x="61" y="128"/>
                </a:cxn>
                <a:cxn ang="0">
                  <a:pos x="43" y="121"/>
                </a:cxn>
                <a:cxn ang="0">
                  <a:pos x="28" y="113"/>
                </a:cxn>
                <a:cxn ang="0">
                  <a:pos x="16" y="104"/>
                </a:cxn>
                <a:cxn ang="0">
                  <a:pos x="8" y="93"/>
                </a:cxn>
                <a:cxn ang="0">
                  <a:pos x="2" y="81"/>
                </a:cxn>
                <a:cxn ang="0">
                  <a:pos x="0" y="69"/>
                </a:cxn>
                <a:cxn ang="0">
                  <a:pos x="2" y="57"/>
                </a:cxn>
                <a:cxn ang="0">
                  <a:pos x="8" y="44"/>
                </a:cxn>
                <a:cxn ang="0">
                  <a:pos x="16" y="33"/>
                </a:cxn>
                <a:cxn ang="0">
                  <a:pos x="28" y="24"/>
                </a:cxn>
                <a:cxn ang="0">
                  <a:pos x="43" y="16"/>
                </a:cxn>
                <a:cxn ang="0">
                  <a:pos x="61" y="9"/>
                </a:cxn>
                <a:cxn ang="0">
                  <a:pos x="80" y="4"/>
                </a:cxn>
                <a:cxn ang="0">
                  <a:pos x="100" y="1"/>
                </a:cxn>
                <a:cxn ang="0">
                  <a:pos x="123" y="0"/>
                </a:cxn>
              </a:cxnLst>
              <a:rect l="0" t="0" r="r" b="b"/>
              <a:pathLst>
                <a:path w="246" h="138">
                  <a:moveTo>
                    <a:pt x="123" y="0"/>
                  </a:moveTo>
                  <a:lnTo>
                    <a:pt x="145" y="1"/>
                  </a:lnTo>
                  <a:lnTo>
                    <a:pt x="165" y="4"/>
                  </a:lnTo>
                  <a:lnTo>
                    <a:pt x="185" y="9"/>
                  </a:lnTo>
                  <a:lnTo>
                    <a:pt x="202" y="16"/>
                  </a:lnTo>
                  <a:lnTo>
                    <a:pt x="217" y="24"/>
                  </a:lnTo>
                  <a:lnTo>
                    <a:pt x="229" y="33"/>
                  </a:lnTo>
                  <a:lnTo>
                    <a:pt x="238" y="44"/>
                  </a:lnTo>
                  <a:lnTo>
                    <a:pt x="244" y="57"/>
                  </a:lnTo>
                  <a:lnTo>
                    <a:pt x="246" y="69"/>
                  </a:lnTo>
                  <a:lnTo>
                    <a:pt x="244" y="81"/>
                  </a:lnTo>
                  <a:lnTo>
                    <a:pt x="238" y="93"/>
                  </a:lnTo>
                  <a:lnTo>
                    <a:pt x="229" y="104"/>
                  </a:lnTo>
                  <a:lnTo>
                    <a:pt x="217" y="113"/>
                  </a:lnTo>
                  <a:lnTo>
                    <a:pt x="202" y="121"/>
                  </a:lnTo>
                  <a:lnTo>
                    <a:pt x="185" y="128"/>
                  </a:lnTo>
                  <a:lnTo>
                    <a:pt x="165" y="134"/>
                  </a:lnTo>
                  <a:lnTo>
                    <a:pt x="145" y="137"/>
                  </a:lnTo>
                  <a:lnTo>
                    <a:pt x="123" y="138"/>
                  </a:lnTo>
                  <a:lnTo>
                    <a:pt x="100" y="137"/>
                  </a:lnTo>
                  <a:lnTo>
                    <a:pt x="80" y="134"/>
                  </a:lnTo>
                  <a:lnTo>
                    <a:pt x="61" y="128"/>
                  </a:lnTo>
                  <a:lnTo>
                    <a:pt x="43" y="121"/>
                  </a:lnTo>
                  <a:lnTo>
                    <a:pt x="28" y="113"/>
                  </a:lnTo>
                  <a:lnTo>
                    <a:pt x="16" y="104"/>
                  </a:lnTo>
                  <a:lnTo>
                    <a:pt x="8" y="93"/>
                  </a:lnTo>
                  <a:lnTo>
                    <a:pt x="2" y="81"/>
                  </a:lnTo>
                  <a:lnTo>
                    <a:pt x="0" y="69"/>
                  </a:lnTo>
                  <a:lnTo>
                    <a:pt x="2" y="57"/>
                  </a:lnTo>
                  <a:lnTo>
                    <a:pt x="8" y="44"/>
                  </a:lnTo>
                  <a:lnTo>
                    <a:pt x="16" y="33"/>
                  </a:lnTo>
                  <a:lnTo>
                    <a:pt x="28" y="24"/>
                  </a:lnTo>
                  <a:lnTo>
                    <a:pt x="43" y="16"/>
                  </a:lnTo>
                  <a:lnTo>
                    <a:pt x="61" y="9"/>
                  </a:lnTo>
                  <a:lnTo>
                    <a:pt x="80" y="4"/>
                  </a:lnTo>
                  <a:lnTo>
                    <a:pt x="100" y="1"/>
                  </a:lnTo>
                  <a:lnTo>
                    <a:pt x="123" y="0"/>
                  </a:lnTo>
                  <a:close/>
                </a:path>
              </a:pathLst>
            </a:custGeom>
            <a:solidFill>
              <a:srgbClr val="F2F5DF"/>
            </a:solidFill>
            <a:ln w="0">
              <a:solidFill>
                <a:srgbClr val="F2F5D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28"/>
            <p:cNvSpPr>
              <a:spLocks/>
            </p:cNvSpPr>
            <p:nvPr/>
          </p:nvSpPr>
          <p:spPr bwMode="auto">
            <a:xfrm flipH="1">
              <a:off x="6797419" y="3305394"/>
              <a:ext cx="98466" cy="54883"/>
            </a:xfrm>
            <a:custGeom>
              <a:avLst/>
              <a:gdLst/>
              <a:ahLst/>
              <a:cxnLst>
                <a:cxn ang="0">
                  <a:pos x="122" y="0"/>
                </a:cxn>
                <a:cxn ang="0">
                  <a:pos x="143" y="1"/>
                </a:cxn>
                <a:cxn ang="0">
                  <a:pos x="164" y="4"/>
                </a:cxn>
                <a:cxn ang="0">
                  <a:pos x="183" y="9"/>
                </a:cxn>
                <a:cxn ang="0">
                  <a:pos x="200" y="16"/>
                </a:cxn>
                <a:cxn ang="0">
                  <a:pos x="215" y="24"/>
                </a:cxn>
                <a:cxn ang="0">
                  <a:pos x="227" y="33"/>
                </a:cxn>
                <a:cxn ang="0">
                  <a:pos x="236" y="44"/>
                </a:cxn>
                <a:cxn ang="0">
                  <a:pos x="242" y="56"/>
                </a:cxn>
                <a:cxn ang="0">
                  <a:pos x="244" y="68"/>
                </a:cxn>
                <a:cxn ang="0">
                  <a:pos x="242" y="80"/>
                </a:cxn>
                <a:cxn ang="0">
                  <a:pos x="236" y="91"/>
                </a:cxn>
                <a:cxn ang="0">
                  <a:pos x="227" y="102"/>
                </a:cxn>
                <a:cxn ang="0">
                  <a:pos x="215" y="111"/>
                </a:cxn>
                <a:cxn ang="0">
                  <a:pos x="200" y="119"/>
                </a:cxn>
                <a:cxn ang="0">
                  <a:pos x="183" y="126"/>
                </a:cxn>
                <a:cxn ang="0">
                  <a:pos x="164" y="132"/>
                </a:cxn>
                <a:cxn ang="0">
                  <a:pos x="143" y="135"/>
                </a:cxn>
                <a:cxn ang="0">
                  <a:pos x="122" y="136"/>
                </a:cxn>
                <a:cxn ang="0">
                  <a:pos x="100" y="135"/>
                </a:cxn>
                <a:cxn ang="0">
                  <a:pos x="79" y="132"/>
                </a:cxn>
                <a:cxn ang="0">
                  <a:pos x="61" y="126"/>
                </a:cxn>
                <a:cxn ang="0">
                  <a:pos x="44" y="119"/>
                </a:cxn>
                <a:cxn ang="0">
                  <a:pos x="28" y="111"/>
                </a:cxn>
                <a:cxn ang="0">
                  <a:pos x="16" y="102"/>
                </a:cxn>
                <a:cxn ang="0">
                  <a:pos x="8" y="91"/>
                </a:cxn>
                <a:cxn ang="0">
                  <a:pos x="2" y="80"/>
                </a:cxn>
                <a:cxn ang="0">
                  <a:pos x="0" y="68"/>
                </a:cxn>
                <a:cxn ang="0">
                  <a:pos x="2" y="56"/>
                </a:cxn>
                <a:cxn ang="0">
                  <a:pos x="8" y="44"/>
                </a:cxn>
                <a:cxn ang="0">
                  <a:pos x="16" y="33"/>
                </a:cxn>
                <a:cxn ang="0">
                  <a:pos x="28" y="24"/>
                </a:cxn>
                <a:cxn ang="0">
                  <a:pos x="44" y="16"/>
                </a:cxn>
                <a:cxn ang="0">
                  <a:pos x="61" y="9"/>
                </a:cxn>
                <a:cxn ang="0">
                  <a:pos x="79" y="4"/>
                </a:cxn>
                <a:cxn ang="0">
                  <a:pos x="100" y="1"/>
                </a:cxn>
                <a:cxn ang="0">
                  <a:pos x="122" y="0"/>
                </a:cxn>
              </a:cxnLst>
              <a:rect l="0" t="0" r="r" b="b"/>
              <a:pathLst>
                <a:path w="244" h="136">
                  <a:moveTo>
                    <a:pt x="122" y="0"/>
                  </a:moveTo>
                  <a:lnTo>
                    <a:pt x="143" y="1"/>
                  </a:lnTo>
                  <a:lnTo>
                    <a:pt x="164" y="4"/>
                  </a:lnTo>
                  <a:lnTo>
                    <a:pt x="183" y="9"/>
                  </a:lnTo>
                  <a:lnTo>
                    <a:pt x="200" y="16"/>
                  </a:lnTo>
                  <a:lnTo>
                    <a:pt x="215" y="24"/>
                  </a:lnTo>
                  <a:lnTo>
                    <a:pt x="227" y="33"/>
                  </a:lnTo>
                  <a:lnTo>
                    <a:pt x="236" y="44"/>
                  </a:lnTo>
                  <a:lnTo>
                    <a:pt x="242" y="56"/>
                  </a:lnTo>
                  <a:lnTo>
                    <a:pt x="244" y="68"/>
                  </a:lnTo>
                  <a:lnTo>
                    <a:pt x="242" y="80"/>
                  </a:lnTo>
                  <a:lnTo>
                    <a:pt x="236" y="91"/>
                  </a:lnTo>
                  <a:lnTo>
                    <a:pt x="227" y="102"/>
                  </a:lnTo>
                  <a:lnTo>
                    <a:pt x="215" y="111"/>
                  </a:lnTo>
                  <a:lnTo>
                    <a:pt x="200" y="119"/>
                  </a:lnTo>
                  <a:lnTo>
                    <a:pt x="183" y="126"/>
                  </a:lnTo>
                  <a:lnTo>
                    <a:pt x="164" y="132"/>
                  </a:lnTo>
                  <a:lnTo>
                    <a:pt x="143" y="135"/>
                  </a:lnTo>
                  <a:lnTo>
                    <a:pt x="122" y="136"/>
                  </a:lnTo>
                  <a:lnTo>
                    <a:pt x="100" y="135"/>
                  </a:lnTo>
                  <a:lnTo>
                    <a:pt x="79" y="132"/>
                  </a:lnTo>
                  <a:lnTo>
                    <a:pt x="61" y="126"/>
                  </a:lnTo>
                  <a:lnTo>
                    <a:pt x="44" y="119"/>
                  </a:lnTo>
                  <a:lnTo>
                    <a:pt x="28" y="111"/>
                  </a:lnTo>
                  <a:lnTo>
                    <a:pt x="16" y="102"/>
                  </a:lnTo>
                  <a:lnTo>
                    <a:pt x="8" y="91"/>
                  </a:lnTo>
                  <a:lnTo>
                    <a:pt x="2" y="80"/>
                  </a:lnTo>
                  <a:lnTo>
                    <a:pt x="0" y="68"/>
                  </a:lnTo>
                  <a:lnTo>
                    <a:pt x="2" y="56"/>
                  </a:lnTo>
                  <a:lnTo>
                    <a:pt x="8" y="44"/>
                  </a:lnTo>
                  <a:lnTo>
                    <a:pt x="16" y="33"/>
                  </a:lnTo>
                  <a:lnTo>
                    <a:pt x="28" y="24"/>
                  </a:lnTo>
                  <a:lnTo>
                    <a:pt x="44" y="16"/>
                  </a:lnTo>
                  <a:lnTo>
                    <a:pt x="61" y="9"/>
                  </a:lnTo>
                  <a:lnTo>
                    <a:pt x="79" y="4"/>
                  </a:lnTo>
                  <a:lnTo>
                    <a:pt x="100" y="1"/>
                  </a:lnTo>
                  <a:lnTo>
                    <a:pt x="122"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29"/>
            <p:cNvSpPr>
              <a:spLocks/>
            </p:cNvSpPr>
            <p:nvPr/>
          </p:nvSpPr>
          <p:spPr bwMode="auto">
            <a:xfrm flipH="1">
              <a:off x="6797822" y="3304990"/>
              <a:ext cx="96852" cy="54883"/>
            </a:xfrm>
            <a:custGeom>
              <a:avLst/>
              <a:gdLst/>
              <a:ahLst/>
              <a:cxnLst>
                <a:cxn ang="0">
                  <a:pos x="120" y="0"/>
                </a:cxn>
                <a:cxn ang="0">
                  <a:pos x="141" y="1"/>
                </a:cxn>
                <a:cxn ang="0">
                  <a:pos x="161" y="4"/>
                </a:cxn>
                <a:cxn ang="0">
                  <a:pos x="180" y="9"/>
                </a:cxn>
                <a:cxn ang="0">
                  <a:pos x="197" y="16"/>
                </a:cxn>
                <a:cxn ang="0">
                  <a:pos x="211" y="24"/>
                </a:cxn>
                <a:cxn ang="0">
                  <a:pos x="223" y="33"/>
                </a:cxn>
                <a:cxn ang="0">
                  <a:pos x="233" y="44"/>
                </a:cxn>
                <a:cxn ang="0">
                  <a:pos x="238" y="56"/>
                </a:cxn>
                <a:cxn ang="0">
                  <a:pos x="240" y="68"/>
                </a:cxn>
                <a:cxn ang="0">
                  <a:pos x="238" y="80"/>
                </a:cxn>
                <a:cxn ang="0">
                  <a:pos x="233" y="91"/>
                </a:cxn>
                <a:cxn ang="0">
                  <a:pos x="223" y="102"/>
                </a:cxn>
                <a:cxn ang="0">
                  <a:pos x="211" y="111"/>
                </a:cxn>
                <a:cxn ang="0">
                  <a:pos x="197" y="119"/>
                </a:cxn>
                <a:cxn ang="0">
                  <a:pos x="180" y="126"/>
                </a:cxn>
                <a:cxn ang="0">
                  <a:pos x="161" y="131"/>
                </a:cxn>
                <a:cxn ang="0">
                  <a:pos x="141" y="135"/>
                </a:cxn>
                <a:cxn ang="0">
                  <a:pos x="120" y="136"/>
                </a:cxn>
                <a:cxn ang="0">
                  <a:pos x="98" y="135"/>
                </a:cxn>
                <a:cxn ang="0">
                  <a:pos x="78" y="131"/>
                </a:cxn>
                <a:cxn ang="0">
                  <a:pos x="60" y="126"/>
                </a:cxn>
                <a:cxn ang="0">
                  <a:pos x="43" y="119"/>
                </a:cxn>
                <a:cxn ang="0">
                  <a:pos x="28" y="111"/>
                </a:cxn>
                <a:cxn ang="0">
                  <a:pos x="16" y="102"/>
                </a:cxn>
                <a:cxn ang="0">
                  <a:pos x="7" y="91"/>
                </a:cxn>
                <a:cxn ang="0">
                  <a:pos x="2" y="80"/>
                </a:cxn>
                <a:cxn ang="0">
                  <a:pos x="0" y="68"/>
                </a:cxn>
                <a:cxn ang="0">
                  <a:pos x="2" y="56"/>
                </a:cxn>
                <a:cxn ang="0">
                  <a:pos x="7" y="44"/>
                </a:cxn>
                <a:cxn ang="0">
                  <a:pos x="16" y="33"/>
                </a:cxn>
                <a:cxn ang="0">
                  <a:pos x="28" y="24"/>
                </a:cxn>
                <a:cxn ang="0">
                  <a:pos x="43" y="16"/>
                </a:cxn>
                <a:cxn ang="0">
                  <a:pos x="60" y="9"/>
                </a:cxn>
                <a:cxn ang="0">
                  <a:pos x="78" y="4"/>
                </a:cxn>
                <a:cxn ang="0">
                  <a:pos x="98" y="1"/>
                </a:cxn>
                <a:cxn ang="0">
                  <a:pos x="120" y="0"/>
                </a:cxn>
              </a:cxnLst>
              <a:rect l="0" t="0" r="r" b="b"/>
              <a:pathLst>
                <a:path w="240" h="136">
                  <a:moveTo>
                    <a:pt x="120" y="0"/>
                  </a:moveTo>
                  <a:lnTo>
                    <a:pt x="141" y="1"/>
                  </a:lnTo>
                  <a:lnTo>
                    <a:pt x="161" y="4"/>
                  </a:lnTo>
                  <a:lnTo>
                    <a:pt x="180" y="9"/>
                  </a:lnTo>
                  <a:lnTo>
                    <a:pt x="197" y="16"/>
                  </a:lnTo>
                  <a:lnTo>
                    <a:pt x="211" y="24"/>
                  </a:lnTo>
                  <a:lnTo>
                    <a:pt x="223" y="33"/>
                  </a:lnTo>
                  <a:lnTo>
                    <a:pt x="233" y="44"/>
                  </a:lnTo>
                  <a:lnTo>
                    <a:pt x="238" y="56"/>
                  </a:lnTo>
                  <a:lnTo>
                    <a:pt x="240" y="68"/>
                  </a:lnTo>
                  <a:lnTo>
                    <a:pt x="238" y="80"/>
                  </a:lnTo>
                  <a:lnTo>
                    <a:pt x="233" y="91"/>
                  </a:lnTo>
                  <a:lnTo>
                    <a:pt x="223" y="102"/>
                  </a:lnTo>
                  <a:lnTo>
                    <a:pt x="211" y="111"/>
                  </a:lnTo>
                  <a:lnTo>
                    <a:pt x="197" y="119"/>
                  </a:lnTo>
                  <a:lnTo>
                    <a:pt x="180" y="126"/>
                  </a:lnTo>
                  <a:lnTo>
                    <a:pt x="161" y="131"/>
                  </a:lnTo>
                  <a:lnTo>
                    <a:pt x="141" y="135"/>
                  </a:lnTo>
                  <a:lnTo>
                    <a:pt x="120" y="136"/>
                  </a:lnTo>
                  <a:lnTo>
                    <a:pt x="98" y="135"/>
                  </a:lnTo>
                  <a:lnTo>
                    <a:pt x="78" y="131"/>
                  </a:lnTo>
                  <a:lnTo>
                    <a:pt x="60" y="126"/>
                  </a:lnTo>
                  <a:lnTo>
                    <a:pt x="43" y="119"/>
                  </a:lnTo>
                  <a:lnTo>
                    <a:pt x="28" y="111"/>
                  </a:lnTo>
                  <a:lnTo>
                    <a:pt x="16" y="102"/>
                  </a:lnTo>
                  <a:lnTo>
                    <a:pt x="7" y="91"/>
                  </a:lnTo>
                  <a:lnTo>
                    <a:pt x="2" y="80"/>
                  </a:lnTo>
                  <a:lnTo>
                    <a:pt x="0" y="68"/>
                  </a:lnTo>
                  <a:lnTo>
                    <a:pt x="2" y="56"/>
                  </a:lnTo>
                  <a:lnTo>
                    <a:pt x="7" y="44"/>
                  </a:lnTo>
                  <a:lnTo>
                    <a:pt x="16" y="33"/>
                  </a:lnTo>
                  <a:lnTo>
                    <a:pt x="28" y="24"/>
                  </a:lnTo>
                  <a:lnTo>
                    <a:pt x="43" y="16"/>
                  </a:lnTo>
                  <a:lnTo>
                    <a:pt x="60" y="9"/>
                  </a:lnTo>
                  <a:lnTo>
                    <a:pt x="78" y="4"/>
                  </a:lnTo>
                  <a:lnTo>
                    <a:pt x="98" y="1"/>
                  </a:lnTo>
                  <a:lnTo>
                    <a:pt x="120" y="0"/>
                  </a:lnTo>
                  <a:close/>
                </a:path>
              </a:pathLst>
            </a:custGeom>
            <a:solidFill>
              <a:srgbClr val="F2F5E1"/>
            </a:solidFill>
            <a:ln w="0">
              <a:solidFill>
                <a:srgbClr val="F2F5E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30"/>
            <p:cNvSpPr>
              <a:spLocks/>
            </p:cNvSpPr>
            <p:nvPr/>
          </p:nvSpPr>
          <p:spPr bwMode="auto">
            <a:xfrm flipH="1">
              <a:off x="6798225" y="3305394"/>
              <a:ext cx="96045" cy="54076"/>
            </a:xfrm>
            <a:custGeom>
              <a:avLst/>
              <a:gdLst/>
              <a:ahLst/>
              <a:cxnLst>
                <a:cxn ang="0">
                  <a:pos x="119" y="0"/>
                </a:cxn>
                <a:cxn ang="0">
                  <a:pos x="140" y="1"/>
                </a:cxn>
                <a:cxn ang="0">
                  <a:pos x="160" y="4"/>
                </a:cxn>
                <a:cxn ang="0">
                  <a:pos x="179" y="9"/>
                </a:cxn>
                <a:cxn ang="0">
                  <a:pos x="196" y="15"/>
                </a:cxn>
                <a:cxn ang="0">
                  <a:pos x="210" y="23"/>
                </a:cxn>
                <a:cxn ang="0">
                  <a:pos x="221" y="32"/>
                </a:cxn>
                <a:cxn ang="0">
                  <a:pos x="231" y="43"/>
                </a:cxn>
                <a:cxn ang="0">
                  <a:pos x="236" y="55"/>
                </a:cxn>
                <a:cxn ang="0">
                  <a:pos x="238" y="67"/>
                </a:cxn>
                <a:cxn ang="0">
                  <a:pos x="236" y="79"/>
                </a:cxn>
                <a:cxn ang="0">
                  <a:pos x="231" y="90"/>
                </a:cxn>
                <a:cxn ang="0">
                  <a:pos x="221" y="100"/>
                </a:cxn>
                <a:cxn ang="0">
                  <a:pos x="210" y="109"/>
                </a:cxn>
                <a:cxn ang="0">
                  <a:pos x="196" y="117"/>
                </a:cxn>
                <a:cxn ang="0">
                  <a:pos x="179" y="124"/>
                </a:cxn>
                <a:cxn ang="0">
                  <a:pos x="160" y="129"/>
                </a:cxn>
                <a:cxn ang="0">
                  <a:pos x="140" y="133"/>
                </a:cxn>
                <a:cxn ang="0">
                  <a:pos x="119" y="134"/>
                </a:cxn>
                <a:cxn ang="0">
                  <a:pos x="97" y="133"/>
                </a:cxn>
                <a:cxn ang="0">
                  <a:pos x="77" y="129"/>
                </a:cxn>
                <a:cxn ang="0">
                  <a:pos x="59" y="124"/>
                </a:cxn>
                <a:cxn ang="0">
                  <a:pos x="42" y="118"/>
                </a:cxn>
                <a:cxn ang="0">
                  <a:pos x="27" y="110"/>
                </a:cxn>
                <a:cxn ang="0">
                  <a:pos x="16" y="101"/>
                </a:cxn>
                <a:cxn ang="0">
                  <a:pos x="7" y="90"/>
                </a:cxn>
                <a:cxn ang="0">
                  <a:pos x="2" y="79"/>
                </a:cxn>
                <a:cxn ang="0">
                  <a:pos x="0" y="67"/>
                </a:cxn>
                <a:cxn ang="0">
                  <a:pos x="2" y="55"/>
                </a:cxn>
                <a:cxn ang="0">
                  <a:pos x="7" y="43"/>
                </a:cxn>
                <a:cxn ang="0">
                  <a:pos x="16" y="33"/>
                </a:cxn>
                <a:cxn ang="0">
                  <a:pos x="27" y="24"/>
                </a:cxn>
                <a:cxn ang="0">
                  <a:pos x="42" y="16"/>
                </a:cxn>
                <a:cxn ang="0">
                  <a:pos x="59" y="9"/>
                </a:cxn>
                <a:cxn ang="0">
                  <a:pos x="77" y="4"/>
                </a:cxn>
                <a:cxn ang="0">
                  <a:pos x="97" y="1"/>
                </a:cxn>
                <a:cxn ang="0">
                  <a:pos x="119" y="0"/>
                </a:cxn>
              </a:cxnLst>
              <a:rect l="0" t="0" r="r" b="b"/>
              <a:pathLst>
                <a:path w="238" h="134">
                  <a:moveTo>
                    <a:pt x="119" y="0"/>
                  </a:moveTo>
                  <a:lnTo>
                    <a:pt x="140" y="1"/>
                  </a:lnTo>
                  <a:lnTo>
                    <a:pt x="160" y="4"/>
                  </a:lnTo>
                  <a:lnTo>
                    <a:pt x="179" y="9"/>
                  </a:lnTo>
                  <a:lnTo>
                    <a:pt x="196" y="15"/>
                  </a:lnTo>
                  <a:lnTo>
                    <a:pt x="210" y="23"/>
                  </a:lnTo>
                  <a:lnTo>
                    <a:pt x="221" y="32"/>
                  </a:lnTo>
                  <a:lnTo>
                    <a:pt x="231" y="43"/>
                  </a:lnTo>
                  <a:lnTo>
                    <a:pt x="236" y="55"/>
                  </a:lnTo>
                  <a:lnTo>
                    <a:pt x="238" y="67"/>
                  </a:lnTo>
                  <a:lnTo>
                    <a:pt x="236" y="79"/>
                  </a:lnTo>
                  <a:lnTo>
                    <a:pt x="231" y="90"/>
                  </a:lnTo>
                  <a:lnTo>
                    <a:pt x="221" y="100"/>
                  </a:lnTo>
                  <a:lnTo>
                    <a:pt x="210" y="109"/>
                  </a:lnTo>
                  <a:lnTo>
                    <a:pt x="196" y="117"/>
                  </a:lnTo>
                  <a:lnTo>
                    <a:pt x="179" y="124"/>
                  </a:lnTo>
                  <a:lnTo>
                    <a:pt x="160" y="129"/>
                  </a:lnTo>
                  <a:lnTo>
                    <a:pt x="140" y="133"/>
                  </a:lnTo>
                  <a:lnTo>
                    <a:pt x="119" y="134"/>
                  </a:lnTo>
                  <a:lnTo>
                    <a:pt x="97" y="133"/>
                  </a:lnTo>
                  <a:lnTo>
                    <a:pt x="77" y="129"/>
                  </a:lnTo>
                  <a:lnTo>
                    <a:pt x="59" y="124"/>
                  </a:lnTo>
                  <a:lnTo>
                    <a:pt x="42" y="118"/>
                  </a:lnTo>
                  <a:lnTo>
                    <a:pt x="27" y="110"/>
                  </a:lnTo>
                  <a:lnTo>
                    <a:pt x="16" y="101"/>
                  </a:lnTo>
                  <a:lnTo>
                    <a:pt x="7" y="90"/>
                  </a:lnTo>
                  <a:lnTo>
                    <a:pt x="2" y="79"/>
                  </a:lnTo>
                  <a:lnTo>
                    <a:pt x="0" y="67"/>
                  </a:lnTo>
                  <a:lnTo>
                    <a:pt x="2" y="55"/>
                  </a:lnTo>
                  <a:lnTo>
                    <a:pt x="7" y="43"/>
                  </a:lnTo>
                  <a:lnTo>
                    <a:pt x="16" y="33"/>
                  </a:lnTo>
                  <a:lnTo>
                    <a:pt x="27" y="24"/>
                  </a:lnTo>
                  <a:lnTo>
                    <a:pt x="42" y="16"/>
                  </a:lnTo>
                  <a:lnTo>
                    <a:pt x="59" y="9"/>
                  </a:lnTo>
                  <a:lnTo>
                    <a:pt x="77" y="4"/>
                  </a:lnTo>
                  <a:lnTo>
                    <a:pt x="97" y="1"/>
                  </a:lnTo>
                  <a:lnTo>
                    <a:pt x="119" y="0"/>
                  </a:lnTo>
                  <a:close/>
                </a:path>
              </a:pathLst>
            </a:custGeom>
            <a:solidFill>
              <a:srgbClr val="F3F6E2"/>
            </a:solidFill>
            <a:ln w="0">
              <a:solidFill>
                <a:srgbClr val="F3F6E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31"/>
            <p:cNvSpPr>
              <a:spLocks/>
            </p:cNvSpPr>
            <p:nvPr/>
          </p:nvSpPr>
          <p:spPr bwMode="auto">
            <a:xfrm flipH="1">
              <a:off x="6798226" y="3305798"/>
              <a:ext cx="95238" cy="53269"/>
            </a:xfrm>
            <a:custGeom>
              <a:avLst/>
              <a:gdLst/>
              <a:ahLst/>
              <a:cxnLst>
                <a:cxn ang="0">
                  <a:pos x="118" y="0"/>
                </a:cxn>
                <a:cxn ang="0">
                  <a:pos x="139" y="1"/>
                </a:cxn>
                <a:cxn ang="0">
                  <a:pos x="158" y="4"/>
                </a:cxn>
                <a:cxn ang="0">
                  <a:pos x="178" y="9"/>
                </a:cxn>
                <a:cxn ang="0">
                  <a:pos x="194" y="15"/>
                </a:cxn>
                <a:cxn ang="0">
                  <a:pos x="208" y="23"/>
                </a:cxn>
                <a:cxn ang="0">
                  <a:pos x="219" y="32"/>
                </a:cxn>
                <a:cxn ang="0">
                  <a:pos x="229" y="42"/>
                </a:cxn>
                <a:cxn ang="0">
                  <a:pos x="234" y="54"/>
                </a:cxn>
                <a:cxn ang="0">
                  <a:pos x="236" y="66"/>
                </a:cxn>
                <a:cxn ang="0">
                  <a:pos x="234" y="78"/>
                </a:cxn>
                <a:cxn ang="0">
                  <a:pos x="229" y="89"/>
                </a:cxn>
                <a:cxn ang="0">
                  <a:pos x="219" y="99"/>
                </a:cxn>
                <a:cxn ang="0">
                  <a:pos x="208" y="108"/>
                </a:cxn>
                <a:cxn ang="0">
                  <a:pos x="194" y="116"/>
                </a:cxn>
                <a:cxn ang="0">
                  <a:pos x="178" y="122"/>
                </a:cxn>
                <a:cxn ang="0">
                  <a:pos x="158" y="127"/>
                </a:cxn>
                <a:cxn ang="0">
                  <a:pos x="139" y="131"/>
                </a:cxn>
                <a:cxn ang="0">
                  <a:pos x="118" y="132"/>
                </a:cxn>
                <a:cxn ang="0">
                  <a:pos x="96" y="131"/>
                </a:cxn>
                <a:cxn ang="0">
                  <a:pos x="77" y="127"/>
                </a:cxn>
                <a:cxn ang="0">
                  <a:pos x="58" y="122"/>
                </a:cxn>
                <a:cxn ang="0">
                  <a:pos x="42" y="116"/>
                </a:cxn>
                <a:cxn ang="0">
                  <a:pos x="27" y="108"/>
                </a:cxn>
                <a:cxn ang="0">
                  <a:pos x="16" y="99"/>
                </a:cxn>
                <a:cxn ang="0">
                  <a:pos x="7" y="89"/>
                </a:cxn>
                <a:cxn ang="0">
                  <a:pos x="2" y="78"/>
                </a:cxn>
                <a:cxn ang="0">
                  <a:pos x="0" y="66"/>
                </a:cxn>
                <a:cxn ang="0">
                  <a:pos x="2" y="54"/>
                </a:cxn>
                <a:cxn ang="0">
                  <a:pos x="7" y="42"/>
                </a:cxn>
                <a:cxn ang="0">
                  <a:pos x="16" y="32"/>
                </a:cxn>
                <a:cxn ang="0">
                  <a:pos x="27" y="23"/>
                </a:cxn>
                <a:cxn ang="0">
                  <a:pos x="42" y="15"/>
                </a:cxn>
                <a:cxn ang="0">
                  <a:pos x="58" y="9"/>
                </a:cxn>
                <a:cxn ang="0">
                  <a:pos x="77" y="4"/>
                </a:cxn>
                <a:cxn ang="0">
                  <a:pos x="96" y="1"/>
                </a:cxn>
                <a:cxn ang="0">
                  <a:pos x="118" y="0"/>
                </a:cxn>
              </a:cxnLst>
              <a:rect l="0" t="0" r="r" b="b"/>
              <a:pathLst>
                <a:path w="236" h="132">
                  <a:moveTo>
                    <a:pt x="118" y="0"/>
                  </a:moveTo>
                  <a:lnTo>
                    <a:pt x="139" y="1"/>
                  </a:lnTo>
                  <a:lnTo>
                    <a:pt x="158" y="4"/>
                  </a:lnTo>
                  <a:lnTo>
                    <a:pt x="178" y="9"/>
                  </a:lnTo>
                  <a:lnTo>
                    <a:pt x="194" y="15"/>
                  </a:lnTo>
                  <a:lnTo>
                    <a:pt x="208" y="23"/>
                  </a:lnTo>
                  <a:lnTo>
                    <a:pt x="219" y="32"/>
                  </a:lnTo>
                  <a:lnTo>
                    <a:pt x="229" y="42"/>
                  </a:lnTo>
                  <a:lnTo>
                    <a:pt x="234" y="54"/>
                  </a:lnTo>
                  <a:lnTo>
                    <a:pt x="236" y="66"/>
                  </a:lnTo>
                  <a:lnTo>
                    <a:pt x="234" y="78"/>
                  </a:lnTo>
                  <a:lnTo>
                    <a:pt x="229" y="89"/>
                  </a:lnTo>
                  <a:lnTo>
                    <a:pt x="219" y="99"/>
                  </a:lnTo>
                  <a:lnTo>
                    <a:pt x="208" y="108"/>
                  </a:lnTo>
                  <a:lnTo>
                    <a:pt x="194" y="116"/>
                  </a:lnTo>
                  <a:lnTo>
                    <a:pt x="178" y="122"/>
                  </a:lnTo>
                  <a:lnTo>
                    <a:pt x="158" y="127"/>
                  </a:lnTo>
                  <a:lnTo>
                    <a:pt x="139" y="131"/>
                  </a:lnTo>
                  <a:lnTo>
                    <a:pt x="118" y="132"/>
                  </a:lnTo>
                  <a:lnTo>
                    <a:pt x="96" y="131"/>
                  </a:lnTo>
                  <a:lnTo>
                    <a:pt x="77" y="127"/>
                  </a:lnTo>
                  <a:lnTo>
                    <a:pt x="58" y="122"/>
                  </a:lnTo>
                  <a:lnTo>
                    <a:pt x="42" y="116"/>
                  </a:lnTo>
                  <a:lnTo>
                    <a:pt x="27" y="108"/>
                  </a:lnTo>
                  <a:lnTo>
                    <a:pt x="16" y="99"/>
                  </a:lnTo>
                  <a:lnTo>
                    <a:pt x="7" y="89"/>
                  </a:lnTo>
                  <a:lnTo>
                    <a:pt x="2" y="78"/>
                  </a:lnTo>
                  <a:lnTo>
                    <a:pt x="0" y="66"/>
                  </a:lnTo>
                  <a:lnTo>
                    <a:pt x="2" y="54"/>
                  </a:lnTo>
                  <a:lnTo>
                    <a:pt x="7" y="42"/>
                  </a:lnTo>
                  <a:lnTo>
                    <a:pt x="16" y="32"/>
                  </a:lnTo>
                  <a:lnTo>
                    <a:pt x="27" y="23"/>
                  </a:lnTo>
                  <a:lnTo>
                    <a:pt x="42" y="15"/>
                  </a:lnTo>
                  <a:lnTo>
                    <a:pt x="58" y="9"/>
                  </a:lnTo>
                  <a:lnTo>
                    <a:pt x="77" y="4"/>
                  </a:lnTo>
                  <a:lnTo>
                    <a:pt x="96" y="1"/>
                  </a:lnTo>
                  <a:lnTo>
                    <a:pt x="118"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32"/>
            <p:cNvSpPr>
              <a:spLocks/>
            </p:cNvSpPr>
            <p:nvPr/>
          </p:nvSpPr>
          <p:spPr bwMode="auto">
            <a:xfrm flipH="1">
              <a:off x="6798629" y="3305394"/>
              <a:ext cx="94431" cy="53269"/>
            </a:xfrm>
            <a:custGeom>
              <a:avLst/>
              <a:gdLst/>
              <a:ahLst/>
              <a:cxnLst>
                <a:cxn ang="0">
                  <a:pos x="117" y="0"/>
                </a:cxn>
                <a:cxn ang="0">
                  <a:pos x="138" y="1"/>
                </a:cxn>
                <a:cxn ang="0">
                  <a:pos x="157" y="4"/>
                </a:cxn>
                <a:cxn ang="0">
                  <a:pos x="176" y="9"/>
                </a:cxn>
                <a:cxn ang="0">
                  <a:pos x="192" y="15"/>
                </a:cxn>
                <a:cxn ang="0">
                  <a:pos x="206" y="23"/>
                </a:cxn>
                <a:cxn ang="0">
                  <a:pos x="217" y="32"/>
                </a:cxn>
                <a:cxn ang="0">
                  <a:pos x="226" y="42"/>
                </a:cxn>
                <a:cxn ang="0">
                  <a:pos x="232" y="53"/>
                </a:cxn>
                <a:cxn ang="0">
                  <a:pos x="234" y="66"/>
                </a:cxn>
                <a:cxn ang="0">
                  <a:pos x="232" y="78"/>
                </a:cxn>
                <a:cxn ang="0">
                  <a:pos x="226" y="89"/>
                </a:cxn>
                <a:cxn ang="0">
                  <a:pos x="217" y="99"/>
                </a:cxn>
                <a:cxn ang="0">
                  <a:pos x="206" y="108"/>
                </a:cxn>
                <a:cxn ang="0">
                  <a:pos x="192" y="116"/>
                </a:cxn>
                <a:cxn ang="0">
                  <a:pos x="176" y="122"/>
                </a:cxn>
                <a:cxn ang="0">
                  <a:pos x="157" y="127"/>
                </a:cxn>
                <a:cxn ang="0">
                  <a:pos x="138" y="130"/>
                </a:cxn>
                <a:cxn ang="0">
                  <a:pos x="117" y="132"/>
                </a:cxn>
                <a:cxn ang="0">
                  <a:pos x="95" y="130"/>
                </a:cxn>
                <a:cxn ang="0">
                  <a:pos x="76" y="127"/>
                </a:cxn>
                <a:cxn ang="0">
                  <a:pos x="58" y="122"/>
                </a:cxn>
                <a:cxn ang="0">
                  <a:pos x="42" y="116"/>
                </a:cxn>
                <a:cxn ang="0">
                  <a:pos x="27" y="108"/>
                </a:cxn>
                <a:cxn ang="0">
                  <a:pos x="16" y="99"/>
                </a:cxn>
                <a:cxn ang="0">
                  <a:pos x="7" y="89"/>
                </a:cxn>
                <a:cxn ang="0">
                  <a:pos x="2" y="78"/>
                </a:cxn>
                <a:cxn ang="0">
                  <a:pos x="0" y="66"/>
                </a:cxn>
                <a:cxn ang="0">
                  <a:pos x="2" y="53"/>
                </a:cxn>
                <a:cxn ang="0">
                  <a:pos x="7" y="42"/>
                </a:cxn>
                <a:cxn ang="0">
                  <a:pos x="16" y="32"/>
                </a:cxn>
                <a:cxn ang="0">
                  <a:pos x="27" y="23"/>
                </a:cxn>
                <a:cxn ang="0">
                  <a:pos x="42" y="15"/>
                </a:cxn>
                <a:cxn ang="0">
                  <a:pos x="58" y="9"/>
                </a:cxn>
                <a:cxn ang="0">
                  <a:pos x="76" y="4"/>
                </a:cxn>
                <a:cxn ang="0">
                  <a:pos x="95" y="1"/>
                </a:cxn>
                <a:cxn ang="0">
                  <a:pos x="117" y="0"/>
                </a:cxn>
              </a:cxnLst>
              <a:rect l="0" t="0" r="r" b="b"/>
              <a:pathLst>
                <a:path w="234" h="132">
                  <a:moveTo>
                    <a:pt x="117" y="0"/>
                  </a:moveTo>
                  <a:lnTo>
                    <a:pt x="138" y="1"/>
                  </a:lnTo>
                  <a:lnTo>
                    <a:pt x="157" y="4"/>
                  </a:lnTo>
                  <a:lnTo>
                    <a:pt x="176" y="9"/>
                  </a:lnTo>
                  <a:lnTo>
                    <a:pt x="192" y="15"/>
                  </a:lnTo>
                  <a:lnTo>
                    <a:pt x="206" y="23"/>
                  </a:lnTo>
                  <a:lnTo>
                    <a:pt x="217" y="32"/>
                  </a:lnTo>
                  <a:lnTo>
                    <a:pt x="226" y="42"/>
                  </a:lnTo>
                  <a:lnTo>
                    <a:pt x="232" y="53"/>
                  </a:lnTo>
                  <a:lnTo>
                    <a:pt x="234" y="66"/>
                  </a:lnTo>
                  <a:lnTo>
                    <a:pt x="232" y="78"/>
                  </a:lnTo>
                  <a:lnTo>
                    <a:pt x="226" y="89"/>
                  </a:lnTo>
                  <a:lnTo>
                    <a:pt x="217" y="99"/>
                  </a:lnTo>
                  <a:lnTo>
                    <a:pt x="206" y="108"/>
                  </a:lnTo>
                  <a:lnTo>
                    <a:pt x="192" y="116"/>
                  </a:lnTo>
                  <a:lnTo>
                    <a:pt x="176" y="122"/>
                  </a:lnTo>
                  <a:lnTo>
                    <a:pt x="157" y="127"/>
                  </a:lnTo>
                  <a:lnTo>
                    <a:pt x="138" y="130"/>
                  </a:lnTo>
                  <a:lnTo>
                    <a:pt x="117" y="132"/>
                  </a:lnTo>
                  <a:lnTo>
                    <a:pt x="95" y="130"/>
                  </a:lnTo>
                  <a:lnTo>
                    <a:pt x="76" y="127"/>
                  </a:lnTo>
                  <a:lnTo>
                    <a:pt x="58" y="122"/>
                  </a:lnTo>
                  <a:lnTo>
                    <a:pt x="42" y="116"/>
                  </a:lnTo>
                  <a:lnTo>
                    <a:pt x="27" y="108"/>
                  </a:lnTo>
                  <a:lnTo>
                    <a:pt x="16" y="99"/>
                  </a:lnTo>
                  <a:lnTo>
                    <a:pt x="7" y="89"/>
                  </a:lnTo>
                  <a:lnTo>
                    <a:pt x="2" y="78"/>
                  </a:lnTo>
                  <a:lnTo>
                    <a:pt x="0" y="66"/>
                  </a:lnTo>
                  <a:lnTo>
                    <a:pt x="2" y="53"/>
                  </a:lnTo>
                  <a:lnTo>
                    <a:pt x="7" y="42"/>
                  </a:lnTo>
                  <a:lnTo>
                    <a:pt x="16" y="32"/>
                  </a:lnTo>
                  <a:lnTo>
                    <a:pt x="27" y="23"/>
                  </a:lnTo>
                  <a:lnTo>
                    <a:pt x="42" y="15"/>
                  </a:lnTo>
                  <a:lnTo>
                    <a:pt x="58" y="9"/>
                  </a:lnTo>
                  <a:lnTo>
                    <a:pt x="76" y="4"/>
                  </a:lnTo>
                  <a:lnTo>
                    <a:pt x="95" y="1"/>
                  </a:lnTo>
                  <a:lnTo>
                    <a:pt x="117" y="0"/>
                  </a:lnTo>
                  <a:close/>
                </a:path>
              </a:pathLst>
            </a:custGeom>
            <a:solidFill>
              <a:srgbClr val="F3F6E3"/>
            </a:solidFill>
            <a:ln w="0">
              <a:solidFill>
                <a:srgbClr val="F3F6E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33"/>
            <p:cNvSpPr>
              <a:spLocks/>
            </p:cNvSpPr>
            <p:nvPr/>
          </p:nvSpPr>
          <p:spPr bwMode="auto">
            <a:xfrm flipH="1">
              <a:off x="6798630" y="3305798"/>
              <a:ext cx="93623" cy="52058"/>
            </a:xfrm>
            <a:custGeom>
              <a:avLst/>
              <a:gdLst/>
              <a:ahLst/>
              <a:cxnLst>
                <a:cxn ang="0">
                  <a:pos x="116" y="0"/>
                </a:cxn>
                <a:cxn ang="0">
                  <a:pos x="137" y="1"/>
                </a:cxn>
                <a:cxn ang="0">
                  <a:pos x="156" y="4"/>
                </a:cxn>
                <a:cxn ang="0">
                  <a:pos x="175" y="9"/>
                </a:cxn>
                <a:cxn ang="0">
                  <a:pos x="190" y="15"/>
                </a:cxn>
                <a:cxn ang="0">
                  <a:pos x="204" y="23"/>
                </a:cxn>
                <a:cxn ang="0">
                  <a:pos x="215" y="32"/>
                </a:cxn>
                <a:cxn ang="0">
                  <a:pos x="224" y="42"/>
                </a:cxn>
                <a:cxn ang="0">
                  <a:pos x="230" y="54"/>
                </a:cxn>
                <a:cxn ang="0">
                  <a:pos x="232" y="65"/>
                </a:cxn>
                <a:cxn ang="0">
                  <a:pos x="230" y="76"/>
                </a:cxn>
                <a:cxn ang="0">
                  <a:pos x="224" y="87"/>
                </a:cxn>
                <a:cxn ang="0">
                  <a:pos x="215" y="97"/>
                </a:cxn>
                <a:cxn ang="0">
                  <a:pos x="204" y="106"/>
                </a:cxn>
                <a:cxn ang="0">
                  <a:pos x="190" y="114"/>
                </a:cxn>
                <a:cxn ang="0">
                  <a:pos x="175" y="120"/>
                </a:cxn>
                <a:cxn ang="0">
                  <a:pos x="156" y="125"/>
                </a:cxn>
                <a:cxn ang="0">
                  <a:pos x="137" y="128"/>
                </a:cxn>
                <a:cxn ang="0">
                  <a:pos x="116" y="129"/>
                </a:cxn>
                <a:cxn ang="0">
                  <a:pos x="94" y="128"/>
                </a:cxn>
                <a:cxn ang="0">
                  <a:pos x="75" y="125"/>
                </a:cxn>
                <a:cxn ang="0">
                  <a:pos x="57" y="120"/>
                </a:cxn>
                <a:cxn ang="0">
                  <a:pos x="42" y="114"/>
                </a:cxn>
                <a:cxn ang="0">
                  <a:pos x="27" y="106"/>
                </a:cxn>
                <a:cxn ang="0">
                  <a:pos x="16" y="97"/>
                </a:cxn>
                <a:cxn ang="0">
                  <a:pos x="7" y="87"/>
                </a:cxn>
                <a:cxn ang="0">
                  <a:pos x="2" y="76"/>
                </a:cxn>
                <a:cxn ang="0">
                  <a:pos x="0" y="65"/>
                </a:cxn>
                <a:cxn ang="0">
                  <a:pos x="2" y="54"/>
                </a:cxn>
                <a:cxn ang="0">
                  <a:pos x="7" y="42"/>
                </a:cxn>
                <a:cxn ang="0">
                  <a:pos x="16" y="32"/>
                </a:cxn>
                <a:cxn ang="0">
                  <a:pos x="27" y="23"/>
                </a:cxn>
                <a:cxn ang="0">
                  <a:pos x="42" y="15"/>
                </a:cxn>
                <a:cxn ang="0">
                  <a:pos x="57" y="9"/>
                </a:cxn>
                <a:cxn ang="0">
                  <a:pos x="75" y="4"/>
                </a:cxn>
                <a:cxn ang="0">
                  <a:pos x="94" y="1"/>
                </a:cxn>
                <a:cxn ang="0">
                  <a:pos x="116" y="0"/>
                </a:cxn>
              </a:cxnLst>
              <a:rect l="0" t="0" r="r" b="b"/>
              <a:pathLst>
                <a:path w="232" h="129">
                  <a:moveTo>
                    <a:pt x="116" y="0"/>
                  </a:moveTo>
                  <a:lnTo>
                    <a:pt x="137" y="1"/>
                  </a:lnTo>
                  <a:lnTo>
                    <a:pt x="156" y="4"/>
                  </a:lnTo>
                  <a:lnTo>
                    <a:pt x="175" y="9"/>
                  </a:lnTo>
                  <a:lnTo>
                    <a:pt x="190" y="15"/>
                  </a:lnTo>
                  <a:lnTo>
                    <a:pt x="204" y="23"/>
                  </a:lnTo>
                  <a:lnTo>
                    <a:pt x="215" y="32"/>
                  </a:lnTo>
                  <a:lnTo>
                    <a:pt x="224" y="42"/>
                  </a:lnTo>
                  <a:lnTo>
                    <a:pt x="230" y="54"/>
                  </a:lnTo>
                  <a:lnTo>
                    <a:pt x="232" y="65"/>
                  </a:lnTo>
                  <a:lnTo>
                    <a:pt x="230" y="76"/>
                  </a:lnTo>
                  <a:lnTo>
                    <a:pt x="224" y="87"/>
                  </a:lnTo>
                  <a:lnTo>
                    <a:pt x="215" y="97"/>
                  </a:lnTo>
                  <a:lnTo>
                    <a:pt x="204" y="106"/>
                  </a:lnTo>
                  <a:lnTo>
                    <a:pt x="190" y="114"/>
                  </a:lnTo>
                  <a:lnTo>
                    <a:pt x="175" y="120"/>
                  </a:lnTo>
                  <a:lnTo>
                    <a:pt x="156" y="125"/>
                  </a:lnTo>
                  <a:lnTo>
                    <a:pt x="137" y="128"/>
                  </a:lnTo>
                  <a:lnTo>
                    <a:pt x="116" y="129"/>
                  </a:lnTo>
                  <a:lnTo>
                    <a:pt x="94" y="128"/>
                  </a:lnTo>
                  <a:lnTo>
                    <a:pt x="75" y="125"/>
                  </a:lnTo>
                  <a:lnTo>
                    <a:pt x="57" y="120"/>
                  </a:lnTo>
                  <a:lnTo>
                    <a:pt x="42" y="114"/>
                  </a:lnTo>
                  <a:lnTo>
                    <a:pt x="27" y="106"/>
                  </a:lnTo>
                  <a:lnTo>
                    <a:pt x="16" y="97"/>
                  </a:lnTo>
                  <a:lnTo>
                    <a:pt x="7" y="87"/>
                  </a:lnTo>
                  <a:lnTo>
                    <a:pt x="2" y="76"/>
                  </a:lnTo>
                  <a:lnTo>
                    <a:pt x="0" y="65"/>
                  </a:lnTo>
                  <a:lnTo>
                    <a:pt x="2" y="54"/>
                  </a:lnTo>
                  <a:lnTo>
                    <a:pt x="7" y="42"/>
                  </a:lnTo>
                  <a:lnTo>
                    <a:pt x="16" y="32"/>
                  </a:lnTo>
                  <a:lnTo>
                    <a:pt x="27" y="23"/>
                  </a:lnTo>
                  <a:lnTo>
                    <a:pt x="42" y="15"/>
                  </a:lnTo>
                  <a:lnTo>
                    <a:pt x="57" y="9"/>
                  </a:lnTo>
                  <a:lnTo>
                    <a:pt x="75" y="4"/>
                  </a:lnTo>
                  <a:lnTo>
                    <a:pt x="94" y="1"/>
                  </a:lnTo>
                  <a:lnTo>
                    <a:pt x="116" y="0"/>
                  </a:lnTo>
                  <a:close/>
                </a:path>
              </a:pathLst>
            </a:custGeom>
            <a:solidFill>
              <a:srgbClr val="F3F6E5"/>
            </a:solidFill>
            <a:ln w="0">
              <a:solidFill>
                <a:srgbClr val="F3F6E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34"/>
            <p:cNvSpPr>
              <a:spLocks/>
            </p:cNvSpPr>
            <p:nvPr/>
          </p:nvSpPr>
          <p:spPr bwMode="auto">
            <a:xfrm flipH="1">
              <a:off x="6799032" y="3305394"/>
              <a:ext cx="92817" cy="52058"/>
            </a:xfrm>
            <a:custGeom>
              <a:avLst/>
              <a:gdLst/>
              <a:ahLst/>
              <a:cxnLst>
                <a:cxn ang="0">
                  <a:pos x="115" y="0"/>
                </a:cxn>
                <a:cxn ang="0">
                  <a:pos x="135" y="1"/>
                </a:cxn>
                <a:cxn ang="0">
                  <a:pos x="155" y="4"/>
                </a:cxn>
                <a:cxn ang="0">
                  <a:pos x="173" y="9"/>
                </a:cxn>
                <a:cxn ang="0">
                  <a:pos x="189" y="15"/>
                </a:cxn>
                <a:cxn ang="0">
                  <a:pos x="203" y="23"/>
                </a:cxn>
                <a:cxn ang="0">
                  <a:pos x="214" y="32"/>
                </a:cxn>
                <a:cxn ang="0">
                  <a:pos x="222" y="42"/>
                </a:cxn>
                <a:cxn ang="0">
                  <a:pos x="228" y="53"/>
                </a:cxn>
                <a:cxn ang="0">
                  <a:pos x="230" y="65"/>
                </a:cxn>
                <a:cxn ang="0">
                  <a:pos x="228" y="77"/>
                </a:cxn>
                <a:cxn ang="0">
                  <a:pos x="222" y="88"/>
                </a:cxn>
                <a:cxn ang="0">
                  <a:pos x="213" y="98"/>
                </a:cxn>
                <a:cxn ang="0">
                  <a:pos x="202" y="107"/>
                </a:cxn>
                <a:cxn ang="0">
                  <a:pos x="189" y="114"/>
                </a:cxn>
                <a:cxn ang="0">
                  <a:pos x="173" y="120"/>
                </a:cxn>
                <a:cxn ang="0">
                  <a:pos x="154" y="125"/>
                </a:cxn>
                <a:cxn ang="0">
                  <a:pos x="135" y="128"/>
                </a:cxn>
                <a:cxn ang="0">
                  <a:pos x="115" y="129"/>
                </a:cxn>
                <a:cxn ang="0">
                  <a:pos x="94" y="128"/>
                </a:cxn>
                <a:cxn ang="0">
                  <a:pos x="74" y="125"/>
                </a:cxn>
                <a:cxn ang="0">
                  <a:pos x="57" y="120"/>
                </a:cxn>
                <a:cxn ang="0">
                  <a:pos x="41" y="114"/>
                </a:cxn>
                <a:cxn ang="0">
                  <a:pos x="26" y="106"/>
                </a:cxn>
                <a:cxn ang="0">
                  <a:pos x="15" y="97"/>
                </a:cxn>
                <a:cxn ang="0">
                  <a:pos x="7" y="87"/>
                </a:cxn>
                <a:cxn ang="0">
                  <a:pos x="2" y="76"/>
                </a:cxn>
                <a:cxn ang="0">
                  <a:pos x="0" y="65"/>
                </a:cxn>
                <a:cxn ang="0">
                  <a:pos x="2" y="52"/>
                </a:cxn>
                <a:cxn ang="0">
                  <a:pos x="7" y="41"/>
                </a:cxn>
                <a:cxn ang="0">
                  <a:pos x="16" y="31"/>
                </a:cxn>
                <a:cxn ang="0">
                  <a:pos x="27" y="22"/>
                </a:cxn>
                <a:cxn ang="0">
                  <a:pos x="41" y="15"/>
                </a:cxn>
                <a:cxn ang="0">
                  <a:pos x="57" y="9"/>
                </a:cxn>
                <a:cxn ang="0">
                  <a:pos x="75" y="4"/>
                </a:cxn>
                <a:cxn ang="0">
                  <a:pos x="94" y="1"/>
                </a:cxn>
                <a:cxn ang="0">
                  <a:pos x="115" y="0"/>
                </a:cxn>
              </a:cxnLst>
              <a:rect l="0" t="0" r="r" b="b"/>
              <a:pathLst>
                <a:path w="230" h="129">
                  <a:moveTo>
                    <a:pt x="115" y="0"/>
                  </a:moveTo>
                  <a:lnTo>
                    <a:pt x="135" y="1"/>
                  </a:lnTo>
                  <a:lnTo>
                    <a:pt x="155" y="4"/>
                  </a:lnTo>
                  <a:lnTo>
                    <a:pt x="173" y="9"/>
                  </a:lnTo>
                  <a:lnTo>
                    <a:pt x="189" y="15"/>
                  </a:lnTo>
                  <a:lnTo>
                    <a:pt x="203" y="23"/>
                  </a:lnTo>
                  <a:lnTo>
                    <a:pt x="214" y="32"/>
                  </a:lnTo>
                  <a:lnTo>
                    <a:pt x="222" y="42"/>
                  </a:lnTo>
                  <a:lnTo>
                    <a:pt x="228" y="53"/>
                  </a:lnTo>
                  <a:lnTo>
                    <a:pt x="230" y="65"/>
                  </a:lnTo>
                  <a:lnTo>
                    <a:pt x="228" y="77"/>
                  </a:lnTo>
                  <a:lnTo>
                    <a:pt x="222" y="88"/>
                  </a:lnTo>
                  <a:lnTo>
                    <a:pt x="213" y="98"/>
                  </a:lnTo>
                  <a:lnTo>
                    <a:pt x="202" y="107"/>
                  </a:lnTo>
                  <a:lnTo>
                    <a:pt x="189" y="114"/>
                  </a:lnTo>
                  <a:lnTo>
                    <a:pt x="173" y="120"/>
                  </a:lnTo>
                  <a:lnTo>
                    <a:pt x="154" y="125"/>
                  </a:lnTo>
                  <a:lnTo>
                    <a:pt x="135" y="128"/>
                  </a:lnTo>
                  <a:lnTo>
                    <a:pt x="115" y="129"/>
                  </a:lnTo>
                  <a:lnTo>
                    <a:pt x="94" y="128"/>
                  </a:lnTo>
                  <a:lnTo>
                    <a:pt x="74" y="125"/>
                  </a:lnTo>
                  <a:lnTo>
                    <a:pt x="57" y="120"/>
                  </a:lnTo>
                  <a:lnTo>
                    <a:pt x="41" y="114"/>
                  </a:lnTo>
                  <a:lnTo>
                    <a:pt x="26" y="106"/>
                  </a:lnTo>
                  <a:lnTo>
                    <a:pt x="15" y="97"/>
                  </a:lnTo>
                  <a:lnTo>
                    <a:pt x="7" y="87"/>
                  </a:lnTo>
                  <a:lnTo>
                    <a:pt x="2" y="76"/>
                  </a:lnTo>
                  <a:lnTo>
                    <a:pt x="0" y="65"/>
                  </a:lnTo>
                  <a:lnTo>
                    <a:pt x="2" y="52"/>
                  </a:lnTo>
                  <a:lnTo>
                    <a:pt x="7" y="41"/>
                  </a:lnTo>
                  <a:lnTo>
                    <a:pt x="16" y="31"/>
                  </a:lnTo>
                  <a:lnTo>
                    <a:pt x="27" y="22"/>
                  </a:lnTo>
                  <a:lnTo>
                    <a:pt x="41" y="15"/>
                  </a:lnTo>
                  <a:lnTo>
                    <a:pt x="57" y="9"/>
                  </a:lnTo>
                  <a:lnTo>
                    <a:pt x="75" y="4"/>
                  </a:lnTo>
                  <a:lnTo>
                    <a:pt x="94" y="1"/>
                  </a:lnTo>
                  <a:lnTo>
                    <a:pt x="115" y="0"/>
                  </a:lnTo>
                  <a:close/>
                </a:path>
              </a:pathLst>
            </a:custGeom>
            <a:solidFill>
              <a:srgbClr val="F2F8E6"/>
            </a:solidFill>
            <a:ln w="0">
              <a:solidFill>
                <a:srgbClr val="F2F8E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35"/>
            <p:cNvSpPr>
              <a:spLocks/>
            </p:cNvSpPr>
            <p:nvPr/>
          </p:nvSpPr>
          <p:spPr bwMode="auto">
            <a:xfrm flipH="1">
              <a:off x="6799436" y="3305798"/>
              <a:ext cx="91202" cy="51251"/>
            </a:xfrm>
            <a:custGeom>
              <a:avLst/>
              <a:gdLst/>
              <a:ahLst/>
              <a:cxnLst>
                <a:cxn ang="0">
                  <a:pos x="113" y="0"/>
                </a:cxn>
                <a:cxn ang="0">
                  <a:pos x="133" y="1"/>
                </a:cxn>
                <a:cxn ang="0">
                  <a:pos x="152" y="4"/>
                </a:cxn>
                <a:cxn ang="0">
                  <a:pos x="170" y="9"/>
                </a:cxn>
                <a:cxn ang="0">
                  <a:pos x="185" y="15"/>
                </a:cxn>
                <a:cxn ang="0">
                  <a:pos x="199" y="22"/>
                </a:cxn>
                <a:cxn ang="0">
                  <a:pos x="210" y="31"/>
                </a:cxn>
                <a:cxn ang="0">
                  <a:pos x="218" y="41"/>
                </a:cxn>
                <a:cxn ang="0">
                  <a:pos x="224" y="52"/>
                </a:cxn>
                <a:cxn ang="0">
                  <a:pos x="226" y="64"/>
                </a:cxn>
                <a:cxn ang="0">
                  <a:pos x="224" y="75"/>
                </a:cxn>
                <a:cxn ang="0">
                  <a:pos x="218" y="86"/>
                </a:cxn>
                <a:cxn ang="0">
                  <a:pos x="210" y="96"/>
                </a:cxn>
                <a:cxn ang="0">
                  <a:pos x="199" y="105"/>
                </a:cxn>
                <a:cxn ang="0">
                  <a:pos x="185" y="112"/>
                </a:cxn>
                <a:cxn ang="0">
                  <a:pos x="170" y="118"/>
                </a:cxn>
                <a:cxn ang="0">
                  <a:pos x="152" y="123"/>
                </a:cxn>
                <a:cxn ang="0">
                  <a:pos x="133" y="126"/>
                </a:cxn>
                <a:cxn ang="0">
                  <a:pos x="113" y="127"/>
                </a:cxn>
                <a:cxn ang="0">
                  <a:pos x="92" y="126"/>
                </a:cxn>
                <a:cxn ang="0">
                  <a:pos x="73" y="123"/>
                </a:cxn>
                <a:cxn ang="0">
                  <a:pos x="56" y="118"/>
                </a:cxn>
                <a:cxn ang="0">
                  <a:pos x="41" y="112"/>
                </a:cxn>
                <a:cxn ang="0">
                  <a:pos x="26" y="105"/>
                </a:cxn>
                <a:cxn ang="0">
                  <a:pos x="15" y="96"/>
                </a:cxn>
                <a:cxn ang="0">
                  <a:pos x="7" y="86"/>
                </a:cxn>
                <a:cxn ang="0">
                  <a:pos x="2" y="75"/>
                </a:cxn>
                <a:cxn ang="0">
                  <a:pos x="0" y="64"/>
                </a:cxn>
                <a:cxn ang="0">
                  <a:pos x="2" y="52"/>
                </a:cxn>
                <a:cxn ang="0">
                  <a:pos x="7" y="41"/>
                </a:cxn>
                <a:cxn ang="0">
                  <a:pos x="15" y="31"/>
                </a:cxn>
                <a:cxn ang="0">
                  <a:pos x="26" y="22"/>
                </a:cxn>
                <a:cxn ang="0">
                  <a:pos x="40" y="15"/>
                </a:cxn>
                <a:cxn ang="0">
                  <a:pos x="56" y="9"/>
                </a:cxn>
                <a:cxn ang="0">
                  <a:pos x="73" y="4"/>
                </a:cxn>
                <a:cxn ang="0">
                  <a:pos x="92" y="1"/>
                </a:cxn>
                <a:cxn ang="0">
                  <a:pos x="113" y="0"/>
                </a:cxn>
              </a:cxnLst>
              <a:rect l="0" t="0" r="r" b="b"/>
              <a:pathLst>
                <a:path w="226" h="127">
                  <a:moveTo>
                    <a:pt x="113" y="0"/>
                  </a:moveTo>
                  <a:lnTo>
                    <a:pt x="133" y="1"/>
                  </a:lnTo>
                  <a:lnTo>
                    <a:pt x="152" y="4"/>
                  </a:lnTo>
                  <a:lnTo>
                    <a:pt x="170" y="9"/>
                  </a:lnTo>
                  <a:lnTo>
                    <a:pt x="185" y="15"/>
                  </a:lnTo>
                  <a:lnTo>
                    <a:pt x="199" y="22"/>
                  </a:lnTo>
                  <a:lnTo>
                    <a:pt x="210" y="31"/>
                  </a:lnTo>
                  <a:lnTo>
                    <a:pt x="218" y="41"/>
                  </a:lnTo>
                  <a:lnTo>
                    <a:pt x="224" y="52"/>
                  </a:lnTo>
                  <a:lnTo>
                    <a:pt x="226" y="64"/>
                  </a:lnTo>
                  <a:lnTo>
                    <a:pt x="224" y="75"/>
                  </a:lnTo>
                  <a:lnTo>
                    <a:pt x="218" y="86"/>
                  </a:lnTo>
                  <a:lnTo>
                    <a:pt x="210" y="96"/>
                  </a:lnTo>
                  <a:lnTo>
                    <a:pt x="199" y="105"/>
                  </a:lnTo>
                  <a:lnTo>
                    <a:pt x="185" y="112"/>
                  </a:lnTo>
                  <a:lnTo>
                    <a:pt x="170" y="118"/>
                  </a:lnTo>
                  <a:lnTo>
                    <a:pt x="152" y="123"/>
                  </a:lnTo>
                  <a:lnTo>
                    <a:pt x="133" y="126"/>
                  </a:lnTo>
                  <a:lnTo>
                    <a:pt x="113" y="127"/>
                  </a:lnTo>
                  <a:lnTo>
                    <a:pt x="92" y="126"/>
                  </a:lnTo>
                  <a:lnTo>
                    <a:pt x="73" y="123"/>
                  </a:lnTo>
                  <a:lnTo>
                    <a:pt x="56" y="118"/>
                  </a:lnTo>
                  <a:lnTo>
                    <a:pt x="41" y="112"/>
                  </a:lnTo>
                  <a:lnTo>
                    <a:pt x="26" y="105"/>
                  </a:lnTo>
                  <a:lnTo>
                    <a:pt x="15" y="96"/>
                  </a:lnTo>
                  <a:lnTo>
                    <a:pt x="7" y="86"/>
                  </a:lnTo>
                  <a:lnTo>
                    <a:pt x="2" y="75"/>
                  </a:lnTo>
                  <a:lnTo>
                    <a:pt x="0" y="64"/>
                  </a:lnTo>
                  <a:lnTo>
                    <a:pt x="2" y="52"/>
                  </a:lnTo>
                  <a:lnTo>
                    <a:pt x="7" y="41"/>
                  </a:lnTo>
                  <a:lnTo>
                    <a:pt x="15" y="31"/>
                  </a:lnTo>
                  <a:lnTo>
                    <a:pt x="26" y="22"/>
                  </a:lnTo>
                  <a:lnTo>
                    <a:pt x="40" y="15"/>
                  </a:lnTo>
                  <a:lnTo>
                    <a:pt x="56" y="9"/>
                  </a:lnTo>
                  <a:lnTo>
                    <a:pt x="73" y="4"/>
                  </a:lnTo>
                  <a:lnTo>
                    <a:pt x="92" y="1"/>
                  </a:lnTo>
                  <a:lnTo>
                    <a:pt x="113"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36"/>
            <p:cNvSpPr>
              <a:spLocks/>
            </p:cNvSpPr>
            <p:nvPr/>
          </p:nvSpPr>
          <p:spPr bwMode="auto">
            <a:xfrm flipH="1">
              <a:off x="6799839" y="3306201"/>
              <a:ext cx="90396" cy="50444"/>
            </a:xfrm>
            <a:custGeom>
              <a:avLst/>
              <a:gdLst/>
              <a:ahLst/>
              <a:cxnLst>
                <a:cxn ang="0">
                  <a:pos x="112" y="0"/>
                </a:cxn>
                <a:cxn ang="0">
                  <a:pos x="132" y="1"/>
                </a:cxn>
                <a:cxn ang="0">
                  <a:pos x="150" y="4"/>
                </a:cxn>
                <a:cxn ang="0">
                  <a:pos x="169" y="9"/>
                </a:cxn>
                <a:cxn ang="0">
                  <a:pos x="184" y="15"/>
                </a:cxn>
                <a:cxn ang="0">
                  <a:pos x="197" y="22"/>
                </a:cxn>
                <a:cxn ang="0">
                  <a:pos x="208" y="31"/>
                </a:cxn>
                <a:cxn ang="0">
                  <a:pos x="216" y="40"/>
                </a:cxn>
                <a:cxn ang="0">
                  <a:pos x="222" y="51"/>
                </a:cxn>
                <a:cxn ang="0">
                  <a:pos x="224" y="63"/>
                </a:cxn>
                <a:cxn ang="0">
                  <a:pos x="222" y="74"/>
                </a:cxn>
                <a:cxn ang="0">
                  <a:pos x="216" y="85"/>
                </a:cxn>
                <a:cxn ang="0">
                  <a:pos x="208" y="94"/>
                </a:cxn>
                <a:cxn ang="0">
                  <a:pos x="197" y="103"/>
                </a:cxn>
                <a:cxn ang="0">
                  <a:pos x="184" y="110"/>
                </a:cxn>
                <a:cxn ang="0">
                  <a:pos x="169" y="116"/>
                </a:cxn>
                <a:cxn ang="0">
                  <a:pos x="150" y="121"/>
                </a:cxn>
                <a:cxn ang="0">
                  <a:pos x="132" y="124"/>
                </a:cxn>
                <a:cxn ang="0">
                  <a:pos x="112" y="125"/>
                </a:cxn>
                <a:cxn ang="0">
                  <a:pos x="91" y="124"/>
                </a:cxn>
                <a:cxn ang="0">
                  <a:pos x="73"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3" y="4"/>
                </a:cxn>
                <a:cxn ang="0">
                  <a:pos x="91" y="1"/>
                </a:cxn>
                <a:cxn ang="0">
                  <a:pos x="112" y="0"/>
                </a:cxn>
              </a:cxnLst>
              <a:rect l="0" t="0" r="r" b="b"/>
              <a:pathLst>
                <a:path w="224" h="125">
                  <a:moveTo>
                    <a:pt x="112" y="0"/>
                  </a:moveTo>
                  <a:lnTo>
                    <a:pt x="132" y="1"/>
                  </a:lnTo>
                  <a:lnTo>
                    <a:pt x="150" y="4"/>
                  </a:lnTo>
                  <a:lnTo>
                    <a:pt x="169" y="9"/>
                  </a:lnTo>
                  <a:lnTo>
                    <a:pt x="184" y="15"/>
                  </a:lnTo>
                  <a:lnTo>
                    <a:pt x="197" y="22"/>
                  </a:lnTo>
                  <a:lnTo>
                    <a:pt x="208" y="31"/>
                  </a:lnTo>
                  <a:lnTo>
                    <a:pt x="216" y="40"/>
                  </a:lnTo>
                  <a:lnTo>
                    <a:pt x="222" y="51"/>
                  </a:lnTo>
                  <a:lnTo>
                    <a:pt x="224" y="63"/>
                  </a:lnTo>
                  <a:lnTo>
                    <a:pt x="222" y="74"/>
                  </a:lnTo>
                  <a:lnTo>
                    <a:pt x="216" y="85"/>
                  </a:lnTo>
                  <a:lnTo>
                    <a:pt x="208" y="94"/>
                  </a:lnTo>
                  <a:lnTo>
                    <a:pt x="197" y="103"/>
                  </a:lnTo>
                  <a:lnTo>
                    <a:pt x="184" y="110"/>
                  </a:lnTo>
                  <a:lnTo>
                    <a:pt x="169" y="116"/>
                  </a:lnTo>
                  <a:lnTo>
                    <a:pt x="150" y="121"/>
                  </a:lnTo>
                  <a:lnTo>
                    <a:pt x="132" y="124"/>
                  </a:lnTo>
                  <a:lnTo>
                    <a:pt x="112" y="125"/>
                  </a:lnTo>
                  <a:lnTo>
                    <a:pt x="91" y="124"/>
                  </a:lnTo>
                  <a:lnTo>
                    <a:pt x="73"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3" y="4"/>
                  </a:lnTo>
                  <a:lnTo>
                    <a:pt x="91" y="1"/>
                  </a:lnTo>
                  <a:lnTo>
                    <a:pt x="112" y="0"/>
                  </a:lnTo>
                  <a:close/>
                </a:path>
              </a:pathLst>
            </a:custGeom>
            <a:solidFill>
              <a:srgbClr val="F2F8E7"/>
            </a:solidFill>
            <a:ln w="0">
              <a:solidFill>
                <a:srgbClr val="F2F8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37"/>
            <p:cNvSpPr>
              <a:spLocks/>
            </p:cNvSpPr>
            <p:nvPr/>
          </p:nvSpPr>
          <p:spPr bwMode="auto">
            <a:xfrm flipH="1">
              <a:off x="6799840" y="3305798"/>
              <a:ext cx="89588" cy="50444"/>
            </a:xfrm>
            <a:custGeom>
              <a:avLst/>
              <a:gdLst/>
              <a:ahLst/>
              <a:cxnLst>
                <a:cxn ang="0">
                  <a:pos x="111" y="0"/>
                </a:cxn>
                <a:cxn ang="0">
                  <a:pos x="131" y="1"/>
                </a:cxn>
                <a:cxn ang="0">
                  <a:pos x="149" y="4"/>
                </a:cxn>
                <a:cxn ang="0">
                  <a:pos x="167" y="9"/>
                </a:cxn>
                <a:cxn ang="0">
                  <a:pos x="182" y="15"/>
                </a:cxn>
                <a:cxn ang="0">
                  <a:pos x="195" y="22"/>
                </a:cxn>
                <a:cxn ang="0">
                  <a:pos x="206" y="31"/>
                </a:cxn>
                <a:cxn ang="0">
                  <a:pos x="214" y="40"/>
                </a:cxn>
                <a:cxn ang="0">
                  <a:pos x="220" y="51"/>
                </a:cxn>
                <a:cxn ang="0">
                  <a:pos x="222" y="63"/>
                </a:cxn>
                <a:cxn ang="0">
                  <a:pos x="220" y="74"/>
                </a:cxn>
                <a:cxn ang="0">
                  <a:pos x="214" y="85"/>
                </a:cxn>
                <a:cxn ang="0">
                  <a:pos x="206" y="94"/>
                </a:cxn>
                <a:cxn ang="0">
                  <a:pos x="195" y="103"/>
                </a:cxn>
                <a:cxn ang="0">
                  <a:pos x="182" y="110"/>
                </a:cxn>
                <a:cxn ang="0">
                  <a:pos x="167" y="116"/>
                </a:cxn>
                <a:cxn ang="0">
                  <a:pos x="149" y="121"/>
                </a:cxn>
                <a:cxn ang="0">
                  <a:pos x="131" y="124"/>
                </a:cxn>
                <a:cxn ang="0">
                  <a:pos x="111" y="125"/>
                </a:cxn>
                <a:cxn ang="0">
                  <a:pos x="91" y="124"/>
                </a:cxn>
                <a:cxn ang="0">
                  <a:pos x="72" y="121"/>
                </a:cxn>
                <a:cxn ang="0">
                  <a:pos x="55" y="116"/>
                </a:cxn>
                <a:cxn ang="0">
                  <a:pos x="40" y="110"/>
                </a:cxn>
                <a:cxn ang="0">
                  <a:pos x="26" y="103"/>
                </a:cxn>
                <a:cxn ang="0">
                  <a:pos x="15" y="94"/>
                </a:cxn>
                <a:cxn ang="0">
                  <a:pos x="7" y="85"/>
                </a:cxn>
                <a:cxn ang="0">
                  <a:pos x="2" y="74"/>
                </a:cxn>
                <a:cxn ang="0">
                  <a:pos x="0" y="63"/>
                </a:cxn>
                <a:cxn ang="0">
                  <a:pos x="2" y="51"/>
                </a:cxn>
                <a:cxn ang="0">
                  <a:pos x="7" y="40"/>
                </a:cxn>
                <a:cxn ang="0">
                  <a:pos x="15" y="31"/>
                </a:cxn>
                <a:cxn ang="0">
                  <a:pos x="26" y="22"/>
                </a:cxn>
                <a:cxn ang="0">
                  <a:pos x="40" y="15"/>
                </a:cxn>
                <a:cxn ang="0">
                  <a:pos x="55" y="9"/>
                </a:cxn>
                <a:cxn ang="0">
                  <a:pos x="72" y="4"/>
                </a:cxn>
                <a:cxn ang="0">
                  <a:pos x="91" y="1"/>
                </a:cxn>
                <a:cxn ang="0">
                  <a:pos x="111" y="0"/>
                </a:cxn>
              </a:cxnLst>
              <a:rect l="0" t="0" r="r" b="b"/>
              <a:pathLst>
                <a:path w="222" h="125">
                  <a:moveTo>
                    <a:pt x="111" y="0"/>
                  </a:moveTo>
                  <a:lnTo>
                    <a:pt x="131" y="1"/>
                  </a:lnTo>
                  <a:lnTo>
                    <a:pt x="149" y="4"/>
                  </a:lnTo>
                  <a:lnTo>
                    <a:pt x="167" y="9"/>
                  </a:lnTo>
                  <a:lnTo>
                    <a:pt x="182" y="15"/>
                  </a:lnTo>
                  <a:lnTo>
                    <a:pt x="195" y="22"/>
                  </a:lnTo>
                  <a:lnTo>
                    <a:pt x="206" y="31"/>
                  </a:lnTo>
                  <a:lnTo>
                    <a:pt x="214" y="40"/>
                  </a:lnTo>
                  <a:lnTo>
                    <a:pt x="220" y="51"/>
                  </a:lnTo>
                  <a:lnTo>
                    <a:pt x="222" y="63"/>
                  </a:lnTo>
                  <a:lnTo>
                    <a:pt x="220" y="74"/>
                  </a:lnTo>
                  <a:lnTo>
                    <a:pt x="214" y="85"/>
                  </a:lnTo>
                  <a:lnTo>
                    <a:pt x="206" y="94"/>
                  </a:lnTo>
                  <a:lnTo>
                    <a:pt x="195" y="103"/>
                  </a:lnTo>
                  <a:lnTo>
                    <a:pt x="182" y="110"/>
                  </a:lnTo>
                  <a:lnTo>
                    <a:pt x="167" y="116"/>
                  </a:lnTo>
                  <a:lnTo>
                    <a:pt x="149" y="121"/>
                  </a:lnTo>
                  <a:lnTo>
                    <a:pt x="131" y="124"/>
                  </a:lnTo>
                  <a:lnTo>
                    <a:pt x="111" y="125"/>
                  </a:lnTo>
                  <a:lnTo>
                    <a:pt x="91" y="124"/>
                  </a:lnTo>
                  <a:lnTo>
                    <a:pt x="72" y="121"/>
                  </a:lnTo>
                  <a:lnTo>
                    <a:pt x="55" y="116"/>
                  </a:lnTo>
                  <a:lnTo>
                    <a:pt x="40" y="110"/>
                  </a:lnTo>
                  <a:lnTo>
                    <a:pt x="26" y="103"/>
                  </a:lnTo>
                  <a:lnTo>
                    <a:pt x="15" y="94"/>
                  </a:lnTo>
                  <a:lnTo>
                    <a:pt x="7" y="85"/>
                  </a:lnTo>
                  <a:lnTo>
                    <a:pt x="2" y="74"/>
                  </a:lnTo>
                  <a:lnTo>
                    <a:pt x="0" y="63"/>
                  </a:lnTo>
                  <a:lnTo>
                    <a:pt x="2" y="51"/>
                  </a:lnTo>
                  <a:lnTo>
                    <a:pt x="7" y="40"/>
                  </a:lnTo>
                  <a:lnTo>
                    <a:pt x="15" y="31"/>
                  </a:lnTo>
                  <a:lnTo>
                    <a:pt x="26" y="22"/>
                  </a:lnTo>
                  <a:lnTo>
                    <a:pt x="40" y="15"/>
                  </a:lnTo>
                  <a:lnTo>
                    <a:pt x="55" y="9"/>
                  </a:lnTo>
                  <a:lnTo>
                    <a:pt x="72" y="4"/>
                  </a:lnTo>
                  <a:lnTo>
                    <a:pt x="91" y="1"/>
                  </a:lnTo>
                  <a:lnTo>
                    <a:pt x="111" y="0"/>
                  </a:lnTo>
                  <a:close/>
                </a:path>
              </a:pathLst>
            </a:custGeom>
            <a:solidFill>
              <a:srgbClr val="F3F9E7"/>
            </a:solidFill>
            <a:ln w="0">
              <a:solidFill>
                <a:srgbClr val="F3F9E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38"/>
            <p:cNvSpPr>
              <a:spLocks/>
            </p:cNvSpPr>
            <p:nvPr/>
          </p:nvSpPr>
          <p:spPr bwMode="auto">
            <a:xfrm flipH="1">
              <a:off x="6799840" y="3306605"/>
              <a:ext cx="88781" cy="49637"/>
            </a:xfrm>
            <a:custGeom>
              <a:avLst/>
              <a:gdLst/>
              <a:ahLst/>
              <a:cxnLst>
                <a:cxn ang="0">
                  <a:pos x="110" y="0"/>
                </a:cxn>
                <a:cxn ang="0">
                  <a:pos x="130" y="1"/>
                </a:cxn>
                <a:cxn ang="0">
                  <a:pos x="148" y="4"/>
                </a:cxn>
                <a:cxn ang="0">
                  <a:pos x="166" y="8"/>
                </a:cxn>
                <a:cxn ang="0">
                  <a:pos x="181" y="14"/>
                </a:cxn>
                <a:cxn ang="0">
                  <a:pos x="194" y="22"/>
                </a:cxn>
                <a:cxn ang="0">
                  <a:pos x="204" y="30"/>
                </a:cxn>
                <a:cxn ang="0">
                  <a:pos x="212" y="40"/>
                </a:cxn>
                <a:cxn ang="0">
                  <a:pos x="218" y="50"/>
                </a:cxn>
                <a:cxn ang="0">
                  <a:pos x="220" y="62"/>
                </a:cxn>
                <a:cxn ang="0">
                  <a:pos x="218" y="73"/>
                </a:cxn>
                <a:cxn ang="0">
                  <a:pos x="212" y="83"/>
                </a:cxn>
                <a:cxn ang="0">
                  <a:pos x="204" y="93"/>
                </a:cxn>
                <a:cxn ang="0">
                  <a:pos x="194" y="101"/>
                </a:cxn>
                <a:cxn ang="0">
                  <a:pos x="181" y="109"/>
                </a:cxn>
                <a:cxn ang="0">
                  <a:pos x="166" y="115"/>
                </a:cxn>
                <a:cxn ang="0">
                  <a:pos x="148" y="119"/>
                </a:cxn>
                <a:cxn ang="0">
                  <a:pos x="130" y="122"/>
                </a:cxn>
                <a:cxn ang="0">
                  <a:pos x="110" y="123"/>
                </a:cxn>
                <a:cxn ang="0">
                  <a:pos x="90" y="122"/>
                </a:cxn>
                <a:cxn ang="0">
                  <a:pos x="71" y="119"/>
                </a:cxn>
                <a:cxn ang="0">
                  <a:pos x="54" y="115"/>
                </a:cxn>
                <a:cxn ang="0">
                  <a:pos x="39" y="109"/>
                </a:cxn>
                <a:cxn ang="0">
                  <a:pos x="26" y="101"/>
                </a:cxn>
                <a:cxn ang="0">
                  <a:pos x="15" y="93"/>
                </a:cxn>
                <a:cxn ang="0">
                  <a:pos x="7" y="83"/>
                </a:cxn>
                <a:cxn ang="0">
                  <a:pos x="2" y="73"/>
                </a:cxn>
                <a:cxn ang="0">
                  <a:pos x="0" y="62"/>
                </a:cxn>
                <a:cxn ang="0">
                  <a:pos x="2" y="50"/>
                </a:cxn>
                <a:cxn ang="0">
                  <a:pos x="7" y="40"/>
                </a:cxn>
                <a:cxn ang="0">
                  <a:pos x="15" y="30"/>
                </a:cxn>
                <a:cxn ang="0">
                  <a:pos x="26" y="22"/>
                </a:cxn>
                <a:cxn ang="0">
                  <a:pos x="39" y="14"/>
                </a:cxn>
                <a:cxn ang="0">
                  <a:pos x="54" y="8"/>
                </a:cxn>
                <a:cxn ang="0">
                  <a:pos x="71" y="4"/>
                </a:cxn>
                <a:cxn ang="0">
                  <a:pos x="90" y="1"/>
                </a:cxn>
                <a:cxn ang="0">
                  <a:pos x="110" y="0"/>
                </a:cxn>
              </a:cxnLst>
              <a:rect l="0" t="0" r="r" b="b"/>
              <a:pathLst>
                <a:path w="220" h="123">
                  <a:moveTo>
                    <a:pt x="110" y="0"/>
                  </a:moveTo>
                  <a:lnTo>
                    <a:pt x="130" y="1"/>
                  </a:lnTo>
                  <a:lnTo>
                    <a:pt x="148" y="4"/>
                  </a:lnTo>
                  <a:lnTo>
                    <a:pt x="166" y="8"/>
                  </a:lnTo>
                  <a:lnTo>
                    <a:pt x="181" y="14"/>
                  </a:lnTo>
                  <a:lnTo>
                    <a:pt x="194" y="22"/>
                  </a:lnTo>
                  <a:lnTo>
                    <a:pt x="204" y="30"/>
                  </a:lnTo>
                  <a:lnTo>
                    <a:pt x="212" y="40"/>
                  </a:lnTo>
                  <a:lnTo>
                    <a:pt x="218" y="50"/>
                  </a:lnTo>
                  <a:lnTo>
                    <a:pt x="220" y="62"/>
                  </a:lnTo>
                  <a:lnTo>
                    <a:pt x="218" y="73"/>
                  </a:lnTo>
                  <a:lnTo>
                    <a:pt x="212" y="83"/>
                  </a:lnTo>
                  <a:lnTo>
                    <a:pt x="204" y="93"/>
                  </a:lnTo>
                  <a:lnTo>
                    <a:pt x="194" y="101"/>
                  </a:lnTo>
                  <a:lnTo>
                    <a:pt x="181" y="109"/>
                  </a:lnTo>
                  <a:lnTo>
                    <a:pt x="166" y="115"/>
                  </a:lnTo>
                  <a:lnTo>
                    <a:pt x="148" y="119"/>
                  </a:lnTo>
                  <a:lnTo>
                    <a:pt x="130" y="122"/>
                  </a:lnTo>
                  <a:lnTo>
                    <a:pt x="110" y="123"/>
                  </a:lnTo>
                  <a:lnTo>
                    <a:pt x="90" y="122"/>
                  </a:lnTo>
                  <a:lnTo>
                    <a:pt x="71" y="119"/>
                  </a:lnTo>
                  <a:lnTo>
                    <a:pt x="54" y="115"/>
                  </a:lnTo>
                  <a:lnTo>
                    <a:pt x="39" y="109"/>
                  </a:lnTo>
                  <a:lnTo>
                    <a:pt x="26" y="101"/>
                  </a:lnTo>
                  <a:lnTo>
                    <a:pt x="15" y="93"/>
                  </a:lnTo>
                  <a:lnTo>
                    <a:pt x="7" y="83"/>
                  </a:lnTo>
                  <a:lnTo>
                    <a:pt x="2" y="73"/>
                  </a:lnTo>
                  <a:lnTo>
                    <a:pt x="0" y="62"/>
                  </a:lnTo>
                  <a:lnTo>
                    <a:pt x="2" y="50"/>
                  </a:lnTo>
                  <a:lnTo>
                    <a:pt x="7" y="40"/>
                  </a:lnTo>
                  <a:lnTo>
                    <a:pt x="15" y="30"/>
                  </a:lnTo>
                  <a:lnTo>
                    <a:pt x="26" y="22"/>
                  </a:lnTo>
                  <a:lnTo>
                    <a:pt x="39" y="14"/>
                  </a:lnTo>
                  <a:lnTo>
                    <a:pt x="54" y="8"/>
                  </a:lnTo>
                  <a:lnTo>
                    <a:pt x="71" y="4"/>
                  </a:lnTo>
                  <a:lnTo>
                    <a:pt x="90" y="1"/>
                  </a:lnTo>
                  <a:lnTo>
                    <a:pt x="110"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39"/>
            <p:cNvSpPr>
              <a:spLocks/>
            </p:cNvSpPr>
            <p:nvPr/>
          </p:nvSpPr>
          <p:spPr bwMode="auto">
            <a:xfrm flipH="1">
              <a:off x="6800243" y="3307008"/>
              <a:ext cx="87974" cy="48829"/>
            </a:xfrm>
            <a:custGeom>
              <a:avLst/>
              <a:gdLst/>
              <a:ahLst/>
              <a:cxnLst>
                <a:cxn ang="0">
                  <a:pos x="109" y="0"/>
                </a:cxn>
                <a:cxn ang="0">
                  <a:pos x="128" y="1"/>
                </a:cxn>
                <a:cxn ang="0">
                  <a:pos x="146" y="4"/>
                </a:cxn>
                <a:cxn ang="0">
                  <a:pos x="164" y="8"/>
                </a:cxn>
                <a:cxn ang="0">
                  <a:pos x="179" y="14"/>
                </a:cxn>
                <a:cxn ang="0">
                  <a:pos x="192" y="21"/>
                </a:cxn>
                <a:cxn ang="0">
                  <a:pos x="202" y="30"/>
                </a:cxn>
                <a:cxn ang="0">
                  <a:pos x="210" y="39"/>
                </a:cxn>
                <a:cxn ang="0">
                  <a:pos x="216" y="49"/>
                </a:cxn>
                <a:cxn ang="0">
                  <a:pos x="218" y="61"/>
                </a:cxn>
                <a:cxn ang="0">
                  <a:pos x="216" y="72"/>
                </a:cxn>
                <a:cxn ang="0">
                  <a:pos x="210" y="82"/>
                </a:cxn>
                <a:cxn ang="0">
                  <a:pos x="202" y="91"/>
                </a:cxn>
                <a:cxn ang="0">
                  <a:pos x="192" y="100"/>
                </a:cxn>
                <a:cxn ang="0">
                  <a:pos x="179" y="107"/>
                </a:cxn>
                <a:cxn ang="0">
                  <a:pos x="164" y="113"/>
                </a:cxn>
                <a:cxn ang="0">
                  <a:pos x="146" y="117"/>
                </a:cxn>
                <a:cxn ang="0">
                  <a:pos x="128" y="120"/>
                </a:cxn>
                <a:cxn ang="0">
                  <a:pos x="109" y="121"/>
                </a:cxn>
                <a:cxn ang="0">
                  <a:pos x="90" y="120"/>
                </a:cxn>
                <a:cxn ang="0">
                  <a:pos x="71" y="117"/>
                </a:cxn>
                <a:cxn ang="0">
                  <a:pos x="54" y="113"/>
                </a:cxn>
                <a:cxn ang="0">
                  <a:pos x="39" y="107"/>
                </a:cxn>
                <a:cxn ang="0">
                  <a:pos x="26" y="100"/>
                </a:cxn>
                <a:cxn ang="0">
                  <a:pos x="15" y="91"/>
                </a:cxn>
                <a:cxn ang="0">
                  <a:pos x="7" y="82"/>
                </a:cxn>
                <a:cxn ang="0">
                  <a:pos x="2" y="72"/>
                </a:cxn>
                <a:cxn ang="0">
                  <a:pos x="0" y="61"/>
                </a:cxn>
                <a:cxn ang="0">
                  <a:pos x="2" y="49"/>
                </a:cxn>
                <a:cxn ang="0">
                  <a:pos x="7" y="39"/>
                </a:cxn>
                <a:cxn ang="0">
                  <a:pos x="15" y="30"/>
                </a:cxn>
                <a:cxn ang="0">
                  <a:pos x="26" y="21"/>
                </a:cxn>
                <a:cxn ang="0">
                  <a:pos x="39" y="14"/>
                </a:cxn>
                <a:cxn ang="0">
                  <a:pos x="54" y="8"/>
                </a:cxn>
                <a:cxn ang="0">
                  <a:pos x="71" y="4"/>
                </a:cxn>
                <a:cxn ang="0">
                  <a:pos x="90" y="1"/>
                </a:cxn>
                <a:cxn ang="0">
                  <a:pos x="109" y="0"/>
                </a:cxn>
              </a:cxnLst>
              <a:rect l="0" t="0" r="r" b="b"/>
              <a:pathLst>
                <a:path w="218" h="121">
                  <a:moveTo>
                    <a:pt x="109" y="0"/>
                  </a:moveTo>
                  <a:lnTo>
                    <a:pt x="128" y="1"/>
                  </a:lnTo>
                  <a:lnTo>
                    <a:pt x="146" y="4"/>
                  </a:lnTo>
                  <a:lnTo>
                    <a:pt x="164" y="8"/>
                  </a:lnTo>
                  <a:lnTo>
                    <a:pt x="179" y="14"/>
                  </a:lnTo>
                  <a:lnTo>
                    <a:pt x="192" y="21"/>
                  </a:lnTo>
                  <a:lnTo>
                    <a:pt x="202" y="30"/>
                  </a:lnTo>
                  <a:lnTo>
                    <a:pt x="210" y="39"/>
                  </a:lnTo>
                  <a:lnTo>
                    <a:pt x="216" y="49"/>
                  </a:lnTo>
                  <a:lnTo>
                    <a:pt x="218" y="61"/>
                  </a:lnTo>
                  <a:lnTo>
                    <a:pt x="216" y="72"/>
                  </a:lnTo>
                  <a:lnTo>
                    <a:pt x="210" y="82"/>
                  </a:lnTo>
                  <a:lnTo>
                    <a:pt x="202" y="91"/>
                  </a:lnTo>
                  <a:lnTo>
                    <a:pt x="192" y="100"/>
                  </a:lnTo>
                  <a:lnTo>
                    <a:pt x="179" y="107"/>
                  </a:lnTo>
                  <a:lnTo>
                    <a:pt x="164" y="113"/>
                  </a:lnTo>
                  <a:lnTo>
                    <a:pt x="146" y="117"/>
                  </a:lnTo>
                  <a:lnTo>
                    <a:pt x="128" y="120"/>
                  </a:lnTo>
                  <a:lnTo>
                    <a:pt x="109" y="121"/>
                  </a:lnTo>
                  <a:lnTo>
                    <a:pt x="90" y="120"/>
                  </a:lnTo>
                  <a:lnTo>
                    <a:pt x="71" y="117"/>
                  </a:lnTo>
                  <a:lnTo>
                    <a:pt x="54" y="113"/>
                  </a:lnTo>
                  <a:lnTo>
                    <a:pt x="39" y="107"/>
                  </a:lnTo>
                  <a:lnTo>
                    <a:pt x="26" y="100"/>
                  </a:lnTo>
                  <a:lnTo>
                    <a:pt x="15" y="91"/>
                  </a:lnTo>
                  <a:lnTo>
                    <a:pt x="7" y="82"/>
                  </a:lnTo>
                  <a:lnTo>
                    <a:pt x="2" y="72"/>
                  </a:lnTo>
                  <a:lnTo>
                    <a:pt x="0" y="61"/>
                  </a:lnTo>
                  <a:lnTo>
                    <a:pt x="2" y="49"/>
                  </a:lnTo>
                  <a:lnTo>
                    <a:pt x="7" y="39"/>
                  </a:lnTo>
                  <a:lnTo>
                    <a:pt x="15" y="30"/>
                  </a:lnTo>
                  <a:lnTo>
                    <a:pt x="26" y="21"/>
                  </a:lnTo>
                  <a:lnTo>
                    <a:pt x="39" y="14"/>
                  </a:lnTo>
                  <a:lnTo>
                    <a:pt x="54" y="8"/>
                  </a:lnTo>
                  <a:lnTo>
                    <a:pt x="71" y="4"/>
                  </a:lnTo>
                  <a:lnTo>
                    <a:pt x="90" y="1"/>
                  </a:lnTo>
                  <a:lnTo>
                    <a:pt x="109" y="0"/>
                  </a:lnTo>
                  <a:close/>
                </a:path>
              </a:pathLst>
            </a:custGeom>
            <a:solidFill>
              <a:srgbClr val="F3F9E9"/>
            </a:solidFill>
            <a:ln w="0">
              <a:solidFill>
                <a:srgbClr val="F3F9E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40"/>
            <p:cNvSpPr>
              <a:spLocks/>
            </p:cNvSpPr>
            <p:nvPr/>
          </p:nvSpPr>
          <p:spPr bwMode="auto">
            <a:xfrm flipH="1">
              <a:off x="6800243" y="3306605"/>
              <a:ext cx="87167" cy="48829"/>
            </a:xfrm>
            <a:custGeom>
              <a:avLst/>
              <a:gdLst/>
              <a:ahLst/>
              <a:cxnLst>
                <a:cxn ang="0">
                  <a:pos x="108" y="0"/>
                </a:cxn>
                <a:cxn ang="0">
                  <a:pos x="127" y="1"/>
                </a:cxn>
                <a:cxn ang="0">
                  <a:pos x="145" y="4"/>
                </a:cxn>
                <a:cxn ang="0">
                  <a:pos x="163" y="8"/>
                </a:cxn>
                <a:cxn ang="0">
                  <a:pos x="177" y="14"/>
                </a:cxn>
                <a:cxn ang="0">
                  <a:pos x="190" y="21"/>
                </a:cxn>
                <a:cxn ang="0">
                  <a:pos x="201" y="30"/>
                </a:cxn>
                <a:cxn ang="0">
                  <a:pos x="208" y="39"/>
                </a:cxn>
                <a:cxn ang="0">
                  <a:pos x="214" y="49"/>
                </a:cxn>
                <a:cxn ang="0">
                  <a:pos x="216" y="61"/>
                </a:cxn>
                <a:cxn ang="0">
                  <a:pos x="214" y="72"/>
                </a:cxn>
                <a:cxn ang="0">
                  <a:pos x="208" y="82"/>
                </a:cxn>
                <a:cxn ang="0">
                  <a:pos x="200" y="91"/>
                </a:cxn>
                <a:cxn ang="0">
                  <a:pos x="190" y="100"/>
                </a:cxn>
                <a:cxn ang="0">
                  <a:pos x="177" y="107"/>
                </a:cxn>
                <a:cxn ang="0">
                  <a:pos x="162" y="113"/>
                </a:cxn>
                <a:cxn ang="0">
                  <a:pos x="145" y="117"/>
                </a:cxn>
                <a:cxn ang="0">
                  <a:pos x="127" y="120"/>
                </a:cxn>
                <a:cxn ang="0">
                  <a:pos x="108" y="121"/>
                </a:cxn>
                <a:cxn ang="0">
                  <a:pos x="89" y="120"/>
                </a:cxn>
                <a:cxn ang="0">
                  <a:pos x="70" y="117"/>
                </a:cxn>
                <a:cxn ang="0">
                  <a:pos x="53" y="113"/>
                </a:cxn>
                <a:cxn ang="0">
                  <a:pos x="39" y="107"/>
                </a:cxn>
                <a:cxn ang="0">
                  <a:pos x="26" y="100"/>
                </a:cxn>
                <a:cxn ang="0">
                  <a:pos x="14" y="91"/>
                </a:cxn>
                <a:cxn ang="0">
                  <a:pos x="7" y="82"/>
                </a:cxn>
                <a:cxn ang="0">
                  <a:pos x="2" y="72"/>
                </a:cxn>
                <a:cxn ang="0">
                  <a:pos x="0" y="61"/>
                </a:cxn>
                <a:cxn ang="0">
                  <a:pos x="2" y="49"/>
                </a:cxn>
                <a:cxn ang="0">
                  <a:pos x="7" y="39"/>
                </a:cxn>
                <a:cxn ang="0">
                  <a:pos x="15" y="30"/>
                </a:cxn>
                <a:cxn ang="0">
                  <a:pos x="26" y="21"/>
                </a:cxn>
                <a:cxn ang="0">
                  <a:pos x="39" y="14"/>
                </a:cxn>
                <a:cxn ang="0">
                  <a:pos x="54" y="8"/>
                </a:cxn>
                <a:cxn ang="0">
                  <a:pos x="70" y="4"/>
                </a:cxn>
                <a:cxn ang="0">
                  <a:pos x="89" y="1"/>
                </a:cxn>
                <a:cxn ang="0">
                  <a:pos x="108" y="0"/>
                </a:cxn>
              </a:cxnLst>
              <a:rect l="0" t="0" r="r" b="b"/>
              <a:pathLst>
                <a:path w="216" h="121">
                  <a:moveTo>
                    <a:pt x="108" y="0"/>
                  </a:moveTo>
                  <a:lnTo>
                    <a:pt x="127" y="1"/>
                  </a:lnTo>
                  <a:lnTo>
                    <a:pt x="145" y="4"/>
                  </a:lnTo>
                  <a:lnTo>
                    <a:pt x="163" y="8"/>
                  </a:lnTo>
                  <a:lnTo>
                    <a:pt x="177" y="14"/>
                  </a:lnTo>
                  <a:lnTo>
                    <a:pt x="190" y="21"/>
                  </a:lnTo>
                  <a:lnTo>
                    <a:pt x="201" y="30"/>
                  </a:lnTo>
                  <a:lnTo>
                    <a:pt x="208" y="39"/>
                  </a:lnTo>
                  <a:lnTo>
                    <a:pt x="214" y="49"/>
                  </a:lnTo>
                  <a:lnTo>
                    <a:pt x="216" y="61"/>
                  </a:lnTo>
                  <a:lnTo>
                    <a:pt x="214" y="72"/>
                  </a:lnTo>
                  <a:lnTo>
                    <a:pt x="208" y="82"/>
                  </a:lnTo>
                  <a:lnTo>
                    <a:pt x="200" y="91"/>
                  </a:lnTo>
                  <a:lnTo>
                    <a:pt x="190" y="100"/>
                  </a:lnTo>
                  <a:lnTo>
                    <a:pt x="177" y="107"/>
                  </a:lnTo>
                  <a:lnTo>
                    <a:pt x="162" y="113"/>
                  </a:lnTo>
                  <a:lnTo>
                    <a:pt x="145" y="117"/>
                  </a:lnTo>
                  <a:lnTo>
                    <a:pt x="127" y="120"/>
                  </a:lnTo>
                  <a:lnTo>
                    <a:pt x="108" y="121"/>
                  </a:lnTo>
                  <a:lnTo>
                    <a:pt x="89" y="120"/>
                  </a:lnTo>
                  <a:lnTo>
                    <a:pt x="70" y="117"/>
                  </a:lnTo>
                  <a:lnTo>
                    <a:pt x="53" y="113"/>
                  </a:lnTo>
                  <a:lnTo>
                    <a:pt x="39" y="107"/>
                  </a:lnTo>
                  <a:lnTo>
                    <a:pt x="26" y="100"/>
                  </a:lnTo>
                  <a:lnTo>
                    <a:pt x="14" y="91"/>
                  </a:lnTo>
                  <a:lnTo>
                    <a:pt x="7" y="82"/>
                  </a:lnTo>
                  <a:lnTo>
                    <a:pt x="2" y="72"/>
                  </a:lnTo>
                  <a:lnTo>
                    <a:pt x="0" y="61"/>
                  </a:lnTo>
                  <a:lnTo>
                    <a:pt x="2" y="49"/>
                  </a:lnTo>
                  <a:lnTo>
                    <a:pt x="7" y="39"/>
                  </a:lnTo>
                  <a:lnTo>
                    <a:pt x="15" y="30"/>
                  </a:lnTo>
                  <a:lnTo>
                    <a:pt x="26" y="21"/>
                  </a:lnTo>
                  <a:lnTo>
                    <a:pt x="39" y="14"/>
                  </a:lnTo>
                  <a:lnTo>
                    <a:pt x="54" y="8"/>
                  </a:lnTo>
                  <a:lnTo>
                    <a:pt x="70" y="4"/>
                  </a:lnTo>
                  <a:lnTo>
                    <a:pt x="89" y="1"/>
                  </a:lnTo>
                  <a:lnTo>
                    <a:pt x="108" y="0"/>
                  </a:lnTo>
                  <a:close/>
                </a:path>
              </a:pathLst>
            </a:custGeom>
            <a:solidFill>
              <a:srgbClr val="F3F9EA"/>
            </a:solidFill>
            <a:ln w="0">
              <a:solidFill>
                <a:srgbClr val="F3F9E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41"/>
            <p:cNvSpPr>
              <a:spLocks/>
            </p:cNvSpPr>
            <p:nvPr/>
          </p:nvSpPr>
          <p:spPr bwMode="auto">
            <a:xfrm flipH="1">
              <a:off x="6801050" y="3307008"/>
              <a:ext cx="85553" cy="48023"/>
            </a:xfrm>
            <a:custGeom>
              <a:avLst/>
              <a:gdLst/>
              <a:ahLst/>
              <a:cxnLst>
                <a:cxn ang="0">
                  <a:pos x="106" y="0"/>
                </a:cxn>
                <a:cxn ang="0">
                  <a:pos x="125" y="1"/>
                </a:cxn>
                <a:cxn ang="0">
                  <a:pos x="142" y="4"/>
                </a:cxn>
                <a:cxn ang="0">
                  <a:pos x="159" y="8"/>
                </a:cxn>
                <a:cxn ang="0">
                  <a:pos x="174" y="14"/>
                </a:cxn>
                <a:cxn ang="0">
                  <a:pos x="186" y="21"/>
                </a:cxn>
                <a:cxn ang="0">
                  <a:pos x="197" y="29"/>
                </a:cxn>
                <a:cxn ang="0">
                  <a:pos x="204" y="38"/>
                </a:cxn>
                <a:cxn ang="0">
                  <a:pos x="209" y="48"/>
                </a:cxn>
                <a:cxn ang="0">
                  <a:pos x="212" y="60"/>
                </a:cxn>
                <a:cxn ang="0">
                  <a:pos x="209" y="71"/>
                </a:cxn>
                <a:cxn ang="0">
                  <a:pos x="205" y="81"/>
                </a:cxn>
                <a:cxn ang="0">
                  <a:pos x="197" y="90"/>
                </a:cxn>
                <a:cxn ang="0">
                  <a:pos x="187" y="98"/>
                </a:cxn>
                <a:cxn ang="0">
                  <a:pos x="174" y="105"/>
                </a:cxn>
                <a:cxn ang="0">
                  <a:pos x="160" y="111"/>
                </a:cxn>
                <a:cxn ang="0">
                  <a:pos x="143" y="115"/>
                </a:cxn>
                <a:cxn ang="0">
                  <a:pos x="125" y="118"/>
                </a:cxn>
                <a:cxn ang="0">
                  <a:pos x="106" y="119"/>
                </a:cxn>
                <a:cxn ang="0">
                  <a:pos x="87" y="118"/>
                </a:cxn>
                <a:cxn ang="0">
                  <a:pos x="69" y="115"/>
                </a:cxn>
                <a:cxn ang="0">
                  <a:pos x="53" y="111"/>
                </a:cxn>
                <a:cxn ang="0">
                  <a:pos x="38" y="105"/>
                </a:cxn>
                <a:cxn ang="0">
                  <a:pos x="26" y="98"/>
                </a:cxn>
                <a:cxn ang="0">
                  <a:pos x="14" y="90"/>
                </a:cxn>
                <a:cxn ang="0">
                  <a:pos x="7" y="81"/>
                </a:cxn>
                <a:cxn ang="0">
                  <a:pos x="2" y="71"/>
                </a:cxn>
                <a:cxn ang="0">
                  <a:pos x="0" y="60"/>
                </a:cxn>
                <a:cxn ang="0">
                  <a:pos x="2" y="48"/>
                </a:cxn>
                <a:cxn ang="0">
                  <a:pos x="6" y="38"/>
                </a:cxn>
                <a:cxn ang="0">
                  <a:pos x="14" y="29"/>
                </a:cxn>
                <a:cxn ang="0">
                  <a:pos x="25" y="21"/>
                </a:cxn>
                <a:cxn ang="0">
                  <a:pos x="38" y="14"/>
                </a:cxn>
                <a:cxn ang="0">
                  <a:pos x="52" y="8"/>
                </a:cxn>
                <a:cxn ang="0">
                  <a:pos x="68" y="4"/>
                </a:cxn>
                <a:cxn ang="0">
                  <a:pos x="87" y="1"/>
                </a:cxn>
                <a:cxn ang="0">
                  <a:pos x="106" y="0"/>
                </a:cxn>
              </a:cxnLst>
              <a:rect l="0" t="0" r="r" b="b"/>
              <a:pathLst>
                <a:path w="212" h="119">
                  <a:moveTo>
                    <a:pt x="106" y="0"/>
                  </a:moveTo>
                  <a:lnTo>
                    <a:pt x="125" y="1"/>
                  </a:lnTo>
                  <a:lnTo>
                    <a:pt x="142" y="4"/>
                  </a:lnTo>
                  <a:lnTo>
                    <a:pt x="159" y="8"/>
                  </a:lnTo>
                  <a:lnTo>
                    <a:pt x="174" y="14"/>
                  </a:lnTo>
                  <a:lnTo>
                    <a:pt x="186" y="21"/>
                  </a:lnTo>
                  <a:lnTo>
                    <a:pt x="197" y="29"/>
                  </a:lnTo>
                  <a:lnTo>
                    <a:pt x="204" y="38"/>
                  </a:lnTo>
                  <a:lnTo>
                    <a:pt x="209" y="48"/>
                  </a:lnTo>
                  <a:lnTo>
                    <a:pt x="212" y="60"/>
                  </a:lnTo>
                  <a:lnTo>
                    <a:pt x="209" y="71"/>
                  </a:lnTo>
                  <a:lnTo>
                    <a:pt x="205" y="81"/>
                  </a:lnTo>
                  <a:lnTo>
                    <a:pt x="197" y="90"/>
                  </a:lnTo>
                  <a:lnTo>
                    <a:pt x="187" y="98"/>
                  </a:lnTo>
                  <a:lnTo>
                    <a:pt x="174" y="105"/>
                  </a:lnTo>
                  <a:lnTo>
                    <a:pt x="160" y="111"/>
                  </a:lnTo>
                  <a:lnTo>
                    <a:pt x="143" y="115"/>
                  </a:lnTo>
                  <a:lnTo>
                    <a:pt x="125" y="118"/>
                  </a:lnTo>
                  <a:lnTo>
                    <a:pt x="106" y="119"/>
                  </a:lnTo>
                  <a:lnTo>
                    <a:pt x="87" y="118"/>
                  </a:lnTo>
                  <a:lnTo>
                    <a:pt x="69" y="115"/>
                  </a:lnTo>
                  <a:lnTo>
                    <a:pt x="53" y="111"/>
                  </a:lnTo>
                  <a:lnTo>
                    <a:pt x="38" y="105"/>
                  </a:lnTo>
                  <a:lnTo>
                    <a:pt x="26" y="98"/>
                  </a:lnTo>
                  <a:lnTo>
                    <a:pt x="14" y="90"/>
                  </a:lnTo>
                  <a:lnTo>
                    <a:pt x="7" y="81"/>
                  </a:lnTo>
                  <a:lnTo>
                    <a:pt x="2" y="71"/>
                  </a:lnTo>
                  <a:lnTo>
                    <a:pt x="0" y="60"/>
                  </a:lnTo>
                  <a:lnTo>
                    <a:pt x="2" y="48"/>
                  </a:lnTo>
                  <a:lnTo>
                    <a:pt x="6" y="38"/>
                  </a:lnTo>
                  <a:lnTo>
                    <a:pt x="14" y="29"/>
                  </a:lnTo>
                  <a:lnTo>
                    <a:pt x="25" y="21"/>
                  </a:lnTo>
                  <a:lnTo>
                    <a:pt x="38" y="14"/>
                  </a:lnTo>
                  <a:lnTo>
                    <a:pt x="52" y="8"/>
                  </a:lnTo>
                  <a:lnTo>
                    <a:pt x="68" y="4"/>
                  </a:lnTo>
                  <a:lnTo>
                    <a:pt x="87" y="1"/>
                  </a:lnTo>
                  <a:lnTo>
                    <a:pt x="106"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42"/>
            <p:cNvSpPr>
              <a:spLocks/>
            </p:cNvSpPr>
            <p:nvPr/>
          </p:nvSpPr>
          <p:spPr bwMode="auto">
            <a:xfrm flipH="1">
              <a:off x="6801050" y="3307412"/>
              <a:ext cx="84746" cy="47215"/>
            </a:xfrm>
            <a:custGeom>
              <a:avLst/>
              <a:gdLst/>
              <a:ahLst/>
              <a:cxnLst>
                <a:cxn ang="0">
                  <a:pos x="105" y="0"/>
                </a:cxn>
                <a:cxn ang="0">
                  <a:pos x="124" y="1"/>
                </a:cxn>
                <a:cxn ang="0">
                  <a:pos x="141" y="4"/>
                </a:cxn>
                <a:cxn ang="0">
                  <a:pos x="158" y="8"/>
                </a:cxn>
                <a:cxn ang="0">
                  <a:pos x="172" y="14"/>
                </a:cxn>
                <a:cxn ang="0">
                  <a:pos x="185" y="21"/>
                </a:cxn>
                <a:cxn ang="0">
                  <a:pos x="195" y="29"/>
                </a:cxn>
                <a:cxn ang="0">
                  <a:pos x="203" y="38"/>
                </a:cxn>
                <a:cxn ang="0">
                  <a:pos x="207" y="48"/>
                </a:cxn>
                <a:cxn ang="0">
                  <a:pos x="210" y="59"/>
                </a:cxn>
                <a:cxn ang="0">
                  <a:pos x="207" y="69"/>
                </a:cxn>
                <a:cxn ang="0">
                  <a:pos x="203" y="79"/>
                </a:cxn>
                <a:cxn ang="0">
                  <a:pos x="195" y="88"/>
                </a:cxn>
                <a:cxn ang="0">
                  <a:pos x="185" y="96"/>
                </a:cxn>
                <a:cxn ang="0">
                  <a:pos x="172" y="103"/>
                </a:cxn>
                <a:cxn ang="0">
                  <a:pos x="158" y="109"/>
                </a:cxn>
                <a:cxn ang="0">
                  <a:pos x="141" y="113"/>
                </a:cxn>
                <a:cxn ang="0">
                  <a:pos x="124" y="116"/>
                </a:cxn>
                <a:cxn ang="0">
                  <a:pos x="105" y="117"/>
                </a:cxn>
                <a:cxn ang="0">
                  <a:pos x="86" y="116"/>
                </a:cxn>
                <a:cxn ang="0">
                  <a:pos x="68" y="113"/>
                </a:cxn>
                <a:cxn ang="0">
                  <a:pos x="52" y="109"/>
                </a:cxn>
                <a:cxn ang="0">
                  <a:pos x="38" y="103"/>
                </a:cxn>
                <a:cxn ang="0">
                  <a:pos x="25" y="96"/>
                </a:cxn>
                <a:cxn ang="0">
                  <a:pos x="14" y="88"/>
                </a:cxn>
                <a:cxn ang="0">
                  <a:pos x="6" y="79"/>
                </a:cxn>
                <a:cxn ang="0">
                  <a:pos x="2" y="69"/>
                </a:cxn>
                <a:cxn ang="0">
                  <a:pos x="0" y="59"/>
                </a:cxn>
                <a:cxn ang="0">
                  <a:pos x="2" y="48"/>
                </a:cxn>
                <a:cxn ang="0">
                  <a:pos x="6" y="38"/>
                </a:cxn>
                <a:cxn ang="0">
                  <a:pos x="14" y="29"/>
                </a:cxn>
                <a:cxn ang="0">
                  <a:pos x="25" y="21"/>
                </a:cxn>
                <a:cxn ang="0">
                  <a:pos x="38" y="14"/>
                </a:cxn>
                <a:cxn ang="0">
                  <a:pos x="52" y="8"/>
                </a:cxn>
                <a:cxn ang="0">
                  <a:pos x="68" y="4"/>
                </a:cxn>
                <a:cxn ang="0">
                  <a:pos x="86" y="1"/>
                </a:cxn>
                <a:cxn ang="0">
                  <a:pos x="105" y="0"/>
                </a:cxn>
              </a:cxnLst>
              <a:rect l="0" t="0" r="r" b="b"/>
              <a:pathLst>
                <a:path w="210" h="117">
                  <a:moveTo>
                    <a:pt x="105" y="0"/>
                  </a:moveTo>
                  <a:lnTo>
                    <a:pt x="124" y="1"/>
                  </a:lnTo>
                  <a:lnTo>
                    <a:pt x="141" y="4"/>
                  </a:lnTo>
                  <a:lnTo>
                    <a:pt x="158" y="8"/>
                  </a:lnTo>
                  <a:lnTo>
                    <a:pt x="172" y="14"/>
                  </a:lnTo>
                  <a:lnTo>
                    <a:pt x="185" y="21"/>
                  </a:lnTo>
                  <a:lnTo>
                    <a:pt x="195" y="29"/>
                  </a:lnTo>
                  <a:lnTo>
                    <a:pt x="203" y="38"/>
                  </a:lnTo>
                  <a:lnTo>
                    <a:pt x="207" y="48"/>
                  </a:lnTo>
                  <a:lnTo>
                    <a:pt x="210" y="59"/>
                  </a:lnTo>
                  <a:lnTo>
                    <a:pt x="207" y="69"/>
                  </a:lnTo>
                  <a:lnTo>
                    <a:pt x="203" y="79"/>
                  </a:lnTo>
                  <a:lnTo>
                    <a:pt x="195" y="88"/>
                  </a:lnTo>
                  <a:lnTo>
                    <a:pt x="185" y="96"/>
                  </a:lnTo>
                  <a:lnTo>
                    <a:pt x="172" y="103"/>
                  </a:lnTo>
                  <a:lnTo>
                    <a:pt x="158" y="109"/>
                  </a:lnTo>
                  <a:lnTo>
                    <a:pt x="141" y="113"/>
                  </a:lnTo>
                  <a:lnTo>
                    <a:pt x="124" y="116"/>
                  </a:lnTo>
                  <a:lnTo>
                    <a:pt x="105" y="117"/>
                  </a:lnTo>
                  <a:lnTo>
                    <a:pt x="86" y="116"/>
                  </a:lnTo>
                  <a:lnTo>
                    <a:pt x="68" y="113"/>
                  </a:lnTo>
                  <a:lnTo>
                    <a:pt x="52" y="109"/>
                  </a:lnTo>
                  <a:lnTo>
                    <a:pt x="38" y="103"/>
                  </a:lnTo>
                  <a:lnTo>
                    <a:pt x="25" y="96"/>
                  </a:lnTo>
                  <a:lnTo>
                    <a:pt x="14" y="88"/>
                  </a:lnTo>
                  <a:lnTo>
                    <a:pt x="6" y="79"/>
                  </a:lnTo>
                  <a:lnTo>
                    <a:pt x="2" y="69"/>
                  </a:lnTo>
                  <a:lnTo>
                    <a:pt x="0" y="59"/>
                  </a:lnTo>
                  <a:lnTo>
                    <a:pt x="2" y="48"/>
                  </a:lnTo>
                  <a:lnTo>
                    <a:pt x="6" y="38"/>
                  </a:lnTo>
                  <a:lnTo>
                    <a:pt x="14" y="29"/>
                  </a:lnTo>
                  <a:lnTo>
                    <a:pt x="25" y="21"/>
                  </a:lnTo>
                  <a:lnTo>
                    <a:pt x="38" y="14"/>
                  </a:lnTo>
                  <a:lnTo>
                    <a:pt x="52" y="8"/>
                  </a:lnTo>
                  <a:lnTo>
                    <a:pt x="68" y="4"/>
                  </a:lnTo>
                  <a:lnTo>
                    <a:pt x="86" y="1"/>
                  </a:lnTo>
                  <a:lnTo>
                    <a:pt x="105" y="0"/>
                  </a:lnTo>
                  <a:close/>
                </a:path>
              </a:pathLst>
            </a:custGeom>
            <a:solidFill>
              <a:srgbClr val="F4F9EB"/>
            </a:solidFill>
            <a:ln w="0">
              <a:solidFill>
                <a:srgbClr val="F4F9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43"/>
            <p:cNvSpPr>
              <a:spLocks/>
            </p:cNvSpPr>
            <p:nvPr/>
          </p:nvSpPr>
          <p:spPr bwMode="auto">
            <a:xfrm flipH="1">
              <a:off x="6801857" y="3307008"/>
              <a:ext cx="83535" cy="47215"/>
            </a:xfrm>
            <a:custGeom>
              <a:avLst/>
              <a:gdLst/>
              <a:ahLst/>
              <a:cxnLst>
                <a:cxn ang="0">
                  <a:pos x="104" y="0"/>
                </a:cxn>
                <a:cxn ang="0">
                  <a:pos x="122" y="1"/>
                </a:cxn>
                <a:cxn ang="0">
                  <a:pos x="139" y="4"/>
                </a:cxn>
                <a:cxn ang="0">
                  <a:pos x="156" y="8"/>
                </a:cxn>
                <a:cxn ang="0">
                  <a:pos x="171" y="14"/>
                </a:cxn>
                <a:cxn ang="0">
                  <a:pos x="183" y="21"/>
                </a:cxn>
                <a:cxn ang="0">
                  <a:pos x="193" y="29"/>
                </a:cxn>
                <a:cxn ang="0">
                  <a:pos x="201" y="38"/>
                </a:cxn>
                <a:cxn ang="0">
                  <a:pos x="205" y="48"/>
                </a:cxn>
                <a:cxn ang="0">
                  <a:pos x="207" y="59"/>
                </a:cxn>
                <a:cxn ang="0">
                  <a:pos x="205" y="69"/>
                </a:cxn>
                <a:cxn ang="0">
                  <a:pos x="201" y="79"/>
                </a:cxn>
                <a:cxn ang="0">
                  <a:pos x="193" y="88"/>
                </a:cxn>
                <a:cxn ang="0">
                  <a:pos x="183" y="96"/>
                </a:cxn>
                <a:cxn ang="0">
                  <a:pos x="171" y="103"/>
                </a:cxn>
                <a:cxn ang="0">
                  <a:pos x="156" y="109"/>
                </a:cxn>
                <a:cxn ang="0">
                  <a:pos x="139" y="113"/>
                </a:cxn>
                <a:cxn ang="0">
                  <a:pos x="122" y="116"/>
                </a:cxn>
                <a:cxn ang="0">
                  <a:pos x="104" y="117"/>
                </a:cxn>
                <a:cxn ang="0">
                  <a:pos x="86" y="116"/>
                </a:cxn>
                <a:cxn ang="0">
                  <a:pos x="68" y="113"/>
                </a:cxn>
                <a:cxn ang="0">
                  <a:pos x="52" y="109"/>
                </a:cxn>
                <a:cxn ang="0">
                  <a:pos x="37" y="103"/>
                </a:cxn>
                <a:cxn ang="0">
                  <a:pos x="25" y="96"/>
                </a:cxn>
                <a:cxn ang="0">
                  <a:pos x="14" y="88"/>
                </a:cxn>
                <a:cxn ang="0">
                  <a:pos x="6" y="79"/>
                </a:cxn>
                <a:cxn ang="0">
                  <a:pos x="2" y="69"/>
                </a:cxn>
                <a:cxn ang="0">
                  <a:pos x="0" y="59"/>
                </a:cxn>
                <a:cxn ang="0">
                  <a:pos x="2" y="48"/>
                </a:cxn>
                <a:cxn ang="0">
                  <a:pos x="6" y="38"/>
                </a:cxn>
                <a:cxn ang="0">
                  <a:pos x="14" y="29"/>
                </a:cxn>
                <a:cxn ang="0">
                  <a:pos x="25" y="21"/>
                </a:cxn>
                <a:cxn ang="0">
                  <a:pos x="37" y="14"/>
                </a:cxn>
                <a:cxn ang="0">
                  <a:pos x="52" y="8"/>
                </a:cxn>
                <a:cxn ang="0">
                  <a:pos x="68" y="4"/>
                </a:cxn>
                <a:cxn ang="0">
                  <a:pos x="86" y="1"/>
                </a:cxn>
                <a:cxn ang="0">
                  <a:pos x="104" y="0"/>
                </a:cxn>
              </a:cxnLst>
              <a:rect l="0" t="0" r="r" b="b"/>
              <a:pathLst>
                <a:path w="207" h="117">
                  <a:moveTo>
                    <a:pt x="104" y="0"/>
                  </a:moveTo>
                  <a:lnTo>
                    <a:pt x="122" y="1"/>
                  </a:lnTo>
                  <a:lnTo>
                    <a:pt x="139" y="4"/>
                  </a:lnTo>
                  <a:lnTo>
                    <a:pt x="156" y="8"/>
                  </a:lnTo>
                  <a:lnTo>
                    <a:pt x="171" y="14"/>
                  </a:lnTo>
                  <a:lnTo>
                    <a:pt x="183" y="21"/>
                  </a:lnTo>
                  <a:lnTo>
                    <a:pt x="193" y="29"/>
                  </a:lnTo>
                  <a:lnTo>
                    <a:pt x="201" y="38"/>
                  </a:lnTo>
                  <a:lnTo>
                    <a:pt x="205" y="48"/>
                  </a:lnTo>
                  <a:lnTo>
                    <a:pt x="207" y="59"/>
                  </a:lnTo>
                  <a:lnTo>
                    <a:pt x="205" y="69"/>
                  </a:lnTo>
                  <a:lnTo>
                    <a:pt x="201" y="79"/>
                  </a:lnTo>
                  <a:lnTo>
                    <a:pt x="193" y="88"/>
                  </a:lnTo>
                  <a:lnTo>
                    <a:pt x="183" y="96"/>
                  </a:lnTo>
                  <a:lnTo>
                    <a:pt x="171" y="103"/>
                  </a:lnTo>
                  <a:lnTo>
                    <a:pt x="156" y="109"/>
                  </a:lnTo>
                  <a:lnTo>
                    <a:pt x="139" y="113"/>
                  </a:lnTo>
                  <a:lnTo>
                    <a:pt x="122" y="116"/>
                  </a:lnTo>
                  <a:lnTo>
                    <a:pt x="104" y="117"/>
                  </a:lnTo>
                  <a:lnTo>
                    <a:pt x="86" y="116"/>
                  </a:lnTo>
                  <a:lnTo>
                    <a:pt x="68" y="113"/>
                  </a:lnTo>
                  <a:lnTo>
                    <a:pt x="52" y="109"/>
                  </a:lnTo>
                  <a:lnTo>
                    <a:pt x="37" y="103"/>
                  </a:lnTo>
                  <a:lnTo>
                    <a:pt x="25" y="96"/>
                  </a:lnTo>
                  <a:lnTo>
                    <a:pt x="14" y="88"/>
                  </a:lnTo>
                  <a:lnTo>
                    <a:pt x="6" y="79"/>
                  </a:lnTo>
                  <a:lnTo>
                    <a:pt x="2" y="69"/>
                  </a:lnTo>
                  <a:lnTo>
                    <a:pt x="0" y="59"/>
                  </a:lnTo>
                  <a:lnTo>
                    <a:pt x="2" y="48"/>
                  </a:lnTo>
                  <a:lnTo>
                    <a:pt x="6" y="38"/>
                  </a:lnTo>
                  <a:lnTo>
                    <a:pt x="14" y="29"/>
                  </a:lnTo>
                  <a:lnTo>
                    <a:pt x="25" y="21"/>
                  </a:lnTo>
                  <a:lnTo>
                    <a:pt x="37" y="14"/>
                  </a:lnTo>
                  <a:lnTo>
                    <a:pt x="52" y="8"/>
                  </a:lnTo>
                  <a:lnTo>
                    <a:pt x="68" y="4"/>
                  </a:lnTo>
                  <a:lnTo>
                    <a:pt x="86" y="1"/>
                  </a:lnTo>
                  <a:lnTo>
                    <a:pt x="104" y="0"/>
                  </a:lnTo>
                  <a:close/>
                </a:path>
              </a:pathLst>
            </a:custGeom>
            <a:solidFill>
              <a:srgbClr val="F3FBEB"/>
            </a:solidFill>
            <a:ln w="0">
              <a:solidFill>
                <a:srgbClr val="F3FBE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44"/>
            <p:cNvSpPr>
              <a:spLocks/>
            </p:cNvSpPr>
            <p:nvPr/>
          </p:nvSpPr>
          <p:spPr bwMode="auto">
            <a:xfrm flipH="1">
              <a:off x="6801857" y="3307412"/>
              <a:ext cx="82728" cy="46408"/>
            </a:xfrm>
            <a:custGeom>
              <a:avLst/>
              <a:gdLst/>
              <a:ahLst/>
              <a:cxnLst>
                <a:cxn ang="0">
                  <a:pos x="103" y="0"/>
                </a:cxn>
                <a:cxn ang="0">
                  <a:pos x="123" y="1"/>
                </a:cxn>
                <a:cxn ang="0">
                  <a:pos x="143" y="5"/>
                </a:cxn>
                <a:cxn ang="0">
                  <a:pos x="161" y="10"/>
                </a:cxn>
                <a:cxn ang="0">
                  <a:pos x="176" y="17"/>
                </a:cxn>
                <a:cxn ang="0">
                  <a:pos x="188" y="25"/>
                </a:cxn>
                <a:cxn ang="0">
                  <a:pos x="197" y="35"/>
                </a:cxn>
                <a:cxn ang="0">
                  <a:pos x="203" y="46"/>
                </a:cxn>
                <a:cxn ang="0">
                  <a:pos x="205" y="58"/>
                </a:cxn>
                <a:cxn ang="0">
                  <a:pos x="203" y="68"/>
                </a:cxn>
                <a:cxn ang="0">
                  <a:pos x="199" y="78"/>
                </a:cxn>
                <a:cxn ang="0">
                  <a:pos x="191" y="87"/>
                </a:cxn>
                <a:cxn ang="0">
                  <a:pos x="181" y="95"/>
                </a:cxn>
                <a:cxn ang="0">
                  <a:pos x="169" y="102"/>
                </a:cxn>
                <a:cxn ang="0">
                  <a:pos x="155" y="107"/>
                </a:cxn>
                <a:cxn ang="0">
                  <a:pos x="138" y="111"/>
                </a:cxn>
                <a:cxn ang="0">
                  <a:pos x="121" y="114"/>
                </a:cxn>
                <a:cxn ang="0">
                  <a:pos x="103" y="115"/>
                </a:cxn>
                <a:cxn ang="0">
                  <a:pos x="83" y="114"/>
                </a:cxn>
                <a:cxn ang="0">
                  <a:pos x="63" y="110"/>
                </a:cxn>
                <a:cxn ang="0">
                  <a:pos x="45" y="105"/>
                </a:cxn>
                <a:cxn ang="0">
                  <a:pos x="31" y="98"/>
                </a:cxn>
                <a:cxn ang="0">
                  <a:pos x="18" y="90"/>
                </a:cxn>
                <a:cxn ang="0">
                  <a:pos x="8" y="80"/>
                </a:cxn>
                <a:cxn ang="0">
                  <a:pos x="2" y="69"/>
                </a:cxn>
                <a:cxn ang="0">
                  <a:pos x="0" y="58"/>
                </a:cxn>
                <a:cxn ang="0">
                  <a:pos x="2" y="47"/>
                </a:cxn>
                <a:cxn ang="0">
                  <a:pos x="6" y="37"/>
                </a:cxn>
                <a:cxn ang="0">
                  <a:pos x="14" y="28"/>
                </a:cxn>
                <a:cxn ang="0">
                  <a:pos x="25" y="20"/>
                </a:cxn>
                <a:cxn ang="0">
                  <a:pos x="37" y="13"/>
                </a:cxn>
                <a:cxn ang="0">
                  <a:pos x="51" y="8"/>
                </a:cxn>
                <a:cxn ang="0">
                  <a:pos x="67" y="4"/>
                </a:cxn>
                <a:cxn ang="0">
                  <a:pos x="85" y="1"/>
                </a:cxn>
                <a:cxn ang="0">
                  <a:pos x="103" y="0"/>
                </a:cxn>
              </a:cxnLst>
              <a:rect l="0" t="0" r="r" b="b"/>
              <a:pathLst>
                <a:path w="205" h="115">
                  <a:moveTo>
                    <a:pt x="103" y="0"/>
                  </a:moveTo>
                  <a:lnTo>
                    <a:pt x="123" y="1"/>
                  </a:lnTo>
                  <a:lnTo>
                    <a:pt x="143" y="5"/>
                  </a:lnTo>
                  <a:lnTo>
                    <a:pt x="161" y="10"/>
                  </a:lnTo>
                  <a:lnTo>
                    <a:pt x="176" y="17"/>
                  </a:lnTo>
                  <a:lnTo>
                    <a:pt x="188" y="25"/>
                  </a:lnTo>
                  <a:lnTo>
                    <a:pt x="197" y="35"/>
                  </a:lnTo>
                  <a:lnTo>
                    <a:pt x="203" y="46"/>
                  </a:lnTo>
                  <a:lnTo>
                    <a:pt x="205" y="58"/>
                  </a:lnTo>
                  <a:lnTo>
                    <a:pt x="203" y="68"/>
                  </a:lnTo>
                  <a:lnTo>
                    <a:pt x="199" y="78"/>
                  </a:lnTo>
                  <a:lnTo>
                    <a:pt x="191" y="87"/>
                  </a:lnTo>
                  <a:lnTo>
                    <a:pt x="181" y="95"/>
                  </a:lnTo>
                  <a:lnTo>
                    <a:pt x="169" y="102"/>
                  </a:lnTo>
                  <a:lnTo>
                    <a:pt x="155" y="107"/>
                  </a:lnTo>
                  <a:lnTo>
                    <a:pt x="138" y="111"/>
                  </a:lnTo>
                  <a:lnTo>
                    <a:pt x="121" y="114"/>
                  </a:lnTo>
                  <a:lnTo>
                    <a:pt x="103" y="115"/>
                  </a:lnTo>
                  <a:lnTo>
                    <a:pt x="83" y="114"/>
                  </a:lnTo>
                  <a:lnTo>
                    <a:pt x="63" y="110"/>
                  </a:lnTo>
                  <a:lnTo>
                    <a:pt x="45" y="105"/>
                  </a:lnTo>
                  <a:lnTo>
                    <a:pt x="31" y="98"/>
                  </a:lnTo>
                  <a:lnTo>
                    <a:pt x="18" y="90"/>
                  </a:lnTo>
                  <a:lnTo>
                    <a:pt x="8" y="80"/>
                  </a:lnTo>
                  <a:lnTo>
                    <a:pt x="2" y="69"/>
                  </a:lnTo>
                  <a:lnTo>
                    <a:pt x="0" y="58"/>
                  </a:lnTo>
                  <a:lnTo>
                    <a:pt x="2" y="47"/>
                  </a:lnTo>
                  <a:lnTo>
                    <a:pt x="6" y="37"/>
                  </a:lnTo>
                  <a:lnTo>
                    <a:pt x="14" y="28"/>
                  </a:lnTo>
                  <a:lnTo>
                    <a:pt x="25" y="20"/>
                  </a:lnTo>
                  <a:lnTo>
                    <a:pt x="37" y="13"/>
                  </a:lnTo>
                  <a:lnTo>
                    <a:pt x="51" y="8"/>
                  </a:lnTo>
                  <a:lnTo>
                    <a:pt x="67" y="4"/>
                  </a:lnTo>
                  <a:lnTo>
                    <a:pt x="85" y="1"/>
                  </a:lnTo>
                  <a:lnTo>
                    <a:pt x="103"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45"/>
            <p:cNvSpPr>
              <a:spLocks/>
            </p:cNvSpPr>
            <p:nvPr/>
          </p:nvSpPr>
          <p:spPr bwMode="auto">
            <a:xfrm flipH="1">
              <a:off x="6802261" y="3307815"/>
              <a:ext cx="81921" cy="45602"/>
            </a:xfrm>
            <a:custGeom>
              <a:avLst/>
              <a:gdLst/>
              <a:ahLst/>
              <a:cxnLst>
                <a:cxn ang="0">
                  <a:pos x="102" y="0"/>
                </a:cxn>
                <a:cxn ang="0">
                  <a:pos x="122" y="1"/>
                </a:cxn>
                <a:cxn ang="0">
                  <a:pos x="142" y="4"/>
                </a:cxn>
                <a:cxn ang="0">
                  <a:pos x="159" y="10"/>
                </a:cxn>
                <a:cxn ang="0">
                  <a:pos x="174" y="16"/>
                </a:cxn>
                <a:cxn ang="0">
                  <a:pos x="186" y="25"/>
                </a:cxn>
                <a:cxn ang="0">
                  <a:pos x="195" y="34"/>
                </a:cxn>
                <a:cxn ang="0">
                  <a:pos x="201" y="45"/>
                </a:cxn>
                <a:cxn ang="0">
                  <a:pos x="203" y="57"/>
                </a:cxn>
                <a:cxn ang="0">
                  <a:pos x="201" y="68"/>
                </a:cxn>
                <a:cxn ang="0">
                  <a:pos x="195" y="79"/>
                </a:cxn>
                <a:cxn ang="0">
                  <a:pos x="186" y="88"/>
                </a:cxn>
                <a:cxn ang="0">
                  <a:pos x="174" y="97"/>
                </a:cxn>
                <a:cxn ang="0">
                  <a:pos x="159" y="103"/>
                </a:cxn>
                <a:cxn ang="0">
                  <a:pos x="142" y="109"/>
                </a:cxn>
                <a:cxn ang="0">
                  <a:pos x="122" y="112"/>
                </a:cxn>
                <a:cxn ang="0">
                  <a:pos x="102" y="113"/>
                </a:cxn>
                <a:cxn ang="0">
                  <a:pos x="82" y="112"/>
                </a:cxn>
                <a:cxn ang="0">
                  <a:pos x="62"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2" y="1"/>
                </a:cxn>
                <a:cxn ang="0">
                  <a:pos x="102" y="0"/>
                </a:cxn>
              </a:cxnLst>
              <a:rect l="0" t="0" r="r" b="b"/>
              <a:pathLst>
                <a:path w="203" h="113">
                  <a:moveTo>
                    <a:pt x="102" y="0"/>
                  </a:moveTo>
                  <a:lnTo>
                    <a:pt x="122" y="1"/>
                  </a:lnTo>
                  <a:lnTo>
                    <a:pt x="142" y="4"/>
                  </a:lnTo>
                  <a:lnTo>
                    <a:pt x="159" y="10"/>
                  </a:lnTo>
                  <a:lnTo>
                    <a:pt x="174" y="16"/>
                  </a:lnTo>
                  <a:lnTo>
                    <a:pt x="186" y="25"/>
                  </a:lnTo>
                  <a:lnTo>
                    <a:pt x="195" y="34"/>
                  </a:lnTo>
                  <a:lnTo>
                    <a:pt x="201" y="45"/>
                  </a:lnTo>
                  <a:lnTo>
                    <a:pt x="203" y="57"/>
                  </a:lnTo>
                  <a:lnTo>
                    <a:pt x="201" y="68"/>
                  </a:lnTo>
                  <a:lnTo>
                    <a:pt x="195" y="79"/>
                  </a:lnTo>
                  <a:lnTo>
                    <a:pt x="186" y="88"/>
                  </a:lnTo>
                  <a:lnTo>
                    <a:pt x="174" y="97"/>
                  </a:lnTo>
                  <a:lnTo>
                    <a:pt x="159" y="103"/>
                  </a:lnTo>
                  <a:lnTo>
                    <a:pt x="142" y="109"/>
                  </a:lnTo>
                  <a:lnTo>
                    <a:pt x="122" y="112"/>
                  </a:lnTo>
                  <a:lnTo>
                    <a:pt x="102" y="113"/>
                  </a:lnTo>
                  <a:lnTo>
                    <a:pt x="82" y="112"/>
                  </a:lnTo>
                  <a:lnTo>
                    <a:pt x="62"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2" y="1"/>
                  </a:lnTo>
                  <a:lnTo>
                    <a:pt x="102"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146"/>
            <p:cNvSpPr>
              <a:spLocks/>
            </p:cNvSpPr>
            <p:nvPr/>
          </p:nvSpPr>
          <p:spPr bwMode="auto">
            <a:xfrm flipH="1">
              <a:off x="6802261" y="3307412"/>
              <a:ext cx="81114" cy="45602"/>
            </a:xfrm>
            <a:custGeom>
              <a:avLst/>
              <a:gdLst/>
              <a:ahLst/>
              <a:cxnLst>
                <a:cxn ang="0">
                  <a:pos x="101" y="0"/>
                </a:cxn>
                <a:cxn ang="0">
                  <a:pos x="121" y="1"/>
                </a:cxn>
                <a:cxn ang="0">
                  <a:pos x="141" y="4"/>
                </a:cxn>
                <a:cxn ang="0">
                  <a:pos x="157" y="10"/>
                </a:cxn>
                <a:cxn ang="0">
                  <a:pos x="172" y="16"/>
                </a:cxn>
                <a:cxn ang="0">
                  <a:pos x="184" y="25"/>
                </a:cxn>
                <a:cxn ang="0">
                  <a:pos x="193" y="34"/>
                </a:cxn>
                <a:cxn ang="0">
                  <a:pos x="199" y="45"/>
                </a:cxn>
                <a:cxn ang="0">
                  <a:pos x="201" y="57"/>
                </a:cxn>
                <a:cxn ang="0">
                  <a:pos x="199" y="68"/>
                </a:cxn>
                <a:cxn ang="0">
                  <a:pos x="193" y="79"/>
                </a:cxn>
                <a:cxn ang="0">
                  <a:pos x="184" y="88"/>
                </a:cxn>
                <a:cxn ang="0">
                  <a:pos x="172" y="97"/>
                </a:cxn>
                <a:cxn ang="0">
                  <a:pos x="157" y="103"/>
                </a:cxn>
                <a:cxn ang="0">
                  <a:pos x="140" y="109"/>
                </a:cxn>
                <a:cxn ang="0">
                  <a:pos x="121" y="112"/>
                </a:cxn>
                <a:cxn ang="0">
                  <a:pos x="101" y="113"/>
                </a:cxn>
                <a:cxn ang="0">
                  <a:pos x="81" y="112"/>
                </a:cxn>
                <a:cxn ang="0">
                  <a:pos x="61" y="109"/>
                </a:cxn>
                <a:cxn ang="0">
                  <a:pos x="45" y="103"/>
                </a:cxn>
                <a:cxn ang="0">
                  <a:pos x="30" y="97"/>
                </a:cxn>
                <a:cxn ang="0">
                  <a:pos x="18" y="88"/>
                </a:cxn>
                <a:cxn ang="0">
                  <a:pos x="8" y="79"/>
                </a:cxn>
                <a:cxn ang="0">
                  <a:pos x="2" y="68"/>
                </a:cxn>
                <a:cxn ang="0">
                  <a:pos x="0" y="57"/>
                </a:cxn>
                <a:cxn ang="0">
                  <a:pos x="2" y="45"/>
                </a:cxn>
                <a:cxn ang="0">
                  <a:pos x="8" y="34"/>
                </a:cxn>
                <a:cxn ang="0">
                  <a:pos x="18" y="25"/>
                </a:cxn>
                <a:cxn ang="0">
                  <a:pos x="30" y="16"/>
                </a:cxn>
                <a:cxn ang="0">
                  <a:pos x="45" y="10"/>
                </a:cxn>
                <a:cxn ang="0">
                  <a:pos x="62" y="4"/>
                </a:cxn>
                <a:cxn ang="0">
                  <a:pos x="81" y="1"/>
                </a:cxn>
                <a:cxn ang="0">
                  <a:pos x="101" y="0"/>
                </a:cxn>
              </a:cxnLst>
              <a:rect l="0" t="0" r="r" b="b"/>
              <a:pathLst>
                <a:path w="201" h="113">
                  <a:moveTo>
                    <a:pt x="101" y="0"/>
                  </a:moveTo>
                  <a:lnTo>
                    <a:pt x="121" y="1"/>
                  </a:lnTo>
                  <a:lnTo>
                    <a:pt x="141" y="4"/>
                  </a:lnTo>
                  <a:lnTo>
                    <a:pt x="157" y="10"/>
                  </a:lnTo>
                  <a:lnTo>
                    <a:pt x="172" y="16"/>
                  </a:lnTo>
                  <a:lnTo>
                    <a:pt x="184" y="25"/>
                  </a:lnTo>
                  <a:lnTo>
                    <a:pt x="193" y="34"/>
                  </a:lnTo>
                  <a:lnTo>
                    <a:pt x="199" y="45"/>
                  </a:lnTo>
                  <a:lnTo>
                    <a:pt x="201" y="57"/>
                  </a:lnTo>
                  <a:lnTo>
                    <a:pt x="199" y="68"/>
                  </a:lnTo>
                  <a:lnTo>
                    <a:pt x="193" y="79"/>
                  </a:lnTo>
                  <a:lnTo>
                    <a:pt x="184" y="88"/>
                  </a:lnTo>
                  <a:lnTo>
                    <a:pt x="172" y="97"/>
                  </a:lnTo>
                  <a:lnTo>
                    <a:pt x="157" y="103"/>
                  </a:lnTo>
                  <a:lnTo>
                    <a:pt x="140" y="109"/>
                  </a:lnTo>
                  <a:lnTo>
                    <a:pt x="121" y="112"/>
                  </a:lnTo>
                  <a:lnTo>
                    <a:pt x="101" y="113"/>
                  </a:lnTo>
                  <a:lnTo>
                    <a:pt x="81" y="112"/>
                  </a:lnTo>
                  <a:lnTo>
                    <a:pt x="61" y="109"/>
                  </a:lnTo>
                  <a:lnTo>
                    <a:pt x="45" y="103"/>
                  </a:lnTo>
                  <a:lnTo>
                    <a:pt x="30" y="97"/>
                  </a:lnTo>
                  <a:lnTo>
                    <a:pt x="18" y="88"/>
                  </a:lnTo>
                  <a:lnTo>
                    <a:pt x="8" y="79"/>
                  </a:lnTo>
                  <a:lnTo>
                    <a:pt x="2" y="68"/>
                  </a:lnTo>
                  <a:lnTo>
                    <a:pt x="0" y="57"/>
                  </a:lnTo>
                  <a:lnTo>
                    <a:pt x="2" y="45"/>
                  </a:lnTo>
                  <a:lnTo>
                    <a:pt x="8" y="34"/>
                  </a:lnTo>
                  <a:lnTo>
                    <a:pt x="18" y="25"/>
                  </a:lnTo>
                  <a:lnTo>
                    <a:pt x="30" y="16"/>
                  </a:lnTo>
                  <a:lnTo>
                    <a:pt x="45" y="10"/>
                  </a:lnTo>
                  <a:lnTo>
                    <a:pt x="62" y="4"/>
                  </a:lnTo>
                  <a:lnTo>
                    <a:pt x="81" y="1"/>
                  </a:lnTo>
                  <a:lnTo>
                    <a:pt x="101" y="0"/>
                  </a:lnTo>
                  <a:close/>
                </a:path>
              </a:pathLst>
            </a:custGeom>
            <a:solidFill>
              <a:srgbClr val="F4FBEC"/>
            </a:solidFill>
            <a:ln w="0">
              <a:solidFill>
                <a:srgbClr val="F4FB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47"/>
            <p:cNvSpPr>
              <a:spLocks/>
            </p:cNvSpPr>
            <p:nvPr/>
          </p:nvSpPr>
          <p:spPr bwMode="auto">
            <a:xfrm flipH="1">
              <a:off x="6802664" y="3307815"/>
              <a:ext cx="79500" cy="44794"/>
            </a:xfrm>
            <a:custGeom>
              <a:avLst/>
              <a:gdLst/>
              <a:ahLst/>
              <a:cxnLst>
                <a:cxn ang="0">
                  <a:pos x="99" y="0"/>
                </a:cxn>
                <a:cxn ang="0">
                  <a:pos x="118" y="1"/>
                </a:cxn>
                <a:cxn ang="0">
                  <a:pos x="138" y="4"/>
                </a:cxn>
                <a:cxn ang="0">
                  <a:pos x="154" y="9"/>
                </a:cxn>
                <a:cxn ang="0">
                  <a:pos x="168" y="16"/>
                </a:cxn>
                <a:cxn ang="0">
                  <a:pos x="180" y="24"/>
                </a:cxn>
                <a:cxn ang="0">
                  <a:pos x="189" y="34"/>
                </a:cxn>
                <a:cxn ang="0">
                  <a:pos x="195" y="44"/>
                </a:cxn>
                <a:cxn ang="0">
                  <a:pos x="197" y="56"/>
                </a:cxn>
                <a:cxn ang="0">
                  <a:pos x="195" y="67"/>
                </a:cxn>
                <a:cxn ang="0">
                  <a:pos x="189" y="77"/>
                </a:cxn>
                <a:cxn ang="0">
                  <a:pos x="181" y="87"/>
                </a:cxn>
                <a:cxn ang="0">
                  <a:pos x="169" y="95"/>
                </a:cxn>
                <a:cxn ang="0">
                  <a:pos x="154" y="102"/>
                </a:cxn>
                <a:cxn ang="0">
                  <a:pos x="138" y="107"/>
                </a:cxn>
                <a:cxn ang="0">
                  <a:pos x="119" y="110"/>
                </a:cxn>
                <a:cxn ang="0">
                  <a:pos x="99" y="111"/>
                </a:cxn>
                <a:cxn ang="0">
                  <a:pos x="80" y="110"/>
                </a:cxn>
                <a:cxn ang="0">
                  <a:pos x="60" y="107"/>
                </a:cxn>
                <a:cxn ang="0">
                  <a:pos x="44" y="102"/>
                </a:cxn>
                <a:cxn ang="0">
                  <a:pos x="30" y="95"/>
                </a:cxn>
                <a:cxn ang="0">
                  <a:pos x="18" y="87"/>
                </a:cxn>
                <a:cxn ang="0">
                  <a:pos x="8" y="77"/>
                </a:cxn>
                <a:cxn ang="0">
                  <a:pos x="2" y="67"/>
                </a:cxn>
                <a:cxn ang="0">
                  <a:pos x="0" y="56"/>
                </a:cxn>
                <a:cxn ang="0">
                  <a:pos x="2" y="44"/>
                </a:cxn>
                <a:cxn ang="0">
                  <a:pos x="8" y="34"/>
                </a:cxn>
                <a:cxn ang="0">
                  <a:pos x="17" y="24"/>
                </a:cxn>
                <a:cxn ang="0">
                  <a:pos x="29" y="16"/>
                </a:cxn>
                <a:cxn ang="0">
                  <a:pos x="44" y="9"/>
                </a:cxn>
                <a:cxn ang="0">
                  <a:pos x="60" y="4"/>
                </a:cxn>
                <a:cxn ang="0">
                  <a:pos x="79" y="1"/>
                </a:cxn>
                <a:cxn ang="0">
                  <a:pos x="99" y="0"/>
                </a:cxn>
              </a:cxnLst>
              <a:rect l="0" t="0" r="r" b="b"/>
              <a:pathLst>
                <a:path w="197" h="111">
                  <a:moveTo>
                    <a:pt x="99" y="0"/>
                  </a:moveTo>
                  <a:lnTo>
                    <a:pt x="118" y="1"/>
                  </a:lnTo>
                  <a:lnTo>
                    <a:pt x="138" y="4"/>
                  </a:lnTo>
                  <a:lnTo>
                    <a:pt x="154" y="9"/>
                  </a:lnTo>
                  <a:lnTo>
                    <a:pt x="168" y="16"/>
                  </a:lnTo>
                  <a:lnTo>
                    <a:pt x="180" y="24"/>
                  </a:lnTo>
                  <a:lnTo>
                    <a:pt x="189" y="34"/>
                  </a:lnTo>
                  <a:lnTo>
                    <a:pt x="195" y="44"/>
                  </a:lnTo>
                  <a:lnTo>
                    <a:pt x="197" y="56"/>
                  </a:lnTo>
                  <a:lnTo>
                    <a:pt x="195" y="67"/>
                  </a:lnTo>
                  <a:lnTo>
                    <a:pt x="189" y="77"/>
                  </a:lnTo>
                  <a:lnTo>
                    <a:pt x="181" y="87"/>
                  </a:lnTo>
                  <a:lnTo>
                    <a:pt x="169" y="95"/>
                  </a:lnTo>
                  <a:lnTo>
                    <a:pt x="154" y="102"/>
                  </a:lnTo>
                  <a:lnTo>
                    <a:pt x="138" y="107"/>
                  </a:lnTo>
                  <a:lnTo>
                    <a:pt x="119" y="110"/>
                  </a:lnTo>
                  <a:lnTo>
                    <a:pt x="99" y="111"/>
                  </a:lnTo>
                  <a:lnTo>
                    <a:pt x="80" y="110"/>
                  </a:lnTo>
                  <a:lnTo>
                    <a:pt x="60" y="107"/>
                  </a:lnTo>
                  <a:lnTo>
                    <a:pt x="44" y="102"/>
                  </a:lnTo>
                  <a:lnTo>
                    <a:pt x="30" y="95"/>
                  </a:lnTo>
                  <a:lnTo>
                    <a:pt x="18" y="87"/>
                  </a:lnTo>
                  <a:lnTo>
                    <a:pt x="8" y="77"/>
                  </a:lnTo>
                  <a:lnTo>
                    <a:pt x="2" y="67"/>
                  </a:lnTo>
                  <a:lnTo>
                    <a:pt x="0" y="56"/>
                  </a:lnTo>
                  <a:lnTo>
                    <a:pt x="2" y="44"/>
                  </a:lnTo>
                  <a:lnTo>
                    <a:pt x="8" y="34"/>
                  </a:lnTo>
                  <a:lnTo>
                    <a:pt x="17" y="24"/>
                  </a:lnTo>
                  <a:lnTo>
                    <a:pt x="29" y="16"/>
                  </a:lnTo>
                  <a:lnTo>
                    <a:pt x="44" y="9"/>
                  </a:lnTo>
                  <a:lnTo>
                    <a:pt x="60" y="4"/>
                  </a:lnTo>
                  <a:lnTo>
                    <a:pt x="79" y="1"/>
                  </a:lnTo>
                  <a:lnTo>
                    <a:pt x="99" y="0"/>
                  </a:lnTo>
                  <a:close/>
                </a:path>
              </a:pathLst>
            </a:custGeom>
            <a:solidFill>
              <a:srgbClr val="F4FBEE"/>
            </a:solidFill>
            <a:ln w="0">
              <a:solidFill>
                <a:srgbClr val="F4FBE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48"/>
            <p:cNvSpPr>
              <a:spLocks/>
            </p:cNvSpPr>
            <p:nvPr/>
          </p:nvSpPr>
          <p:spPr bwMode="auto">
            <a:xfrm flipH="1">
              <a:off x="6803068" y="3308622"/>
              <a:ext cx="78692" cy="43987"/>
            </a:xfrm>
            <a:custGeom>
              <a:avLst/>
              <a:gdLst/>
              <a:ahLst/>
              <a:cxnLst>
                <a:cxn ang="0">
                  <a:pos x="98" y="0"/>
                </a:cxn>
                <a:cxn ang="0">
                  <a:pos x="117" y="1"/>
                </a:cxn>
                <a:cxn ang="0">
                  <a:pos x="136" y="4"/>
                </a:cxn>
                <a:cxn ang="0">
                  <a:pos x="153" y="9"/>
                </a:cxn>
                <a:cxn ang="0">
                  <a:pos x="167" y="16"/>
                </a:cxn>
                <a:cxn ang="0">
                  <a:pos x="179" y="24"/>
                </a:cxn>
                <a:cxn ang="0">
                  <a:pos x="187" y="33"/>
                </a:cxn>
                <a:cxn ang="0">
                  <a:pos x="193" y="43"/>
                </a:cxn>
                <a:cxn ang="0">
                  <a:pos x="195" y="55"/>
                </a:cxn>
                <a:cxn ang="0">
                  <a:pos x="193" y="66"/>
                </a:cxn>
                <a:cxn ang="0">
                  <a:pos x="187" y="76"/>
                </a:cxn>
                <a:cxn ang="0">
                  <a:pos x="179" y="85"/>
                </a:cxn>
                <a:cxn ang="0">
                  <a:pos x="167" y="93"/>
                </a:cxn>
                <a:cxn ang="0">
                  <a:pos x="153" y="100"/>
                </a:cxn>
                <a:cxn ang="0">
                  <a:pos x="136" y="105"/>
                </a:cxn>
                <a:cxn ang="0">
                  <a:pos x="117" y="108"/>
                </a:cxn>
                <a:cxn ang="0">
                  <a:pos x="98" y="109"/>
                </a:cxn>
                <a:cxn ang="0">
                  <a:pos x="79" y="108"/>
                </a:cxn>
                <a:cxn ang="0">
                  <a:pos x="60" y="105"/>
                </a:cxn>
                <a:cxn ang="0">
                  <a:pos x="43" y="100"/>
                </a:cxn>
                <a:cxn ang="0">
                  <a:pos x="29" y="93"/>
                </a:cxn>
                <a:cxn ang="0">
                  <a:pos x="17" y="85"/>
                </a:cxn>
                <a:cxn ang="0">
                  <a:pos x="9" y="76"/>
                </a:cxn>
                <a:cxn ang="0">
                  <a:pos x="2" y="66"/>
                </a:cxn>
                <a:cxn ang="0">
                  <a:pos x="0" y="55"/>
                </a:cxn>
                <a:cxn ang="0">
                  <a:pos x="2" y="43"/>
                </a:cxn>
                <a:cxn ang="0">
                  <a:pos x="9" y="33"/>
                </a:cxn>
                <a:cxn ang="0">
                  <a:pos x="17" y="24"/>
                </a:cxn>
                <a:cxn ang="0">
                  <a:pos x="29" y="16"/>
                </a:cxn>
                <a:cxn ang="0">
                  <a:pos x="43" y="9"/>
                </a:cxn>
                <a:cxn ang="0">
                  <a:pos x="60" y="4"/>
                </a:cxn>
                <a:cxn ang="0">
                  <a:pos x="79" y="1"/>
                </a:cxn>
                <a:cxn ang="0">
                  <a:pos x="98" y="0"/>
                </a:cxn>
              </a:cxnLst>
              <a:rect l="0" t="0" r="r" b="b"/>
              <a:pathLst>
                <a:path w="195" h="109">
                  <a:moveTo>
                    <a:pt x="98" y="0"/>
                  </a:moveTo>
                  <a:lnTo>
                    <a:pt x="117" y="1"/>
                  </a:lnTo>
                  <a:lnTo>
                    <a:pt x="136" y="4"/>
                  </a:lnTo>
                  <a:lnTo>
                    <a:pt x="153" y="9"/>
                  </a:lnTo>
                  <a:lnTo>
                    <a:pt x="167" y="16"/>
                  </a:lnTo>
                  <a:lnTo>
                    <a:pt x="179" y="24"/>
                  </a:lnTo>
                  <a:lnTo>
                    <a:pt x="187" y="33"/>
                  </a:lnTo>
                  <a:lnTo>
                    <a:pt x="193" y="43"/>
                  </a:lnTo>
                  <a:lnTo>
                    <a:pt x="195" y="55"/>
                  </a:lnTo>
                  <a:lnTo>
                    <a:pt x="193" y="66"/>
                  </a:lnTo>
                  <a:lnTo>
                    <a:pt x="187" y="76"/>
                  </a:lnTo>
                  <a:lnTo>
                    <a:pt x="179" y="85"/>
                  </a:lnTo>
                  <a:lnTo>
                    <a:pt x="167" y="93"/>
                  </a:lnTo>
                  <a:lnTo>
                    <a:pt x="153" y="100"/>
                  </a:lnTo>
                  <a:lnTo>
                    <a:pt x="136" y="105"/>
                  </a:lnTo>
                  <a:lnTo>
                    <a:pt x="117" y="108"/>
                  </a:lnTo>
                  <a:lnTo>
                    <a:pt x="98" y="109"/>
                  </a:lnTo>
                  <a:lnTo>
                    <a:pt x="79" y="108"/>
                  </a:lnTo>
                  <a:lnTo>
                    <a:pt x="60" y="105"/>
                  </a:lnTo>
                  <a:lnTo>
                    <a:pt x="43" y="100"/>
                  </a:lnTo>
                  <a:lnTo>
                    <a:pt x="29" y="93"/>
                  </a:lnTo>
                  <a:lnTo>
                    <a:pt x="17" y="85"/>
                  </a:lnTo>
                  <a:lnTo>
                    <a:pt x="9" y="76"/>
                  </a:lnTo>
                  <a:lnTo>
                    <a:pt x="2" y="66"/>
                  </a:lnTo>
                  <a:lnTo>
                    <a:pt x="0" y="55"/>
                  </a:lnTo>
                  <a:lnTo>
                    <a:pt x="2" y="43"/>
                  </a:lnTo>
                  <a:lnTo>
                    <a:pt x="9" y="33"/>
                  </a:lnTo>
                  <a:lnTo>
                    <a:pt x="17" y="24"/>
                  </a:lnTo>
                  <a:lnTo>
                    <a:pt x="29" y="16"/>
                  </a:lnTo>
                  <a:lnTo>
                    <a:pt x="43" y="9"/>
                  </a:lnTo>
                  <a:lnTo>
                    <a:pt x="60" y="4"/>
                  </a:lnTo>
                  <a:lnTo>
                    <a:pt x="79" y="1"/>
                  </a:lnTo>
                  <a:lnTo>
                    <a:pt x="98"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49"/>
            <p:cNvSpPr>
              <a:spLocks/>
            </p:cNvSpPr>
            <p:nvPr/>
          </p:nvSpPr>
          <p:spPr bwMode="auto">
            <a:xfrm flipH="1">
              <a:off x="6803068" y="3308219"/>
              <a:ext cx="77885" cy="43987"/>
            </a:xfrm>
            <a:custGeom>
              <a:avLst/>
              <a:gdLst/>
              <a:ahLst/>
              <a:cxnLst>
                <a:cxn ang="0">
                  <a:pos x="97" y="0"/>
                </a:cxn>
                <a:cxn ang="0">
                  <a:pos x="116" y="1"/>
                </a:cxn>
                <a:cxn ang="0">
                  <a:pos x="135" y="4"/>
                </a:cxn>
                <a:cxn ang="0">
                  <a:pos x="151" y="9"/>
                </a:cxn>
                <a:cxn ang="0">
                  <a:pos x="165" y="16"/>
                </a:cxn>
                <a:cxn ang="0">
                  <a:pos x="177" y="24"/>
                </a:cxn>
                <a:cxn ang="0">
                  <a:pos x="185" y="33"/>
                </a:cxn>
                <a:cxn ang="0">
                  <a:pos x="191" y="43"/>
                </a:cxn>
                <a:cxn ang="0">
                  <a:pos x="193" y="55"/>
                </a:cxn>
                <a:cxn ang="0">
                  <a:pos x="191" y="66"/>
                </a:cxn>
                <a:cxn ang="0">
                  <a:pos x="186" y="76"/>
                </a:cxn>
                <a:cxn ang="0">
                  <a:pos x="177" y="85"/>
                </a:cxn>
                <a:cxn ang="0">
                  <a:pos x="165" y="93"/>
                </a:cxn>
                <a:cxn ang="0">
                  <a:pos x="151" y="100"/>
                </a:cxn>
                <a:cxn ang="0">
                  <a:pos x="135" y="105"/>
                </a:cxn>
                <a:cxn ang="0">
                  <a:pos x="116" y="108"/>
                </a:cxn>
                <a:cxn ang="0">
                  <a:pos x="97" y="109"/>
                </a:cxn>
                <a:cxn ang="0">
                  <a:pos x="78" y="108"/>
                </a:cxn>
                <a:cxn ang="0">
                  <a:pos x="59" y="105"/>
                </a:cxn>
                <a:cxn ang="0">
                  <a:pos x="43" y="100"/>
                </a:cxn>
                <a:cxn ang="0">
                  <a:pos x="29" y="93"/>
                </a:cxn>
                <a:cxn ang="0">
                  <a:pos x="17" y="85"/>
                </a:cxn>
                <a:cxn ang="0">
                  <a:pos x="9" y="76"/>
                </a:cxn>
                <a:cxn ang="0">
                  <a:pos x="2" y="66"/>
                </a:cxn>
                <a:cxn ang="0">
                  <a:pos x="0" y="55"/>
                </a:cxn>
                <a:cxn ang="0">
                  <a:pos x="2" y="43"/>
                </a:cxn>
                <a:cxn ang="0">
                  <a:pos x="8" y="33"/>
                </a:cxn>
                <a:cxn ang="0">
                  <a:pos x="17" y="24"/>
                </a:cxn>
                <a:cxn ang="0">
                  <a:pos x="29" y="16"/>
                </a:cxn>
                <a:cxn ang="0">
                  <a:pos x="43" y="9"/>
                </a:cxn>
                <a:cxn ang="0">
                  <a:pos x="59" y="4"/>
                </a:cxn>
                <a:cxn ang="0">
                  <a:pos x="78" y="1"/>
                </a:cxn>
                <a:cxn ang="0">
                  <a:pos x="97" y="0"/>
                </a:cxn>
              </a:cxnLst>
              <a:rect l="0" t="0" r="r" b="b"/>
              <a:pathLst>
                <a:path w="193" h="109">
                  <a:moveTo>
                    <a:pt x="97" y="0"/>
                  </a:moveTo>
                  <a:lnTo>
                    <a:pt x="116" y="1"/>
                  </a:lnTo>
                  <a:lnTo>
                    <a:pt x="135" y="4"/>
                  </a:lnTo>
                  <a:lnTo>
                    <a:pt x="151" y="9"/>
                  </a:lnTo>
                  <a:lnTo>
                    <a:pt x="165" y="16"/>
                  </a:lnTo>
                  <a:lnTo>
                    <a:pt x="177" y="24"/>
                  </a:lnTo>
                  <a:lnTo>
                    <a:pt x="185" y="33"/>
                  </a:lnTo>
                  <a:lnTo>
                    <a:pt x="191" y="43"/>
                  </a:lnTo>
                  <a:lnTo>
                    <a:pt x="193" y="55"/>
                  </a:lnTo>
                  <a:lnTo>
                    <a:pt x="191" y="66"/>
                  </a:lnTo>
                  <a:lnTo>
                    <a:pt x="186" y="76"/>
                  </a:lnTo>
                  <a:lnTo>
                    <a:pt x="177" y="85"/>
                  </a:lnTo>
                  <a:lnTo>
                    <a:pt x="165" y="93"/>
                  </a:lnTo>
                  <a:lnTo>
                    <a:pt x="151" y="100"/>
                  </a:lnTo>
                  <a:lnTo>
                    <a:pt x="135" y="105"/>
                  </a:lnTo>
                  <a:lnTo>
                    <a:pt x="116" y="108"/>
                  </a:lnTo>
                  <a:lnTo>
                    <a:pt x="97" y="109"/>
                  </a:lnTo>
                  <a:lnTo>
                    <a:pt x="78" y="108"/>
                  </a:lnTo>
                  <a:lnTo>
                    <a:pt x="59" y="105"/>
                  </a:lnTo>
                  <a:lnTo>
                    <a:pt x="43" y="100"/>
                  </a:lnTo>
                  <a:lnTo>
                    <a:pt x="29" y="93"/>
                  </a:lnTo>
                  <a:lnTo>
                    <a:pt x="17" y="85"/>
                  </a:lnTo>
                  <a:lnTo>
                    <a:pt x="9" y="76"/>
                  </a:lnTo>
                  <a:lnTo>
                    <a:pt x="2" y="66"/>
                  </a:lnTo>
                  <a:lnTo>
                    <a:pt x="0" y="55"/>
                  </a:lnTo>
                  <a:lnTo>
                    <a:pt x="2" y="43"/>
                  </a:lnTo>
                  <a:lnTo>
                    <a:pt x="8" y="33"/>
                  </a:lnTo>
                  <a:lnTo>
                    <a:pt x="17" y="24"/>
                  </a:lnTo>
                  <a:lnTo>
                    <a:pt x="29" y="16"/>
                  </a:lnTo>
                  <a:lnTo>
                    <a:pt x="43" y="9"/>
                  </a:lnTo>
                  <a:lnTo>
                    <a:pt x="59" y="4"/>
                  </a:lnTo>
                  <a:lnTo>
                    <a:pt x="78" y="1"/>
                  </a:lnTo>
                  <a:lnTo>
                    <a:pt x="97" y="0"/>
                  </a:lnTo>
                  <a:close/>
                </a:path>
              </a:pathLst>
            </a:custGeom>
            <a:solidFill>
              <a:srgbClr val="F5FBEF"/>
            </a:solidFill>
            <a:ln w="0">
              <a:solidFill>
                <a:srgbClr val="F5FBE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50"/>
            <p:cNvSpPr>
              <a:spLocks/>
            </p:cNvSpPr>
            <p:nvPr/>
          </p:nvSpPr>
          <p:spPr bwMode="auto">
            <a:xfrm flipH="1">
              <a:off x="6803472" y="3308622"/>
              <a:ext cx="77078" cy="43180"/>
            </a:xfrm>
            <a:custGeom>
              <a:avLst/>
              <a:gdLst/>
              <a:ahLst/>
              <a:cxnLst>
                <a:cxn ang="0">
                  <a:pos x="96" y="0"/>
                </a:cxn>
                <a:cxn ang="0">
                  <a:pos x="115" y="1"/>
                </a:cxn>
                <a:cxn ang="0">
                  <a:pos x="134" y="4"/>
                </a:cxn>
                <a:cxn ang="0">
                  <a:pos x="150" y="9"/>
                </a:cxn>
                <a:cxn ang="0">
                  <a:pos x="164" y="16"/>
                </a:cxn>
                <a:cxn ang="0">
                  <a:pos x="175" y="23"/>
                </a:cxn>
                <a:cxn ang="0">
                  <a:pos x="184" y="32"/>
                </a:cxn>
                <a:cxn ang="0">
                  <a:pos x="189" y="42"/>
                </a:cxn>
                <a:cxn ang="0">
                  <a:pos x="191" y="54"/>
                </a:cxn>
                <a:cxn ang="0">
                  <a:pos x="189" y="65"/>
                </a:cxn>
                <a:cxn ang="0">
                  <a:pos x="184" y="75"/>
                </a:cxn>
                <a:cxn ang="0">
                  <a:pos x="175" y="84"/>
                </a:cxn>
                <a:cxn ang="0">
                  <a:pos x="164" y="91"/>
                </a:cxn>
                <a:cxn ang="0">
                  <a:pos x="150" y="98"/>
                </a:cxn>
                <a:cxn ang="0">
                  <a:pos x="134" y="103"/>
                </a:cxn>
                <a:cxn ang="0">
                  <a:pos x="115" y="106"/>
                </a:cxn>
                <a:cxn ang="0">
                  <a:pos x="96" y="107"/>
                </a:cxn>
                <a:cxn ang="0">
                  <a:pos x="77" y="106"/>
                </a:cxn>
                <a:cxn ang="0">
                  <a:pos x="58" y="103"/>
                </a:cxn>
                <a:cxn ang="0">
                  <a:pos x="42" y="98"/>
                </a:cxn>
                <a:cxn ang="0">
                  <a:pos x="29" y="91"/>
                </a:cxn>
                <a:cxn ang="0">
                  <a:pos x="17" y="84"/>
                </a:cxn>
                <a:cxn ang="0">
                  <a:pos x="8" y="75"/>
                </a:cxn>
                <a:cxn ang="0">
                  <a:pos x="2" y="65"/>
                </a:cxn>
                <a:cxn ang="0">
                  <a:pos x="0" y="54"/>
                </a:cxn>
                <a:cxn ang="0">
                  <a:pos x="2" y="42"/>
                </a:cxn>
                <a:cxn ang="0">
                  <a:pos x="8" y="32"/>
                </a:cxn>
                <a:cxn ang="0">
                  <a:pos x="17" y="23"/>
                </a:cxn>
                <a:cxn ang="0">
                  <a:pos x="29" y="16"/>
                </a:cxn>
                <a:cxn ang="0">
                  <a:pos x="42" y="9"/>
                </a:cxn>
                <a:cxn ang="0">
                  <a:pos x="58" y="4"/>
                </a:cxn>
                <a:cxn ang="0">
                  <a:pos x="77" y="1"/>
                </a:cxn>
                <a:cxn ang="0">
                  <a:pos x="96" y="0"/>
                </a:cxn>
              </a:cxnLst>
              <a:rect l="0" t="0" r="r" b="b"/>
              <a:pathLst>
                <a:path w="191" h="107">
                  <a:moveTo>
                    <a:pt x="96" y="0"/>
                  </a:moveTo>
                  <a:lnTo>
                    <a:pt x="115" y="1"/>
                  </a:lnTo>
                  <a:lnTo>
                    <a:pt x="134" y="4"/>
                  </a:lnTo>
                  <a:lnTo>
                    <a:pt x="150" y="9"/>
                  </a:lnTo>
                  <a:lnTo>
                    <a:pt x="164" y="16"/>
                  </a:lnTo>
                  <a:lnTo>
                    <a:pt x="175" y="23"/>
                  </a:lnTo>
                  <a:lnTo>
                    <a:pt x="184" y="32"/>
                  </a:lnTo>
                  <a:lnTo>
                    <a:pt x="189" y="42"/>
                  </a:lnTo>
                  <a:lnTo>
                    <a:pt x="191" y="54"/>
                  </a:lnTo>
                  <a:lnTo>
                    <a:pt x="189" y="65"/>
                  </a:lnTo>
                  <a:lnTo>
                    <a:pt x="184" y="75"/>
                  </a:lnTo>
                  <a:lnTo>
                    <a:pt x="175" y="84"/>
                  </a:lnTo>
                  <a:lnTo>
                    <a:pt x="164" y="91"/>
                  </a:lnTo>
                  <a:lnTo>
                    <a:pt x="150" y="98"/>
                  </a:lnTo>
                  <a:lnTo>
                    <a:pt x="134" y="103"/>
                  </a:lnTo>
                  <a:lnTo>
                    <a:pt x="115" y="106"/>
                  </a:lnTo>
                  <a:lnTo>
                    <a:pt x="96" y="107"/>
                  </a:lnTo>
                  <a:lnTo>
                    <a:pt x="77" y="106"/>
                  </a:lnTo>
                  <a:lnTo>
                    <a:pt x="58" y="103"/>
                  </a:lnTo>
                  <a:lnTo>
                    <a:pt x="42" y="98"/>
                  </a:lnTo>
                  <a:lnTo>
                    <a:pt x="29" y="91"/>
                  </a:lnTo>
                  <a:lnTo>
                    <a:pt x="17" y="84"/>
                  </a:lnTo>
                  <a:lnTo>
                    <a:pt x="8" y="75"/>
                  </a:lnTo>
                  <a:lnTo>
                    <a:pt x="2" y="65"/>
                  </a:lnTo>
                  <a:lnTo>
                    <a:pt x="0" y="54"/>
                  </a:lnTo>
                  <a:lnTo>
                    <a:pt x="2" y="42"/>
                  </a:lnTo>
                  <a:lnTo>
                    <a:pt x="8" y="32"/>
                  </a:lnTo>
                  <a:lnTo>
                    <a:pt x="17" y="23"/>
                  </a:lnTo>
                  <a:lnTo>
                    <a:pt x="29" y="16"/>
                  </a:lnTo>
                  <a:lnTo>
                    <a:pt x="42" y="9"/>
                  </a:lnTo>
                  <a:lnTo>
                    <a:pt x="58" y="4"/>
                  </a:lnTo>
                  <a:lnTo>
                    <a:pt x="77" y="1"/>
                  </a:lnTo>
                  <a:lnTo>
                    <a:pt x="96"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51"/>
            <p:cNvSpPr>
              <a:spLocks/>
            </p:cNvSpPr>
            <p:nvPr/>
          </p:nvSpPr>
          <p:spPr bwMode="auto">
            <a:xfrm flipH="1">
              <a:off x="6803472" y="3309026"/>
              <a:ext cx="76271" cy="42373"/>
            </a:xfrm>
            <a:custGeom>
              <a:avLst/>
              <a:gdLst/>
              <a:ahLst/>
              <a:cxnLst>
                <a:cxn ang="0">
                  <a:pos x="95" y="0"/>
                </a:cxn>
                <a:cxn ang="0">
                  <a:pos x="114" y="1"/>
                </a:cxn>
                <a:cxn ang="0">
                  <a:pos x="132" y="4"/>
                </a:cxn>
                <a:cxn ang="0">
                  <a:pos x="148" y="9"/>
                </a:cxn>
                <a:cxn ang="0">
                  <a:pos x="162" y="15"/>
                </a:cxn>
                <a:cxn ang="0">
                  <a:pos x="173" y="23"/>
                </a:cxn>
                <a:cxn ang="0">
                  <a:pos x="182" y="32"/>
                </a:cxn>
                <a:cxn ang="0">
                  <a:pos x="187" y="41"/>
                </a:cxn>
                <a:cxn ang="0">
                  <a:pos x="189" y="53"/>
                </a:cxn>
                <a:cxn ang="0">
                  <a:pos x="187" y="64"/>
                </a:cxn>
                <a:cxn ang="0">
                  <a:pos x="182" y="73"/>
                </a:cxn>
                <a:cxn ang="0">
                  <a:pos x="173" y="82"/>
                </a:cxn>
                <a:cxn ang="0">
                  <a:pos x="162" y="90"/>
                </a:cxn>
                <a:cxn ang="0">
                  <a:pos x="148" y="96"/>
                </a:cxn>
                <a:cxn ang="0">
                  <a:pos x="132" y="101"/>
                </a:cxn>
                <a:cxn ang="0">
                  <a:pos x="114" y="104"/>
                </a:cxn>
                <a:cxn ang="0">
                  <a:pos x="95" y="105"/>
                </a:cxn>
                <a:cxn ang="0">
                  <a:pos x="76" y="104"/>
                </a:cxn>
                <a:cxn ang="0">
                  <a:pos x="58" y="101"/>
                </a:cxn>
                <a:cxn ang="0">
                  <a:pos x="42" y="96"/>
                </a:cxn>
                <a:cxn ang="0">
                  <a:pos x="28" y="90"/>
                </a:cxn>
                <a:cxn ang="0">
                  <a:pos x="17" y="82"/>
                </a:cxn>
                <a:cxn ang="0">
                  <a:pos x="8" y="73"/>
                </a:cxn>
                <a:cxn ang="0">
                  <a:pos x="2" y="64"/>
                </a:cxn>
                <a:cxn ang="0">
                  <a:pos x="0" y="53"/>
                </a:cxn>
                <a:cxn ang="0">
                  <a:pos x="2" y="41"/>
                </a:cxn>
                <a:cxn ang="0">
                  <a:pos x="8" y="32"/>
                </a:cxn>
                <a:cxn ang="0">
                  <a:pos x="17" y="23"/>
                </a:cxn>
                <a:cxn ang="0">
                  <a:pos x="28" y="15"/>
                </a:cxn>
                <a:cxn ang="0">
                  <a:pos x="42" y="9"/>
                </a:cxn>
                <a:cxn ang="0">
                  <a:pos x="58" y="4"/>
                </a:cxn>
                <a:cxn ang="0">
                  <a:pos x="76" y="1"/>
                </a:cxn>
                <a:cxn ang="0">
                  <a:pos x="95" y="0"/>
                </a:cxn>
              </a:cxnLst>
              <a:rect l="0" t="0" r="r" b="b"/>
              <a:pathLst>
                <a:path w="189" h="105">
                  <a:moveTo>
                    <a:pt x="95" y="0"/>
                  </a:moveTo>
                  <a:lnTo>
                    <a:pt x="114" y="1"/>
                  </a:lnTo>
                  <a:lnTo>
                    <a:pt x="132" y="4"/>
                  </a:lnTo>
                  <a:lnTo>
                    <a:pt x="148" y="9"/>
                  </a:lnTo>
                  <a:lnTo>
                    <a:pt x="162" y="15"/>
                  </a:lnTo>
                  <a:lnTo>
                    <a:pt x="173" y="23"/>
                  </a:lnTo>
                  <a:lnTo>
                    <a:pt x="182" y="32"/>
                  </a:lnTo>
                  <a:lnTo>
                    <a:pt x="187" y="41"/>
                  </a:lnTo>
                  <a:lnTo>
                    <a:pt x="189" y="53"/>
                  </a:lnTo>
                  <a:lnTo>
                    <a:pt x="187" y="64"/>
                  </a:lnTo>
                  <a:lnTo>
                    <a:pt x="182" y="73"/>
                  </a:lnTo>
                  <a:lnTo>
                    <a:pt x="173" y="82"/>
                  </a:lnTo>
                  <a:lnTo>
                    <a:pt x="162" y="90"/>
                  </a:lnTo>
                  <a:lnTo>
                    <a:pt x="148" y="96"/>
                  </a:lnTo>
                  <a:lnTo>
                    <a:pt x="132" y="101"/>
                  </a:lnTo>
                  <a:lnTo>
                    <a:pt x="114" y="104"/>
                  </a:lnTo>
                  <a:lnTo>
                    <a:pt x="95" y="105"/>
                  </a:lnTo>
                  <a:lnTo>
                    <a:pt x="76" y="104"/>
                  </a:lnTo>
                  <a:lnTo>
                    <a:pt x="58" y="101"/>
                  </a:lnTo>
                  <a:lnTo>
                    <a:pt x="42" y="96"/>
                  </a:lnTo>
                  <a:lnTo>
                    <a:pt x="28" y="90"/>
                  </a:lnTo>
                  <a:lnTo>
                    <a:pt x="17" y="82"/>
                  </a:lnTo>
                  <a:lnTo>
                    <a:pt x="8" y="73"/>
                  </a:lnTo>
                  <a:lnTo>
                    <a:pt x="2" y="64"/>
                  </a:lnTo>
                  <a:lnTo>
                    <a:pt x="0" y="53"/>
                  </a:lnTo>
                  <a:lnTo>
                    <a:pt x="2" y="41"/>
                  </a:lnTo>
                  <a:lnTo>
                    <a:pt x="8" y="32"/>
                  </a:lnTo>
                  <a:lnTo>
                    <a:pt x="17" y="23"/>
                  </a:lnTo>
                  <a:lnTo>
                    <a:pt x="28" y="15"/>
                  </a:lnTo>
                  <a:lnTo>
                    <a:pt x="42" y="9"/>
                  </a:lnTo>
                  <a:lnTo>
                    <a:pt x="58" y="4"/>
                  </a:lnTo>
                  <a:lnTo>
                    <a:pt x="76" y="1"/>
                  </a:lnTo>
                  <a:lnTo>
                    <a:pt x="95"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52"/>
            <p:cNvSpPr>
              <a:spLocks/>
            </p:cNvSpPr>
            <p:nvPr/>
          </p:nvSpPr>
          <p:spPr bwMode="auto">
            <a:xfrm flipH="1">
              <a:off x="6803875" y="3308622"/>
              <a:ext cx="75464" cy="42373"/>
            </a:xfrm>
            <a:custGeom>
              <a:avLst/>
              <a:gdLst/>
              <a:ahLst/>
              <a:cxnLst>
                <a:cxn ang="0">
                  <a:pos x="94" y="0"/>
                </a:cxn>
                <a:cxn ang="0">
                  <a:pos x="113" y="1"/>
                </a:cxn>
                <a:cxn ang="0">
                  <a:pos x="131" y="4"/>
                </a:cxn>
                <a:cxn ang="0">
                  <a:pos x="147" y="9"/>
                </a:cxn>
                <a:cxn ang="0">
                  <a:pos x="160" y="15"/>
                </a:cxn>
                <a:cxn ang="0">
                  <a:pos x="171" y="23"/>
                </a:cxn>
                <a:cxn ang="0">
                  <a:pos x="180" y="32"/>
                </a:cxn>
                <a:cxn ang="0">
                  <a:pos x="185" y="41"/>
                </a:cxn>
                <a:cxn ang="0">
                  <a:pos x="187" y="53"/>
                </a:cxn>
                <a:cxn ang="0">
                  <a:pos x="185" y="64"/>
                </a:cxn>
                <a:cxn ang="0">
                  <a:pos x="180" y="73"/>
                </a:cxn>
                <a:cxn ang="0">
                  <a:pos x="171" y="82"/>
                </a:cxn>
                <a:cxn ang="0">
                  <a:pos x="160" y="90"/>
                </a:cxn>
                <a:cxn ang="0">
                  <a:pos x="147" y="96"/>
                </a:cxn>
                <a:cxn ang="0">
                  <a:pos x="131" y="101"/>
                </a:cxn>
                <a:cxn ang="0">
                  <a:pos x="113" y="104"/>
                </a:cxn>
                <a:cxn ang="0">
                  <a:pos x="94" y="105"/>
                </a:cxn>
                <a:cxn ang="0">
                  <a:pos x="75" y="104"/>
                </a:cxn>
                <a:cxn ang="0">
                  <a:pos x="57" y="101"/>
                </a:cxn>
                <a:cxn ang="0">
                  <a:pos x="41" y="96"/>
                </a:cxn>
                <a:cxn ang="0">
                  <a:pos x="28" y="90"/>
                </a:cxn>
                <a:cxn ang="0">
                  <a:pos x="17" y="82"/>
                </a:cxn>
                <a:cxn ang="0">
                  <a:pos x="8" y="73"/>
                </a:cxn>
                <a:cxn ang="0">
                  <a:pos x="3" y="64"/>
                </a:cxn>
                <a:cxn ang="0">
                  <a:pos x="0" y="53"/>
                </a:cxn>
                <a:cxn ang="0">
                  <a:pos x="3" y="41"/>
                </a:cxn>
                <a:cxn ang="0">
                  <a:pos x="8" y="32"/>
                </a:cxn>
                <a:cxn ang="0">
                  <a:pos x="17" y="23"/>
                </a:cxn>
                <a:cxn ang="0">
                  <a:pos x="28" y="15"/>
                </a:cxn>
                <a:cxn ang="0">
                  <a:pos x="41" y="9"/>
                </a:cxn>
                <a:cxn ang="0">
                  <a:pos x="57" y="4"/>
                </a:cxn>
                <a:cxn ang="0">
                  <a:pos x="75" y="1"/>
                </a:cxn>
                <a:cxn ang="0">
                  <a:pos x="94" y="0"/>
                </a:cxn>
              </a:cxnLst>
              <a:rect l="0" t="0" r="r" b="b"/>
              <a:pathLst>
                <a:path w="187" h="105">
                  <a:moveTo>
                    <a:pt x="94" y="0"/>
                  </a:moveTo>
                  <a:lnTo>
                    <a:pt x="113" y="1"/>
                  </a:lnTo>
                  <a:lnTo>
                    <a:pt x="131" y="4"/>
                  </a:lnTo>
                  <a:lnTo>
                    <a:pt x="147" y="9"/>
                  </a:lnTo>
                  <a:lnTo>
                    <a:pt x="160" y="15"/>
                  </a:lnTo>
                  <a:lnTo>
                    <a:pt x="171" y="23"/>
                  </a:lnTo>
                  <a:lnTo>
                    <a:pt x="180" y="32"/>
                  </a:lnTo>
                  <a:lnTo>
                    <a:pt x="185" y="41"/>
                  </a:lnTo>
                  <a:lnTo>
                    <a:pt x="187" y="53"/>
                  </a:lnTo>
                  <a:lnTo>
                    <a:pt x="185" y="64"/>
                  </a:lnTo>
                  <a:lnTo>
                    <a:pt x="180" y="73"/>
                  </a:lnTo>
                  <a:lnTo>
                    <a:pt x="171" y="82"/>
                  </a:lnTo>
                  <a:lnTo>
                    <a:pt x="160" y="90"/>
                  </a:lnTo>
                  <a:lnTo>
                    <a:pt x="147" y="96"/>
                  </a:lnTo>
                  <a:lnTo>
                    <a:pt x="131" y="101"/>
                  </a:lnTo>
                  <a:lnTo>
                    <a:pt x="113" y="104"/>
                  </a:lnTo>
                  <a:lnTo>
                    <a:pt x="94" y="105"/>
                  </a:lnTo>
                  <a:lnTo>
                    <a:pt x="75" y="104"/>
                  </a:lnTo>
                  <a:lnTo>
                    <a:pt x="57" y="101"/>
                  </a:lnTo>
                  <a:lnTo>
                    <a:pt x="41" y="96"/>
                  </a:lnTo>
                  <a:lnTo>
                    <a:pt x="28" y="90"/>
                  </a:lnTo>
                  <a:lnTo>
                    <a:pt x="17" y="82"/>
                  </a:lnTo>
                  <a:lnTo>
                    <a:pt x="8" y="73"/>
                  </a:lnTo>
                  <a:lnTo>
                    <a:pt x="3" y="64"/>
                  </a:lnTo>
                  <a:lnTo>
                    <a:pt x="0" y="53"/>
                  </a:lnTo>
                  <a:lnTo>
                    <a:pt x="3" y="41"/>
                  </a:lnTo>
                  <a:lnTo>
                    <a:pt x="8" y="32"/>
                  </a:lnTo>
                  <a:lnTo>
                    <a:pt x="17" y="23"/>
                  </a:lnTo>
                  <a:lnTo>
                    <a:pt x="28" y="15"/>
                  </a:lnTo>
                  <a:lnTo>
                    <a:pt x="41" y="9"/>
                  </a:lnTo>
                  <a:lnTo>
                    <a:pt x="57" y="4"/>
                  </a:lnTo>
                  <a:lnTo>
                    <a:pt x="75" y="1"/>
                  </a:lnTo>
                  <a:lnTo>
                    <a:pt x="94" y="0"/>
                  </a:lnTo>
                  <a:close/>
                </a:path>
              </a:pathLst>
            </a:custGeom>
            <a:solidFill>
              <a:srgbClr val="F6FBF0"/>
            </a:solidFill>
            <a:ln w="0">
              <a:solidFill>
                <a:srgbClr val="F6FBF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153"/>
            <p:cNvSpPr>
              <a:spLocks/>
            </p:cNvSpPr>
            <p:nvPr/>
          </p:nvSpPr>
          <p:spPr bwMode="auto">
            <a:xfrm flipH="1">
              <a:off x="6804279" y="3309026"/>
              <a:ext cx="73446" cy="41565"/>
            </a:xfrm>
            <a:custGeom>
              <a:avLst/>
              <a:gdLst/>
              <a:ahLst/>
              <a:cxnLst>
                <a:cxn ang="0">
                  <a:pos x="91" y="0"/>
                </a:cxn>
                <a:cxn ang="0">
                  <a:pos x="109" y="1"/>
                </a:cxn>
                <a:cxn ang="0">
                  <a:pos x="127" y="4"/>
                </a:cxn>
                <a:cxn ang="0">
                  <a:pos x="142" y="9"/>
                </a:cxn>
                <a:cxn ang="0">
                  <a:pos x="156" y="15"/>
                </a:cxn>
                <a:cxn ang="0">
                  <a:pos x="167" y="23"/>
                </a:cxn>
                <a:cxn ang="0">
                  <a:pos x="175" y="31"/>
                </a:cxn>
                <a:cxn ang="0">
                  <a:pos x="180" y="41"/>
                </a:cxn>
                <a:cxn ang="0">
                  <a:pos x="182" y="52"/>
                </a:cxn>
                <a:cxn ang="0">
                  <a:pos x="180" y="62"/>
                </a:cxn>
                <a:cxn ang="0">
                  <a:pos x="175" y="72"/>
                </a:cxn>
                <a:cxn ang="0">
                  <a:pos x="167" y="80"/>
                </a:cxn>
                <a:cxn ang="0">
                  <a:pos x="156" y="88"/>
                </a:cxn>
                <a:cxn ang="0">
                  <a:pos x="142" y="94"/>
                </a:cxn>
                <a:cxn ang="0">
                  <a:pos x="127" y="99"/>
                </a:cxn>
                <a:cxn ang="0">
                  <a:pos x="109" y="102"/>
                </a:cxn>
                <a:cxn ang="0">
                  <a:pos x="91" y="103"/>
                </a:cxn>
                <a:cxn ang="0">
                  <a:pos x="73" y="102"/>
                </a:cxn>
                <a:cxn ang="0">
                  <a:pos x="55" y="99"/>
                </a:cxn>
                <a:cxn ang="0">
                  <a:pos x="40" y="94"/>
                </a:cxn>
                <a:cxn ang="0">
                  <a:pos x="26" y="88"/>
                </a:cxn>
                <a:cxn ang="0">
                  <a:pos x="15" y="80"/>
                </a:cxn>
                <a:cxn ang="0">
                  <a:pos x="7" y="72"/>
                </a:cxn>
                <a:cxn ang="0">
                  <a:pos x="2" y="62"/>
                </a:cxn>
                <a:cxn ang="0">
                  <a:pos x="0" y="52"/>
                </a:cxn>
                <a:cxn ang="0">
                  <a:pos x="2" y="41"/>
                </a:cxn>
                <a:cxn ang="0">
                  <a:pos x="7" y="31"/>
                </a:cxn>
                <a:cxn ang="0">
                  <a:pos x="15" y="23"/>
                </a:cxn>
                <a:cxn ang="0">
                  <a:pos x="26" y="15"/>
                </a:cxn>
                <a:cxn ang="0">
                  <a:pos x="40" y="9"/>
                </a:cxn>
                <a:cxn ang="0">
                  <a:pos x="55" y="4"/>
                </a:cxn>
                <a:cxn ang="0">
                  <a:pos x="73" y="1"/>
                </a:cxn>
                <a:cxn ang="0">
                  <a:pos x="91" y="0"/>
                </a:cxn>
              </a:cxnLst>
              <a:rect l="0" t="0" r="r" b="b"/>
              <a:pathLst>
                <a:path w="182" h="103">
                  <a:moveTo>
                    <a:pt x="91" y="0"/>
                  </a:moveTo>
                  <a:lnTo>
                    <a:pt x="109" y="1"/>
                  </a:lnTo>
                  <a:lnTo>
                    <a:pt x="127" y="4"/>
                  </a:lnTo>
                  <a:lnTo>
                    <a:pt x="142" y="9"/>
                  </a:lnTo>
                  <a:lnTo>
                    <a:pt x="156" y="15"/>
                  </a:lnTo>
                  <a:lnTo>
                    <a:pt x="167" y="23"/>
                  </a:lnTo>
                  <a:lnTo>
                    <a:pt x="175" y="31"/>
                  </a:lnTo>
                  <a:lnTo>
                    <a:pt x="180" y="41"/>
                  </a:lnTo>
                  <a:lnTo>
                    <a:pt x="182" y="52"/>
                  </a:lnTo>
                  <a:lnTo>
                    <a:pt x="180" y="62"/>
                  </a:lnTo>
                  <a:lnTo>
                    <a:pt x="175" y="72"/>
                  </a:lnTo>
                  <a:lnTo>
                    <a:pt x="167" y="80"/>
                  </a:lnTo>
                  <a:lnTo>
                    <a:pt x="156" y="88"/>
                  </a:lnTo>
                  <a:lnTo>
                    <a:pt x="142" y="94"/>
                  </a:lnTo>
                  <a:lnTo>
                    <a:pt x="127" y="99"/>
                  </a:lnTo>
                  <a:lnTo>
                    <a:pt x="109" y="102"/>
                  </a:lnTo>
                  <a:lnTo>
                    <a:pt x="91" y="103"/>
                  </a:lnTo>
                  <a:lnTo>
                    <a:pt x="73" y="102"/>
                  </a:lnTo>
                  <a:lnTo>
                    <a:pt x="55" y="99"/>
                  </a:lnTo>
                  <a:lnTo>
                    <a:pt x="40" y="94"/>
                  </a:lnTo>
                  <a:lnTo>
                    <a:pt x="26" y="88"/>
                  </a:lnTo>
                  <a:lnTo>
                    <a:pt x="15" y="80"/>
                  </a:lnTo>
                  <a:lnTo>
                    <a:pt x="7" y="72"/>
                  </a:lnTo>
                  <a:lnTo>
                    <a:pt x="2" y="62"/>
                  </a:lnTo>
                  <a:lnTo>
                    <a:pt x="0" y="52"/>
                  </a:lnTo>
                  <a:lnTo>
                    <a:pt x="2" y="41"/>
                  </a:lnTo>
                  <a:lnTo>
                    <a:pt x="7" y="31"/>
                  </a:lnTo>
                  <a:lnTo>
                    <a:pt x="15" y="23"/>
                  </a:lnTo>
                  <a:lnTo>
                    <a:pt x="26" y="15"/>
                  </a:lnTo>
                  <a:lnTo>
                    <a:pt x="40" y="9"/>
                  </a:lnTo>
                  <a:lnTo>
                    <a:pt x="55" y="4"/>
                  </a:lnTo>
                  <a:lnTo>
                    <a:pt x="73" y="1"/>
                  </a:lnTo>
                  <a:lnTo>
                    <a:pt x="91" y="0"/>
                  </a:lnTo>
                  <a:close/>
                </a:path>
              </a:pathLst>
            </a:custGeom>
            <a:solidFill>
              <a:srgbClr val="F8FCF2"/>
            </a:solidFill>
            <a:ln w="0">
              <a:solidFill>
                <a:srgbClr val="F8FCF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154"/>
            <p:cNvSpPr>
              <a:spLocks/>
            </p:cNvSpPr>
            <p:nvPr/>
          </p:nvSpPr>
          <p:spPr bwMode="auto">
            <a:xfrm flipH="1">
              <a:off x="6804682" y="3309430"/>
              <a:ext cx="72639" cy="40759"/>
            </a:xfrm>
            <a:custGeom>
              <a:avLst/>
              <a:gdLst/>
              <a:ahLst/>
              <a:cxnLst>
                <a:cxn ang="0">
                  <a:pos x="90" y="0"/>
                </a:cxn>
                <a:cxn ang="0">
                  <a:pos x="108" y="1"/>
                </a:cxn>
                <a:cxn ang="0">
                  <a:pos x="126" y="4"/>
                </a:cxn>
                <a:cxn ang="0">
                  <a:pos x="141" y="8"/>
                </a:cxn>
                <a:cxn ang="0">
                  <a:pos x="154" y="14"/>
                </a:cxn>
                <a:cxn ang="0">
                  <a:pos x="165" y="22"/>
                </a:cxn>
                <a:cxn ang="0">
                  <a:pos x="173" y="30"/>
                </a:cxn>
                <a:cxn ang="0">
                  <a:pos x="178" y="40"/>
                </a:cxn>
                <a:cxn ang="0">
                  <a:pos x="180" y="51"/>
                </a:cxn>
                <a:cxn ang="0">
                  <a:pos x="178" y="61"/>
                </a:cxn>
                <a:cxn ang="0">
                  <a:pos x="173" y="70"/>
                </a:cxn>
                <a:cxn ang="0">
                  <a:pos x="165" y="79"/>
                </a:cxn>
                <a:cxn ang="0">
                  <a:pos x="154" y="86"/>
                </a:cxn>
                <a:cxn ang="0">
                  <a:pos x="141" y="92"/>
                </a:cxn>
                <a:cxn ang="0">
                  <a:pos x="126" y="97"/>
                </a:cxn>
                <a:cxn ang="0">
                  <a:pos x="108" y="100"/>
                </a:cxn>
                <a:cxn ang="0">
                  <a:pos x="90" y="101"/>
                </a:cxn>
                <a:cxn ang="0">
                  <a:pos x="72" y="100"/>
                </a:cxn>
                <a:cxn ang="0">
                  <a:pos x="54" y="97"/>
                </a:cxn>
                <a:cxn ang="0">
                  <a:pos x="39" y="93"/>
                </a:cxn>
                <a:cxn ang="0">
                  <a:pos x="26" y="86"/>
                </a:cxn>
                <a:cxn ang="0">
                  <a:pos x="15" y="79"/>
                </a:cxn>
                <a:cxn ang="0">
                  <a:pos x="7" y="71"/>
                </a:cxn>
                <a:cxn ang="0">
                  <a:pos x="2" y="61"/>
                </a:cxn>
                <a:cxn ang="0">
                  <a:pos x="0" y="51"/>
                </a:cxn>
                <a:cxn ang="0">
                  <a:pos x="2" y="40"/>
                </a:cxn>
                <a:cxn ang="0">
                  <a:pos x="7" y="31"/>
                </a:cxn>
                <a:cxn ang="0">
                  <a:pos x="15" y="22"/>
                </a:cxn>
                <a:cxn ang="0">
                  <a:pos x="26" y="15"/>
                </a:cxn>
                <a:cxn ang="0">
                  <a:pos x="39" y="9"/>
                </a:cxn>
                <a:cxn ang="0">
                  <a:pos x="54" y="4"/>
                </a:cxn>
                <a:cxn ang="0">
                  <a:pos x="72" y="1"/>
                </a:cxn>
                <a:cxn ang="0">
                  <a:pos x="90" y="0"/>
                </a:cxn>
              </a:cxnLst>
              <a:rect l="0" t="0" r="r" b="b"/>
              <a:pathLst>
                <a:path w="180" h="101">
                  <a:moveTo>
                    <a:pt x="90" y="0"/>
                  </a:moveTo>
                  <a:lnTo>
                    <a:pt x="108" y="1"/>
                  </a:lnTo>
                  <a:lnTo>
                    <a:pt x="126" y="4"/>
                  </a:lnTo>
                  <a:lnTo>
                    <a:pt x="141" y="8"/>
                  </a:lnTo>
                  <a:lnTo>
                    <a:pt x="154" y="14"/>
                  </a:lnTo>
                  <a:lnTo>
                    <a:pt x="165" y="22"/>
                  </a:lnTo>
                  <a:lnTo>
                    <a:pt x="173" y="30"/>
                  </a:lnTo>
                  <a:lnTo>
                    <a:pt x="178" y="40"/>
                  </a:lnTo>
                  <a:lnTo>
                    <a:pt x="180" y="51"/>
                  </a:lnTo>
                  <a:lnTo>
                    <a:pt x="178" y="61"/>
                  </a:lnTo>
                  <a:lnTo>
                    <a:pt x="173" y="70"/>
                  </a:lnTo>
                  <a:lnTo>
                    <a:pt x="165" y="79"/>
                  </a:lnTo>
                  <a:lnTo>
                    <a:pt x="154" y="86"/>
                  </a:lnTo>
                  <a:lnTo>
                    <a:pt x="141" y="92"/>
                  </a:lnTo>
                  <a:lnTo>
                    <a:pt x="126" y="97"/>
                  </a:lnTo>
                  <a:lnTo>
                    <a:pt x="108" y="100"/>
                  </a:lnTo>
                  <a:lnTo>
                    <a:pt x="90" y="101"/>
                  </a:lnTo>
                  <a:lnTo>
                    <a:pt x="72" y="100"/>
                  </a:lnTo>
                  <a:lnTo>
                    <a:pt x="54" y="97"/>
                  </a:lnTo>
                  <a:lnTo>
                    <a:pt x="39" y="93"/>
                  </a:lnTo>
                  <a:lnTo>
                    <a:pt x="26" y="86"/>
                  </a:lnTo>
                  <a:lnTo>
                    <a:pt x="15" y="79"/>
                  </a:lnTo>
                  <a:lnTo>
                    <a:pt x="7" y="71"/>
                  </a:lnTo>
                  <a:lnTo>
                    <a:pt x="2" y="61"/>
                  </a:lnTo>
                  <a:lnTo>
                    <a:pt x="0" y="51"/>
                  </a:lnTo>
                  <a:lnTo>
                    <a:pt x="2" y="40"/>
                  </a:lnTo>
                  <a:lnTo>
                    <a:pt x="7" y="31"/>
                  </a:lnTo>
                  <a:lnTo>
                    <a:pt x="15" y="22"/>
                  </a:lnTo>
                  <a:lnTo>
                    <a:pt x="26" y="15"/>
                  </a:lnTo>
                  <a:lnTo>
                    <a:pt x="39" y="9"/>
                  </a:lnTo>
                  <a:lnTo>
                    <a:pt x="54" y="4"/>
                  </a:lnTo>
                  <a:lnTo>
                    <a:pt x="72" y="1"/>
                  </a:lnTo>
                  <a:lnTo>
                    <a:pt x="90"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155"/>
            <p:cNvSpPr>
              <a:spLocks/>
            </p:cNvSpPr>
            <p:nvPr/>
          </p:nvSpPr>
          <p:spPr bwMode="auto">
            <a:xfrm flipH="1">
              <a:off x="6804683" y="3309026"/>
              <a:ext cx="71832" cy="40759"/>
            </a:xfrm>
            <a:custGeom>
              <a:avLst/>
              <a:gdLst/>
              <a:ahLst/>
              <a:cxnLst>
                <a:cxn ang="0">
                  <a:pos x="89" y="0"/>
                </a:cxn>
                <a:cxn ang="0">
                  <a:pos x="107" y="1"/>
                </a:cxn>
                <a:cxn ang="0">
                  <a:pos x="124" y="4"/>
                </a:cxn>
                <a:cxn ang="0">
                  <a:pos x="139" y="9"/>
                </a:cxn>
                <a:cxn ang="0">
                  <a:pos x="152" y="15"/>
                </a:cxn>
                <a:cxn ang="0">
                  <a:pos x="163" y="22"/>
                </a:cxn>
                <a:cxn ang="0">
                  <a:pos x="171" y="31"/>
                </a:cxn>
                <a:cxn ang="0">
                  <a:pos x="176" y="40"/>
                </a:cxn>
                <a:cxn ang="0">
                  <a:pos x="178" y="51"/>
                </a:cxn>
                <a:cxn ang="0">
                  <a:pos x="176" y="61"/>
                </a:cxn>
                <a:cxn ang="0">
                  <a:pos x="171" y="71"/>
                </a:cxn>
                <a:cxn ang="0">
                  <a:pos x="163" y="79"/>
                </a:cxn>
                <a:cxn ang="0">
                  <a:pos x="152" y="86"/>
                </a:cxn>
                <a:cxn ang="0">
                  <a:pos x="139" y="93"/>
                </a:cxn>
                <a:cxn ang="0">
                  <a:pos x="124" y="97"/>
                </a:cxn>
                <a:cxn ang="0">
                  <a:pos x="107" y="100"/>
                </a:cxn>
                <a:cxn ang="0">
                  <a:pos x="89" y="101"/>
                </a:cxn>
                <a:cxn ang="0">
                  <a:pos x="71" y="100"/>
                </a:cxn>
                <a:cxn ang="0">
                  <a:pos x="54" y="97"/>
                </a:cxn>
                <a:cxn ang="0">
                  <a:pos x="39" y="92"/>
                </a:cxn>
                <a:cxn ang="0">
                  <a:pos x="26" y="86"/>
                </a:cxn>
                <a:cxn ang="0">
                  <a:pos x="15" y="79"/>
                </a:cxn>
                <a:cxn ang="0">
                  <a:pos x="7" y="70"/>
                </a:cxn>
                <a:cxn ang="0">
                  <a:pos x="2" y="61"/>
                </a:cxn>
                <a:cxn ang="0">
                  <a:pos x="0" y="51"/>
                </a:cxn>
                <a:cxn ang="0">
                  <a:pos x="2" y="40"/>
                </a:cxn>
                <a:cxn ang="0">
                  <a:pos x="7" y="30"/>
                </a:cxn>
                <a:cxn ang="0">
                  <a:pos x="15" y="22"/>
                </a:cxn>
                <a:cxn ang="0">
                  <a:pos x="26" y="14"/>
                </a:cxn>
                <a:cxn ang="0">
                  <a:pos x="39" y="8"/>
                </a:cxn>
                <a:cxn ang="0">
                  <a:pos x="54" y="4"/>
                </a:cxn>
                <a:cxn ang="0">
                  <a:pos x="71" y="1"/>
                </a:cxn>
                <a:cxn ang="0">
                  <a:pos x="89" y="0"/>
                </a:cxn>
              </a:cxnLst>
              <a:rect l="0" t="0" r="r" b="b"/>
              <a:pathLst>
                <a:path w="178" h="101">
                  <a:moveTo>
                    <a:pt x="89" y="0"/>
                  </a:moveTo>
                  <a:lnTo>
                    <a:pt x="107" y="1"/>
                  </a:lnTo>
                  <a:lnTo>
                    <a:pt x="124" y="4"/>
                  </a:lnTo>
                  <a:lnTo>
                    <a:pt x="139" y="9"/>
                  </a:lnTo>
                  <a:lnTo>
                    <a:pt x="152" y="15"/>
                  </a:lnTo>
                  <a:lnTo>
                    <a:pt x="163" y="22"/>
                  </a:lnTo>
                  <a:lnTo>
                    <a:pt x="171" y="31"/>
                  </a:lnTo>
                  <a:lnTo>
                    <a:pt x="176" y="40"/>
                  </a:lnTo>
                  <a:lnTo>
                    <a:pt x="178" y="51"/>
                  </a:lnTo>
                  <a:lnTo>
                    <a:pt x="176" y="61"/>
                  </a:lnTo>
                  <a:lnTo>
                    <a:pt x="171" y="71"/>
                  </a:lnTo>
                  <a:lnTo>
                    <a:pt x="163" y="79"/>
                  </a:lnTo>
                  <a:lnTo>
                    <a:pt x="152" y="86"/>
                  </a:lnTo>
                  <a:lnTo>
                    <a:pt x="139" y="93"/>
                  </a:lnTo>
                  <a:lnTo>
                    <a:pt x="124" y="97"/>
                  </a:lnTo>
                  <a:lnTo>
                    <a:pt x="107" y="100"/>
                  </a:lnTo>
                  <a:lnTo>
                    <a:pt x="89" y="101"/>
                  </a:lnTo>
                  <a:lnTo>
                    <a:pt x="71" y="100"/>
                  </a:lnTo>
                  <a:lnTo>
                    <a:pt x="54" y="97"/>
                  </a:lnTo>
                  <a:lnTo>
                    <a:pt x="39" y="92"/>
                  </a:lnTo>
                  <a:lnTo>
                    <a:pt x="26" y="86"/>
                  </a:lnTo>
                  <a:lnTo>
                    <a:pt x="15" y="79"/>
                  </a:lnTo>
                  <a:lnTo>
                    <a:pt x="7" y="70"/>
                  </a:lnTo>
                  <a:lnTo>
                    <a:pt x="2" y="61"/>
                  </a:lnTo>
                  <a:lnTo>
                    <a:pt x="0" y="51"/>
                  </a:lnTo>
                  <a:lnTo>
                    <a:pt x="2" y="40"/>
                  </a:lnTo>
                  <a:lnTo>
                    <a:pt x="7" y="30"/>
                  </a:lnTo>
                  <a:lnTo>
                    <a:pt x="15" y="22"/>
                  </a:lnTo>
                  <a:lnTo>
                    <a:pt x="26" y="14"/>
                  </a:lnTo>
                  <a:lnTo>
                    <a:pt x="39" y="8"/>
                  </a:lnTo>
                  <a:lnTo>
                    <a:pt x="54" y="4"/>
                  </a:lnTo>
                  <a:lnTo>
                    <a:pt x="71" y="1"/>
                  </a:lnTo>
                  <a:lnTo>
                    <a:pt x="89" y="0"/>
                  </a:lnTo>
                  <a:close/>
                </a:path>
              </a:pathLst>
            </a:custGeom>
            <a:solidFill>
              <a:srgbClr val="F8FCF3"/>
            </a:solidFill>
            <a:ln w="0">
              <a:solidFill>
                <a:srgbClr val="F8FCF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156"/>
            <p:cNvSpPr>
              <a:spLocks/>
            </p:cNvSpPr>
            <p:nvPr/>
          </p:nvSpPr>
          <p:spPr bwMode="auto">
            <a:xfrm flipH="1">
              <a:off x="6804682" y="3309430"/>
              <a:ext cx="71025" cy="39952"/>
            </a:xfrm>
            <a:custGeom>
              <a:avLst/>
              <a:gdLst/>
              <a:ahLst/>
              <a:cxnLst>
                <a:cxn ang="0">
                  <a:pos x="88" y="0"/>
                </a:cxn>
                <a:cxn ang="0">
                  <a:pos x="106" y="1"/>
                </a:cxn>
                <a:cxn ang="0">
                  <a:pos x="123" y="4"/>
                </a:cxn>
                <a:cxn ang="0">
                  <a:pos x="138" y="8"/>
                </a:cxn>
                <a:cxn ang="0">
                  <a:pos x="151" y="14"/>
                </a:cxn>
                <a:cxn ang="0">
                  <a:pos x="161" y="22"/>
                </a:cxn>
                <a:cxn ang="0">
                  <a:pos x="169" y="30"/>
                </a:cxn>
                <a:cxn ang="0">
                  <a:pos x="174" y="39"/>
                </a:cxn>
                <a:cxn ang="0">
                  <a:pos x="176" y="50"/>
                </a:cxn>
                <a:cxn ang="0">
                  <a:pos x="174" y="60"/>
                </a:cxn>
                <a:cxn ang="0">
                  <a:pos x="169" y="69"/>
                </a:cxn>
                <a:cxn ang="0">
                  <a:pos x="161" y="77"/>
                </a:cxn>
                <a:cxn ang="0">
                  <a:pos x="151" y="85"/>
                </a:cxn>
                <a:cxn ang="0">
                  <a:pos x="138" y="91"/>
                </a:cxn>
                <a:cxn ang="0">
                  <a:pos x="123" y="95"/>
                </a:cxn>
                <a:cxn ang="0">
                  <a:pos x="106" y="98"/>
                </a:cxn>
                <a:cxn ang="0">
                  <a:pos x="88" y="99"/>
                </a:cxn>
                <a:cxn ang="0">
                  <a:pos x="70" y="98"/>
                </a:cxn>
                <a:cxn ang="0">
                  <a:pos x="53" y="95"/>
                </a:cxn>
                <a:cxn ang="0">
                  <a:pos x="38" y="91"/>
                </a:cxn>
                <a:cxn ang="0">
                  <a:pos x="26" y="85"/>
                </a:cxn>
                <a:cxn ang="0">
                  <a:pos x="15" y="77"/>
                </a:cxn>
                <a:cxn ang="0">
                  <a:pos x="7" y="69"/>
                </a:cxn>
                <a:cxn ang="0">
                  <a:pos x="2" y="60"/>
                </a:cxn>
                <a:cxn ang="0">
                  <a:pos x="0" y="50"/>
                </a:cxn>
                <a:cxn ang="0">
                  <a:pos x="2" y="39"/>
                </a:cxn>
                <a:cxn ang="0">
                  <a:pos x="7" y="30"/>
                </a:cxn>
                <a:cxn ang="0">
                  <a:pos x="15" y="22"/>
                </a:cxn>
                <a:cxn ang="0">
                  <a:pos x="26" y="14"/>
                </a:cxn>
                <a:cxn ang="0">
                  <a:pos x="38" y="8"/>
                </a:cxn>
                <a:cxn ang="0">
                  <a:pos x="53" y="4"/>
                </a:cxn>
                <a:cxn ang="0">
                  <a:pos x="70" y="1"/>
                </a:cxn>
                <a:cxn ang="0">
                  <a:pos x="88" y="0"/>
                </a:cxn>
              </a:cxnLst>
              <a:rect l="0" t="0" r="r" b="b"/>
              <a:pathLst>
                <a:path w="176" h="99">
                  <a:moveTo>
                    <a:pt x="88" y="0"/>
                  </a:moveTo>
                  <a:lnTo>
                    <a:pt x="106" y="1"/>
                  </a:lnTo>
                  <a:lnTo>
                    <a:pt x="123" y="4"/>
                  </a:lnTo>
                  <a:lnTo>
                    <a:pt x="138" y="8"/>
                  </a:lnTo>
                  <a:lnTo>
                    <a:pt x="151" y="14"/>
                  </a:lnTo>
                  <a:lnTo>
                    <a:pt x="161" y="22"/>
                  </a:lnTo>
                  <a:lnTo>
                    <a:pt x="169" y="30"/>
                  </a:lnTo>
                  <a:lnTo>
                    <a:pt x="174" y="39"/>
                  </a:lnTo>
                  <a:lnTo>
                    <a:pt x="176" y="50"/>
                  </a:lnTo>
                  <a:lnTo>
                    <a:pt x="174" y="60"/>
                  </a:lnTo>
                  <a:lnTo>
                    <a:pt x="169" y="69"/>
                  </a:lnTo>
                  <a:lnTo>
                    <a:pt x="161" y="77"/>
                  </a:lnTo>
                  <a:lnTo>
                    <a:pt x="151" y="85"/>
                  </a:lnTo>
                  <a:lnTo>
                    <a:pt x="138" y="91"/>
                  </a:lnTo>
                  <a:lnTo>
                    <a:pt x="123" y="95"/>
                  </a:lnTo>
                  <a:lnTo>
                    <a:pt x="106" y="98"/>
                  </a:lnTo>
                  <a:lnTo>
                    <a:pt x="88" y="99"/>
                  </a:lnTo>
                  <a:lnTo>
                    <a:pt x="70" y="98"/>
                  </a:lnTo>
                  <a:lnTo>
                    <a:pt x="53" y="95"/>
                  </a:lnTo>
                  <a:lnTo>
                    <a:pt x="38" y="91"/>
                  </a:lnTo>
                  <a:lnTo>
                    <a:pt x="26" y="85"/>
                  </a:lnTo>
                  <a:lnTo>
                    <a:pt x="15" y="77"/>
                  </a:lnTo>
                  <a:lnTo>
                    <a:pt x="7" y="69"/>
                  </a:lnTo>
                  <a:lnTo>
                    <a:pt x="2" y="60"/>
                  </a:lnTo>
                  <a:lnTo>
                    <a:pt x="0" y="50"/>
                  </a:lnTo>
                  <a:lnTo>
                    <a:pt x="2" y="39"/>
                  </a:lnTo>
                  <a:lnTo>
                    <a:pt x="7" y="30"/>
                  </a:lnTo>
                  <a:lnTo>
                    <a:pt x="15" y="22"/>
                  </a:lnTo>
                  <a:lnTo>
                    <a:pt x="26" y="14"/>
                  </a:lnTo>
                  <a:lnTo>
                    <a:pt x="38" y="8"/>
                  </a:lnTo>
                  <a:lnTo>
                    <a:pt x="53" y="4"/>
                  </a:lnTo>
                  <a:lnTo>
                    <a:pt x="70" y="1"/>
                  </a:lnTo>
                  <a:lnTo>
                    <a:pt x="88" y="0"/>
                  </a:lnTo>
                  <a:close/>
                </a:path>
              </a:pathLst>
            </a:custGeom>
            <a:solidFill>
              <a:srgbClr val="F8FCF4"/>
            </a:solidFill>
            <a:ln w="0">
              <a:solidFill>
                <a:srgbClr val="F8FC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57"/>
            <p:cNvSpPr>
              <a:spLocks/>
            </p:cNvSpPr>
            <p:nvPr/>
          </p:nvSpPr>
          <p:spPr bwMode="auto">
            <a:xfrm flipH="1">
              <a:off x="6805086" y="3309833"/>
              <a:ext cx="70218" cy="39144"/>
            </a:xfrm>
            <a:custGeom>
              <a:avLst/>
              <a:gdLst/>
              <a:ahLst/>
              <a:cxnLst>
                <a:cxn ang="0">
                  <a:pos x="87" y="0"/>
                </a:cxn>
                <a:cxn ang="0">
                  <a:pos x="104" y="1"/>
                </a:cxn>
                <a:cxn ang="0">
                  <a:pos x="122" y="4"/>
                </a:cxn>
                <a:cxn ang="0">
                  <a:pos x="136" y="8"/>
                </a:cxn>
                <a:cxn ang="0">
                  <a:pos x="149" y="14"/>
                </a:cxn>
                <a:cxn ang="0">
                  <a:pos x="159" y="21"/>
                </a:cxn>
                <a:cxn ang="0">
                  <a:pos x="167" y="29"/>
                </a:cxn>
                <a:cxn ang="0">
                  <a:pos x="172" y="38"/>
                </a:cxn>
                <a:cxn ang="0">
                  <a:pos x="174" y="49"/>
                </a:cxn>
                <a:cxn ang="0">
                  <a:pos x="172" y="59"/>
                </a:cxn>
                <a:cxn ang="0">
                  <a:pos x="167" y="67"/>
                </a:cxn>
                <a:cxn ang="0">
                  <a:pos x="159" y="76"/>
                </a:cxn>
                <a:cxn ang="0">
                  <a:pos x="149" y="83"/>
                </a:cxn>
                <a:cxn ang="0">
                  <a:pos x="136" y="89"/>
                </a:cxn>
                <a:cxn ang="0">
                  <a:pos x="121" y="93"/>
                </a:cxn>
                <a:cxn ang="0">
                  <a:pos x="104" y="96"/>
                </a:cxn>
                <a:cxn ang="0">
                  <a:pos x="87" y="97"/>
                </a:cxn>
                <a:cxn ang="0">
                  <a:pos x="70" y="96"/>
                </a:cxn>
                <a:cxn ang="0">
                  <a:pos x="52" y="93"/>
                </a:cxn>
                <a:cxn ang="0">
                  <a:pos x="38" y="89"/>
                </a:cxn>
                <a:cxn ang="0">
                  <a:pos x="25" y="83"/>
                </a:cxn>
                <a:cxn ang="0">
                  <a:pos x="15" y="76"/>
                </a:cxn>
                <a:cxn ang="0">
                  <a:pos x="7" y="68"/>
                </a:cxn>
                <a:cxn ang="0">
                  <a:pos x="2" y="59"/>
                </a:cxn>
                <a:cxn ang="0">
                  <a:pos x="0" y="49"/>
                </a:cxn>
                <a:cxn ang="0">
                  <a:pos x="2" y="38"/>
                </a:cxn>
                <a:cxn ang="0">
                  <a:pos x="7" y="30"/>
                </a:cxn>
                <a:cxn ang="0">
                  <a:pos x="15" y="21"/>
                </a:cxn>
                <a:cxn ang="0">
                  <a:pos x="25" y="14"/>
                </a:cxn>
                <a:cxn ang="0">
                  <a:pos x="38" y="8"/>
                </a:cxn>
                <a:cxn ang="0">
                  <a:pos x="53" y="4"/>
                </a:cxn>
                <a:cxn ang="0">
                  <a:pos x="70" y="1"/>
                </a:cxn>
                <a:cxn ang="0">
                  <a:pos x="87" y="0"/>
                </a:cxn>
              </a:cxnLst>
              <a:rect l="0" t="0" r="r" b="b"/>
              <a:pathLst>
                <a:path w="174" h="97">
                  <a:moveTo>
                    <a:pt x="87" y="0"/>
                  </a:moveTo>
                  <a:lnTo>
                    <a:pt x="104" y="1"/>
                  </a:lnTo>
                  <a:lnTo>
                    <a:pt x="122" y="4"/>
                  </a:lnTo>
                  <a:lnTo>
                    <a:pt x="136" y="8"/>
                  </a:lnTo>
                  <a:lnTo>
                    <a:pt x="149" y="14"/>
                  </a:lnTo>
                  <a:lnTo>
                    <a:pt x="159" y="21"/>
                  </a:lnTo>
                  <a:lnTo>
                    <a:pt x="167" y="29"/>
                  </a:lnTo>
                  <a:lnTo>
                    <a:pt x="172" y="38"/>
                  </a:lnTo>
                  <a:lnTo>
                    <a:pt x="174" y="49"/>
                  </a:lnTo>
                  <a:lnTo>
                    <a:pt x="172" y="59"/>
                  </a:lnTo>
                  <a:lnTo>
                    <a:pt x="167" y="67"/>
                  </a:lnTo>
                  <a:lnTo>
                    <a:pt x="159" y="76"/>
                  </a:lnTo>
                  <a:lnTo>
                    <a:pt x="149" y="83"/>
                  </a:lnTo>
                  <a:lnTo>
                    <a:pt x="136" y="89"/>
                  </a:lnTo>
                  <a:lnTo>
                    <a:pt x="121" y="93"/>
                  </a:lnTo>
                  <a:lnTo>
                    <a:pt x="104" y="96"/>
                  </a:lnTo>
                  <a:lnTo>
                    <a:pt x="87" y="97"/>
                  </a:lnTo>
                  <a:lnTo>
                    <a:pt x="70" y="96"/>
                  </a:lnTo>
                  <a:lnTo>
                    <a:pt x="52" y="93"/>
                  </a:lnTo>
                  <a:lnTo>
                    <a:pt x="38" y="89"/>
                  </a:lnTo>
                  <a:lnTo>
                    <a:pt x="25" y="83"/>
                  </a:lnTo>
                  <a:lnTo>
                    <a:pt x="15" y="76"/>
                  </a:lnTo>
                  <a:lnTo>
                    <a:pt x="7" y="68"/>
                  </a:lnTo>
                  <a:lnTo>
                    <a:pt x="2" y="59"/>
                  </a:lnTo>
                  <a:lnTo>
                    <a:pt x="0" y="49"/>
                  </a:lnTo>
                  <a:lnTo>
                    <a:pt x="2" y="38"/>
                  </a:lnTo>
                  <a:lnTo>
                    <a:pt x="7" y="30"/>
                  </a:lnTo>
                  <a:lnTo>
                    <a:pt x="15" y="21"/>
                  </a:lnTo>
                  <a:lnTo>
                    <a:pt x="25" y="14"/>
                  </a:lnTo>
                  <a:lnTo>
                    <a:pt x="38" y="8"/>
                  </a:lnTo>
                  <a:lnTo>
                    <a:pt x="53" y="4"/>
                  </a:lnTo>
                  <a:lnTo>
                    <a:pt x="70" y="1"/>
                  </a:lnTo>
                  <a:lnTo>
                    <a:pt x="87"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58"/>
            <p:cNvSpPr>
              <a:spLocks/>
            </p:cNvSpPr>
            <p:nvPr/>
          </p:nvSpPr>
          <p:spPr bwMode="auto">
            <a:xfrm flipH="1">
              <a:off x="6805087" y="3309430"/>
              <a:ext cx="69410" cy="39144"/>
            </a:xfrm>
            <a:custGeom>
              <a:avLst/>
              <a:gdLst/>
              <a:ahLst/>
              <a:cxnLst>
                <a:cxn ang="0">
                  <a:pos x="86" y="0"/>
                </a:cxn>
                <a:cxn ang="0">
                  <a:pos x="103" y="1"/>
                </a:cxn>
                <a:cxn ang="0">
                  <a:pos x="120" y="4"/>
                </a:cxn>
                <a:cxn ang="0">
                  <a:pos x="135" y="8"/>
                </a:cxn>
                <a:cxn ang="0">
                  <a:pos x="147" y="14"/>
                </a:cxn>
                <a:cxn ang="0">
                  <a:pos x="157" y="21"/>
                </a:cxn>
                <a:cxn ang="0">
                  <a:pos x="165" y="30"/>
                </a:cxn>
                <a:cxn ang="0">
                  <a:pos x="170" y="38"/>
                </a:cxn>
                <a:cxn ang="0">
                  <a:pos x="172" y="49"/>
                </a:cxn>
                <a:cxn ang="0">
                  <a:pos x="170" y="59"/>
                </a:cxn>
                <a:cxn ang="0">
                  <a:pos x="165" y="68"/>
                </a:cxn>
                <a:cxn ang="0">
                  <a:pos x="157" y="76"/>
                </a:cxn>
                <a:cxn ang="0">
                  <a:pos x="147" y="83"/>
                </a:cxn>
                <a:cxn ang="0">
                  <a:pos x="135" y="89"/>
                </a:cxn>
                <a:cxn ang="0">
                  <a:pos x="120" y="93"/>
                </a:cxn>
                <a:cxn ang="0">
                  <a:pos x="103" y="96"/>
                </a:cxn>
                <a:cxn ang="0">
                  <a:pos x="86" y="97"/>
                </a:cxn>
                <a:cxn ang="0">
                  <a:pos x="69" y="96"/>
                </a:cxn>
                <a:cxn ang="0">
                  <a:pos x="52" y="93"/>
                </a:cxn>
                <a:cxn ang="0">
                  <a:pos x="37" y="89"/>
                </a:cxn>
                <a:cxn ang="0">
                  <a:pos x="25" y="83"/>
                </a:cxn>
                <a:cxn ang="0">
                  <a:pos x="15" y="76"/>
                </a:cxn>
                <a:cxn ang="0">
                  <a:pos x="7" y="67"/>
                </a:cxn>
                <a:cxn ang="0">
                  <a:pos x="2" y="59"/>
                </a:cxn>
                <a:cxn ang="0">
                  <a:pos x="0" y="49"/>
                </a:cxn>
                <a:cxn ang="0">
                  <a:pos x="2" y="38"/>
                </a:cxn>
                <a:cxn ang="0">
                  <a:pos x="7" y="29"/>
                </a:cxn>
                <a:cxn ang="0">
                  <a:pos x="15" y="21"/>
                </a:cxn>
                <a:cxn ang="0">
                  <a:pos x="25" y="14"/>
                </a:cxn>
                <a:cxn ang="0">
                  <a:pos x="37" y="8"/>
                </a:cxn>
                <a:cxn ang="0">
                  <a:pos x="52" y="4"/>
                </a:cxn>
                <a:cxn ang="0">
                  <a:pos x="69" y="1"/>
                </a:cxn>
                <a:cxn ang="0">
                  <a:pos x="86" y="0"/>
                </a:cxn>
              </a:cxnLst>
              <a:rect l="0" t="0" r="r" b="b"/>
              <a:pathLst>
                <a:path w="172" h="97">
                  <a:moveTo>
                    <a:pt x="86" y="0"/>
                  </a:moveTo>
                  <a:lnTo>
                    <a:pt x="103" y="1"/>
                  </a:lnTo>
                  <a:lnTo>
                    <a:pt x="120" y="4"/>
                  </a:lnTo>
                  <a:lnTo>
                    <a:pt x="135" y="8"/>
                  </a:lnTo>
                  <a:lnTo>
                    <a:pt x="147" y="14"/>
                  </a:lnTo>
                  <a:lnTo>
                    <a:pt x="157" y="21"/>
                  </a:lnTo>
                  <a:lnTo>
                    <a:pt x="165" y="30"/>
                  </a:lnTo>
                  <a:lnTo>
                    <a:pt x="170" y="38"/>
                  </a:lnTo>
                  <a:lnTo>
                    <a:pt x="172" y="49"/>
                  </a:lnTo>
                  <a:lnTo>
                    <a:pt x="170" y="59"/>
                  </a:lnTo>
                  <a:lnTo>
                    <a:pt x="165" y="68"/>
                  </a:lnTo>
                  <a:lnTo>
                    <a:pt x="157" y="76"/>
                  </a:lnTo>
                  <a:lnTo>
                    <a:pt x="147" y="83"/>
                  </a:lnTo>
                  <a:lnTo>
                    <a:pt x="135" y="89"/>
                  </a:lnTo>
                  <a:lnTo>
                    <a:pt x="120" y="93"/>
                  </a:lnTo>
                  <a:lnTo>
                    <a:pt x="103" y="96"/>
                  </a:lnTo>
                  <a:lnTo>
                    <a:pt x="86" y="97"/>
                  </a:lnTo>
                  <a:lnTo>
                    <a:pt x="69" y="96"/>
                  </a:lnTo>
                  <a:lnTo>
                    <a:pt x="52" y="93"/>
                  </a:lnTo>
                  <a:lnTo>
                    <a:pt x="37" y="89"/>
                  </a:lnTo>
                  <a:lnTo>
                    <a:pt x="25" y="83"/>
                  </a:lnTo>
                  <a:lnTo>
                    <a:pt x="15" y="76"/>
                  </a:lnTo>
                  <a:lnTo>
                    <a:pt x="7" y="67"/>
                  </a:lnTo>
                  <a:lnTo>
                    <a:pt x="2" y="59"/>
                  </a:lnTo>
                  <a:lnTo>
                    <a:pt x="0" y="49"/>
                  </a:lnTo>
                  <a:lnTo>
                    <a:pt x="2" y="38"/>
                  </a:lnTo>
                  <a:lnTo>
                    <a:pt x="7" y="29"/>
                  </a:lnTo>
                  <a:lnTo>
                    <a:pt x="15" y="21"/>
                  </a:lnTo>
                  <a:lnTo>
                    <a:pt x="25" y="14"/>
                  </a:lnTo>
                  <a:lnTo>
                    <a:pt x="37" y="8"/>
                  </a:lnTo>
                  <a:lnTo>
                    <a:pt x="52" y="4"/>
                  </a:lnTo>
                  <a:lnTo>
                    <a:pt x="69" y="1"/>
                  </a:lnTo>
                  <a:lnTo>
                    <a:pt x="86" y="0"/>
                  </a:lnTo>
                  <a:close/>
                </a:path>
              </a:pathLst>
            </a:custGeom>
            <a:solidFill>
              <a:srgbClr val="F8FDF4"/>
            </a:solidFill>
            <a:ln w="0">
              <a:solidFill>
                <a:srgbClr val="F8FDF4"/>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159"/>
            <p:cNvSpPr>
              <a:spLocks/>
            </p:cNvSpPr>
            <p:nvPr/>
          </p:nvSpPr>
          <p:spPr bwMode="auto">
            <a:xfrm flipH="1">
              <a:off x="6805893" y="3310237"/>
              <a:ext cx="67796" cy="38338"/>
            </a:xfrm>
            <a:custGeom>
              <a:avLst/>
              <a:gdLst/>
              <a:ahLst/>
              <a:cxnLst>
                <a:cxn ang="0">
                  <a:pos x="84" y="0"/>
                </a:cxn>
                <a:cxn ang="0">
                  <a:pos x="101" y="1"/>
                </a:cxn>
                <a:cxn ang="0">
                  <a:pos x="117" y="4"/>
                </a:cxn>
                <a:cxn ang="0">
                  <a:pos x="131" y="8"/>
                </a:cxn>
                <a:cxn ang="0">
                  <a:pos x="144" y="14"/>
                </a:cxn>
                <a:cxn ang="0">
                  <a:pos x="154" y="21"/>
                </a:cxn>
                <a:cxn ang="0">
                  <a:pos x="162" y="29"/>
                </a:cxn>
                <a:cxn ang="0">
                  <a:pos x="166" y="38"/>
                </a:cxn>
                <a:cxn ang="0">
                  <a:pos x="168" y="48"/>
                </a:cxn>
                <a:cxn ang="0">
                  <a:pos x="166" y="57"/>
                </a:cxn>
                <a:cxn ang="0">
                  <a:pos x="162" y="66"/>
                </a:cxn>
                <a:cxn ang="0">
                  <a:pos x="154" y="74"/>
                </a:cxn>
                <a:cxn ang="0">
                  <a:pos x="144" y="81"/>
                </a:cxn>
                <a:cxn ang="0">
                  <a:pos x="131" y="87"/>
                </a:cxn>
                <a:cxn ang="0">
                  <a:pos x="117" y="91"/>
                </a:cxn>
                <a:cxn ang="0">
                  <a:pos x="101" y="94"/>
                </a:cxn>
                <a:cxn ang="0">
                  <a:pos x="84" y="95"/>
                </a:cxn>
                <a:cxn ang="0">
                  <a:pos x="67" y="94"/>
                </a:cxn>
                <a:cxn ang="0">
                  <a:pos x="52" y="91"/>
                </a:cxn>
                <a:cxn ang="0">
                  <a:pos x="37" y="87"/>
                </a:cxn>
                <a:cxn ang="0">
                  <a:pos x="24" y="81"/>
                </a:cxn>
                <a:cxn ang="0">
                  <a:pos x="14" y="74"/>
                </a:cxn>
                <a:cxn ang="0">
                  <a:pos x="7" y="66"/>
                </a:cxn>
                <a:cxn ang="0">
                  <a:pos x="2" y="57"/>
                </a:cxn>
                <a:cxn ang="0">
                  <a:pos x="0" y="48"/>
                </a:cxn>
                <a:cxn ang="0">
                  <a:pos x="2" y="38"/>
                </a:cxn>
                <a:cxn ang="0">
                  <a:pos x="7" y="29"/>
                </a:cxn>
                <a:cxn ang="0">
                  <a:pos x="14" y="21"/>
                </a:cxn>
                <a:cxn ang="0">
                  <a:pos x="24" y="14"/>
                </a:cxn>
                <a:cxn ang="0">
                  <a:pos x="37" y="8"/>
                </a:cxn>
                <a:cxn ang="0">
                  <a:pos x="52" y="4"/>
                </a:cxn>
                <a:cxn ang="0">
                  <a:pos x="67" y="1"/>
                </a:cxn>
                <a:cxn ang="0">
                  <a:pos x="84" y="0"/>
                </a:cxn>
              </a:cxnLst>
              <a:rect l="0" t="0" r="r" b="b"/>
              <a:pathLst>
                <a:path w="168" h="95">
                  <a:moveTo>
                    <a:pt x="84" y="0"/>
                  </a:moveTo>
                  <a:lnTo>
                    <a:pt x="101" y="1"/>
                  </a:lnTo>
                  <a:lnTo>
                    <a:pt x="117" y="4"/>
                  </a:lnTo>
                  <a:lnTo>
                    <a:pt x="131" y="8"/>
                  </a:lnTo>
                  <a:lnTo>
                    <a:pt x="144" y="14"/>
                  </a:lnTo>
                  <a:lnTo>
                    <a:pt x="154" y="21"/>
                  </a:lnTo>
                  <a:lnTo>
                    <a:pt x="162" y="29"/>
                  </a:lnTo>
                  <a:lnTo>
                    <a:pt x="166" y="38"/>
                  </a:lnTo>
                  <a:lnTo>
                    <a:pt x="168" y="48"/>
                  </a:lnTo>
                  <a:lnTo>
                    <a:pt x="166" y="57"/>
                  </a:lnTo>
                  <a:lnTo>
                    <a:pt x="162" y="66"/>
                  </a:lnTo>
                  <a:lnTo>
                    <a:pt x="154" y="74"/>
                  </a:lnTo>
                  <a:lnTo>
                    <a:pt x="144" y="81"/>
                  </a:lnTo>
                  <a:lnTo>
                    <a:pt x="131" y="87"/>
                  </a:lnTo>
                  <a:lnTo>
                    <a:pt x="117" y="91"/>
                  </a:lnTo>
                  <a:lnTo>
                    <a:pt x="101" y="94"/>
                  </a:lnTo>
                  <a:lnTo>
                    <a:pt x="84" y="95"/>
                  </a:lnTo>
                  <a:lnTo>
                    <a:pt x="67" y="94"/>
                  </a:lnTo>
                  <a:lnTo>
                    <a:pt x="52" y="91"/>
                  </a:lnTo>
                  <a:lnTo>
                    <a:pt x="37" y="87"/>
                  </a:lnTo>
                  <a:lnTo>
                    <a:pt x="24" y="81"/>
                  </a:lnTo>
                  <a:lnTo>
                    <a:pt x="14" y="74"/>
                  </a:lnTo>
                  <a:lnTo>
                    <a:pt x="7" y="66"/>
                  </a:lnTo>
                  <a:lnTo>
                    <a:pt x="2" y="57"/>
                  </a:lnTo>
                  <a:lnTo>
                    <a:pt x="0" y="48"/>
                  </a:lnTo>
                  <a:lnTo>
                    <a:pt x="2" y="38"/>
                  </a:lnTo>
                  <a:lnTo>
                    <a:pt x="7" y="29"/>
                  </a:lnTo>
                  <a:lnTo>
                    <a:pt x="14" y="21"/>
                  </a:lnTo>
                  <a:lnTo>
                    <a:pt x="24" y="14"/>
                  </a:lnTo>
                  <a:lnTo>
                    <a:pt x="37" y="8"/>
                  </a:lnTo>
                  <a:lnTo>
                    <a:pt x="52" y="4"/>
                  </a:lnTo>
                  <a:lnTo>
                    <a:pt x="67" y="1"/>
                  </a:lnTo>
                  <a:lnTo>
                    <a:pt x="84" y="0"/>
                  </a:lnTo>
                  <a:close/>
                </a:path>
              </a:pathLst>
            </a:custGeom>
            <a:solidFill>
              <a:srgbClr val="F8FDF5"/>
            </a:solidFill>
            <a:ln w="0">
              <a:solidFill>
                <a:srgbClr val="F8FDF5"/>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60"/>
            <p:cNvSpPr>
              <a:spLocks/>
            </p:cNvSpPr>
            <p:nvPr/>
          </p:nvSpPr>
          <p:spPr bwMode="auto">
            <a:xfrm flipH="1">
              <a:off x="6805894" y="3310640"/>
              <a:ext cx="66989" cy="37530"/>
            </a:xfrm>
            <a:custGeom>
              <a:avLst/>
              <a:gdLst/>
              <a:ahLst/>
              <a:cxnLst>
                <a:cxn ang="0">
                  <a:pos x="83" y="0"/>
                </a:cxn>
                <a:cxn ang="0">
                  <a:pos x="99" y="1"/>
                </a:cxn>
                <a:cxn ang="0">
                  <a:pos x="116" y="4"/>
                </a:cxn>
                <a:cxn ang="0">
                  <a:pos x="130" y="8"/>
                </a:cxn>
                <a:cxn ang="0">
                  <a:pos x="142" y="13"/>
                </a:cxn>
                <a:cxn ang="0">
                  <a:pos x="152" y="20"/>
                </a:cxn>
                <a:cxn ang="0">
                  <a:pos x="160" y="28"/>
                </a:cxn>
                <a:cxn ang="0">
                  <a:pos x="164" y="37"/>
                </a:cxn>
                <a:cxn ang="0">
                  <a:pos x="166" y="47"/>
                </a:cxn>
                <a:cxn ang="0">
                  <a:pos x="164" y="56"/>
                </a:cxn>
                <a:cxn ang="0">
                  <a:pos x="160" y="65"/>
                </a:cxn>
                <a:cxn ang="0">
                  <a:pos x="152" y="73"/>
                </a:cxn>
                <a:cxn ang="0">
                  <a:pos x="142" y="79"/>
                </a:cxn>
                <a:cxn ang="0">
                  <a:pos x="130" y="85"/>
                </a:cxn>
                <a:cxn ang="0">
                  <a:pos x="116" y="89"/>
                </a:cxn>
                <a:cxn ang="0">
                  <a:pos x="99" y="92"/>
                </a:cxn>
                <a:cxn ang="0">
                  <a:pos x="83" y="93"/>
                </a:cxn>
                <a:cxn ang="0">
                  <a:pos x="67" y="92"/>
                </a:cxn>
                <a:cxn ang="0">
                  <a:pos x="51" y="89"/>
                </a:cxn>
                <a:cxn ang="0">
                  <a:pos x="36" y="85"/>
                </a:cxn>
                <a:cxn ang="0">
                  <a:pos x="24" y="80"/>
                </a:cxn>
                <a:cxn ang="0">
                  <a:pos x="14" y="73"/>
                </a:cxn>
                <a:cxn ang="0">
                  <a:pos x="6" y="65"/>
                </a:cxn>
                <a:cxn ang="0">
                  <a:pos x="2" y="56"/>
                </a:cxn>
                <a:cxn ang="0">
                  <a:pos x="0" y="47"/>
                </a:cxn>
                <a:cxn ang="0">
                  <a:pos x="2" y="37"/>
                </a:cxn>
                <a:cxn ang="0">
                  <a:pos x="6" y="28"/>
                </a:cxn>
                <a:cxn ang="0">
                  <a:pos x="14" y="20"/>
                </a:cxn>
                <a:cxn ang="0">
                  <a:pos x="24" y="14"/>
                </a:cxn>
                <a:cxn ang="0">
                  <a:pos x="36" y="8"/>
                </a:cxn>
                <a:cxn ang="0">
                  <a:pos x="51" y="4"/>
                </a:cxn>
                <a:cxn ang="0">
                  <a:pos x="67" y="1"/>
                </a:cxn>
                <a:cxn ang="0">
                  <a:pos x="83" y="0"/>
                </a:cxn>
              </a:cxnLst>
              <a:rect l="0" t="0" r="r" b="b"/>
              <a:pathLst>
                <a:path w="166" h="93">
                  <a:moveTo>
                    <a:pt x="83" y="0"/>
                  </a:moveTo>
                  <a:lnTo>
                    <a:pt x="99" y="1"/>
                  </a:lnTo>
                  <a:lnTo>
                    <a:pt x="116" y="4"/>
                  </a:lnTo>
                  <a:lnTo>
                    <a:pt x="130" y="8"/>
                  </a:lnTo>
                  <a:lnTo>
                    <a:pt x="142" y="13"/>
                  </a:lnTo>
                  <a:lnTo>
                    <a:pt x="152" y="20"/>
                  </a:lnTo>
                  <a:lnTo>
                    <a:pt x="160" y="28"/>
                  </a:lnTo>
                  <a:lnTo>
                    <a:pt x="164" y="37"/>
                  </a:lnTo>
                  <a:lnTo>
                    <a:pt x="166" y="47"/>
                  </a:lnTo>
                  <a:lnTo>
                    <a:pt x="164" y="56"/>
                  </a:lnTo>
                  <a:lnTo>
                    <a:pt x="160" y="65"/>
                  </a:lnTo>
                  <a:lnTo>
                    <a:pt x="152" y="73"/>
                  </a:lnTo>
                  <a:lnTo>
                    <a:pt x="142" y="79"/>
                  </a:lnTo>
                  <a:lnTo>
                    <a:pt x="130" y="85"/>
                  </a:lnTo>
                  <a:lnTo>
                    <a:pt x="116" y="89"/>
                  </a:lnTo>
                  <a:lnTo>
                    <a:pt x="99" y="92"/>
                  </a:lnTo>
                  <a:lnTo>
                    <a:pt x="83" y="93"/>
                  </a:lnTo>
                  <a:lnTo>
                    <a:pt x="67" y="92"/>
                  </a:lnTo>
                  <a:lnTo>
                    <a:pt x="51" y="89"/>
                  </a:lnTo>
                  <a:lnTo>
                    <a:pt x="36" y="85"/>
                  </a:lnTo>
                  <a:lnTo>
                    <a:pt x="24" y="80"/>
                  </a:lnTo>
                  <a:lnTo>
                    <a:pt x="14" y="73"/>
                  </a:lnTo>
                  <a:lnTo>
                    <a:pt x="6" y="65"/>
                  </a:lnTo>
                  <a:lnTo>
                    <a:pt x="2" y="56"/>
                  </a:lnTo>
                  <a:lnTo>
                    <a:pt x="0" y="47"/>
                  </a:lnTo>
                  <a:lnTo>
                    <a:pt x="2" y="37"/>
                  </a:lnTo>
                  <a:lnTo>
                    <a:pt x="6" y="28"/>
                  </a:lnTo>
                  <a:lnTo>
                    <a:pt x="14" y="20"/>
                  </a:lnTo>
                  <a:lnTo>
                    <a:pt x="24" y="14"/>
                  </a:lnTo>
                  <a:lnTo>
                    <a:pt x="36" y="8"/>
                  </a:lnTo>
                  <a:lnTo>
                    <a:pt x="51" y="4"/>
                  </a:lnTo>
                  <a:lnTo>
                    <a:pt x="67" y="1"/>
                  </a:lnTo>
                  <a:lnTo>
                    <a:pt x="83" y="0"/>
                  </a:lnTo>
                  <a:close/>
                </a:path>
              </a:pathLst>
            </a:custGeom>
            <a:solidFill>
              <a:srgbClr val="F8FDF6"/>
            </a:solidFill>
            <a:ln w="0">
              <a:solidFill>
                <a:srgbClr val="F8FDF6"/>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Freeform 161"/>
            <p:cNvSpPr>
              <a:spLocks/>
            </p:cNvSpPr>
            <p:nvPr/>
          </p:nvSpPr>
          <p:spPr bwMode="auto">
            <a:xfrm flipH="1">
              <a:off x="6806296" y="3310237"/>
              <a:ext cx="66183" cy="37530"/>
            </a:xfrm>
            <a:custGeom>
              <a:avLst/>
              <a:gdLst/>
              <a:ahLst/>
              <a:cxnLst>
                <a:cxn ang="0">
                  <a:pos x="82" y="0"/>
                </a:cxn>
                <a:cxn ang="0">
                  <a:pos x="98" y="1"/>
                </a:cxn>
                <a:cxn ang="0">
                  <a:pos x="115" y="4"/>
                </a:cxn>
                <a:cxn ang="0">
                  <a:pos x="128" y="8"/>
                </a:cxn>
                <a:cxn ang="0">
                  <a:pos x="140" y="14"/>
                </a:cxn>
                <a:cxn ang="0">
                  <a:pos x="150" y="20"/>
                </a:cxn>
                <a:cxn ang="0">
                  <a:pos x="158" y="28"/>
                </a:cxn>
                <a:cxn ang="0">
                  <a:pos x="162" y="37"/>
                </a:cxn>
                <a:cxn ang="0">
                  <a:pos x="164" y="47"/>
                </a:cxn>
                <a:cxn ang="0">
                  <a:pos x="162" y="56"/>
                </a:cxn>
                <a:cxn ang="0">
                  <a:pos x="158" y="65"/>
                </a:cxn>
                <a:cxn ang="0">
                  <a:pos x="150" y="73"/>
                </a:cxn>
                <a:cxn ang="0">
                  <a:pos x="140" y="80"/>
                </a:cxn>
                <a:cxn ang="0">
                  <a:pos x="128" y="85"/>
                </a:cxn>
                <a:cxn ang="0">
                  <a:pos x="115" y="89"/>
                </a:cxn>
                <a:cxn ang="0">
                  <a:pos x="98" y="92"/>
                </a:cxn>
                <a:cxn ang="0">
                  <a:pos x="82" y="93"/>
                </a:cxn>
                <a:cxn ang="0">
                  <a:pos x="66" y="92"/>
                </a:cxn>
                <a:cxn ang="0">
                  <a:pos x="50" y="89"/>
                </a:cxn>
                <a:cxn ang="0">
                  <a:pos x="36" y="85"/>
                </a:cxn>
                <a:cxn ang="0">
                  <a:pos x="24" y="79"/>
                </a:cxn>
                <a:cxn ang="0">
                  <a:pos x="14" y="73"/>
                </a:cxn>
                <a:cxn ang="0">
                  <a:pos x="6" y="65"/>
                </a:cxn>
                <a:cxn ang="0">
                  <a:pos x="2" y="56"/>
                </a:cxn>
                <a:cxn ang="0">
                  <a:pos x="0" y="47"/>
                </a:cxn>
                <a:cxn ang="0">
                  <a:pos x="2" y="37"/>
                </a:cxn>
                <a:cxn ang="0">
                  <a:pos x="6" y="28"/>
                </a:cxn>
                <a:cxn ang="0">
                  <a:pos x="14" y="20"/>
                </a:cxn>
                <a:cxn ang="0">
                  <a:pos x="24" y="13"/>
                </a:cxn>
                <a:cxn ang="0">
                  <a:pos x="36" y="8"/>
                </a:cxn>
                <a:cxn ang="0">
                  <a:pos x="50" y="4"/>
                </a:cxn>
                <a:cxn ang="0">
                  <a:pos x="66" y="1"/>
                </a:cxn>
                <a:cxn ang="0">
                  <a:pos x="82" y="0"/>
                </a:cxn>
              </a:cxnLst>
              <a:rect l="0" t="0" r="r" b="b"/>
              <a:pathLst>
                <a:path w="164" h="93">
                  <a:moveTo>
                    <a:pt x="82" y="0"/>
                  </a:moveTo>
                  <a:lnTo>
                    <a:pt x="98" y="1"/>
                  </a:lnTo>
                  <a:lnTo>
                    <a:pt x="115" y="4"/>
                  </a:lnTo>
                  <a:lnTo>
                    <a:pt x="128" y="8"/>
                  </a:lnTo>
                  <a:lnTo>
                    <a:pt x="140" y="14"/>
                  </a:lnTo>
                  <a:lnTo>
                    <a:pt x="150" y="20"/>
                  </a:lnTo>
                  <a:lnTo>
                    <a:pt x="158" y="28"/>
                  </a:lnTo>
                  <a:lnTo>
                    <a:pt x="162" y="37"/>
                  </a:lnTo>
                  <a:lnTo>
                    <a:pt x="164" y="47"/>
                  </a:lnTo>
                  <a:lnTo>
                    <a:pt x="162" y="56"/>
                  </a:lnTo>
                  <a:lnTo>
                    <a:pt x="158" y="65"/>
                  </a:lnTo>
                  <a:lnTo>
                    <a:pt x="150" y="73"/>
                  </a:lnTo>
                  <a:lnTo>
                    <a:pt x="140" y="80"/>
                  </a:lnTo>
                  <a:lnTo>
                    <a:pt x="128" y="85"/>
                  </a:lnTo>
                  <a:lnTo>
                    <a:pt x="115" y="89"/>
                  </a:lnTo>
                  <a:lnTo>
                    <a:pt x="98" y="92"/>
                  </a:lnTo>
                  <a:lnTo>
                    <a:pt x="82" y="93"/>
                  </a:lnTo>
                  <a:lnTo>
                    <a:pt x="66" y="92"/>
                  </a:lnTo>
                  <a:lnTo>
                    <a:pt x="50" y="89"/>
                  </a:lnTo>
                  <a:lnTo>
                    <a:pt x="36" y="85"/>
                  </a:lnTo>
                  <a:lnTo>
                    <a:pt x="24" y="79"/>
                  </a:lnTo>
                  <a:lnTo>
                    <a:pt x="14" y="73"/>
                  </a:lnTo>
                  <a:lnTo>
                    <a:pt x="6" y="65"/>
                  </a:lnTo>
                  <a:lnTo>
                    <a:pt x="2" y="56"/>
                  </a:lnTo>
                  <a:lnTo>
                    <a:pt x="0" y="47"/>
                  </a:lnTo>
                  <a:lnTo>
                    <a:pt x="2" y="37"/>
                  </a:lnTo>
                  <a:lnTo>
                    <a:pt x="6" y="28"/>
                  </a:lnTo>
                  <a:lnTo>
                    <a:pt x="14" y="20"/>
                  </a:lnTo>
                  <a:lnTo>
                    <a:pt x="24" y="13"/>
                  </a:lnTo>
                  <a:lnTo>
                    <a:pt x="36" y="8"/>
                  </a:lnTo>
                  <a:lnTo>
                    <a:pt x="50" y="4"/>
                  </a:lnTo>
                  <a:lnTo>
                    <a:pt x="66" y="1"/>
                  </a:lnTo>
                  <a:lnTo>
                    <a:pt x="82"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62"/>
            <p:cNvSpPr>
              <a:spLocks/>
            </p:cNvSpPr>
            <p:nvPr/>
          </p:nvSpPr>
          <p:spPr bwMode="auto">
            <a:xfrm flipH="1">
              <a:off x="6806297" y="3310640"/>
              <a:ext cx="65375" cy="36723"/>
            </a:xfrm>
            <a:custGeom>
              <a:avLst/>
              <a:gdLst/>
              <a:ahLst/>
              <a:cxnLst>
                <a:cxn ang="0">
                  <a:pos x="81" y="0"/>
                </a:cxn>
                <a:cxn ang="0">
                  <a:pos x="97" y="1"/>
                </a:cxn>
                <a:cxn ang="0">
                  <a:pos x="113" y="4"/>
                </a:cxn>
                <a:cxn ang="0">
                  <a:pos x="127" y="8"/>
                </a:cxn>
                <a:cxn ang="0">
                  <a:pos x="139" y="13"/>
                </a:cxn>
                <a:cxn ang="0">
                  <a:pos x="148" y="20"/>
                </a:cxn>
                <a:cxn ang="0">
                  <a:pos x="156" y="27"/>
                </a:cxn>
                <a:cxn ang="0">
                  <a:pos x="160" y="36"/>
                </a:cxn>
                <a:cxn ang="0">
                  <a:pos x="162" y="46"/>
                </a:cxn>
                <a:cxn ang="0">
                  <a:pos x="160" y="55"/>
                </a:cxn>
                <a:cxn ang="0">
                  <a:pos x="156" y="64"/>
                </a:cxn>
                <a:cxn ang="0">
                  <a:pos x="148" y="71"/>
                </a:cxn>
                <a:cxn ang="0">
                  <a:pos x="139" y="78"/>
                </a:cxn>
                <a:cxn ang="0">
                  <a:pos x="127" y="83"/>
                </a:cxn>
                <a:cxn ang="0">
                  <a:pos x="113" y="87"/>
                </a:cxn>
                <a:cxn ang="0">
                  <a:pos x="97" y="90"/>
                </a:cxn>
                <a:cxn ang="0">
                  <a:pos x="81" y="91"/>
                </a:cxn>
                <a:cxn ang="0">
                  <a:pos x="65" y="90"/>
                </a:cxn>
                <a:cxn ang="0">
                  <a:pos x="50" y="87"/>
                </a:cxn>
                <a:cxn ang="0">
                  <a:pos x="35" y="83"/>
                </a:cxn>
                <a:cxn ang="0">
                  <a:pos x="24" y="78"/>
                </a:cxn>
                <a:cxn ang="0">
                  <a:pos x="14" y="71"/>
                </a:cxn>
                <a:cxn ang="0">
                  <a:pos x="6" y="64"/>
                </a:cxn>
                <a:cxn ang="0">
                  <a:pos x="2" y="55"/>
                </a:cxn>
                <a:cxn ang="0">
                  <a:pos x="0" y="46"/>
                </a:cxn>
                <a:cxn ang="0">
                  <a:pos x="2" y="36"/>
                </a:cxn>
                <a:cxn ang="0">
                  <a:pos x="6" y="27"/>
                </a:cxn>
                <a:cxn ang="0">
                  <a:pos x="14" y="20"/>
                </a:cxn>
                <a:cxn ang="0">
                  <a:pos x="24" y="13"/>
                </a:cxn>
                <a:cxn ang="0">
                  <a:pos x="35" y="8"/>
                </a:cxn>
                <a:cxn ang="0">
                  <a:pos x="50" y="4"/>
                </a:cxn>
                <a:cxn ang="0">
                  <a:pos x="65" y="1"/>
                </a:cxn>
                <a:cxn ang="0">
                  <a:pos x="81" y="0"/>
                </a:cxn>
              </a:cxnLst>
              <a:rect l="0" t="0" r="r" b="b"/>
              <a:pathLst>
                <a:path w="162" h="91">
                  <a:moveTo>
                    <a:pt x="81" y="0"/>
                  </a:moveTo>
                  <a:lnTo>
                    <a:pt x="97" y="1"/>
                  </a:lnTo>
                  <a:lnTo>
                    <a:pt x="113" y="4"/>
                  </a:lnTo>
                  <a:lnTo>
                    <a:pt x="127" y="8"/>
                  </a:lnTo>
                  <a:lnTo>
                    <a:pt x="139" y="13"/>
                  </a:lnTo>
                  <a:lnTo>
                    <a:pt x="148" y="20"/>
                  </a:lnTo>
                  <a:lnTo>
                    <a:pt x="156" y="27"/>
                  </a:lnTo>
                  <a:lnTo>
                    <a:pt x="160" y="36"/>
                  </a:lnTo>
                  <a:lnTo>
                    <a:pt x="162" y="46"/>
                  </a:lnTo>
                  <a:lnTo>
                    <a:pt x="160" y="55"/>
                  </a:lnTo>
                  <a:lnTo>
                    <a:pt x="156" y="64"/>
                  </a:lnTo>
                  <a:lnTo>
                    <a:pt x="148" y="71"/>
                  </a:lnTo>
                  <a:lnTo>
                    <a:pt x="139" y="78"/>
                  </a:lnTo>
                  <a:lnTo>
                    <a:pt x="127" y="83"/>
                  </a:lnTo>
                  <a:lnTo>
                    <a:pt x="113" y="87"/>
                  </a:lnTo>
                  <a:lnTo>
                    <a:pt x="97" y="90"/>
                  </a:lnTo>
                  <a:lnTo>
                    <a:pt x="81" y="91"/>
                  </a:lnTo>
                  <a:lnTo>
                    <a:pt x="65" y="90"/>
                  </a:lnTo>
                  <a:lnTo>
                    <a:pt x="50" y="87"/>
                  </a:lnTo>
                  <a:lnTo>
                    <a:pt x="35" y="83"/>
                  </a:lnTo>
                  <a:lnTo>
                    <a:pt x="24" y="78"/>
                  </a:lnTo>
                  <a:lnTo>
                    <a:pt x="14" y="71"/>
                  </a:lnTo>
                  <a:lnTo>
                    <a:pt x="6" y="64"/>
                  </a:lnTo>
                  <a:lnTo>
                    <a:pt x="2" y="55"/>
                  </a:lnTo>
                  <a:lnTo>
                    <a:pt x="0" y="46"/>
                  </a:lnTo>
                  <a:lnTo>
                    <a:pt x="2" y="36"/>
                  </a:lnTo>
                  <a:lnTo>
                    <a:pt x="6" y="27"/>
                  </a:lnTo>
                  <a:lnTo>
                    <a:pt x="14" y="20"/>
                  </a:lnTo>
                  <a:lnTo>
                    <a:pt x="24" y="13"/>
                  </a:lnTo>
                  <a:lnTo>
                    <a:pt x="35" y="8"/>
                  </a:lnTo>
                  <a:lnTo>
                    <a:pt x="50" y="4"/>
                  </a:lnTo>
                  <a:lnTo>
                    <a:pt x="65" y="1"/>
                  </a:lnTo>
                  <a:lnTo>
                    <a:pt x="81" y="0"/>
                  </a:lnTo>
                  <a:close/>
                </a:path>
              </a:pathLst>
            </a:custGeom>
            <a:solidFill>
              <a:srgbClr val="F9FDF8"/>
            </a:solidFill>
            <a:ln w="0">
              <a:solidFill>
                <a:srgbClr val="F9FDF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63"/>
            <p:cNvSpPr>
              <a:spLocks/>
            </p:cNvSpPr>
            <p:nvPr/>
          </p:nvSpPr>
          <p:spPr bwMode="auto">
            <a:xfrm flipH="1">
              <a:off x="6806700" y="3311044"/>
              <a:ext cx="64568" cy="35916"/>
            </a:xfrm>
            <a:custGeom>
              <a:avLst/>
              <a:gdLst/>
              <a:ahLst/>
              <a:cxnLst>
                <a:cxn ang="0">
                  <a:pos x="80" y="0"/>
                </a:cxn>
                <a:cxn ang="0">
                  <a:pos x="96" y="1"/>
                </a:cxn>
                <a:cxn ang="0">
                  <a:pos x="112" y="3"/>
                </a:cxn>
                <a:cxn ang="0">
                  <a:pos x="125" y="7"/>
                </a:cxn>
                <a:cxn ang="0">
                  <a:pos x="137" y="13"/>
                </a:cxn>
                <a:cxn ang="0">
                  <a:pos x="147" y="19"/>
                </a:cxn>
                <a:cxn ang="0">
                  <a:pos x="154" y="27"/>
                </a:cxn>
                <a:cxn ang="0">
                  <a:pos x="158" y="35"/>
                </a:cxn>
                <a:cxn ang="0">
                  <a:pos x="160" y="45"/>
                </a:cxn>
                <a:cxn ang="0">
                  <a:pos x="158" y="55"/>
                </a:cxn>
                <a:cxn ang="0">
                  <a:pos x="152" y="64"/>
                </a:cxn>
                <a:cxn ang="0">
                  <a:pos x="143" y="72"/>
                </a:cxn>
                <a:cxn ang="0">
                  <a:pos x="131" y="79"/>
                </a:cxn>
                <a:cxn ang="0">
                  <a:pos x="116" y="84"/>
                </a:cxn>
                <a:cxn ang="0">
                  <a:pos x="98" y="88"/>
                </a:cxn>
                <a:cxn ang="0">
                  <a:pos x="80" y="89"/>
                </a:cxn>
                <a:cxn ang="0">
                  <a:pos x="64" y="88"/>
                </a:cxn>
                <a:cxn ang="0">
                  <a:pos x="49" y="86"/>
                </a:cxn>
                <a:cxn ang="0">
                  <a:pos x="35" y="82"/>
                </a:cxn>
                <a:cxn ang="0">
                  <a:pos x="23" y="76"/>
                </a:cxn>
                <a:cxn ang="0">
                  <a:pos x="13" y="70"/>
                </a:cxn>
                <a:cxn ang="0">
                  <a:pos x="6" y="62"/>
                </a:cxn>
                <a:cxn ang="0">
                  <a:pos x="2" y="54"/>
                </a:cxn>
                <a:cxn ang="0">
                  <a:pos x="0" y="45"/>
                </a:cxn>
                <a:cxn ang="0">
                  <a:pos x="2" y="34"/>
                </a:cxn>
                <a:cxn ang="0">
                  <a:pos x="8" y="25"/>
                </a:cxn>
                <a:cxn ang="0">
                  <a:pos x="17" y="17"/>
                </a:cxn>
                <a:cxn ang="0">
                  <a:pos x="29" y="10"/>
                </a:cxn>
                <a:cxn ang="0">
                  <a:pos x="44" y="5"/>
                </a:cxn>
                <a:cxn ang="0">
                  <a:pos x="62" y="1"/>
                </a:cxn>
                <a:cxn ang="0">
                  <a:pos x="80" y="0"/>
                </a:cxn>
              </a:cxnLst>
              <a:rect l="0" t="0" r="r" b="b"/>
              <a:pathLst>
                <a:path w="160" h="89">
                  <a:moveTo>
                    <a:pt x="80" y="0"/>
                  </a:moveTo>
                  <a:lnTo>
                    <a:pt x="96" y="1"/>
                  </a:lnTo>
                  <a:lnTo>
                    <a:pt x="112" y="3"/>
                  </a:lnTo>
                  <a:lnTo>
                    <a:pt x="125" y="7"/>
                  </a:lnTo>
                  <a:lnTo>
                    <a:pt x="137" y="13"/>
                  </a:lnTo>
                  <a:lnTo>
                    <a:pt x="147" y="19"/>
                  </a:lnTo>
                  <a:lnTo>
                    <a:pt x="154" y="27"/>
                  </a:lnTo>
                  <a:lnTo>
                    <a:pt x="158" y="35"/>
                  </a:lnTo>
                  <a:lnTo>
                    <a:pt x="160" y="45"/>
                  </a:lnTo>
                  <a:lnTo>
                    <a:pt x="158" y="55"/>
                  </a:lnTo>
                  <a:lnTo>
                    <a:pt x="152" y="64"/>
                  </a:lnTo>
                  <a:lnTo>
                    <a:pt x="143" y="72"/>
                  </a:lnTo>
                  <a:lnTo>
                    <a:pt x="131" y="79"/>
                  </a:lnTo>
                  <a:lnTo>
                    <a:pt x="116" y="84"/>
                  </a:lnTo>
                  <a:lnTo>
                    <a:pt x="98" y="88"/>
                  </a:lnTo>
                  <a:lnTo>
                    <a:pt x="80" y="89"/>
                  </a:lnTo>
                  <a:lnTo>
                    <a:pt x="64" y="88"/>
                  </a:lnTo>
                  <a:lnTo>
                    <a:pt x="49" y="86"/>
                  </a:lnTo>
                  <a:lnTo>
                    <a:pt x="35" y="82"/>
                  </a:lnTo>
                  <a:lnTo>
                    <a:pt x="23" y="76"/>
                  </a:lnTo>
                  <a:lnTo>
                    <a:pt x="13" y="70"/>
                  </a:lnTo>
                  <a:lnTo>
                    <a:pt x="6" y="62"/>
                  </a:lnTo>
                  <a:lnTo>
                    <a:pt x="2" y="54"/>
                  </a:lnTo>
                  <a:lnTo>
                    <a:pt x="0" y="45"/>
                  </a:lnTo>
                  <a:lnTo>
                    <a:pt x="2" y="34"/>
                  </a:lnTo>
                  <a:lnTo>
                    <a:pt x="8" y="25"/>
                  </a:lnTo>
                  <a:lnTo>
                    <a:pt x="17" y="17"/>
                  </a:lnTo>
                  <a:lnTo>
                    <a:pt x="29" y="10"/>
                  </a:lnTo>
                  <a:lnTo>
                    <a:pt x="44" y="5"/>
                  </a:lnTo>
                  <a:lnTo>
                    <a:pt x="62" y="1"/>
                  </a:lnTo>
                  <a:lnTo>
                    <a:pt x="80" y="0"/>
                  </a:lnTo>
                  <a:close/>
                </a:path>
              </a:pathLst>
            </a:custGeom>
            <a:solidFill>
              <a:srgbClr val="FAFDF9"/>
            </a:solidFill>
            <a:ln w="0">
              <a:solidFill>
                <a:srgbClr val="FAFDF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64"/>
            <p:cNvSpPr>
              <a:spLocks/>
            </p:cNvSpPr>
            <p:nvPr/>
          </p:nvSpPr>
          <p:spPr bwMode="auto">
            <a:xfrm flipH="1">
              <a:off x="6806700" y="3310640"/>
              <a:ext cx="63761" cy="35916"/>
            </a:xfrm>
            <a:custGeom>
              <a:avLst/>
              <a:gdLst/>
              <a:ahLst/>
              <a:cxnLst>
                <a:cxn ang="0">
                  <a:pos x="79" y="0"/>
                </a:cxn>
                <a:cxn ang="0">
                  <a:pos x="97" y="1"/>
                </a:cxn>
                <a:cxn ang="0">
                  <a:pos x="114" y="5"/>
                </a:cxn>
                <a:cxn ang="0">
                  <a:pos x="129" y="10"/>
                </a:cxn>
                <a:cxn ang="0">
                  <a:pos x="141" y="17"/>
                </a:cxn>
                <a:cxn ang="0">
                  <a:pos x="150" y="25"/>
                </a:cxn>
                <a:cxn ang="0">
                  <a:pos x="156" y="34"/>
                </a:cxn>
                <a:cxn ang="0">
                  <a:pos x="158" y="45"/>
                </a:cxn>
                <a:cxn ang="0">
                  <a:pos x="156" y="55"/>
                </a:cxn>
                <a:cxn ang="0">
                  <a:pos x="150" y="64"/>
                </a:cxn>
                <a:cxn ang="0">
                  <a:pos x="141" y="72"/>
                </a:cxn>
                <a:cxn ang="0">
                  <a:pos x="129" y="79"/>
                </a:cxn>
                <a:cxn ang="0">
                  <a:pos x="114" y="84"/>
                </a:cxn>
                <a:cxn ang="0">
                  <a:pos x="97" y="88"/>
                </a:cxn>
                <a:cxn ang="0">
                  <a:pos x="79" y="89"/>
                </a:cxn>
                <a:cxn ang="0">
                  <a:pos x="61" y="88"/>
                </a:cxn>
                <a:cxn ang="0">
                  <a:pos x="45" y="84"/>
                </a:cxn>
                <a:cxn ang="0">
                  <a:pos x="29" y="79"/>
                </a:cxn>
                <a:cxn ang="0">
                  <a:pos x="17" y="72"/>
                </a:cxn>
                <a:cxn ang="0">
                  <a:pos x="8" y="64"/>
                </a:cxn>
                <a:cxn ang="0">
                  <a:pos x="2" y="55"/>
                </a:cxn>
                <a:cxn ang="0">
                  <a:pos x="0" y="45"/>
                </a:cxn>
                <a:cxn ang="0">
                  <a:pos x="2" y="34"/>
                </a:cxn>
                <a:cxn ang="0">
                  <a:pos x="8" y="25"/>
                </a:cxn>
                <a:cxn ang="0">
                  <a:pos x="17" y="17"/>
                </a:cxn>
                <a:cxn ang="0">
                  <a:pos x="29" y="10"/>
                </a:cxn>
                <a:cxn ang="0">
                  <a:pos x="45" y="5"/>
                </a:cxn>
                <a:cxn ang="0">
                  <a:pos x="61" y="1"/>
                </a:cxn>
                <a:cxn ang="0">
                  <a:pos x="79" y="0"/>
                </a:cxn>
              </a:cxnLst>
              <a:rect l="0" t="0" r="r" b="b"/>
              <a:pathLst>
                <a:path w="158" h="89">
                  <a:moveTo>
                    <a:pt x="79" y="0"/>
                  </a:moveTo>
                  <a:lnTo>
                    <a:pt x="97" y="1"/>
                  </a:lnTo>
                  <a:lnTo>
                    <a:pt x="114" y="5"/>
                  </a:lnTo>
                  <a:lnTo>
                    <a:pt x="129" y="10"/>
                  </a:lnTo>
                  <a:lnTo>
                    <a:pt x="141" y="17"/>
                  </a:lnTo>
                  <a:lnTo>
                    <a:pt x="150" y="25"/>
                  </a:lnTo>
                  <a:lnTo>
                    <a:pt x="156" y="34"/>
                  </a:lnTo>
                  <a:lnTo>
                    <a:pt x="158" y="45"/>
                  </a:lnTo>
                  <a:lnTo>
                    <a:pt x="156" y="55"/>
                  </a:lnTo>
                  <a:lnTo>
                    <a:pt x="150" y="64"/>
                  </a:lnTo>
                  <a:lnTo>
                    <a:pt x="141" y="72"/>
                  </a:lnTo>
                  <a:lnTo>
                    <a:pt x="129" y="79"/>
                  </a:lnTo>
                  <a:lnTo>
                    <a:pt x="114" y="84"/>
                  </a:lnTo>
                  <a:lnTo>
                    <a:pt x="97" y="88"/>
                  </a:lnTo>
                  <a:lnTo>
                    <a:pt x="79" y="89"/>
                  </a:lnTo>
                  <a:lnTo>
                    <a:pt x="61" y="88"/>
                  </a:lnTo>
                  <a:lnTo>
                    <a:pt x="45" y="84"/>
                  </a:lnTo>
                  <a:lnTo>
                    <a:pt x="29" y="79"/>
                  </a:lnTo>
                  <a:lnTo>
                    <a:pt x="17" y="72"/>
                  </a:lnTo>
                  <a:lnTo>
                    <a:pt x="8" y="64"/>
                  </a:lnTo>
                  <a:lnTo>
                    <a:pt x="2" y="55"/>
                  </a:lnTo>
                  <a:lnTo>
                    <a:pt x="0" y="45"/>
                  </a:lnTo>
                  <a:lnTo>
                    <a:pt x="2" y="34"/>
                  </a:lnTo>
                  <a:lnTo>
                    <a:pt x="8" y="25"/>
                  </a:lnTo>
                  <a:lnTo>
                    <a:pt x="17" y="17"/>
                  </a:lnTo>
                  <a:lnTo>
                    <a:pt x="29" y="10"/>
                  </a:lnTo>
                  <a:lnTo>
                    <a:pt x="45" y="5"/>
                  </a:lnTo>
                  <a:lnTo>
                    <a:pt x="61" y="1"/>
                  </a:lnTo>
                  <a:lnTo>
                    <a:pt x="79"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165"/>
            <p:cNvSpPr>
              <a:spLocks/>
            </p:cNvSpPr>
            <p:nvPr/>
          </p:nvSpPr>
          <p:spPr bwMode="auto">
            <a:xfrm flipH="1">
              <a:off x="6807105" y="3311044"/>
              <a:ext cx="62146" cy="35109"/>
            </a:xfrm>
            <a:custGeom>
              <a:avLst/>
              <a:gdLst/>
              <a:ahLst/>
              <a:cxnLst>
                <a:cxn ang="0">
                  <a:pos x="77" y="0"/>
                </a:cxn>
                <a:cxn ang="0">
                  <a:pos x="94" y="1"/>
                </a:cxn>
                <a:cxn ang="0">
                  <a:pos x="111" y="4"/>
                </a:cxn>
                <a:cxn ang="0">
                  <a:pos x="126" y="9"/>
                </a:cxn>
                <a:cxn ang="0">
                  <a:pos x="137" y="16"/>
                </a:cxn>
                <a:cxn ang="0">
                  <a:pos x="146" y="24"/>
                </a:cxn>
                <a:cxn ang="0">
                  <a:pos x="152" y="33"/>
                </a:cxn>
                <a:cxn ang="0">
                  <a:pos x="154" y="44"/>
                </a:cxn>
                <a:cxn ang="0">
                  <a:pos x="152" y="54"/>
                </a:cxn>
                <a:cxn ang="0">
                  <a:pos x="146" y="63"/>
                </a:cxn>
                <a:cxn ang="0">
                  <a:pos x="137" y="71"/>
                </a:cxn>
                <a:cxn ang="0">
                  <a:pos x="126" y="78"/>
                </a:cxn>
                <a:cxn ang="0">
                  <a:pos x="111" y="83"/>
                </a:cxn>
                <a:cxn ang="0">
                  <a:pos x="94" y="86"/>
                </a:cxn>
                <a:cxn ang="0">
                  <a:pos x="77" y="87"/>
                </a:cxn>
                <a:cxn ang="0">
                  <a:pos x="60" y="86"/>
                </a:cxn>
                <a:cxn ang="0">
                  <a:pos x="44" y="83"/>
                </a:cxn>
                <a:cxn ang="0">
                  <a:pos x="28" y="78"/>
                </a:cxn>
                <a:cxn ang="0">
                  <a:pos x="17" y="71"/>
                </a:cxn>
                <a:cxn ang="0">
                  <a:pos x="8" y="63"/>
                </a:cxn>
                <a:cxn ang="0">
                  <a:pos x="2" y="54"/>
                </a:cxn>
                <a:cxn ang="0">
                  <a:pos x="0" y="44"/>
                </a:cxn>
                <a:cxn ang="0">
                  <a:pos x="2" y="33"/>
                </a:cxn>
                <a:cxn ang="0">
                  <a:pos x="8" y="24"/>
                </a:cxn>
                <a:cxn ang="0">
                  <a:pos x="17" y="16"/>
                </a:cxn>
                <a:cxn ang="0">
                  <a:pos x="28" y="9"/>
                </a:cxn>
                <a:cxn ang="0">
                  <a:pos x="44" y="4"/>
                </a:cxn>
                <a:cxn ang="0">
                  <a:pos x="60" y="1"/>
                </a:cxn>
                <a:cxn ang="0">
                  <a:pos x="77" y="0"/>
                </a:cxn>
              </a:cxnLst>
              <a:rect l="0" t="0" r="r" b="b"/>
              <a:pathLst>
                <a:path w="154" h="87">
                  <a:moveTo>
                    <a:pt x="77" y="0"/>
                  </a:moveTo>
                  <a:lnTo>
                    <a:pt x="94" y="1"/>
                  </a:lnTo>
                  <a:lnTo>
                    <a:pt x="111" y="4"/>
                  </a:lnTo>
                  <a:lnTo>
                    <a:pt x="126" y="9"/>
                  </a:lnTo>
                  <a:lnTo>
                    <a:pt x="137" y="16"/>
                  </a:lnTo>
                  <a:lnTo>
                    <a:pt x="146" y="24"/>
                  </a:lnTo>
                  <a:lnTo>
                    <a:pt x="152" y="33"/>
                  </a:lnTo>
                  <a:lnTo>
                    <a:pt x="154" y="44"/>
                  </a:lnTo>
                  <a:lnTo>
                    <a:pt x="152" y="54"/>
                  </a:lnTo>
                  <a:lnTo>
                    <a:pt x="146" y="63"/>
                  </a:lnTo>
                  <a:lnTo>
                    <a:pt x="137" y="71"/>
                  </a:lnTo>
                  <a:lnTo>
                    <a:pt x="126" y="78"/>
                  </a:lnTo>
                  <a:lnTo>
                    <a:pt x="111" y="83"/>
                  </a:lnTo>
                  <a:lnTo>
                    <a:pt x="94" y="86"/>
                  </a:lnTo>
                  <a:lnTo>
                    <a:pt x="77" y="87"/>
                  </a:lnTo>
                  <a:lnTo>
                    <a:pt x="60" y="86"/>
                  </a:lnTo>
                  <a:lnTo>
                    <a:pt x="44" y="83"/>
                  </a:lnTo>
                  <a:lnTo>
                    <a:pt x="28" y="78"/>
                  </a:lnTo>
                  <a:lnTo>
                    <a:pt x="17" y="71"/>
                  </a:lnTo>
                  <a:lnTo>
                    <a:pt x="8" y="63"/>
                  </a:lnTo>
                  <a:lnTo>
                    <a:pt x="2" y="54"/>
                  </a:lnTo>
                  <a:lnTo>
                    <a:pt x="0" y="44"/>
                  </a:lnTo>
                  <a:lnTo>
                    <a:pt x="2" y="33"/>
                  </a:lnTo>
                  <a:lnTo>
                    <a:pt x="8" y="24"/>
                  </a:lnTo>
                  <a:lnTo>
                    <a:pt x="17" y="16"/>
                  </a:lnTo>
                  <a:lnTo>
                    <a:pt x="28" y="9"/>
                  </a:lnTo>
                  <a:lnTo>
                    <a:pt x="44" y="4"/>
                  </a:lnTo>
                  <a:lnTo>
                    <a:pt x="60" y="1"/>
                  </a:lnTo>
                  <a:lnTo>
                    <a:pt x="77" y="0"/>
                  </a:lnTo>
                  <a:close/>
                </a:path>
              </a:pathLst>
            </a:custGeom>
            <a:solidFill>
              <a:srgbClr val="FBFDFA"/>
            </a:solidFill>
            <a:ln w="0">
              <a:solidFill>
                <a:srgbClr val="FBFDF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166"/>
            <p:cNvSpPr>
              <a:spLocks/>
            </p:cNvSpPr>
            <p:nvPr/>
          </p:nvSpPr>
          <p:spPr bwMode="auto">
            <a:xfrm flipH="1">
              <a:off x="6807507" y="3311447"/>
              <a:ext cx="61340" cy="34301"/>
            </a:xfrm>
            <a:custGeom>
              <a:avLst/>
              <a:gdLst/>
              <a:ahLst/>
              <a:cxnLst>
                <a:cxn ang="0">
                  <a:pos x="76" y="0"/>
                </a:cxn>
                <a:cxn ang="0">
                  <a:pos x="93" y="1"/>
                </a:cxn>
                <a:cxn ang="0">
                  <a:pos x="110" y="4"/>
                </a:cxn>
                <a:cxn ang="0">
                  <a:pos x="124" y="9"/>
                </a:cxn>
                <a:cxn ang="0">
                  <a:pos x="135" y="16"/>
                </a:cxn>
                <a:cxn ang="0">
                  <a:pos x="144" y="24"/>
                </a:cxn>
                <a:cxn ang="0">
                  <a:pos x="150" y="32"/>
                </a:cxn>
                <a:cxn ang="0">
                  <a:pos x="152" y="43"/>
                </a:cxn>
                <a:cxn ang="0">
                  <a:pos x="150" y="53"/>
                </a:cxn>
                <a:cxn ang="0">
                  <a:pos x="144" y="61"/>
                </a:cxn>
                <a:cxn ang="0">
                  <a:pos x="136" y="69"/>
                </a:cxn>
                <a:cxn ang="0">
                  <a:pos x="124" y="76"/>
                </a:cxn>
                <a:cxn ang="0">
                  <a:pos x="110" y="81"/>
                </a:cxn>
                <a:cxn ang="0">
                  <a:pos x="93" y="84"/>
                </a:cxn>
                <a:cxn ang="0">
                  <a:pos x="76" y="85"/>
                </a:cxn>
                <a:cxn ang="0">
                  <a:pos x="59" y="84"/>
                </a:cxn>
                <a:cxn ang="0">
                  <a:pos x="43" y="81"/>
                </a:cxn>
                <a:cxn ang="0">
                  <a:pos x="28" y="76"/>
                </a:cxn>
                <a:cxn ang="0">
                  <a:pos x="17" y="69"/>
                </a:cxn>
                <a:cxn ang="0">
                  <a:pos x="8" y="61"/>
                </a:cxn>
                <a:cxn ang="0">
                  <a:pos x="2" y="53"/>
                </a:cxn>
                <a:cxn ang="0">
                  <a:pos x="0" y="43"/>
                </a:cxn>
                <a:cxn ang="0">
                  <a:pos x="2" y="32"/>
                </a:cxn>
                <a:cxn ang="0">
                  <a:pos x="8" y="24"/>
                </a:cxn>
                <a:cxn ang="0">
                  <a:pos x="16" y="16"/>
                </a:cxn>
                <a:cxn ang="0">
                  <a:pos x="28" y="9"/>
                </a:cxn>
                <a:cxn ang="0">
                  <a:pos x="43" y="4"/>
                </a:cxn>
                <a:cxn ang="0">
                  <a:pos x="59" y="1"/>
                </a:cxn>
                <a:cxn ang="0">
                  <a:pos x="76" y="0"/>
                </a:cxn>
              </a:cxnLst>
              <a:rect l="0" t="0" r="r" b="b"/>
              <a:pathLst>
                <a:path w="152" h="85">
                  <a:moveTo>
                    <a:pt x="76" y="0"/>
                  </a:moveTo>
                  <a:lnTo>
                    <a:pt x="93" y="1"/>
                  </a:lnTo>
                  <a:lnTo>
                    <a:pt x="110" y="4"/>
                  </a:lnTo>
                  <a:lnTo>
                    <a:pt x="124" y="9"/>
                  </a:lnTo>
                  <a:lnTo>
                    <a:pt x="135" y="16"/>
                  </a:lnTo>
                  <a:lnTo>
                    <a:pt x="144" y="24"/>
                  </a:lnTo>
                  <a:lnTo>
                    <a:pt x="150" y="32"/>
                  </a:lnTo>
                  <a:lnTo>
                    <a:pt x="152" y="43"/>
                  </a:lnTo>
                  <a:lnTo>
                    <a:pt x="150" y="53"/>
                  </a:lnTo>
                  <a:lnTo>
                    <a:pt x="144" y="61"/>
                  </a:lnTo>
                  <a:lnTo>
                    <a:pt x="136" y="69"/>
                  </a:lnTo>
                  <a:lnTo>
                    <a:pt x="124" y="76"/>
                  </a:lnTo>
                  <a:lnTo>
                    <a:pt x="110" y="81"/>
                  </a:lnTo>
                  <a:lnTo>
                    <a:pt x="93" y="84"/>
                  </a:lnTo>
                  <a:lnTo>
                    <a:pt x="76" y="85"/>
                  </a:lnTo>
                  <a:lnTo>
                    <a:pt x="59" y="84"/>
                  </a:lnTo>
                  <a:lnTo>
                    <a:pt x="43" y="81"/>
                  </a:lnTo>
                  <a:lnTo>
                    <a:pt x="28" y="76"/>
                  </a:lnTo>
                  <a:lnTo>
                    <a:pt x="17" y="69"/>
                  </a:lnTo>
                  <a:lnTo>
                    <a:pt x="8" y="61"/>
                  </a:lnTo>
                  <a:lnTo>
                    <a:pt x="2" y="53"/>
                  </a:lnTo>
                  <a:lnTo>
                    <a:pt x="0" y="43"/>
                  </a:lnTo>
                  <a:lnTo>
                    <a:pt x="2" y="32"/>
                  </a:lnTo>
                  <a:lnTo>
                    <a:pt x="8" y="24"/>
                  </a:lnTo>
                  <a:lnTo>
                    <a:pt x="16" y="16"/>
                  </a:lnTo>
                  <a:lnTo>
                    <a:pt x="28" y="9"/>
                  </a:lnTo>
                  <a:lnTo>
                    <a:pt x="43" y="4"/>
                  </a:lnTo>
                  <a:lnTo>
                    <a:pt x="59" y="1"/>
                  </a:lnTo>
                  <a:lnTo>
                    <a:pt x="76" y="0"/>
                  </a:lnTo>
                  <a:close/>
                </a:path>
              </a:pathLst>
            </a:custGeom>
            <a:solidFill>
              <a:srgbClr val="FCFDFB"/>
            </a:solidFill>
            <a:ln w="0">
              <a:solidFill>
                <a:srgbClr val="FCFDFB"/>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167"/>
            <p:cNvSpPr>
              <a:spLocks/>
            </p:cNvSpPr>
            <p:nvPr/>
          </p:nvSpPr>
          <p:spPr bwMode="auto">
            <a:xfrm flipH="1">
              <a:off x="7160210" y="3306201"/>
              <a:ext cx="29056" cy="30670"/>
            </a:xfrm>
            <a:custGeom>
              <a:avLst/>
              <a:gdLst/>
              <a:ahLst/>
              <a:cxnLst>
                <a:cxn ang="0">
                  <a:pos x="36" y="0"/>
                </a:cxn>
                <a:cxn ang="0">
                  <a:pos x="49" y="5"/>
                </a:cxn>
                <a:cxn ang="0">
                  <a:pos x="60" y="13"/>
                </a:cxn>
                <a:cxn ang="0">
                  <a:pos x="70" y="23"/>
                </a:cxn>
                <a:cxn ang="0">
                  <a:pos x="68" y="23"/>
                </a:cxn>
                <a:cxn ang="0">
                  <a:pos x="65" y="25"/>
                </a:cxn>
                <a:cxn ang="0">
                  <a:pos x="53" y="28"/>
                </a:cxn>
                <a:cxn ang="0">
                  <a:pos x="49" y="28"/>
                </a:cxn>
                <a:cxn ang="0">
                  <a:pos x="45" y="30"/>
                </a:cxn>
                <a:cxn ang="0">
                  <a:pos x="42" y="32"/>
                </a:cxn>
                <a:cxn ang="0">
                  <a:pos x="40" y="36"/>
                </a:cxn>
                <a:cxn ang="0">
                  <a:pos x="40" y="42"/>
                </a:cxn>
                <a:cxn ang="0">
                  <a:pos x="48" y="47"/>
                </a:cxn>
                <a:cxn ang="0">
                  <a:pos x="54" y="54"/>
                </a:cxn>
                <a:cxn ang="0">
                  <a:pos x="60" y="61"/>
                </a:cxn>
                <a:cxn ang="0">
                  <a:pos x="65" y="69"/>
                </a:cxn>
                <a:cxn ang="0">
                  <a:pos x="72" y="76"/>
                </a:cxn>
                <a:cxn ang="0">
                  <a:pos x="62" y="75"/>
                </a:cxn>
                <a:cxn ang="0">
                  <a:pos x="52" y="75"/>
                </a:cxn>
                <a:cxn ang="0">
                  <a:pos x="43" y="74"/>
                </a:cxn>
                <a:cxn ang="0">
                  <a:pos x="33" y="73"/>
                </a:cxn>
                <a:cxn ang="0">
                  <a:pos x="24" y="71"/>
                </a:cxn>
                <a:cxn ang="0">
                  <a:pos x="15" y="67"/>
                </a:cxn>
                <a:cxn ang="0">
                  <a:pos x="8" y="61"/>
                </a:cxn>
                <a:cxn ang="0">
                  <a:pos x="0" y="54"/>
                </a:cxn>
                <a:cxn ang="0">
                  <a:pos x="36" y="0"/>
                </a:cxn>
              </a:cxnLst>
              <a:rect l="0" t="0" r="r" b="b"/>
              <a:pathLst>
                <a:path w="72" h="76">
                  <a:moveTo>
                    <a:pt x="36" y="0"/>
                  </a:moveTo>
                  <a:lnTo>
                    <a:pt x="49" y="5"/>
                  </a:lnTo>
                  <a:lnTo>
                    <a:pt x="60" y="13"/>
                  </a:lnTo>
                  <a:lnTo>
                    <a:pt x="70" y="23"/>
                  </a:lnTo>
                  <a:lnTo>
                    <a:pt x="68" y="23"/>
                  </a:lnTo>
                  <a:lnTo>
                    <a:pt x="65" y="25"/>
                  </a:lnTo>
                  <a:lnTo>
                    <a:pt x="53" y="28"/>
                  </a:lnTo>
                  <a:lnTo>
                    <a:pt x="49" y="28"/>
                  </a:lnTo>
                  <a:lnTo>
                    <a:pt x="45" y="30"/>
                  </a:lnTo>
                  <a:lnTo>
                    <a:pt x="42" y="32"/>
                  </a:lnTo>
                  <a:lnTo>
                    <a:pt x="40" y="36"/>
                  </a:lnTo>
                  <a:lnTo>
                    <a:pt x="40" y="42"/>
                  </a:lnTo>
                  <a:lnTo>
                    <a:pt x="48" y="47"/>
                  </a:lnTo>
                  <a:lnTo>
                    <a:pt x="54" y="54"/>
                  </a:lnTo>
                  <a:lnTo>
                    <a:pt x="60" y="61"/>
                  </a:lnTo>
                  <a:lnTo>
                    <a:pt x="65" y="69"/>
                  </a:lnTo>
                  <a:lnTo>
                    <a:pt x="72" y="76"/>
                  </a:lnTo>
                  <a:lnTo>
                    <a:pt x="62" y="75"/>
                  </a:lnTo>
                  <a:lnTo>
                    <a:pt x="52" y="75"/>
                  </a:lnTo>
                  <a:lnTo>
                    <a:pt x="43" y="74"/>
                  </a:lnTo>
                  <a:lnTo>
                    <a:pt x="33" y="73"/>
                  </a:lnTo>
                  <a:lnTo>
                    <a:pt x="24" y="71"/>
                  </a:lnTo>
                  <a:lnTo>
                    <a:pt x="15" y="67"/>
                  </a:lnTo>
                  <a:lnTo>
                    <a:pt x="8" y="61"/>
                  </a:lnTo>
                  <a:lnTo>
                    <a:pt x="0" y="54"/>
                  </a:lnTo>
                  <a:lnTo>
                    <a:pt x="36"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168"/>
            <p:cNvSpPr>
              <a:spLocks/>
            </p:cNvSpPr>
            <p:nvPr/>
          </p:nvSpPr>
          <p:spPr bwMode="auto">
            <a:xfrm flipH="1">
              <a:off x="7201372" y="3339292"/>
              <a:ext cx="51251" cy="33495"/>
            </a:xfrm>
            <a:custGeom>
              <a:avLst/>
              <a:gdLst/>
              <a:ahLst/>
              <a:cxnLst>
                <a:cxn ang="0">
                  <a:pos x="63" y="0"/>
                </a:cxn>
                <a:cxn ang="0">
                  <a:pos x="72" y="1"/>
                </a:cxn>
                <a:cxn ang="0">
                  <a:pos x="82" y="6"/>
                </a:cxn>
                <a:cxn ang="0">
                  <a:pos x="123" y="32"/>
                </a:cxn>
                <a:cxn ang="0">
                  <a:pos x="125" y="34"/>
                </a:cxn>
                <a:cxn ang="0">
                  <a:pos x="127" y="40"/>
                </a:cxn>
                <a:cxn ang="0">
                  <a:pos x="127" y="43"/>
                </a:cxn>
                <a:cxn ang="0">
                  <a:pos x="126" y="46"/>
                </a:cxn>
                <a:cxn ang="0">
                  <a:pos x="122" y="50"/>
                </a:cxn>
                <a:cxn ang="0">
                  <a:pos x="117" y="51"/>
                </a:cxn>
                <a:cxn ang="0">
                  <a:pos x="113" y="50"/>
                </a:cxn>
                <a:cxn ang="0">
                  <a:pos x="109" y="48"/>
                </a:cxn>
                <a:cxn ang="0">
                  <a:pos x="104" y="46"/>
                </a:cxn>
                <a:cxn ang="0">
                  <a:pos x="100" y="45"/>
                </a:cxn>
                <a:cxn ang="0">
                  <a:pos x="91" y="53"/>
                </a:cxn>
                <a:cxn ang="0">
                  <a:pos x="82" y="58"/>
                </a:cxn>
                <a:cxn ang="0">
                  <a:pos x="73" y="60"/>
                </a:cxn>
                <a:cxn ang="0">
                  <a:pos x="62" y="61"/>
                </a:cxn>
                <a:cxn ang="0">
                  <a:pos x="52" y="62"/>
                </a:cxn>
                <a:cxn ang="0">
                  <a:pos x="41" y="61"/>
                </a:cxn>
                <a:cxn ang="0">
                  <a:pos x="20" y="59"/>
                </a:cxn>
                <a:cxn ang="0">
                  <a:pos x="17" y="61"/>
                </a:cxn>
                <a:cxn ang="0">
                  <a:pos x="14" y="65"/>
                </a:cxn>
                <a:cxn ang="0">
                  <a:pos x="11" y="77"/>
                </a:cxn>
                <a:cxn ang="0">
                  <a:pos x="9" y="81"/>
                </a:cxn>
                <a:cxn ang="0">
                  <a:pos x="7" y="83"/>
                </a:cxn>
                <a:cxn ang="0">
                  <a:pos x="4" y="83"/>
                </a:cxn>
                <a:cxn ang="0">
                  <a:pos x="0" y="80"/>
                </a:cxn>
                <a:cxn ang="0">
                  <a:pos x="1" y="75"/>
                </a:cxn>
                <a:cxn ang="0">
                  <a:pos x="3" y="71"/>
                </a:cxn>
                <a:cxn ang="0">
                  <a:pos x="5" y="66"/>
                </a:cxn>
                <a:cxn ang="0">
                  <a:pos x="6" y="62"/>
                </a:cxn>
                <a:cxn ang="0">
                  <a:pos x="7" y="57"/>
                </a:cxn>
                <a:cxn ang="0">
                  <a:pos x="5" y="53"/>
                </a:cxn>
                <a:cxn ang="0">
                  <a:pos x="0" y="49"/>
                </a:cxn>
                <a:cxn ang="0">
                  <a:pos x="6" y="43"/>
                </a:cxn>
                <a:cxn ang="0">
                  <a:pos x="13" y="37"/>
                </a:cxn>
                <a:cxn ang="0">
                  <a:pos x="25" y="23"/>
                </a:cxn>
                <a:cxn ang="0">
                  <a:pos x="32" y="16"/>
                </a:cxn>
                <a:cxn ang="0">
                  <a:pos x="40" y="10"/>
                </a:cxn>
                <a:cxn ang="0">
                  <a:pos x="47" y="5"/>
                </a:cxn>
                <a:cxn ang="0">
                  <a:pos x="55" y="1"/>
                </a:cxn>
                <a:cxn ang="0">
                  <a:pos x="63" y="0"/>
                </a:cxn>
              </a:cxnLst>
              <a:rect l="0" t="0" r="r" b="b"/>
              <a:pathLst>
                <a:path w="127" h="83">
                  <a:moveTo>
                    <a:pt x="63" y="0"/>
                  </a:moveTo>
                  <a:lnTo>
                    <a:pt x="72" y="1"/>
                  </a:lnTo>
                  <a:lnTo>
                    <a:pt x="82" y="6"/>
                  </a:lnTo>
                  <a:lnTo>
                    <a:pt x="123" y="32"/>
                  </a:lnTo>
                  <a:lnTo>
                    <a:pt x="125" y="34"/>
                  </a:lnTo>
                  <a:lnTo>
                    <a:pt x="127" y="40"/>
                  </a:lnTo>
                  <a:lnTo>
                    <a:pt x="127" y="43"/>
                  </a:lnTo>
                  <a:lnTo>
                    <a:pt x="126" y="46"/>
                  </a:lnTo>
                  <a:lnTo>
                    <a:pt x="122" y="50"/>
                  </a:lnTo>
                  <a:lnTo>
                    <a:pt x="117" y="51"/>
                  </a:lnTo>
                  <a:lnTo>
                    <a:pt x="113" y="50"/>
                  </a:lnTo>
                  <a:lnTo>
                    <a:pt x="109" y="48"/>
                  </a:lnTo>
                  <a:lnTo>
                    <a:pt x="104" y="46"/>
                  </a:lnTo>
                  <a:lnTo>
                    <a:pt x="100" y="45"/>
                  </a:lnTo>
                  <a:lnTo>
                    <a:pt x="91" y="53"/>
                  </a:lnTo>
                  <a:lnTo>
                    <a:pt x="82" y="58"/>
                  </a:lnTo>
                  <a:lnTo>
                    <a:pt x="73" y="60"/>
                  </a:lnTo>
                  <a:lnTo>
                    <a:pt x="62" y="61"/>
                  </a:lnTo>
                  <a:lnTo>
                    <a:pt x="52" y="62"/>
                  </a:lnTo>
                  <a:lnTo>
                    <a:pt x="41" y="61"/>
                  </a:lnTo>
                  <a:lnTo>
                    <a:pt x="20" y="59"/>
                  </a:lnTo>
                  <a:lnTo>
                    <a:pt x="17" y="61"/>
                  </a:lnTo>
                  <a:lnTo>
                    <a:pt x="14" y="65"/>
                  </a:lnTo>
                  <a:lnTo>
                    <a:pt x="11" y="77"/>
                  </a:lnTo>
                  <a:lnTo>
                    <a:pt x="9" y="81"/>
                  </a:lnTo>
                  <a:lnTo>
                    <a:pt x="7" y="83"/>
                  </a:lnTo>
                  <a:lnTo>
                    <a:pt x="4" y="83"/>
                  </a:lnTo>
                  <a:lnTo>
                    <a:pt x="0" y="80"/>
                  </a:lnTo>
                  <a:lnTo>
                    <a:pt x="1" y="75"/>
                  </a:lnTo>
                  <a:lnTo>
                    <a:pt x="3" y="71"/>
                  </a:lnTo>
                  <a:lnTo>
                    <a:pt x="5" y="66"/>
                  </a:lnTo>
                  <a:lnTo>
                    <a:pt x="6" y="62"/>
                  </a:lnTo>
                  <a:lnTo>
                    <a:pt x="7" y="57"/>
                  </a:lnTo>
                  <a:lnTo>
                    <a:pt x="5" y="53"/>
                  </a:lnTo>
                  <a:lnTo>
                    <a:pt x="0" y="49"/>
                  </a:lnTo>
                  <a:lnTo>
                    <a:pt x="6" y="43"/>
                  </a:lnTo>
                  <a:lnTo>
                    <a:pt x="13" y="37"/>
                  </a:lnTo>
                  <a:lnTo>
                    <a:pt x="25" y="23"/>
                  </a:lnTo>
                  <a:lnTo>
                    <a:pt x="32" y="16"/>
                  </a:lnTo>
                  <a:lnTo>
                    <a:pt x="40" y="10"/>
                  </a:lnTo>
                  <a:lnTo>
                    <a:pt x="47" y="5"/>
                  </a:lnTo>
                  <a:lnTo>
                    <a:pt x="55"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169"/>
            <p:cNvSpPr>
              <a:spLocks noEditPoints="1"/>
            </p:cNvSpPr>
            <p:nvPr/>
          </p:nvSpPr>
          <p:spPr bwMode="auto">
            <a:xfrm flipH="1">
              <a:off x="7219128" y="3347767"/>
              <a:ext cx="21792" cy="10088"/>
            </a:xfrm>
            <a:custGeom>
              <a:avLst/>
              <a:gdLst/>
              <a:ahLst/>
              <a:cxnLst>
                <a:cxn ang="0">
                  <a:pos x="54" y="14"/>
                </a:cxn>
                <a:cxn ang="0">
                  <a:pos x="54" y="15"/>
                </a:cxn>
                <a:cxn ang="0">
                  <a:pos x="53" y="14"/>
                </a:cxn>
                <a:cxn ang="0">
                  <a:pos x="54" y="14"/>
                </a:cxn>
                <a:cxn ang="0">
                  <a:pos x="23" y="0"/>
                </a:cxn>
                <a:cxn ang="0">
                  <a:pos x="30" y="1"/>
                </a:cxn>
                <a:cxn ang="0">
                  <a:pos x="37" y="3"/>
                </a:cxn>
                <a:cxn ang="0">
                  <a:pos x="43" y="7"/>
                </a:cxn>
                <a:cxn ang="0">
                  <a:pos x="48" y="11"/>
                </a:cxn>
                <a:cxn ang="0">
                  <a:pos x="53" y="14"/>
                </a:cxn>
                <a:cxn ang="0">
                  <a:pos x="45" y="20"/>
                </a:cxn>
                <a:cxn ang="0">
                  <a:pos x="35" y="23"/>
                </a:cxn>
                <a:cxn ang="0">
                  <a:pos x="24" y="25"/>
                </a:cxn>
                <a:cxn ang="0">
                  <a:pos x="0" y="25"/>
                </a:cxn>
                <a:cxn ang="0">
                  <a:pos x="3" y="18"/>
                </a:cxn>
                <a:cxn ang="0">
                  <a:pos x="8" y="13"/>
                </a:cxn>
                <a:cxn ang="0">
                  <a:pos x="13" y="8"/>
                </a:cxn>
                <a:cxn ang="0">
                  <a:pos x="23" y="0"/>
                </a:cxn>
              </a:cxnLst>
              <a:rect l="0" t="0" r="r" b="b"/>
              <a:pathLst>
                <a:path w="54" h="25">
                  <a:moveTo>
                    <a:pt x="54" y="14"/>
                  </a:moveTo>
                  <a:lnTo>
                    <a:pt x="54" y="15"/>
                  </a:lnTo>
                  <a:lnTo>
                    <a:pt x="53" y="14"/>
                  </a:lnTo>
                  <a:lnTo>
                    <a:pt x="54" y="14"/>
                  </a:lnTo>
                  <a:close/>
                  <a:moveTo>
                    <a:pt x="23" y="0"/>
                  </a:moveTo>
                  <a:lnTo>
                    <a:pt x="30" y="1"/>
                  </a:lnTo>
                  <a:lnTo>
                    <a:pt x="37" y="3"/>
                  </a:lnTo>
                  <a:lnTo>
                    <a:pt x="43" y="7"/>
                  </a:lnTo>
                  <a:lnTo>
                    <a:pt x="48" y="11"/>
                  </a:lnTo>
                  <a:lnTo>
                    <a:pt x="53" y="14"/>
                  </a:lnTo>
                  <a:lnTo>
                    <a:pt x="45" y="20"/>
                  </a:lnTo>
                  <a:lnTo>
                    <a:pt x="35" y="23"/>
                  </a:lnTo>
                  <a:lnTo>
                    <a:pt x="24" y="25"/>
                  </a:lnTo>
                  <a:lnTo>
                    <a:pt x="0" y="25"/>
                  </a:lnTo>
                  <a:lnTo>
                    <a:pt x="3" y="18"/>
                  </a:lnTo>
                  <a:lnTo>
                    <a:pt x="8" y="13"/>
                  </a:lnTo>
                  <a:lnTo>
                    <a:pt x="13" y="8"/>
                  </a:lnTo>
                  <a:lnTo>
                    <a:pt x="23"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170"/>
            <p:cNvSpPr>
              <a:spLocks/>
            </p:cNvSpPr>
            <p:nvPr/>
          </p:nvSpPr>
          <p:spPr bwMode="auto">
            <a:xfrm flipH="1">
              <a:off x="6785716" y="3358663"/>
              <a:ext cx="15335" cy="7264"/>
            </a:xfrm>
            <a:custGeom>
              <a:avLst/>
              <a:gdLst/>
              <a:ahLst/>
              <a:cxnLst>
                <a:cxn ang="0">
                  <a:pos x="31" y="0"/>
                </a:cxn>
                <a:cxn ang="0">
                  <a:pos x="37" y="6"/>
                </a:cxn>
                <a:cxn ang="0">
                  <a:pos x="37" y="8"/>
                </a:cxn>
                <a:cxn ang="0">
                  <a:pos x="38" y="9"/>
                </a:cxn>
                <a:cxn ang="0">
                  <a:pos x="38" y="11"/>
                </a:cxn>
                <a:cxn ang="0">
                  <a:pos x="37" y="12"/>
                </a:cxn>
                <a:cxn ang="0">
                  <a:pos x="36" y="14"/>
                </a:cxn>
                <a:cxn ang="0">
                  <a:pos x="34" y="15"/>
                </a:cxn>
                <a:cxn ang="0">
                  <a:pos x="26" y="17"/>
                </a:cxn>
                <a:cxn ang="0">
                  <a:pos x="17" y="18"/>
                </a:cxn>
                <a:cxn ang="0">
                  <a:pos x="8" y="18"/>
                </a:cxn>
                <a:cxn ang="0">
                  <a:pos x="0" y="16"/>
                </a:cxn>
                <a:cxn ang="0">
                  <a:pos x="7" y="12"/>
                </a:cxn>
                <a:cxn ang="0">
                  <a:pos x="14" y="7"/>
                </a:cxn>
                <a:cxn ang="0">
                  <a:pos x="22" y="3"/>
                </a:cxn>
                <a:cxn ang="0">
                  <a:pos x="31" y="0"/>
                </a:cxn>
              </a:cxnLst>
              <a:rect l="0" t="0" r="r" b="b"/>
              <a:pathLst>
                <a:path w="38" h="18">
                  <a:moveTo>
                    <a:pt x="31" y="0"/>
                  </a:moveTo>
                  <a:lnTo>
                    <a:pt x="37" y="6"/>
                  </a:lnTo>
                  <a:lnTo>
                    <a:pt x="37" y="8"/>
                  </a:lnTo>
                  <a:lnTo>
                    <a:pt x="38" y="9"/>
                  </a:lnTo>
                  <a:lnTo>
                    <a:pt x="38" y="11"/>
                  </a:lnTo>
                  <a:lnTo>
                    <a:pt x="37" y="12"/>
                  </a:lnTo>
                  <a:lnTo>
                    <a:pt x="36" y="14"/>
                  </a:lnTo>
                  <a:lnTo>
                    <a:pt x="34" y="15"/>
                  </a:lnTo>
                  <a:lnTo>
                    <a:pt x="26" y="17"/>
                  </a:lnTo>
                  <a:lnTo>
                    <a:pt x="17" y="18"/>
                  </a:lnTo>
                  <a:lnTo>
                    <a:pt x="8" y="18"/>
                  </a:lnTo>
                  <a:lnTo>
                    <a:pt x="0" y="16"/>
                  </a:lnTo>
                  <a:lnTo>
                    <a:pt x="7" y="12"/>
                  </a:lnTo>
                  <a:lnTo>
                    <a:pt x="14" y="7"/>
                  </a:lnTo>
                  <a:lnTo>
                    <a:pt x="22" y="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171"/>
            <p:cNvSpPr>
              <a:spLocks/>
            </p:cNvSpPr>
            <p:nvPr/>
          </p:nvSpPr>
          <p:spPr bwMode="auto">
            <a:xfrm flipH="1">
              <a:off x="6806700" y="3371173"/>
              <a:ext cx="16546" cy="8071"/>
            </a:xfrm>
            <a:custGeom>
              <a:avLst/>
              <a:gdLst/>
              <a:ahLst/>
              <a:cxnLst>
                <a:cxn ang="0">
                  <a:pos x="38" y="0"/>
                </a:cxn>
                <a:cxn ang="0">
                  <a:pos x="41" y="6"/>
                </a:cxn>
                <a:cxn ang="0">
                  <a:pos x="41" y="11"/>
                </a:cxn>
                <a:cxn ang="0">
                  <a:pos x="40" y="14"/>
                </a:cxn>
                <a:cxn ang="0">
                  <a:pos x="34" y="18"/>
                </a:cxn>
                <a:cxn ang="0">
                  <a:pos x="27" y="20"/>
                </a:cxn>
                <a:cxn ang="0">
                  <a:pos x="20" y="19"/>
                </a:cxn>
                <a:cxn ang="0">
                  <a:pos x="13" y="17"/>
                </a:cxn>
                <a:cxn ang="0">
                  <a:pos x="7" y="15"/>
                </a:cxn>
                <a:cxn ang="0">
                  <a:pos x="0" y="14"/>
                </a:cxn>
                <a:cxn ang="0">
                  <a:pos x="9" y="11"/>
                </a:cxn>
                <a:cxn ang="0">
                  <a:pos x="19" y="9"/>
                </a:cxn>
                <a:cxn ang="0">
                  <a:pos x="29" y="5"/>
                </a:cxn>
                <a:cxn ang="0">
                  <a:pos x="38" y="0"/>
                </a:cxn>
              </a:cxnLst>
              <a:rect l="0" t="0" r="r" b="b"/>
              <a:pathLst>
                <a:path w="41" h="20">
                  <a:moveTo>
                    <a:pt x="38" y="0"/>
                  </a:moveTo>
                  <a:lnTo>
                    <a:pt x="41" y="6"/>
                  </a:lnTo>
                  <a:lnTo>
                    <a:pt x="41" y="11"/>
                  </a:lnTo>
                  <a:lnTo>
                    <a:pt x="40" y="14"/>
                  </a:lnTo>
                  <a:lnTo>
                    <a:pt x="34" y="18"/>
                  </a:lnTo>
                  <a:lnTo>
                    <a:pt x="27" y="20"/>
                  </a:lnTo>
                  <a:lnTo>
                    <a:pt x="20" y="19"/>
                  </a:lnTo>
                  <a:lnTo>
                    <a:pt x="13" y="17"/>
                  </a:lnTo>
                  <a:lnTo>
                    <a:pt x="7" y="15"/>
                  </a:lnTo>
                  <a:lnTo>
                    <a:pt x="0" y="14"/>
                  </a:lnTo>
                  <a:lnTo>
                    <a:pt x="9" y="11"/>
                  </a:lnTo>
                  <a:lnTo>
                    <a:pt x="19" y="9"/>
                  </a:lnTo>
                  <a:lnTo>
                    <a:pt x="29" y="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172"/>
            <p:cNvSpPr>
              <a:spLocks/>
            </p:cNvSpPr>
            <p:nvPr/>
          </p:nvSpPr>
          <p:spPr bwMode="auto">
            <a:xfrm flipH="1">
              <a:off x="7142051" y="3373190"/>
              <a:ext cx="93220" cy="87974"/>
            </a:xfrm>
            <a:custGeom>
              <a:avLst/>
              <a:gdLst/>
              <a:ahLst/>
              <a:cxnLst>
                <a:cxn ang="0">
                  <a:pos x="138" y="41"/>
                </a:cxn>
                <a:cxn ang="0">
                  <a:pos x="191" y="123"/>
                </a:cxn>
                <a:cxn ang="0">
                  <a:pos x="195" y="135"/>
                </a:cxn>
                <a:cxn ang="0">
                  <a:pos x="206" y="154"/>
                </a:cxn>
                <a:cxn ang="0">
                  <a:pos x="217" y="173"/>
                </a:cxn>
                <a:cxn ang="0">
                  <a:pos x="225" y="196"/>
                </a:cxn>
                <a:cxn ang="0">
                  <a:pos x="228" y="198"/>
                </a:cxn>
                <a:cxn ang="0">
                  <a:pos x="231" y="205"/>
                </a:cxn>
                <a:cxn ang="0">
                  <a:pos x="184" y="207"/>
                </a:cxn>
                <a:cxn ang="0">
                  <a:pos x="156" y="189"/>
                </a:cxn>
                <a:cxn ang="0">
                  <a:pos x="128" y="159"/>
                </a:cxn>
                <a:cxn ang="0">
                  <a:pos x="106" y="123"/>
                </a:cxn>
                <a:cxn ang="0">
                  <a:pos x="103" y="122"/>
                </a:cxn>
                <a:cxn ang="0">
                  <a:pos x="101" y="123"/>
                </a:cxn>
                <a:cxn ang="0">
                  <a:pos x="100" y="125"/>
                </a:cxn>
                <a:cxn ang="0">
                  <a:pos x="98" y="128"/>
                </a:cxn>
                <a:cxn ang="0">
                  <a:pos x="95" y="129"/>
                </a:cxn>
                <a:cxn ang="0">
                  <a:pos x="92" y="127"/>
                </a:cxn>
                <a:cxn ang="0">
                  <a:pos x="90" y="128"/>
                </a:cxn>
                <a:cxn ang="0">
                  <a:pos x="87" y="141"/>
                </a:cxn>
                <a:cxn ang="0">
                  <a:pos x="89" y="163"/>
                </a:cxn>
                <a:cxn ang="0">
                  <a:pos x="95" y="182"/>
                </a:cxn>
                <a:cxn ang="0">
                  <a:pos x="102" y="203"/>
                </a:cxn>
                <a:cxn ang="0">
                  <a:pos x="104" y="217"/>
                </a:cxn>
                <a:cxn ang="0">
                  <a:pos x="101" y="218"/>
                </a:cxn>
                <a:cxn ang="0">
                  <a:pos x="96" y="215"/>
                </a:cxn>
                <a:cxn ang="0">
                  <a:pos x="93" y="213"/>
                </a:cxn>
                <a:cxn ang="0">
                  <a:pos x="82" y="188"/>
                </a:cxn>
                <a:cxn ang="0">
                  <a:pos x="70" y="140"/>
                </a:cxn>
                <a:cxn ang="0">
                  <a:pos x="67" y="139"/>
                </a:cxn>
                <a:cxn ang="0">
                  <a:pos x="65" y="136"/>
                </a:cxn>
                <a:cxn ang="0">
                  <a:pos x="59" y="135"/>
                </a:cxn>
                <a:cxn ang="0">
                  <a:pos x="60" y="148"/>
                </a:cxn>
                <a:cxn ang="0">
                  <a:pos x="29" y="174"/>
                </a:cxn>
                <a:cxn ang="0">
                  <a:pos x="12" y="165"/>
                </a:cxn>
                <a:cxn ang="0">
                  <a:pos x="3" y="145"/>
                </a:cxn>
                <a:cxn ang="0">
                  <a:pos x="0" y="122"/>
                </a:cxn>
                <a:cxn ang="0">
                  <a:pos x="7" y="88"/>
                </a:cxn>
                <a:cxn ang="0">
                  <a:pos x="18" y="86"/>
                </a:cxn>
                <a:cxn ang="0">
                  <a:pos x="37" y="85"/>
                </a:cxn>
                <a:cxn ang="0">
                  <a:pos x="60" y="73"/>
                </a:cxn>
                <a:cxn ang="0">
                  <a:pos x="86" y="45"/>
                </a:cxn>
                <a:cxn ang="0">
                  <a:pos x="106" y="11"/>
                </a:cxn>
              </a:cxnLst>
              <a:rect l="0" t="0" r="r" b="b"/>
              <a:pathLst>
                <a:path w="231" h="218">
                  <a:moveTo>
                    <a:pt x="111" y="0"/>
                  </a:moveTo>
                  <a:lnTo>
                    <a:pt x="138" y="41"/>
                  </a:lnTo>
                  <a:lnTo>
                    <a:pt x="164" y="82"/>
                  </a:lnTo>
                  <a:lnTo>
                    <a:pt x="191" y="123"/>
                  </a:lnTo>
                  <a:lnTo>
                    <a:pt x="192" y="124"/>
                  </a:lnTo>
                  <a:lnTo>
                    <a:pt x="195" y="135"/>
                  </a:lnTo>
                  <a:lnTo>
                    <a:pt x="200" y="145"/>
                  </a:lnTo>
                  <a:lnTo>
                    <a:pt x="206" y="154"/>
                  </a:lnTo>
                  <a:lnTo>
                    <a:pt x="211" y="164"/>
                  </a:lnTo>
                  <a:lnTo>
                    <a:pt x="217" y="173"/>
                  </a:lnTo>
                  <a:lnTo>
                    <a:pt x="222" y="184"/>
                  </a:lnTo>
                  <a:lnTo>
                    <a:pt x="225" y="196"/>
                  </a:lnTo>
                  <a:lnTo>
                    <a:pt x="227" y="198"/>
                  </a:lnTo>
                  <a:lnTo>
                    <a:pt x="228" y="198"/>
                  </a:lnTo>
                  <a:lnTo>
                    <a:pt x="231" y="201"/>
                  </a:lnTo>
                  <a:lnTo>
                    <a:pt x="231" y="205"/>
                  </a:lnTo>
                  <a:lnTo>
                    <a:pt x="207" y="207"/>
                  </a:lnTo>
                  <a:lnTo>
                    <a:pt x="184" y="207"/>
                  </a:lnTo>
                  <a:lnTo>
                    <a:pt x="172" y="204"/>
                  </a:lnTo>
                  <a:lnTo>
                    <a:pt x="156" y="189"/>
                  </a:lnTo>
                  <a:lnTo>
                    <a:pt x="141" y="175"/>
                  </a:lnTo>
                  <a:lnTo>
                    <a:pt x="128" y="159"/>
                  </a:lnTo>
                  <a:lnTo>
                    <a:pt x="116" y="141"/>
                  </a:lnTo>
                  <a:lnTo>
                    <a:pt x="106" y="123"/>
                  </a:lnTo>
                  <a:lnTo>
                    <a:pt x="104" y="122"/>
                  </a:lnTo>
                  <a:lnTo>
                    <a:pt x="103" y="122"/>
                  </a:lnTo>
                  <a:lnTo>
                    <a:pt x="102" y="123"/>
                  </a:lnTo>
                  <a:lnTo>
                    <a:pt x="101" y="123"/>
                  </a:lnTo>
                  <a:lnTo>
                    <a:pt x="100" y="124"/>
                  </a:lnTo>
                  <a:lnTo>
                    <a:pt x="100" y="125"/>
                  </a:lnTo>
                  <a:lnTo>
                    <a:pt x="98" y="127"/>
                  </a:lnTo>
                  <a:lnTo>
                    <a:pt x="98" y="128"/>
                  </a:lnTo>
                  <a:lnTo>
                    <a:pt x="96" y="129"/>
                  </a:lnTo>
                  <a:lnTo>
                    <a:pt x="95" y="129"/>
                  </a:lnTo>
                  <a:lnTo>
                    <a:pt x="93" y="127"/>
                  </a:lnTo>
                  <a:lnTo>
                    <a:pt x="92" y="127"/>
                  </a:lnTo>
                  <a:lnTo>
                    <a:pt x="91" y="128"/>
                  </a:lnTo>
                  <a:lnTo>
                    <a:pt x="90" y="128"/>
                  </a:lnTo>
                  <a:lnTo>
                    <a:pt x="89" y="129"/>
                  </a:lnTo>
                  <a:lnTo>
                    <a:pt x="87" y="141"/>
                  </a:lnTo>
                  <a:lnTo>
                    <a:pt x="87" y="152"/>
                  </a:lnTo>
                  <a:lnTo>
                    <a:pt x="89" y="163"/>
                  </a:lnTo>
                  <a:lnTo>
                    <a:pt x="92" y="173"/>
                  </a:lnTo>
                  <a:lnTo>
                    <a:pt x="95" y="182"/>
                  </a:lnTo>
                  <a:lnTo>
                    <a:pt x="99" y="192"/>
                  </a:lnTo>
                  <a:lnTo>
                    <a:pt x="102" y="203"/>
                  </a:lnTo>
                  <a:lnTo>
                    <a:pt x="104" y="213"/>
                  </a:lnTo>
                  <a:lnTo>
                    <a:pt x="104" y="217"/>
                  </a:lnTo>
                  <a:lnTo>
                    <a:pt x="102" y="218"/>
                  </a:lnTo>
                  <a:lnTo>
                    <a:pt x="101" y="218"/>
                  </a:lnTo>
                  <a:lnTo>
                    <a:pt x="97" y="216"/>
                  </a:lnTo>
                  <a:lnTo>
                    <a:pt x="96" y="215"/>
                  </a:lnTo>
                  <a:lnTo>
                    <a:pt x="94" y="214"/>
                  </a:lnTo>
                  <a:lnTo>
                    <a:pt x="93" y="213"/>
                  </a:lnTo>
                  <a:lnTo>
                    <a:pt x="91" y="212"/>
                  </a:lnTo>
                  <a:lnTo>
                    <a:pt x="82" y="188"/>
                  </a:lnTo>
                  <a:lnTo>
                    <a:pt x="75" y="165"/>
                  </a:lnTo>
                  <a:lnTo>
                    <a:pt x="70" y="140"/>
                  </a:lnTo>
                  <a:lnTo>
                    <a:pt x="69" y="139"/>
                  </a:lnTo>
                  <a:lnTo>
                    <a:pt x="67" y="139"/>
                  </a:lnTo>
                  <a:lnTo>
                    <a:pt x="66" y="137"/>
                  </a:lnTo>
                  <a:lnTo>
                    <a:pt x="65" y="136"/>
                  </a:lnTo>
                  <a:lnTo>
                    <a:pt x="63" y="135"/>
                  </a:lnTo>
                  <a:lnTo>
                    <a:pt x="59" y="135"/>
                  </a:lnTo>
                  <a:lnTo>
                    <a:pt x="58" y="137"/>
                  </a:lnTo>
                  <a:lnTo>
                    <a:pt x="60" y="148"/>
                  </a:lnTo>
                  <a:lnTo>
                    <a:pt x="60" y="180"/>
                  </a:lnTo>
                  <a:lnTo>
                    <a:pt x="29" y="174"/>
                  </a:lnTo>
                  <a:lnTo>
                    <a:pt x="20" y="170"/>
                  </a:lnTo>
                  <a:lnTo>
                    <a:pt x="12" y="165"/>
                  </a:lnTo>
                  <a:lnTo>
                    <a:pt x="7" y="156"/>
                  </a:lnTo>
                  <a:lnTo>
                    <a:pt x="3" y="145"/>
                  </a:lnTo>
                  <a:lnTo>
                    <a:pt x="1" y="134"/>
                  </a:lnTo>
                  <a:lnTo>
                    <a:pt x="0" y="122"/>
                  </a:lnTo>
                  <a:lnTo>
                    <a:pt x="0" y="88"/>
                  </a:lnTo>
                  <a:lnTo>
                    <a:pt x="7" y="88"/>
                  </a:lnTo>
                  <a:lnTo>
                    <a:pt x="13" y="87"/>
                  </a:lnTo>
                  <a:lnTo>
                    <a:pt x="18" y="86"/>
                  </a:lnTo>
                  <a:lnTo>
                    <a:pt x="24" y="87"/>
                  </a:lnTo>
                  <a:lnTo>
                    <a:pt x="37" y="85"/>
                  </a:lnTo>
                  <a:lnTo>
                    <a:pt x="49" y="80"/>
                  </a:lnTo>
                  <a:lnTo>
                    <a:pt x="60" y="73"/>
                  </a:lnTo>
                  <a:lnTo>
                    <a:pt x="70" y="65"/>
                  </a:lnTo>
                  <a:lnTo>
                    <a:pt x="86" y="45"/>
                  </a:lnTo>
                  <a:lnTo>
                    <a:pt x="100" y="22"/>
                  </a:lnTo>
                  <a:lnTo>
                    <a:pt x="106" y="11"/>
                  </a:lnTo>
                  <a:lnTo>
                    <a:pt x="111" y="0"/>
                  </a:lnTo>
                  <a:close/>
                </a:path>
              </a:pathLst>
            </a:custGeom>
            <a:solidFill>
              <a:srgbClr val="8C2B00"/>
            </a:solidFill>
            <a:ln w="0">
              <a:solidFill>
                <a:srgbClr val="8C2B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173"/>
            <p:cNvSpPr>
              <a:spLocks/>
            </p:cNvSpPr>
            <p:nvPr/>
          </p:nvSpPr>
          <p:spPr bwMode="auto">
            <a:xfrm flipH="1">
              <a:off x="6835756" y="3385701"/>
              <a:ext cx="22599" cy="6861"/>
            </a:xfrm>
            <a:custGeom>
              <a:avLst/>
              <a:gdLst/>
              <a:ahLst/>
              <a:cxnLst>
                <a:cxn ang="0">
                  <a:pos x="43" y="0"/>
                </a:cxn>
                <a:cxn ang="0">
                  <a:pos x="44" y="1"/>
                </a:cxn>
                <a:cxn ang="0">
                  <a:pos x="52" y="1"/>
                </a:cxn>
                <a:cxn ang="0">
                  <a:pos x="54" y="2"/>
                </a:cxn>
                <a:cxn ang="0">
                  <a:pos x="56" y="4"/>
                </a:cxn>
                <a:cxn ang="0">
                  <a:pos x="55" y="3"/>
                </a:cxn>
                <a:cxn ang="0">
                  <a:pos x="54" y="5"/>
                </a:cxn>
                <a:cxn ang="0">
                  <a:pos x="54" y="8"/>
                </a:cxn>
                <a:cxn ang="0">
                  <a:pos x="53" y="12"/>
                </a:cxn>
                <a:cxn ang="0">
                  <a:pos x="49" y="16"/>
                </a:cxn>
                <a:cxn ang="0">
                  <a:pos x="36" y="17"/>
                </a:cxn>
                <a:cxn ang="0">
                  <a:pos x="24" y="16"/>
                </a:cxn>
                <a:cxn ang="0">
                  <a:pos x="11" y="13"/>
                </a:cxn>
                <a:cxn ang="0">
                  <a:pos x="0" y="8"/>
                </a:cxn>
                <a:cxn ang="0">
                  <a:pos x="8" y="6"/>
                </a:cxn>
                <a:cxn ang="0">
                  <a:pos x="18" y="6"/>
                </a:cxn>
                <a:cxn ang="0">
                  <a:pos x="36" y="4"/>
                </a:cxn>
                <a:cxn ang="0">
                  <a:pos x="43" y="0"/>
                </a:cxn>
              </a:cxnLst>
              <a:rect l="0" t="0" r="r" b="b"/>
              <a:pathLst>
                <a:path w="56" h="17">
                  <a:moveTo>
                    <a:pt x="43" y="0"/>
                  </a:moveTo>
                  <a:lnTo>
                    <a:pt x="44" y="1"/>
                  </a:lnTo>
                  <a:lnTo>
                    <a:pt x="52" y="1"/>
                  </a:lnTo>
                  <a:lnTo>
                    <a:pt x="54" y="2"/>
                  </a:lnTo>
                  <a:lnTo>
                    <a:pt x="56" y="4"/>
                  </a:lnTo>
                  <a:lnTo>
                    <a:pt x="55" y="3"/>
                  </a:lnTo>
                  <a:lnTo>
                    <a:pt x="54" y="5"/>
                  </a:lnTo>
                  <a:lnTo>
                    <a:pt x="54" y="8"/>
                  </a:lnTo>
                  <a:lnTo>
                    <a:pt x="53" y="12"/>
                  </a:lnTo>
                  <a:lnTo>
                    <a:pt x="49" y="16"/>
                  </a:lnTo>
                  <a:lnTo>
                    <a:pt x="36" y="17"/>
                  </a:lnTo>
                  <a:lnTo>
                    <a:pt x="24" y="16"/>
                  </a:lnTo>
                  <a:lnTo>
                    <a:pt x="11" y="13"/>
                  </a:lnTo>
                  <a:lnTo>
                    <a:pt x="0" y="8"/>
                  </a:lnTo>
                  <a:lnTo>
                    <a:pt x="8" y="6"/>
                  </a:lnTo>
                  <a:lnTo>
                    <a:pt x="18" y="6"/>
                  </a:lnTo>
                  <a:lnTo>
                    <a:pt x="36" y="4"/>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174"/>
            <p:cNvSpPr>
              <a:spLocks/>
            </p:cNvSpPr>
            <p:nvPr/>
          </p:nvSpPr>
          <p:spPr bwMode="auto">
            <a:xfrm flipH="1">
              <a:off x="6872883" y="3394175"/>
              <a:ext cx="15738" cy="6861"/>
            </a:xfrm>
            <a:custGeom>
              <a:avLst/>
              <a:gdLst/>
              <a:ahLst/>
              <a:cxnLst>
                <a:cxn ang="0">
                  <a:pos x="33" y="0"/>
                </a:cxn>
                <a:cxn ang="0">
                  <a:pos x="35" y="2"/>
                </a:cxn>
                <a:cxn ang="0">
                  <a:pos x="37" y="3"/>
                </a:cxn>
                <a:cxn ang="0">
                  <a:pos x="39" y="7"/>
                </a:cxn>
                <a:cxn ang="0">
                  <a:pos x="39" y="8"/>
                </a:cxn>
                <a:cxn ang="0">
                  <a:pos x="36" y="13"/>
                </a:cxn>
                <a:cxn ang="0">
                  <a:pos x="32" y="16"/>
                </a:cxn>
                <a:cxn ang="0">
                  <a:pos x="27" y="17"/>
                </a:cxn>
                <a:cxn ang="0">
                  <a:pos x="16" y="17"/>
                </a:cxn>
                <a:cxn ang="0">
                  <a:pos x="11" y="16"/>
                </a:cxn>
                <a:cxn ang="0">
                  <a:pos x="10" y="14"/>
                </a:cxn>
                <a:cxn ang="0">
                  <a:pos x="8" y="12"/>
                </a:cxn>
                <a:cxn ang="0">
                  <a:pos x="6" y="12"/>
                </a:cxn>
                <a:cxn ang="0">
                  <a:pos x="5" y="11"/>
                </a:cxn>
                <a:cxn ang="0">
                  <a:pos x="3" y="10"/>
                </a:cxn>
                <a:cxn ang="0">
                  <a:pos x="0" y="7"/>
                </a:cxn>
                <a:cxn ang="0">
                  <a:pos x="0" y="5"/>
                </a:cxn>
                <a:cxn ang="0">
                  <a:pos x="7" y="5"/>
                </a:cxn>
                <a:cxn ang="0">
                  <a:pos x="16" y="4"/>
                </a:cxn>
                <a:cxn ang="0">
                  <a:pos x="24" y="3"/>
                </a:cxn>
                <a:cxn ang="0">
                  <a:pos x="33" y="0"/>
                </a:cxn>
              </a:cxnLst>
              <a:rect l="0" t="0" r="r" b="b"/>
              <a:pathLst>
                <a:path w="39" h="17">
                  <a:moveTo>
                    <a:pt x="33" y="0"/>
                  </a:moveTo>
                  <a:lnTo>
                    <a:pt x="35" y="2"/>
                  </a:lnTo>
                  <a:lnTo>
                    <a:pt x="37" y="3"/>
                  </a:lnTo>
                  <a:lnTo>
                    <a:pt x="39" y="7"/>
                  </a:lnTo>
                  <a:lnTo>
                    <a:pt x="39" y="8"/>
                  </a:lnTo>
                  <a:lnTo>
                    <a:pt x="36" y="13"/>
                  </a:lnTo>
                  <a:lnTo>
                    <a:pt x="32" y="16"/>
                  </a:lnTo>
                  <a:lnTo>
                    <a:pt x="27" y="17"/>
                  </a:lnTo>
                  <a:lnTo>
                    <a:pt x="16" y="17"/>
                  </a:lnTo>
                  <a:lnTo>
                    <a:pt x="11" y="16"/>
                  </a:lnTo>
                  <a:lnTo>
                    <a:pt x="10" y="14"/>
                  </a:lnTo>
                  <a:lnTo>
                    <a:pt x="8" y="12"/>
                  </a:lnTo>
                  <a:lnTo>
                    <a:pt x="6" y="12"/>
                  </a:lnTo>
                  <a:lnTo>
                    <a:pt x="5" y="11"/>
                  </a:lnTo>
                  <a:lnTo>
                    <a:pt x="3" y="10"/>
                  </a:lnTo>
                  <a:lnTo>
                    <a:pt x="0" y="7"/>
                  </a:lnTo>
                  <a:lnTo>
                    <a:pt x="0" y="5"/>
                  </a:lnTo>
                  <a:lnTo>
                    <a:pt x="7" y="5"/>
                  </a:lnTo>
                  <a:lnTo>
                    <a:pt x="16" y="4"/>
                  </a:lnTo>
                  <a:lnTo>
                    <a:pt x="24"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175"/>
            <p:cNvSpPr>
              <a:spLocks/>
            </p:cNvSpPr>
            <p:nvPr/>
          </p:nvSpPr>
          <p:spPr bwMode="auto">
            <a:xfrm flipH="1">
              <a:off x="6916063" y="3408703"/>
              <a:ext cx="6456" cy="4439"/>
            </a:xfrm>
            <a:custGeom>
              <a:avLst/>
              <a:gdLst/>
              <a:ahLst/>
              <a:cxnLst>
                <a:cxn ang="0">
                  <a:pos x="5" y="0"/>
                </a:cxn>
                <a:cxn ang="0">
                  <a:pos x="13" y="0"/>
                </a:cxn>
                <a:cxn ang="0">
                  <a:pos x="16" y="3"/>
                </a:cxn>
                <a:cxn ang="0">
                  <a:pos x="16" y="8"/>
                </a:cxn>
                <a:cxn ang="0">
                  <a:pos x="11" y="10"/>
                </a:cxn>
                <a:cxn ang="0">
                  <a:pos x="6" y="11"/>
                </a:cxn>
                <a:cxn ang="0">
                  <a:pos x="0" y="9"/>
                </a:cxn>
                <a:cxn ang="0">
                  <a:pos x="2" y="7"/>
                </a:cxn>
                <a:cxn ang="0">
                  <a:pos x="3" y="5"/>
                </a:cxn>
                <a:cxn ang="0">
                  <a:pos x="3" y="2"/>
                </a:cxn>
                <a:cxn ang="0">
                  <a:pos x="2" y="1"/>
                </a:cxn>
                <a:cxn ang="0">
                  <a:pos x="4" y="1"/>
                </a:cxn>
                <a:cxn ang="0">
                  <a:pos x="5" y="0"/>
                </a:cxn>
              </a:cxnLst>
              <a:rect l="0" t="0" r="r" b="b"/>
              <a:pathLst>
                <a:path w="16" h="11">
                  <a:moveTo>
                    <a:pt x="5" y="0"/>
                  </a:moveTo>
                  <a:lnTo>
                    <a:pt x="13" y="0"/>
                  </a:lnTo>
                  <a:lnTo>
                    <a:pt x="16" y="3"/>
                  </a:lnTo>
                  <a:lnTo>
                    <a:pt x="16" y="8"/>
                  </a:lnTo>
                  <a:lnTo>
                    <a:pt x="11" y="10"/>
                  </a:lnTo>
                  <a:lnTo>
                    <a:pt x="6" y="11"/>
                  </a:lnTo>
                  <a:lnTo>
                    <a:pt x="0" y="9"/>
                  </a:lnTo>
                  <a:lnTo>
                    <a:pt x="2" y="7"/>
                  </a:lnTo>
                  <a:lnTo>
                    <a:pt x="3" y="5"/>
                  </a:lnTo>
                  <a:lnTo>
                    <a:pt x="3" y="2"/>
                  </a:lnTo>
                  <a:lnTo>
                    <a:pt x="2" y="1"/>
                  </a:lnTo>
                  <a:lnTo>
                    <a:pt x="4"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76"/>
            <p:cNvSpPr>
              <a:spLocks/>
            </p:cNvSpPr>
            <p:nvPr/>
          </p:nvSpPr>
          <p:spPr bwMode="auto">
            <a:xfrm flipH="1">
              <a:off x="7345843" y="3452287"/>
              <a:ext cx="1614" cy="3632"/>
            </a:xfrm>
            <a:custGeom>
              <a:avLst/>
              <a:gdLst/>
              <a:ahLst/>
              <a:cxnLst>
                <a:cxn ang="0">
                  <a:pos x="2" y="0"/>
                </a:cxn>
                <a:cxn ang="0">
                  <a:pos x="2" y="4"/>
                </a:cxn>
                <a:cxn ang="0">
                  <a:pos x="4" y="6"/>
                </a:cxn>
                <a:cxn ang="0">
                  <a:pos x="0" y="9"/>
                </a:cxn>
                <a:cxn ang="0">
                  <a:pos x="2" y="0"/>
                </a:cxn>
              </a:cxnLst>
              <a:rect l="0" t="0" r="r" b="b"/>
              <a:pathLst>
                <a:path w="4" h="9">
                  <a:moveTo>
                    <a:pt x="2" y="0"/>
                  </a:moveTo>
                  <a:lnTo>
                    <a:pt x="2" y="4"/>
                  </a:lnTo>
                  <a:lnTo>
                    <a:pt x="4" y="6"/>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77"/>
            <p:cNvSpPr>
              <a:spLocks/>
            </p:cNvSpPr>
            <p:nvPr/>
          </p:nvSpPr>
          <p:spPr bwMode="auto">
            <a:xfrm flipH="1">
              <a:off x="7346650" y="3457936"/>
              <a:ext cx="807" cy="1614"/>
            </a:xfrm>
            <a:custGeom>
              <a:avLst/>
              <a:gdLst/>
              <a:ahLst/>
              <a:cxnLst>
                <a:cxn ang="0">
                  <a:pos x="0" y="0"/>
                </a:cxn>
                <a:cxn ang="0">
                  <a:pos x="2" y="0"/>
                </a:cxn>
                <a:cxn ang="0">
                  <a:pos x="2" y="4"/>
                </a:cxn>
                <a:cxn ang="0">
                  <a:pos x="0" y="0"/>
                </a:cxn>
              </a:cxnLst>
              <a:rect l="0" t="0" r="r" b="b"/>
              <a:pathLst>
                <a:path w="2" h="4">
                  <a:moveTo>
                    <a:pt x="0" y="0"/>
                  </a:moveTo>
                  <a:lnTo>
                    <a:pt x="2" y="0"/>
                  </a:lnTo>
                  <a:lnTo>
                    <a:pt x="2"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78"/>
            <p:cNvSpPr>
              <a:spLocks/>
            </p:cNvSpPr>
            <p:nvPr/>
          </p:nvSpPr>
          <p:spPr bwMode="auto">
            <a:xfrm flipH="1">
              <a:off x="7309120" y="3471253"/>
              <a:ext cx="2018" cy="14125"/>
            </a:xfrm>
            <a:custGeom>
              <a:avLst/>
              <a:gdLst/>
              <a:ahLst/>
              <a:cxnLst>
                <a:cxn ang="0">
                  <a:pos x="1" y="0"/>
                </a:cxn>
                <a:cxn ang="0">
                  <a:pos x="2" y="9"/>
                </a:cxn>
                <a:cxn ang="0">
                  <a:pos x="4" y="17"/>
                </a:cxn>
                <a:cxn ang="0">
                  <a:pos x="5" y="25"/>
                </a:cxn>
                <a:cxn ang="0">
                  <a:pos x="5" y="35"/>
                </a:cxn>
                <a:cxn ang="0">
                  <a:pos x="4" y="25"/>
                </a:cxn>
                <a:cxn ang="0">
                  <a:pos x="1" y="17"/>
                </a:cxn>
                <a:cxn ang="0">
                  <a:pos x="0" y="9"/>
                </a:cxn>
                <a:cxn ang="0">
                  <a:pos x="1" y="0"/>
                </a:cxn>
              </a:cxnLst>
              <a:rect l="0" t="0" r="r" b="b"/>
              <a:pathLst>
                <a:path w="5" h="35">
                  <a:moveTo>
                    <a:pt x="1" y="0"/>
                  </a:moveTo>
                  <a:lnTo>
                    <a:pt x="2" y="9"/>
                  </a:lnTo>
                  <a:lnTo>
                    <a:pt x="4" y="17"/>
                  </a:lnTo>
                  <a:lnTo>
                    <a:pt x="5" y="25"/>
                  </a:lnTo>
                  <a:lnTo>
                    <a:pt x="5" y="35"/>
                  </a:lnTo>
                  <a:lnTo>
                    <a:pt x="4" y="25"/>
                  </a:lnTo>
                  <a:lnTo>
                    <a:pt x="1" y="17"/>
                  </a:lnTo>
                  <a:lnTo>
                    <a:pt x="0" y="9"/>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79"/>
            <p:cNvSpPr>
              <a:spLocks/>
            </p:cNvSpPr>
            <p:nvPr/>
          </p:nvSpPr>
          <p:spPr bwMode="auto">
            <a:xfrm flipH="1">
              <a:off x="6849476" y="3678678"/>
              <a:ext cx="148507" cy="166263"/>
            </a:xfrm>
            <a:custGeom>
              <a:avLst/>
              <a:gdLst/>
              <a:ahLst/>
              <a:cxnLst>
                <a:cxn ang="0">
                  <a:pos x="200" y="2"/>
                </a:cxn>
                <a:cxn ang="0">
                  <a:pos x="236" y="13"/>
                </a:cxn>
                <a:cxn ang="0">
                  <a:pos x="267" y="31"/>
                </a:cxn>
                <a:cxn ang="0">
                  <a:pos x="312" y="65"/>
                </a:cxn>
                <a:cxn ang="0">
                  <a:pos x="321" y="73"/>
                </a:cxn>
                <a:cxn ang="0">
                  <a:pos x="328" y="91"/>
                </a:cxn>
                <a:cxn ang="0">
                  <a:pos x="330" y="121"/>
                </a:cxn>
                <a:cxn ang="0">
                  <a:pos x="321" y="120"/>
                </a:cxn>
                <a:cxn ang="0">
                  <a:pos x="313" y="126"/>
                </a:cxn>
                <a:cxn ang="0">
                  <a:pos x="306" y="129"/>
                </a:cxn>
                <a:cxn ang="0">
                  <a:pos x="276" y="141"/>
                </a:cxn>
                <a:cxn ang="0">
                  <a:pos x="247" y="149"/>
                </a:cxn>
                <a:cxn ang="0">
                  <a:pos x="211" y="154"/>
                </a:cxn>
                <a:cxn ang="0">
                  <a:pos x="170" y="157"/>
                </a:cxn>
                <a:cxn ang="0">
                  <a:pos x="130" y="162"/>
                </a:cxn>
                <a:cxn ang="0">
                  <a:pos x="91" y="171"/>
                </a:cxn>
                <a:cxn ang="0">
                  <a:pos x="95" y="174"/>
                </a:cxn>
                <a:cxn ang="0">
                  <a:pos x="229" y="166"/>
                </a:cxn>
                <a:cxn ang="0">
                  <a:pos x="272" y="158"/>
                </a:cxn>
                <a:cxn ang="0">
                  <a:pos x="313" y="143"/>
                </a:cxn>
                <a:cxn ang="0">
                  <a:pos x="342" y="143"/>
                </a:cxn>
                <a:cxn ang="0">
                  <a:pos x="356" y="169"/>
                </a:cxn>
                <a:cxn ang="0">
                  <a:pos x="360" y="198"/>
                </a:cxn>
                <a:cxn ang="0">
                  <a:pos x="364" y="235"/>
                </a:cxn>
                <a:cxn ang="0">
                  <a:pos x="368" y="258"/>
                </a:cxn>
                <a:cxn ang="0">
                  <a:pos x="363" y="280"/>
                </a:cxn>
                <a:cxn ang="0">
                  <a:pos x="341" y="297"/>
                </a:cxn>
                <a:cxn ang="0">
                  <a:pos x="323" y="318"/>
                </a:cxn>
                <a:cxn ang="0">
                  <a:pos x="297" y="349"/>
                </a:cxn>
                <a:cxn ang="0">
                  <a:pos x="272" y="366"/>
                </a:cxn>
                <a:cxn ang="0">
                  <a:pos x="224" y="388"/>
                </a:cxn>
                <a:cxn ang="0">
                  <a:pos x="174" y="405"/>
                </a:cxn>
                <a:cxn ang="0">
                  <a:pos x="121" y="412"/>
                </a:cxn>
                <a:cxn ang="0">
                  <a:pos x="78" y="395"/>
                </a:cxn>
                <a:cxn ang="0">
                  <a:pos x="55" y="361"/>
                </a:cxn>
                <a:cxn ang="0">
                  <a:pos x="38" y="325"/>
                </a:cxn>
                <a:cxn ang="0">
                  <a:pos x="26" y="285"/>
                </a:cxn>
                <a:cxn ang="0">
                  <a:pos x="4" y="205"/>
                </a:cxn>
                <a:cxn ang="0">
                  <a:pos x="0" y="188"/>
                </a:cxn>
                <a:cxn ang="0">
                  <a:pos x="3" y="169"/>
                </a:cxn>
                <a:cxn ang="0">
                  <a:pos x="5" y="154"/>
                </a:cxn>
                <a:cxn ang="0">
                  <a:pos x="33" y="127"/>
                </a:cxn>
                <a:cxn ang="0">
                  <a:pos x="68" y="112"/>
                </a:cxn>
                <a:cxn ang="0">
                  <a:pos x="106" y="104"/>
                </a:cxn>
                <a:cxn ang="0">
                  <a:pos x="145" y="104"/>
                </a:cxn>
                <a:cxn ang="0">
                  <a:pos x="188" y="106"/>
                </a:cxn>
                <a:cxn ang="0">
                  <a:pos x="233" y="105"/>
                </a:cxn>
                <a:cxn ang="0">
                  <a:pos x="278" y="100"/>
                </a:cxn>
                <a:cxn ang="0">
                  <a:pos x="284" y="91"/>
                </a:cxn>
                <a:cxn ang="0">
                  <a:pos x="285" y="81"/>
                </a:cxn>
                <a:cxn ang="0">
                  <a:pos x="279" y="66"/>
                </a:cxn>
                <a:cxn ang="0">
                  <a:pos x="264" y="50"/>
                </a:cxn>
                <a:cxn ang="0">
                  <a:pos x="235" y="37"/>
                </a:cxn>
                <a:cxn ang="0">
                  <a:pos x="214" y="30"/>
                </a:cxn>
                <a:cxn ang="0">
                  <a:pos x="195" y="19"/>
                </a:cxn>
                <a:cxn ang="0">
                  <a:pos x="205" y="35"/>
                </a:cxn>
                <a:cxn ang="0">
                  <a:pos x="228" y="50"/>
                </a:cxn>
                <a:cxn ang="0">
                  <a:pos x="245" y="60"/>
                </a:cxn>
                <a:cxn ang="0">
                  <a:pos x="257" y="73"/>
                </a:cxn>
                <a:cxn ang="0">
                  <a:pos x="220" y="83"/>
                </a:cxn>
                <a:cxn ang="0">
                  <a:pos x="177" y="86"/>
                </a:cxn>
                <a:cxn ang="0">
                  <a:pos x="173" y="51"/>
                </a:cxn>
                <a:cxn ang="0">
                  <a:pos x="177" y="16"/>
                </a:cxn>
              </a:cxnLst>
              <a:rect l="0" t="0" r="r" b="b"/>
              <a:pathLst>
                <a:path w="368" h="412">
                  <a:moveTo>
                    <a:pt x="182" y="0"/>
                  </a:moveTo>
                  <a:lnTo>
                    <a:pt x="200" y="2"/>
                  </a:lnTo>
                  <a:lnTo>
                    <a:pt x="218" y="6"/>
                  </a:lnTo>
                  <a:lnTo>
                    <a:pt x="236" y="13"/>
                  </a:lnTo>
                  <a:lnTo>
                    <a:pt x="252" y="21"/>
                  </a:lnTo>
                  <a:lnTo>
                    <a:pt x="267" y="31"/>
                  </a:lnTo>
                  <a:lnTo>
                    <a:pt x="298" y="53"/>
                  </a:lnTo>
                  <a:lnTo>
                    <a:pt x="312" y="65"/>
                  </a:lnTo>
                  <a:lnTo>
                    <a:pt x="314" y="66"/>
                  </a:lnTo>
                  <a:lnTo>
                    <a:pt x="321" y="73"/>
                  </a:lnTo>
                  <a:lnTo>
                    <a:pt x="326" y="82"/>
                  </a:lnTo>
                  <a:lnTo>
                    <a:pt x="328" y="91"/>
                  </a:lnTo>
                  <a:lnTo>
                    <a:pt x="330" y="101"/>
                  </a:lnTo>
                  <a:lnTo>
                    <a:pt x="330" y="121"/>
                  </a:lnTo>
                  <a:lnTo>
                    <a:pt x="325" y="119"/>
                  </a:lnTo>
                  <a:lnTo>
                    <a:pt x="321" y="120"/>
                  </a:lnTo>
                  <a:lnTo>
                    <a:pt x="318" y="121"/>
                  </a:lnTo>
                  <a:lnTo>
                    <a:pt x="313" y="126"/>
                  </a:lnTo>
                  <a:lnTo>
                    <a:pt x="310" y="128"/>
                  </a:lnTo>
                  <a:lnTo>
                    <a:pt x="306" y="129"/>
                  </a:lnTo>
                  <a:lnTo>
                    <a:pt x="290" y="135"/>
                  </a:lnTo>
                  <a:lnTo>
                    <a:pt x="276" y="141"/>
                  </a:lnTo>
                  <a:lnTo>
                    <a:pt x="262" y="146"/>
                  </a:lnTo>
                  <a:lnTo>
                    <a:pt x="247" y="149"/>
                  </a:lnTo>
                  <a:lnTo>
                    <a:pt x="230" y="152"/>
                  </a:lnTo>
                  <a:lnTo>
                    <a:pt x="211" y="154"/>
                  </a:lnTo>
                  <a:lnTo>
                    <a:pt x="191" y="156"/>
                  </a:lnTo>
                  <a:lnTo>
                    <a:pt x="170" y="157"/>
                  </a:lnTo>
                  <a:lnTo>
                    <a:pt x="149" y="159"/>
                  </a:lnTo>
                  <a:lnTo>
                    <a:pt x="130" y="162"/>
                  </a:lnTo>
                  <a:lnTo>
                    <a:pt x="110" y="165"/>
                  </a:lnTo>
                  <a:lnTo>
                    <a:pt x="91" y="171"/>
                  </a:lnTo>
                  <a:lnTo>
                    <a:pt x="74" y="178"/>
                  </a:lnTo>
                  <a:lnTo>
                    <a:pt x="95" y="174"/>
                  </a:lnTo>
                  <a:lnTo>
                    <a:pt x="140" y="170"/>
                  </a:lnTo>
                  <a:lnTo>
                    <a:pt x="229" y="166"/>
                  </a:lnTo>
                  <a:lnTo>
                    <a:pt x="251" y="163"/>
                  </a:lnTo>
                  <a:lnTo>
                    <a:pt x="272" y="158"/>
                  </a:lnTo>
                  <a:lnTo>
                    <a:pt x="293" y="152"/>
                  </a:lnTo>
                  <a:lnTo>
                    <a:pt x="313" y="143"/>
                  </a:lnTo>
                  <a:lnTo>
                    <a:pt x="332" y="131"/>
                  </a:lnTo>
                  <a:lnTo>
                    <a:pt x="342" y="143"/>
                  </a:lnTo>
                  <a:lnTo>
                    <a:pt x="350" y="156"/>
                  </a:lnTo>
                  <a:lnTo>
                    <a:pt x="356" y="169"/>
                  </a:lnTo>
                  <a:lnTo>
                    <a:pt x="360" y="183"/>
                  </a:lnTo>
                  <a:lnTo>
                    <a:pt x="360" y="198"/>
                  </a:lnTo>
                  <a:lnTo>
                    <a:pt x="355" y="213"/>
                  </a:lnTo>
                  <a:lnTo>
                    <a:pt x="364" y="235"/>
                  </a:lnTo>
                  <a:lnTo>
                    <a:pt x="367" y="246"/>
                  </a:lnTo>
                  <a:lnTo>
                    <a:pt x="368" y="258"/>
                  </a:lnTo>
                  <a:lnTo>
                    <a:pt x="367" y="269"/>
                  </a:lnTo>
                  <a:lnTo>
                    <a:pt x="363" y="280"/>
                  </a:lnTo>
                  <a:lnTo>
                    <a:pt x="351" y="289"/>
                  </a:lnTo>
                  <a:lnTo>
                    <a:pt x="341" y="297"/>
                  </a:lnTo>
                  <a:lnTo>
                    <a:pt x="332" y="307"/>
                  </a:lnTo>
                  <a:lnTo>
                    <a:pt x="323" y="318"/>
                  </a:lnTo>
                  <a:lnTo>
                    <a:pt x="315" y="329"/>
                  </a:lnTo>
                  <a:lnTo>
                    <a:pt x="297" y="349"/>
                  </a:lnTo>
                  <a:lnTo>
                    <a:pt x="285" y="358"/>
                  </a:lnTo>
                  <a:lnTo>
                    <a:pt x="272" y="366"/>
                  </a:lnTo>
                  <a:lnTo>
                    <a:pt x="249" y="378"/>
                  </a:lnTo>
                  <a:lnTo>
                    <a:pt x="224" y="388"/>
                  </a:lnTo>
                  <a:lnTo>
                    <a:pt x="199" y="398"/>
                  </a:lnTo>
                  <a:lnTo>
                    <a:pt x="174" y="405"/>
                  </a:lnTo>
                  <a:lnTo>
                    <a:pt x="147" y="410"/>
                  </a:lnTo>
                  <a:lnTo>
                    <a:pt x="121" y="412"/>
                  </a:lnTo>
                  <a:lnTo>
                    <a:pt x="94" y="410"/>
                  </a:lnTo>
                  <a:lnTo>
                    <a:pt x="78" y="395"/>
                  </a:lnTo>
                  <a:lnTo>
                    <a:pt x="65" y="379"/>
                  </a:lnTo>
                  <a:lnTo>
                    <a:pt x="55" y="361"/>
                  </a:lnTo>
                  <a:lnTo>
                    <a:pt x="46" y="343"/>
                  </a:lnTo>
                  <a:lnTo>
                    <a:pt x="38" y="325"/>
                  </a:lnTo>
                  <a:lnTo>
                    <a:pt x="32" y="305"/>
                  </a:lnTo>
                  <a:lnTo>
                    <a:pt x="26" y="285"/>
                  </a:lnTo>
                  <a:lnTo>
                    <a:pt x="11" y="225"/>
                  </a:lnTo>
                  <a:lnTo>
                    <a:pt x="4" y="205"/>
                  </a:lnTo>
                  <a:lnTo>
                    <a:pt x="1" y="197"/>
                  </a:lnTo>
                  <a:lnTo>
                    <a:pt x="0" y="188"/>
                  </a:lnTo>
                  <a:lnTo>
                    <a:pt x="1" y="178"/>
                  </a:lnTo>
                  <a:lnTo>
                    <a:pt x="3" y="169"/>
                  </a:lnTo>
                  <a:lnTo>
                    <a:pt x="4" y="161"/>
                  </a:lnTo>
                  <a:lnTo>
                    <a:pt x="5" y="154"/>
                  </a:lnTo>
                  <a:lnTo>
                    <a:pt x="18" y="140"/>
                  </a:lnTo>
                  <a:lnTo>
                    <a:pt x="33" y="127"/>
                  </a:lnTo>
                  <a:lnTo>
                    <a:pt x="50" y="118"/>
                  </a:lnTo>
                  <a:lnTo>
                    <a:pt x="68" y="112"/>
                  </a:lnTo>
                  <a:lnTo>
                    <a:pt x="86" y="107"/>
                  </a:lnTo>
                  <a:lnTo>
                    <a:pt x="106" y="104"/>
                  </a:lnTo>
                  <a:lnTo>
                    <a:pt x="125" y="103"/>
                  </a:lnTo>
                  <a:lnTo>
                    <a:pt x="145" y="104"/>
                  </a:lnTo>
                  <a:lnTo>
                    <a:pt x="164" y="107"/>
                  </a:lnTo>
                  <a:lnTo>
                    <a:pt x="188" y="106"/>
                  </a:lnTo>
                  <a:lnTo>
                    <a:pt x="210" y="106"/>
                  </a:lnTo>
                  <a:lnTo>
                    <a:pt x="233" y="105"/>
                  </a:lnTo>
                  <a:lnTo>
                    <a:pt x="256" y="104"/>
                  </a:lnTo>
                  <a:lnTo>
                    <a:pt x="278" y="100"/>
                  </a:lnTo>
                  <a:lnTo>
                    <a:pt x="282" y="96"/>
                  </a:lnTo>
                  <a:lnTo>
                    <a:pt x="284" y="91"/>
                  </a:lnTo>
                  <a:lnTo>
                    <a:pt x="285" y="86"/>
                  </a:lnTo>
                  <a:lnTo>
                    <a:pt x="285" y="81"/>
                  </a:lnTo>
                  <a:lnTo>
                    <a:pt x="284" y="76"/>
                  </a:lnTo>
                  <a:lnTo>
                    <a:pt x="279" y="66"/>
                  </a:lnTo>
                  <a:lnTo>
                    <a:pt x="272" y="58"/>
                  </a:lnTo>
                  <a:lnTo>
                    <a:pt x="264" y="50"/>
                  </a:lnTo>
                  <a:lnTo>
                    <a:pt x="255" y="45"/>
                  </a:lnTo>
                  <a:lnTo>
                    <a:pt x="235" y="37"/>
                  </a:lnTo>
                  <a:lnTo>
                    <a:pt x="224" y="34"/>
                  </a:lnTo>
                  <a:lnTo>
                    <a:pt x="214" y="30"/>
                  </a:lnTo>
                  <a:lnTo>
                    <a:pt x="203" y="25"/>
                  </a:lnTo>
                  <a:lnTo>
                    <a:pt x="195" y="19"/>
                  </a:lnTo>
                  <a:lnTo>
                    <a:pt x="199" y="28"/>
                  </a:lnTo>
                  <a:lnTo>
                    <a:pt x="205" y="35"/>
                  </a:lnTo>
                  <a:lnTo>
                    <a:pt x="212" y="40"/>
                  </a:lnTo>
                  <a:lnTo>
                    <a:pt x="228" y="50"/>
                  </a:lnTo>
                  <a:lnTo>
                    <a:pt x="237" y="54"/>
                  </a:lnTo>
                  <a:lnTo>
                    <a:pt x="245" y="60"/>
                  </a:lnTo>
                  <a:lnTo>
                    <a:pt x="251" y="66"/>
                  </a:lnTo>
                  <a:lnTo>
                    <a:pt x="257" y="73"/>
                  </a:lnTo>
                  <a:lnTo>
                    <a:pt x="261" y="81"/>
                  </a:lnTo>
                  <a:lnTo>
                    <a:pt x="220" y="83"/>
                  </a:lnTo>
                  <a:lnTo>
                    <a:pt x="198" y="85"/>
                  </a:lnTo>
                  <a:lnTo>
                    <a:pt x="177" y="86"/>
                  </a:lnTo>
                  <a:lnTo>
                    <a:pt x="174" y="69"/>
                  </a:lnTo>
                  <a:lnTo>
                    <a:pt x="173" y="51"/>
                  </a:lnTo>
                  <a:lnTo>
                    <a:pt x="174" y="33"/>
                  </a:lnTo>
                  <a:lnTo>
                    <a:pt x="177" y="16"/>
                  </a:lnTo>
                  <a:lnTo>
                    <a:pt x="182"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80"/>
            <p:cNvSpPr>
              <a:spLocks noEditPoints="1"/>
            </p:cNvSpPr>
            <p:nvPr/>
          </p:nvSpPr>
          <p:spPr bwMode="auto">
            <a:xfrm flipH="1">
              <a:off x="6490720" y="3697645"/>
              <a:ext cx="79903" cy="107748"/>
            </a:xfrm>
            <a:custGeom>
              <a:avLst/>
              <a:gdLst/>
              <a:ahLst/>
              <a:cxnLst>
                <a:cxn ang="0">
                  <a:pos x="184" y="128"/>
                </a:cxn>
                <a:cxn ang="0">
                  <a:pos x="183" y="130"/>
                </a:cxn>
                <a:cxn ang="0">
                  <a:pos x="183" y="128"/>
                </a:cxn>
                <a:cxn ang="0">
                  <a:pos x="184" y="128"/>
                </a:cxn>
                <a:cxn ang="0">
                  <a:pos x="198" y="0"/>
                </a:cxn>
                <a:cxn ang="0">
                  <a:pos x="198" y="53"/>
                </a:cxn>
                <a:cxn ang="0">
                  <a:pos x="195" y="79"/>
                </a:cxn>
                <a:cxn ang="0">
                  <a:pos x="190" y="105"/>
                </a:cxn>
                <a:cxn ang="0">
                  <a:pos x="183" y="128"/>
                </a:cxn>
                <a:cxn ang="0">
                  <a:pos x="178" y="133"/>
                </a:cxn>
                <a:cxn ang="0">
                  <a:pos x="172" y="137"/>
                </a:cxn>
                <a:cxn ang="0">
                  <a:pos x="165" y="139"/>
                </a:cxn>
                <a:cxn ang="0">
                  <a:pos x="157" y="140"/>
                </a:cxn>
                <a:cxn ang="0">
                  <a:pos x="149" y="140"/>
                </a:cxn>
                <a:cxn ang="0">
                  <a:pos x="142" y="141"/>
                </a:cxn>
                <a:cxn ang="0">
                  <a:pos x="134" y="142"/>
                </a:cxn>
                <a:cxn ang="0">
                  <a:pos x="126" y="144"/>
                </a:cxn>
                <a:cxn ang="0">
                  <a:pos x="120" y="147"/>
                </a:cxn>
                <a:cxn ang="0">
                  <a:pos x="114" y="152"/>
                </a:cxn>
                <a:cxn ang="0">
                  <a:pos x="110" y="160"/>
                </a:cxn>
                <a:cxn ang="0">
                  <a:pos x="114" y="170"/>
                </a:cxn>
                <a:cxn ang="0">
                  <a:pos x="116" y="178"/>
                </a:cxn>
                <a:cxn ang="0">
                  <a:pos x="115" y="185"/>
                </a:cxn>
                <a:cxn ang="0">
                  <a:pos x="111" y="192"/>
                </a:cxn>
                <a:cxn ang="0">
                  <a:pos x="106" y="199"/>
                </a:cxn>
                <a:cxn ang="0">
                  <a:pos x="101" y="205"/>
                </a:cxn>
                <a:cxn ang="0">
                  <a:pos x="87" y="217"/>
                </a:cxn>
                <a:cxn ang="0">
                  <a:pos x="75" y="229"/>
                </a:cxn>
                <a:cxn ang="0">
                  <a:pos x="71" y="235"/>
                </a:cxn>
                <a:cxn ang="0">
                  <a:pos x="63" y="245"/>
                </a:cxn>
                <a:cxn ang="0">
                  <a:pos x="56" y="251"/>
                </a:cxn>
                <a:cxn ang="0">
                  <a:pos x="48" y="256"/>
                </a:cxn>
                <a:cxn ang="0">
                  <a:pos x="38" y="260"/>
                </a:cxn>
                <a:cxn ang="0">
                  <a:pos x="29" y="264"/>
                </a:cxn>
                <a:cxn ang="0">
                  <a:pos x="19" y="267"/>
                </a:cxn>
                <a:cxn ang="0">
                  <a:pos x="14" y="258"/>
                </a:cxn>
                <a:cxn ang="0">
                  <a:pos x="7" y="248"/>
                </a:cxn>
                <a:cxn ang="0">
                  <a:pos x="0" y="238"/>
                </a:cxn>
                <a:cxn ang="0">
                  <a:pos x="13" y="220"/>
                </a:cxn>
                <a:cxn ang="0">
                  <a:pos x="26" y="204"/>
                </a:cxn>
                <a:cxn ang="0">
                  <a:pos x="40" y="189"/>
                </a:cxn>
                <a:cxn ang="0">
                  <a:pos x="53" y="173"/>
                </a:cxn>
                <a:cxn ang="0">
                  <a:pos x="66" y="156"/>
                </a:cxn>
                <a:cxn ang="0">
                  <a:pos x="77" y="138"/>
                </a:cxn>
                <a:cxn ang="0">
                  <a:pos x="85" y="141"/>
                </a:cxn>
                <a:cxn ang="0">
                  <a:pos x="92" y="142"/>
                </a:cxn>
                <a:cxn ang="0">
                  <a:pos x="97" y="141"/>
                </a:cxn>
                <a:cxn ang="0">
                  <a:pos x="102" y="138"/>
                </a:cxn>
                <a:cxn ang="0">
                  <a:pos x="110" y="128"/>
                </a:cxn>
                <a:cxn ang="0">
                  <a:pos x="113" y="122"/>
                </a:cxn>
                <a:cxn ang="0">
                  <a:pos x="119" y="108"/>
                </a:cxn>
                <a:cxn ang="0">
                  <a:pos x="122" y="102"/>
                </a:cxn>
                <a:cxn ang="0">
                  <a:pos x="126" y="96"/>
                </a:cxn>
                <a:cxn ang="0">
                  <a:pos x="131" y="91"/>
                </a:cxn>
                <a:cxn ang="0">
                  <a:pos x="136" y="87"/>
                </a:cxn>
                <a:cxn ang="0">
                  <a:pos x="144" y="70"/>
                </a:cxn>
                <a:cxn ang="0">
                  <a:pos x="164" y="42"/>
                </a:cxn>
                <a:cxn ang="0">
                  <a:pos x="175" y="29"/>
                </a:cxn>
                <a:cxn ang="0">
                  <a:pos x="187" y="15"/>
                </a:cxn>
                <a:cxn ang="0">
                  <a:pos x="198" y="0"/>
                </a:cxn>
              </a:cxnLst>
              <a:rect l="0" t="0" r="r" b="b"/>
              <a:pathLst>
                <a:path w="198" h="267">
                  <a:moveTo>
                    <a:pt x="184" y="128"/>
                  </a:moveTo>
                  <a:lnTo>
                    <a:pt x="183" y="130"/>
                  </a:lnTo>
                  <a:lnTo>
                    <a:pt x="183" y="128"/>
                  </a:lnTo>
                  <a:lnTo>
                    <a:pt x="184" y="128"/>
                  </a:lnTo>
                  <a:close/>
                  <a:moveTo>
                    <a:pt x="198" y="0"/>
                  </a:moveTo>
                  <a:lnTo>
                    <a:pt x="198" y="53"/>
                  </a:lnTo>
                  <a:lnTo>
                    <a:pt x="195" y="79"/>
                  </a:lnTo>
                  <a:lnTo>
                    <a:pt x="190" y="105"/>
                  </a:lnTo>
                  <a:lnTo>
                    <a:pt x="183" y="128"/>
                  </a:lnTo>
                  <a:lnTo>
                    <a:pt x="178" y="133"/>
                  </a:lnTo>
                  <a:lnTo>
                    <a:pt x="172" y="137"/>
                  </a:lnTo>
                  <a:lnTo>
                    <a:pt x="165" y="139"/>
                  </a:lnTo>
                  <a:lnTo>
                    <a:pt x="157" y="140"/>
                  </a:lnTo>
                  <a:lnTo>
                    <a:pt x="149" y="140"/>
                  </a:lnTo>
                  <a:lnTo>
                    <a:pt x="142" y="141"/>
                  </a:lnTo>
                  <a:lnTo>
                    <a:pt x="134" y="142"/>
                  </a:lnTo>
                  <a:lnTo>
                    <a:pt x="126" y="144"/>
                  </a:lnTo>
                  <a:lnTo>
                    <a:pt x="120" y="147"/>
                  </a:lnTo>
                  <a:lnTo>
                    <a:pt x="114" y="152"/>
                  </a:lnTo>
                  <a:lnTo>
                    <a:pt x="110" y="160"/>
                  </a:lnTo>
                  <a:lnTo>
                    <a:pt x="114" y="170"/>
                  </a:lnTo>
                  <a:lnTo>
                    <a:pt x="116" y="178"/>
                  </a:lnTo>
                  <a:lnTo>
                    <a:pt x="115" y="185"/>
                  </a:lnTo>
                  <a:lnTo>
                    <a:pt x="111" y="192"/>
                  </a:lnTo>
                  <a:lnTo>
                    <a:pt x="106" y="199"/>
                  </a:lnTo>
                  <a:lnTo>
                    <a:pt x="101" y="205"/>
                  </a:lnTo>
                  <a:lnTo>
                    <a:pt x="87" y="217"/>
                  </a:lnTo>
                  <a:lnTo>
                    <a:pt x="75" y="229"/>
                  </a:lnTo>
                  <a:lnTo>
                    <a:pt x="71" y="235"/>
                  </a:lnTo>
                  <a:lnTo>
                    <a:pt x="63" y="245"/>
                  </a:lnTo>
                  <a:lnTo>
                    <a:pt x="56" y="251"/>
                  </a:lnTo>
                  <a:lnTo>
                    <a:pt x="48" y="256"/>
                  </a:lnTo>
                  <a:lnTo>
                    <a:pt x="38" y="260"/>
                  </a:lnTo>
                  <a:lnTo>
                    <a:pt x="29" y="264"/>
                  </a:lnTo>
                  <a:lnTo>
                    <a:pt x="19" y="267"/>
                  </a:lnTo>
                  <a:lnTo>
                    <a:pt x="14" y="258"/>
                  </a:lnTo>
                  <a:lnTo>
                    <a:pt x="7" y="248"/>
                  </a:lnTo>
                  <a:lnTo>
                    <a:pt x="0" y="238"/>
                  </a:lnTo>
                  <a:lnTo>
                    <a:pt x="13" y="220"/>
                  </a:lnTo>
                  <a:lnTo>
                    <a:pt x="26" y="204"/>
                  </a:lnTo>
                  <a:lnTo>
                    <a:pt x="40" y="189"/>
                  </a:lnTo>
                  <a:lnTo>
                    <a:pt x="53" y="173"/>
                  </a:lnTo>
                  <a:lnTo>
                    <a:pt x="66" y="156"/>
                  </a:lnTo>
                  <a:lnTo>
                    <a:pt x="77" y="138"/>
                  </a:lnTo>
                  <a:lnTo>
                    <a:pt x="85" y="141"/>
                  </a:lnTo>
                  <a:lnTo>
                    <a:pt x="92" y="142"/>
                  </a:lnTo>
                  <a:lnTo>
                    <a:pt x="97" y="141"/>
                  </a:lnTo>
                  <a:lnTo>
                    <a:pt x="102" y="138"/>
                  </a:lnTo>
                  <a:lnTo>
                    <a:pt x="110" y="128"/>
                  </a:lnTo>
                  <a:lnTo>
                    <a:pt x="113" y="122"/>
                  </a:lnTo>
                  <a:lnTo>
                    <a:pt x="119" y="108"/>
                  </a:lnTo>
                  <a:lnTo>
                    <a:pt x="122" y="102"/>
                  </a:lnTo>
                  <a:lnTo>
                    <a:pt x="126" y="96"/>
                  </a:lnTo>
                  <a:lnTo>
                    <a:pt x="131" y="91"/>
                  </a:lnTo>
                  <a:lnTo>
                    <a:pt x="136" y="87"/>
                  </a:lnTo>
                  <a:lnTo>
                    <a:pt x="144" y="70"/>
                  </a:lnTo>
                  <a:lnTo>
                    <a:pt x="164" y="42"/>
                  </a:lnTo>
                  <a:lnTo>
                    <a:pt x="175" y="29"/>
                  </a:lnTo>
                  <a:lnTo>
                    <a:pt x="187" y="15"/>
                  </a:lnTo>
                  <a:lnTo>
                    <a:pt x="198"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81"/>
            <p:cNvSpPr>
              <a:spLocks/>
            </p:cNvSpPr>
            <p:nvPr/>
          </p:nvSpPr>
          <p:spPr bwMode="auto">
            <a:xfrm flipH="1">
              <a:off x="6857548" y="3748089"/>
              <a:ext cx="93220" cy="28248"/>
            </a:xfrm>
            <a:custGeom>
              <a:avLst/>
              <a:gdLst/>
              <a:ahLst/>
              <a:cxnLst>
                <a:cxn ang="0">
                  <a:pos x="222" y="0"/>
                </a:cxn>
                <a:cxn ang="0">
                  <a:pos x="226" y="0"/>
                </a:cxn>
                <a:cxn ang="0">
                  <a:pos x="230" y="3"/>
                </a:cxn>
                <a:cxn ang="0">
                  <a:pos x="231" y="3"/>
                </a:cxn>
                <a:cxn ang="0">
                  <a:pos x="227" y="11"/>
                </a:cxn>
                <a:cxn ang="0">
                  <a:pos x="222" y="18"/>
                </a:cxn>
                <a:cxn ang="0">
                  <a:pos x="201" y="33"/>
                </a:cxn>
                <a:cxn ang="0">
                  <a:pos x="167" y="41"/>
                </a:cxn>
                <a:cxn ang="0">
                  <a:pos x="100" y="57"/>
                </a:cxn>
                <a:cxn ang="0">
                  <a:pos x="68" y="63"/>
                </a:cxn>
                <a:cxn ang="0">
                  <a:pos x="34" y="68"/>
                </a:cxn>
                <a:cxn ang="0">
                  <a:pos x="0" y="70"/>
                </a:cxn>
                <a:cxn ang="0">
                  <a:pos x="32" y="63"/>
                </a:cxn>
                <a:cxn ang="0">
                  <a:pos x="67" y="56"/>
                </a:cxn>
                <a:cxn ang="0">
                  <a:pos x="136" y="37"/>
                </a:cxn>
                <a:cxn ang="0">
                  <a:pos x="170" y="27"/>
                </a:cxn>
                <a:cxn ang="0">
                  <a:pos x="203" y="15"/>
                </a:cxn>
                <a:cxn ang="0">
                  <a:pos x="206" y="12"/>
                </a:cxn>
                <a:cxn ang="0">
                  <a:pos x="210" y="9"/>
                </a:cxn>
                <a:cxn ang="0">
                  <a:pos x="214" y="5"/>
                </a:cxn>
                <a:cxn ang="0">
                  <a:pos x="218" y="2"/>
                </a:cxn>
                <a:cxn ang="0">
                  <a:pos x="222" y="0"/>
                </a:cxn>
              </a:cxnLst>
              <a:rect l="0" t="0" r="r" b="b"/>
              <a:pathLst>
                <a:path w="231" h="70">
                  <a:moveTo>
                    <a:pt x="222" y="0"/>
                  </a:moveTo>
                  <a:lnTo>
                    <a:pt x="226" y="0"/>
                  </a:lnTo>
                  <a:lnTo>
                    <a:pt x="230" y="3"/>
                  </a:lnTo>
                  <a:lnTo>
                    <a:pt x="231" y="3"/>
                  </a:lnTo>
                  <a:lnTo>
                    <a:pt x="227" y="11"/>
                  </a:lnTo>
                  <a:lnTo>
                    <a:pt x="222" y="18"/>
                  </a:lnTo>
                  <a:lnTo>
                    <a:pt x="201" y="33"/>
                  </a:lnTo>
                  <a:lnTo>
                    <a:pt x="167" y="41"/>
                  </a:lnTo>
                  <a:lnTo>
                    <a:pt x="100" y="57"/>
                  </a:lnTo>
                  <a:lnTo>
                    <a:pt x="68" y="63"/>
                  </a:lnTo>
                  <a:lnTo>
                    <a:pt x="34" y="68"/>
                  </a:lnTo>
                  <a:lnTo>
                    <a:pt x="0" y="70"/>
                  </a:lnTo>
                  <a:lnTo>
                    <a:pt x="32" y="63"/>
                  </a:lnTo>
                  <a:lnTo>
                    <a:pt x="67" y="56"/>
                  </a:lnTo>
                  <a:lnTo>
                    <a:pt x="136" y="37"/>
                  </a:lnTo>
                  <a:lnTo>
                    <a:pt x="170" y="27"/>
                  </a:lnTo>
                  <a:lnTo>
                    <a:pt x="203" y="15"/>
                  </a:lnTo>
                  <a:lnTo>
                    <a:pt x="206" y="12"/>
                  </a:lnTo>
                  <a:lnTo>
                    <a:pt x="210" y="9"/>
                  </a:lnTo>
                  <a:lnTo>
                    <a:pt x="214" y="5"/>
                  </a:lnTo>
                  <a:lnTo>
                    <a:pt x="218" y="2"/>
                  </a:lnTo>
                  <a:lnTo>
                    <a:pt x="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82"/>
            <p:cNvSpPr>
              <a:spLocks/>
            </p:cNvSpPr>
            <p:nvPr/>
          </p:nvSpPr>
          <p:spPr bwMode="auto">
            <a:xfrm flipH="1">
              <a:off x="6682407" y="3756967"/>
              <a:ext cx="509280" cy="527844"/>
            </a:xfrm>
            <a:custGeom>
              <a:avLst/>
              <a:gdLst/>
              <a:ahLst/>
              <a:cxnLst>
                <a:cxn ang="0">
                  <a:pos x="463" y="38"/>
                </a:cxn>
                <a:cxn ang="0">
                  <a:pos x="440" y="33"/>
                </a:cxn>
                <a:cxn ang="0">
                  <a:pos x="472" y="62"/>
                </a:cxn>
                <a:cxn ang="0">
                  <a:pos x="493" y="129"/>
                </a:cxn>
                <a:cxn ang="0">
                  <a:pos x="565" y="244"/>
                </a:cxn>
                <a:cxn ang="0">
                  <a:pos x="759" y="195"/>
                </a:cxn>
                <a:cxn ang="0">
                  <a:pos x="832" y="171"/>
                </a:cxn>
                <a:cxn ang="0">
                  <a:pos x="935" y="263"/>
                </a:cxn>
                <a:cxn ang="0">
                  <a:pos x="1007" y="302"/>
                </a:cxn>
                <a:cxn ang="0">
                  <a:pos x="1001" y="390"/>
                </a:cxn>
                <a:cxn ang="0">
                  <a:pos x="1029" y="294"/>
                </a:cxn>
                <a:cxn ang="0">
                  <a:pos x="1050" y="334"/>
                </a:cxn>
                <a:cxn ang="0">
                  <a:pos x="1061" y="362"/>
                </a:cxn>
                <a:cxn ang="0">
                  <a:pos x="1132" y="256"/>
                </a:cxn>
                <a:cxn ang="0">
                  <a:pos x="1139" y="363"/>
                </a:cxn>
                <a:cxn ang="0">
                  <a:pos x="1147" y="279"/>
                </a:cxn>
                <a:cxn ang="0">
                  <a:pos x="1168" y="203"/>
                </a:cxn>
                <a:cxn ang="0">
                  <a:pos x="1194" y="239"/>
                </a:cxn>
                <a:cxn ang="0">
                  <a:pos x="1164" y="314"/>
                </a:cxn>
                <a:cxn ang="0">
                  <a:pos x="1211" y="467"/>
                </a:cxn>
                <a:cxn ang="0">
                  <a:pos x="1241" y="414"/>
                </a:cxn>
                <a:cxn ang="0">
                  <a:pos x="1220" y="443"/>
                </a:cxn>
                <a:cxn ang="0">
                  <a:pos x="1214" y="338"/>
                </a:cxn>
                <a:cxn ang="0">
                  <a:pos x="1228" y="338"/>
                </a:cxn>
                <a:cxn ang="0">
                  <a:pos x="1262" y="459"/>
                </a:cxn>
                <a:cxn ang="0">
                  <a:pos x="1233" y="494"/>
                </a:cxn>
                <a:cxn ang="0">
                  <a:pos x="1101" y="505"/>
                </a:cxn>
                <a:cxn ang="0">
                  <a:pos x="955" y="459"/>
                </a:cxn>
                <a:cxn ang="0">
                  <a:pos x="869" y="270"/>
                </a:cxn>
                <a:cxn ang="0">
                  <a:pos x="844" y="220"/>
                </a:cxn>
                <a:cxn ang="0">
                  <a:pos x="852" y="286"/>
                </a:cxn>
                <a:cxn ang="0">
                  <a:pos x="963" y="533"/>
                </a:cxn>
                <a:cxn ang="0">
                  <a:pos x="1048" y="880"/>
                </a:cxn>
                <a:cxn ang="0">
                  <a:pos x="1084" y="1132"/>
                </a:cxn>
                <a:cxn ang="0">
                  <a:pos x="864" y="1297"/>
                </a:cxn>
                <a:cxn ang="0">
                  <a:pos x="443" y="1293"/>
                </a:cxn>
                <a:cxn ang="0">
                  <a:pos x="413" y="922"/>
                </a:cxn>
                <a:cxn ang="0">
                  <a:pos x="497" y="552"/>
                </a:cxn>
                <a:cxn ang="0">
                  <a:pos x="515" y="429"/>
                </a:cxn>
                <a:cxn ang="0">
                  <a:pos x="576" y="420"/>
                </a:cxn>
                <a:cxn ang="0">
                  <a:pos x="511" y="337"/>
                </a:cxn>
                <a:cxn ang="0">
                  <a:pos x="601" y="376"/>
                </a:cxn>
                <a:cxn ang="0">
                  <a:pos x="524" y="315"/>
                </a:cxn>
                <a:cxn ang="0">
                  <a:pos x="629" y="359"/>
                </a:cxn>
                <a:cxn ang="0">
                  <a:pos x="629" y="344"/>
                </a:cxn>
                <a:cxn ang="0">
                  <a:pos x="547" y="294"/>
                </a:cxn>
                <a:cxn ang="0">
                  <a:pos x="523" y="220"/>
                </a:cxn>
                <a:cxn ang="0">
                  <a:pos x="414" y="335"/>
                </a:cxn>
                <a:cxn ang="0">
                  <a:pos x="216" y="433"/>
                </a:cxn>
                <a:cxn ang="0">
                  <a:pos x="145" y="444"/>
                </a:cxn>
                <a:cxn ang="0">
                  <a:pos x="184" y="492"/>
                </a:cxn>
                <a:cxn ang="0">
                  <a:pos x="151" y="509"/>
                </a:cxn>
                <a:cxn ang="0">
                  <a:pos x="203" y="503"/>
                </a:cxn>
                <a:cxn ang="0">
                  <a:pos x="176" y="618"/>
                </a:cxn>
                <a:cxn ang="0">
                  <a:pos x="4" y="560"/>
                </a:cxn>
                <a:cxn ang="0">
                  <a:pos x="50" y="392"/>
                </a:cxn>
                <a:cxn ang="0">
                  <a:pos x="206" y="314"/>
                </a:cxn>
                <a:cxn ang="0">
                  <a:pos x="454" y="162"/>
                </a:cxn>
                <a:cxn ang="0">
                  <a:pos x="412" y="45"/>
                </a:cxn>
              </a:cxnLst>
              <a:rect l="0" t="0" r="r" b="b"/>
              <a:pathLst>
                <a:path w="1262" h="1308">
                  <a:moveTo>
                    <a:pt x="463" y="0"/>
                  </a:moveTo>
                  <a:lnTo>
                    <a:pt x="470" y="41"/>
                  </a:lnTo>
                  <a:lnTo>
                    <a:pt x="468" y="42"/>
                  </a:lnTo>
                  <a:lnTo>
                    <a:pt x="467" y="42"/>
                  </a:lnTo>
                  <a:lnTo>
                    <a:pt x="466" y="41"/>
                  </a:lnTo>
                  <a:lnTo>
                    <a:pt x="465" y="41"/>
                  </a:lnTo>
                  <a:lnTo>
                    <a:pt x="464" y="40"/>
                  </a:lnTo>
                  <a:lnTo>
                    <a:pt x="464" y="39"/>
                  </a:lnTo>
                  <a:lnTo>
                    <a:pt x="463" y="38"/>
                  </a:lnTo>
                  <a:lnTo>
                    <a:pt x="463" y="36"/>
                  </a:lnTo>
                  <a:lnTo>
                    <a:pt x="462" y="35"/>
                  </a:lnTo>
                  <a:lnTo>
                    <a:pt x="459" y="35"/>
                  </a:lnTo>
                  <a:lnTo>
                    <a:pt x="456" y="36"/>
                  </a:lnTo>
                  <a:lnTo>
                    <a:pt x="452" y="32"/>
                  </a:lnTo>
                  <a:lnTo>
                    <a:pt x="448" y="30"/>
                  </a:lnTo>
                  <a:lnTo>
                    <a:pt x="444" y="30"/>
                  </a:lnTo>
                  <a:lnTo>
                    <a:pt x="442" y="31"/>
                  </a:lnTo>
                  <a:lnTo>
                    <a:pt x="440" y="33"/>
                  </a:lnTo>
                  <a:lnTo>
                    <a:pt x="439" y="36"/>
                  </a:lnTo>
                  <a:lnTo>
                    <a:pt x="439" y="41"/>
                  </a:lnTo>
                  <a:lnTo>
                    <a:pt x="440" y="44"/>
                  </a:lnTo>
                  <a:lnTo>
                    <a:pt x="444" y="49"/>
                  </a:lnTo>
                  <a:lnTo>
                    <a:pt x="449" y="53"/>
                  </a:lnTo>
                  <a:lnTo>
                    <a:pt x="454" y="55"/>
                  </a:lnTo>
                  <a:lnTo>
                    <a:pt x="461" y="58"/>
                  </a:lnTo>
                  <a:lnTo>
                    <a:pt x="467" y="60"/>
                  </a:lnTo>
                  <a:lnTo>
                    <a:pt x="472" y="62"/>
                  </a:lnTo>
                  <a:lnTo>
                    <a:pt x="477" y="65"/>
                  </a:lnTo>
                  <a:lnTo>
                    <a:pt x="480" y="70"/>
                  </a:lnTo>
                  <a:lnTo>
                    <a:pt x="481" y="75"/>
                  </a:lnTo>
                  <a:lnTo>
                    <a:pt x="481" y="82"/>
                  </a:lnTo>
                  <a:lnTo>
                    <a:pt x="485" y="90"/>
                  </a:lnTo>
                  <a:lnTo>
                    <a:pt x="486" y="95"/>
                  </a:lnTo>
                  <a:lnTo>
                    <a:pt x="486" y="99"/>
                  </a:lnTo>
                  <a:lnTo>
                    <a:pt x="484" y="103"/>
                  </a:lnTo>
                  <a:lnTo>
                    <a:pt x="493" y="129"/>
                  </a:lnTo>
                  <a:lnTo>
                    <a:pt x="502" y="157"/>
                  </a:lnTo>
                  <a:lnTo>
                    <a:pt x="510" y="185"/>
                  </a:lnTo>
                  <a:lnTo>
                    <a:pt x="518" y="194"/>
                  </a:lnTo>
                  <a:lnTo>
                    <a:pt x="525" y="203"/>
                  </a:lnTo>
                  <a:lnTo>
                    <a:pt x="532" y="212"/>
                  </a:lnTo>
                  <a:lnTo>
                    <a:pt x="538" y="222"/>
                  </a:lnTo>
                  <a:lnTo>
                    <a:pt x="546" y="230"/>
                  </a:lnTo>
                  <a:lnTo>
                    <a:pt x="555" y="238"/>
                  </a:lnTo>
                  <a:lnTo>
                    <a:pt x="565" y="244"/>
                  </a:lnTo>
                  <a:lnTo>
                    <a:pt x="588" y="245"/>
                  </a:lnTo>
                  <a:lnTo>
                    <a:pt x="611" y="244"/>
                  </a:lnTo>
                  <a:lnTo>
                    <a:pt x="633" y="242"/>
                  </a:lnTo>
                  <a:lnTo>
                    <a:pt x="655" y="239"/>
                  </a:lnTo>
                  <a:lnTo>
                    <a:pt x="676" y="233"/>
                  </a:lnTo>
                  <a:lnTo>
                    <a:pt x="696" y="225"/>
                  </a:lnTo>
                  <a:lnTo>
                    <a:pt x="718" y="216"/>
                  </a:lnTo>
                  <a:lnTo>
                    <a:pt x="739" y="206"/>
                  </a:lnTo>
                  <a:lnTo>
                    <a:pt x="759" y="195"/>
                  </a:lnTo>
                  <a:lnTo>
                    <a:pt x="780" y="183"/>
                  </a:lnTo>
                  <a:lnTo>
                    <a:pt x="798" y="168"/>
                  </a:lnTo>
                  <a:lnTo>
                    <a:pt x="816" y="152"/>
                  </a:lnTo>
                  <a:lnTo>
                    <a:pt x="817" y="157"/>
                  </a:lnTo>
                  <a:lnTo>
                    <a:pt x="819" y="160"/>
                  </a:lnTo>
                  <a:lnTo>
                    <a:pt x="822" y="163"/>
                  </a:lnTo>
                  <a:lnTo>
                    <a:pt x="826" y="165"/>
                  </a:lnTo>
                  <a:lnTo>
                    <a:pt x="829" y="167"/>
                  </a:lnTo>
                  <a:lnTo>
                    <a:pt x="832" y="171"/>
                  </a:lnTo>
                  <a:lnTo>
                    <a:pt x="834" y="174"/>
                  </a:lnTo>
                  <a:lnTo>
                    <a:pt x="835" y="179"/>
                  </a:lnTo>
                  <a:lnTo>
                    <a:pt x="848" y="187"/>
                  </a:lnTo>
                  <a:lnTo>
                    <a:pt x="870" y="207"/>
                  </a:lnTo>
                  <a:lnTo>
                    <a:pt x="890" y="227"/>
                  </a:lnTo>
                  <a:lnTo>
                    <a:pt x="900" y="238"/>
                  </a:lnTo>
                  <a:lnTo>
                    <a:pt x="912" y="248"/>
                  </a:lnTo>
                  <a:lnTo>
                    <a:pt x="923" y="256"/>
                  </a:lnTo>
                  <a:lnTo>
                    <a:pt x="935" y="263"/>
                  </a:lnTo>
                  <a:lnTo>
                    <a:pt x="948" y="268"/>
                  </a:lnTo>
                  <a:lnTo>
                    <a:pt x="962" y="270"/>
                  </a:lnTo>
                  <a:lnTo>
                    <a:pt x="979" y="270"/>
                  </a:lnTo>
                  <a:lnTo>
                    <a:pt x="985" y="273"/>
                  </a:lnTo>
                  <a:lnTo>
                    <a:pt x="992" y="275"/>
                  </a:lnTo>
                  <a:lnTo>
                    <a:pt x="1002" y="283"/>
                  </a:lnTo>
                  <a:lnTo>
                    <a:pt x="1006" y="288"/>
                  </a:lnTo>
                  <a:lnTo>
                    <a:pt x="1008" y="294"/>
                  </a:lnTo>
                  <a:lnTo>
                    <a:pt x="1007" y="302"/>
                  </a:lnTo>
                  <a:lnTo>
                    <a:pt x="1003" y="314"/>
                  </a:lnTo>
                  <a:lnTo>
                    <a:pt x="1000" y="328"/>
                  </a:lnTo>
                  <a:lnTo>
                    <a:pt x="999" y="341"/>
                  </a:lnTo>
                  <a:lnTo>
                    <a:pt x="999" y="354"/>
                  </a:lnTo>
                  <a:lnTo>
                    <a:pt x="998" y="367"/>
                  </a:lnTo>
                  <a:lnTo>
                    <a:pt x="996" y="380"/>
                  </a:lnTo>
                  <a:lnTo>
                    <a:pt x="992" y="392"/>
                  </a:lnTo>
                  <a:lnTo>
                    <a:pt x="997" y="397"/>
                  </a:lnTo>
                  <a:lnTo>
                    <a:pt x="1001" y="390"/>
                  </a:lnTo>
                  <a:lnTo>
                    <a:pt x="1005" y="381"/>
                  </a:lnTo>
                  <a:lnTo>
                    <a:pt x="1011" y="363"/>
                  </a:lnTo>
                  <a:lnTo>
                    <a:pt x="1013" y="353"/>
                  </a:lnTo>
                  <a:lnTo>
                    <a:pt x="1015" y="342"/>
                  </a:lnTo>
                  <a:lnTo>
                    <a:pt x="1016" y="332"/>
                  </a:lnTo>
                  <a:lnTo>
                    <a:pt x="1019" y="320"/>
                  </a:lnTo>
                  <a:lnTo>
                    <a:pt x="1023" y="311"/>
                  </a:lnTo>
                  <a:lnTo>
                    <a:pt x="1029" y="302"/>
                  </a:lnTo>
                  <a:lnTo>
                    <a:pt x="1029" y="294"/>
                  </a:lnTo>
                  <a:lnTo>
                    <a:pt x="1033" y="286"/>
                  </a:lnTo>
                  <a:lnTo>
                    <a:pt x="1039" y="279"/>
                  </a:lnTo>
                  <a:lnTo>
                    <a:pt x="1043" y="277"/>
                  </a:lnTo>
                  <a:lnTo>
                    <a:pt x="1048" y="277"/>
                  </a:lnTo>
                  <a:lnTo>
                    <a:pt x="1053" y="278"/>
                  </a:lnTo>
                  <a:lnTo>
                    <a:pt x="1058" y="280"/>
                  </a:lnTo>
                  <a:lnTo>
                    <a:pt x="1053" y="297"/>
                  </a:lnTo>
                  <a:lnTo>
                    <a:pt x="1051" y="315"/>
                  </a:lnTo>
                  <a:lnTo>
                    <a:pt x="1050" y="334"/>
                  </a:lnTo>
                  <a:lnTo>
                    <a:pt x="1051" y="352"/>
                  </a:lnTo>
                  <a:lnTo>
                    <a:pt x="1051" y="387"/>
                  </a:lnTo>
                  <a:lnTo>
                    <a:pt x="1050" y="404"/>
                  </a:lnTo>
                  <a:lnTo>
                    <a:pt x="1053" y="407"/>
                  </a:lnTo>
                  <a:lnTo>
                    <a:pt x="1057" y="400"/>
                  </a:lnTo>
                  <a:lnTo>
                    <a:pt x="1059" y="393"/>
                  </a:lnTo>
                  <a:lnTo>
                    <a:pt x="1060" y="386"/>
                  </a:lnTo>
                  <a:lnTo>
                    <a:pt x="1060" y="370"/>
                  </a:lnTo>
                  <a:lnTo>
                    <a:pt x="1061" y="362"/>
                  </a:lnTo>
                  <a:lnTo>
                    <a:pt x="1061" y="351"/>
                  </a:lnTo>
                  <a:lnTo>
                    <a:pt x="1062" y="347"/>
                  </a:lnTo>
                  <a:lnTo>
                    <a:pt x="1065" y="345"/>
                  </a:lnTo>
                  <a:lnTo>
                    <a:pt x="1066" y="332"/>
                  </a:lnTo>
                  <a:lnTo>
                    <a:pt x="1068" y="318"/>
                  </a:lnTo>
                  <a:lnTo>
                    <a:pt x="1071" y="305"/>
                  </a:lnTo>
                  <a:lnTo>
                    <a:pt x="1076" y="293"/>
                  </a:lnTo>
                  <a:lnTo>
                    <a:pt x="1083" y="282"/>
                  </a:lnTo>
                  <a:lnTo>
                    <a:pt x="1132" y="256"/>
                  </a:lnTo>
                  <a:lnTo>
                    <a:pt x="1132" y="280"/>
                  </a:lnTo>
                  <a:lnTo>
                    <a:pt x="1133" y="292"/>
                  </a:lnTo>
                  <a:lnTo>
                    <a:pt x="1135" y="302"/>
                  </a:lnTo>
                  <a:lnTo>
                    <a:pt x="1134" y="315"/>
                  </a:lnTo>
                  <a:lnTo>
                    <a:pt x="1134" y="342"/>
                  </a:lnTo>
                  <a:lnTo>
                    <a:pt x="1133" y="355"/>
                  </a:lnTo>
                  <a:lnTo>
                    <a:pt x="1131" y="368"/>
                  </a:lnTo>
                  <a:lnTo>
                    <a:pt x="1134" y="370"/>
                  </a:lnTo>
                  <a:lnTo>
                    <a:pt x="1139" y="363"/>
                  </a:lnTo>
                  <a:lnTo>
                    <a:pt x="1141" y="355"/>
                  </a:lnTo>
                  <a:lnTo>
                    <a:pt x="1142" y="347"/>
                  </a:lnTo>
                  <a:lnTo>
                    <a:pt x="1141" y="338"/>
                  </a:lnTo>
                  <a:lnTo>
                    <a:pt x="1141" y="330"/>
                  </a:lnTo>
                  <a:lnTo>
                    <a:pt x="1143" y="321"/>
                  </a:lnTo>
                  <a:lnTo>
                    <a:pt x="1148" y="312"/>
                  </a:lnTo>
                  <a:lnTo>
                    <a:pt x="1146" y="305"/>
                  </a:lnTo>
                  <a:lnTo>
                    <a:pt x="1146" y="288"/>
                  </a:lnTo>
                  <a:lnTo>
                    <a:pt x="1147" y="279"/>
                  </a:lnTo>
                  <a:lnTo>
                    <a:pt x="1147" y="270"/>
                  </a:lnTo>
                  <a:lnTo>
                    <a:pt x="1151" y="262"/>
                  </a:lnTo>
                  <a:lnTo>
                    <a:pt x="1153" y="254"/>
                  </a:lnTo>
                  <a:lnTo>
                    <a:pt x="1154" y="244"/>
                  </a:lnTo>
                  <a:lnTo>
                    <a:pt x="1154" y="235"/>
                  </a:lnTo>
                  <a:lnTo>
                    <a:pt x="1155" y="227"/>
                  </a:lnTo>
                  <a:lnTo>
                    <a:pt x="1157" y="218"/>
                  </a:lnTo>
                  <a:lnTo>
                    <a:pt x="1161" y="210"/>
                  </a:lnTo>
                  <a:lnTo>
                    <a:pt x="1168" y="203"/>
                  </a:lnTo>
                  <a:lnTo>
                    <a:pt x="1175" y="202"/>
                  </a:lnTo>
                  <a:lnTo>
                    <a:pt x="1180" y="204"/>
                  </a:lnTo>
                  <a:lnTo>
                    <a:pt x="1185" y="208"/>
                  </a:lnTo>
                  <a:lnTo>
                    <a:pt x="1190" y="213"/>
                  </a:lnTo>
                  <a:lnTo>
                    <a:pt x="1194" y="219"/>
                  </a:lnTo>
                  <a:lnTo>
                    <a:pt x="1201" y="233"/>
                  </a:lnTo>
                  <a:lnTo>
                    <a:pt x="1202" y="234"/>
                  </a:lnTo>
                  <a:lnTo>
                    <a:pt x="1198" y="238"/>
                  </a:lnTo>
                  <a:lnTo>
                    <a:pt x="1194" y="239"/>
                  </a:lnTo>
                  <a:lnTo>
                    <a:pt x="1189" y="238"/>
                  </a:lnTo>
                  <a:lnTo>
                    <a:pt x="1185" y="236"/>
                  </a:lnTo>
                  <a:lnTo>
                    <a:pt x="1180" y="235"/>
                  </a:lnTo>
                  <a:lnTo>
                    <a:pt x="1176" y="234"/>
                  </a:lnTo>
                  <a:lnTo>
                    <a:pt x="1169" y="250"/>
                  </a:lnTo>
                  <a:lnTo>
                    <a:pt x="1165" y="265"/>
                  </a:lnTo>
                  <a:lnTo>
                    <a:pt x="1163" y="281"/>
                  </a:lnTo>
                  <a:lnTo>
                    <a:pt x="1163" y="297"/>
                  </a:lnTo>
                  <a:lnTo>
                    <a:pt x="1164" y="314"/>
                  </a:lnTo>
                  <a:lnTo>
                    <a:pt x="1166" y="332"/>
                  </a:lnTo>
                  <a:lnTo>
                    <a:pt x="1168" y="348"/>
                  </a:lnTo>
                  <a:lnTo>
                    <a:pt x="1170" y="365"/>
                  </a:lnTo>
                  <a:lnTo>
                    <a:pt x="1175" y="389"/>
                  </a:lnTo>
                  <a:lnTo>
                    <a:pt x="1182" y="412"/>
                  </a:lnTo>
                  <a:lnTo>
                    <a:pt x="1189" y="435"/>
                  </a:lnTo>
                  <a:lnTo>
                    <a:pt x="1196" y="457"/>
                  </a:lnTo>
                  <a:lnTo>
                    <a:pt x="1203" y="464"/>
                  </a:lnTo>
                  <a:lnTo>
                    <a:pt x="1211" y="467"/>
                  </a:lnTo>
                  <a:lnTo>
                    <a:pt x="1219" y="468"/>
                  </a:lnTo>
                  <a:lnTo>
                    <a:pt x="1229" y="465"/>
                  </a:lnTo>
                  <a:lnTo>
                    <a:pt x="1236" y="460"/>
                  </a:lnTo>
                  <a:lnTo>
                    <a:pt x="1241" y="453"/>
                  </a:lnTo>
                  <a:lnTo>
                    <a:pt x="1245" y="446"/>
                  </a:lnTo>
                  <a:lnTo>
                    <a:pt x="1247" y="438"/>
                  </a:lnTo>
                  <a:lnTo>
                    <a:pt x="1246" y="429"/>
                  </a:lnTo>
                  <a:lnTo>
                    <a:pt x="1244" y="426"/>
                  </a:lnTo>
                  <a:lnTo>
                    <a:pt x="1241" y="414"/>
                  </a:lnTo>
                  <a:lnTo>
                    <a:pt x="1239" y="411"/>
                  </a:lnTo>
                  <a:lnTo>
                    <a:pt x="1235" y="410"/>
                  </a:lnTo>
                  <a:lnTo>
                    <a:pt x="1232" y="418"/>
                  </a:lnTo>
                  <a:lnTo>
                    <a:pt x="1230" y="425"/>
                  </a:lnTo>
                  <a:lnTo>
                    <a:pt x="1227" y="432"/>
                  </a:lnTo>
                  <a:lnTo>
                    <a:pt x="1226" y="440"/>
                  </a:lnTo>
                  <a:lnTo>
                    <a:pt x="1224" y="441"/>
                  </a:lnTo>
                  <a:lnTo>
                    <a:pt x="1223" y="442"/>
                  </a:lnTo>
                  <a:lnTo>
                    <a:pt x="1220" y="443"/>
                  </a:lnTo>
                  <a:lnTo>
                    <a:pt x="1216" y="443"/>
                  </a:lnTo>
                  <a:lnTo>
                    <a:pt x="1206" y="420"/>
                  </a:lnTo>
                  <a:lnTo>
                    <a:pt x="1199" y="395"/>
                  </a:lnTo>
                  <a:lnTo>
                    <a:pt x="1193" y="371"/>
                  </a:lnTo>
                  <a:lnTo>
                    <a:pt x="1190" y="346"/>
                  </a:lnTo>
                  <a:lnTo>
                    <a:pt x="1195" y="345"/>
                  </a:lnTo>
                  <a:lnTo>
                    <a:pt x="1199" y="342"/>
                  </a:lnTo>
                  <a:lnTo>
                    <a:pt x="1209" y="338"/>
                  </a:lnTo>
                  <a:lnTo>
                    <a:pt x="1214" y="338"/>
                  </a:lnTo>
                  <a:lnTo>
                    <a:pt x="1216" y="344"/>
                  </a:lnTo>
                  <a:lnTo>
                    <a:pt x="1217" y="352"/>
                  </a:lnTo>
                  <a:lnTo>
                    <a:pt x="1218" y="359"/>
                  </a:lnTo>
                  <a:lnTo>
                    <a:pt x="1218" y="374"/>
                  </a:lnTo>
                  <a:lnTo>
                    <a:pt x="1220" y="381"/>
                  </a:lnTo>
                  <a:lnTo>
                    <a:pt x="1225" y="387"/>
                  </a:lnTo>
                  <a:lnTo>
                    <a:pt x="1230" y="392"/>
                  </a:lnTo>
                  <a:lnTo>
                    <a:pt x="1234" y="389"/>
                  </a:lnTo>
                  <a:lnTo>
                    <a:pt x="1228" y="338"/>
                  </a:lnTo>
                  <a:lnTo>
                    <a:pt x="1232" y="338"/>
                  </a:lnTo>
                  <a:lnTo>
                    <a:pt x="1235" y="340"/>
                  </a:lnTo>
                  <a:lnTo>
                    <a:pt x="1243" y="356"/>
                  </a:lnTo>
                  <a:lnTo>
                    <a:pt x="1247" y="359"/>
                  </a:lnTo>
                  <a:lnTo>
                    <a:pt x="1250" y="379"/>
                  </a:lnTo>
                  <a:lnTo>
                    <a:pt x="1254" y="398"/>
                  </a:lnTo>
                  <a:lnTo>
                    <a:pt x="1258" y="419"/>
                  </a:lnTo>
                  <a:lnTo>
                    <a:pt x="1261" y="439"/>
                  </a:lnTo>
                  <a:lnTo>
                    <a:pt x="1262" y="459"/>
                  </a:lnTo>
                  <a:lnTo>
                    <a:pt x="1260" y="478"/>
                  </a:lnTo>
                  <a:lnTo>
                    <a:pt x="1262" y="482"/>
                  </a:lnTo>
                  <a:lnTo>
                    <a:pt x="1262" y="485"/>
                  </a:lnTo>
                  <a:lnTo>
                    <a:pt x="1260" y="489"/>
                  </a:lnTo>
                  <a:lnTo>
                    <a:pt x="1258" y="492"/>
                  </a:lnTo>
                  <a:lnTo>
                    <a:pt x="1257" y="495"/>
                  </a:lnTo>
                  <a:lnTo>
                    <a:pt x="1249" y="497"/>
                  </a:lnTo>
                  <a:lnTo>
                    <a:pt x="1241" y="496"/>
                  </a:lnTo>
                  <a:lnTo>
                    <a:pt x="1233" y="494"/>
                  </a:lnTo>
                  <a:lnTo>
                    <a:pt x="1216" y="486"/>
                  </a:lnTo>
                  <a:lnTo>
                    <a:pt x="1208" y="483"/>
                  </a:lnTo>
                  <a:lnTo>
                    <a:pt x="1198" y="475"/>
                  </a:lnTo>
                  <a:lnTo>
                    <a:pt x="1187" y="471"/>
                  </a:lnTo>
                  <a:lnTo>
                    <a:pt x="1176" y="469"/>
                  </a:lnTo>
                  <a:lnTo>
                    <a:pt x="1165" y="471"/>
                  </a:lnTo>
                  <a:lnTo>
                    <a:pt x="1153" y="476"/>
                  </a:lnTo>
                  <a:lnTo>
                    <a:pt x="1127" y="490"/>
                  </a:lnTo>
                  <a:lnTo>
                    <a:pt x="1101" y="505"/>
                  </a:lnTo>
                  <a:lnTo>
                    <a:pt x="1075" y="521"/>
                  </a:lnTo>
                  <a:lnTo>
                    <a:pt x="1052" y="540"/>
                  </a:lnTo>
                  <a:lnTo>
                    <a:pt x="1045" y="539"/>
                  </a:lnTo>
                  <a:lnTo>
                    <a:pt x="1029" y="526"/>
                  </a:lnTo>
                  <a:lnTo>
                    <a:pt x="1001" y="498"/>
                  </a:lnTo>
                  <a:lnTo>
                    <a:pt x="986" y="486"/>
                  </a:lnTo>
                  <a:lnTo>
                    <a:pt x="969" y="474"/>
                  </a:lnTo>
                  <a:lnTo>
                    <a:pt x="966" y="476"/>
                  </a:lnTo>
                  <a:lnTo>
                    <a:pt x="955" y="459"/>
                  </a:lnTo>
                  <a:lnTo>
                    <a:pt x="945" y="442"/>
                  </a:lnTo>
                  <a:lnTo>
                    <a:pt x="936" y="424"/>
                  </a:lnTo>
                  <a:lnTo>
                    <a:pt x="928" y="406"/>
                  </a:lnTo>
                  <a:lnTo>
                    <a:pt x="919" y="387"/>
                  </a:lnTo>
                  <a:lnTo>
                    <a:pt x="910" y="370"/>
                  </a:lnTo>
                  <a:lnTo>
                    <a:pt x="899" y="351"/>
                  </a:lnTo>
                  <a:lnTo>
                    <a:pt x="891" y="331"/>
                  </a:lnTo>
                  <a:lnTo>
                    <a:pt x="877" y="290"/>
                  </a:lnTo>
                  <a:lnTo>
                    <a:pt x="869" y="270"/>
                  </a:lnTo>
                  <a:lnTo>
                    <a:pt x="860" y="251"/>
                  </a:lnTo>
                  <a:lnTo>
                    <a:pt x="849" y="232"/>
                  </a:lnTo>
                  <a:lnTo>
                    <a:pt x="848" y="230"/>
                  </a:lnTo>
                  <a:lnTo>
                    <a:pt x="848" y="229"/>
                  </a:lnTo>
                  <a:lnTo>
                    <a:pt x="849" y="228"/>
                  </a:lnTo>
                  <a:lnTo>
                    <a:pt x="849" y="225"/>
                  </a:lnTo>
                  <a:lnTo>
                    <a:pt x="847" y="223"/>
                  </a:lnTo>
                  <a:lnTo>
                    <a:pt x="845" y="222"/>
                  </a:lnTo>
                  <a:lnTo>
                    <a:pt x="844" y="220"/>
                  </a:lnTo>
                  <a:lnTo>
                    <a:pt x="840" y="218"/>
                  </a:lnTo>
                  <a:lnTo>
                    <a:pt x="835" y="218"/>
                  </a:lnTo>
                  <a:lnTo>
                    <a:pt x="831" y="228"/>
                  </a:lnTo>
                  <a:lnTo>
                    <a:pt x="830" y="238"/>
                  </a:lnTo>
                  <a:lnTo>
                    <a:pt x="832" y="249"/>
                  </a:lnTo>
                  <a:lnTo>
                    <a:pt x="835" y="259"/>
                  </a:lnTo>
                  <a:lnTo>
                    <a:pt x="841" y="268"/>
                  </a:lnTo>
                  <a:lnTo>
                    <a:pt x="846" y="278"/>
                  </a:lnTo>
                  <a:lnTo>
                    <a:pt x="852" y="286"/>
                  </a:lnTo>
                  <a:lnTo>
                    <a:pt x="857" y="295"/>
                  </a:lnTo>
                  <a:lnTo>
                    <a:pt x="865" y="319"/>
                  </a:lnTo>
                  <a:lnTo>
                    <a:pt x="875" y="343"/>
                  </a:lnTo>
                  <a:lnTo>
                    <a:pt x="885" y="365"/>
                  </a:lnTo>
                  <a:lnTo>
                    <a:pt x="896" y="388"/>
                  </a:lnTo>
                  <a:lnTo>
                    <a:pt x="906" y="412"/>
                  </a:lnTo>
                  <a:lnTo>
                    <a:pt x="923" y="453"/>
                  </a:lnTo>
                  <a:lnTo>
                    <a:pt x="942" y="493"/>
                  </a:lnTo>
                  <a:lnTo>
                    <a:pt x="963" y="533"/>
                  </a:lnTo>
                  <a:lnTo>
                    <a:pt x="985" y="573"/>
                  </a:lnTo>
                  <a:lnTo>
                    <a:pt x="1004" y="612"/>
                  </a:lnTo>
                  <a:lnTo>
                    <a:pt x="1016" y="650"/>
                  </a:lnTo>
                  <a:lnTo>
                    <a:pt x="1024" y="687"/>
                  </a:lnTo>
                  <a:lnTo>
                    <a:pt x="1032" y="725"/>
                  </a:lnTo>
                  <a:lnTo>
                    <a:pt x="1037" y="762"/>
                  </a:lnTo>
                  <a:lnTo>
                    <a:pt x="1041" y="801"/>
                  </a:lnTo>
                  <a:lnTo>
                    <a:pt x="1044" y="840"/>
                  </a:lnTo>
                  <a:lnTo>
                    <a:pt x="1048" y="880"/>
                  </a:lnTo>
                  <a:lnTo>
                    <a:pt x="1054" y="896"/>
                  </a:lnTo>
                  <a:lnTo>
                    <a:pt x="1056" y="913"/>
                  </a:lnTo>
                  <a:lnTo>
                    <a:pt x="1057" y="929"/>
                  </a:lnTo>
                  <a:lnTo>
                    <a:pt x="1059" y="964"/>
                  </a:lnTo>
                  <a:lnTo>
                    <a:pt x="1061" y="980"/>
                  </a:lnTo>
                  <a:lnTo>
                    <a:pt x="1067" y="996"/>
                  </a:lnTo>
                  <a:lnTo>
                    <a:pt x="1071" y="1042"/>
                  </a:lnTo>
                  <a:lnTo>
                    <a:pt x="1077" y="1087"/>
                  </a:lnTo>
                  <a:lnTo>
                    <a:pt x="1084" y="1132"/>
                  </a:lnTo>
                  <a:lnTo>
                    <a:pt x="1091" y="1178"/>
                  </a:lnTo>
                  <a:lnTo>
                    <a:pt x="1098" y="1223"/>
                  </a:lnTo>
                  <a:lnTo>
                    <a:pt x="1102" y="1270"/>
                  </a:lnTo>
                  <a:lnTo>
                    <a:pt x="1073" y="1277"/>
                  </a:lnTo>
                  <a:lnTo>
                    <a:pt x="1045" y="1283"/>
                  </a:lnTo>
                  <a:lnTo>
                    <a:pt x="1015" y="1286"/>
                  </a:lnTo>
                  <a:lnTo>
                    <a:pt x="924" y="1292"/>
                  </a:lnTo>
                  <a:lnTo>
                    <a:pt x="894" y="1294"/>
                  </a:lnTo>
                  <a:lnTo>
                    <a:pt x="864" y="1297"/>
                  </a:lnTo>
                  <a:lnTo>
                    <a:pt x="834" y="1302"/>
                  </a:lnTo>
                  <a:lnTo>
                    <a:pt x="753" y="1303"/>
                  </a:lnTo>
                  <a:lnTo>
                    <a:pt x="673" y="1306"/>
                  </a:lnTo>
                  <a:lnTo>
                    <a:pt x="595" y="1308"/>
                  </a:lnTo>
                  <a:lnTo>
                    <a:pt x="565" y="1306"/>
                  </a:lnTo>
                  <a:lnTo>
                    <a:pt x="535" y="1304"/>
                  </a:lnTo>
                  <a:lnTo>
                    <a:pt x="503" y="1302"/>
                  </a:lnTo>
                  <a:lnTo>
                    <a:pt x="473" y="1298"/>
                  </a:lnTo>
                  <a:lnTo>
                    <a:pt x="443" y="1293"/>
                  </a:lnTo>
                  <a:lnTo>
                    <a:pt x="415" y="1285"/>
                  </a:lnTo>
                  <a:lnTo>
                    <a:pt x="399" y="1282"/>
                  </a:lnTo>
                  <a:lnTo>
                    <a:pt x="383" y="1277"/>
                  </a:lnTo>
                  <a:lnTo>
                    <a:pt x="353" y="1265"/>
                  </a:lnTo>
                  <a:lnTo>
                    <a:pt x="380" y="1096"/>
                  </a:lnTo>
                  <a:lnTo>
                    <a:pt x="390" y="1061"/>
                  </a:lnTo>
                  <a:lnTo>
                    <a:pt x="399" y="1027"/>
                  </a:lnTo>
                  <a:lnTo>
                    <a:pt x="409" y="958"/>
                  </a:lnTo>
                  <a:lnTo>
                    <a:pt x="413" y="922"/>
                  </a:lnTo>
                  <a:lnTo>
                    <a:pt x="418" y="887"/>
                  </a:lnTo>
                  <a:lnTo>
                    <a:pt x="424" y="850"/>
                  </a:lnTo>
                  <a:lnTo>
                    <a:pt x="439" y="766"/>
                  </a:lnTo>
                  <a:lnTo>
                    <a:pt x="453" y="682"/>
                  </a:lnTo>
                  <a:lnTo>
                    <a:pt x="466" y="598"/>
                  </a:lnTo>
                  <a:lnTo>
                    <a:pt x="469" y="587"/>
                  </a:lnTo>
                  <a:lnTo>
                    <a:pt x="474" y="578"/>
                  </a:lnTo>
                  <a:lnTo>
                    <a:pt x="481" y="569"/>
                  </a:lnTo>
                  <a:lnTo>
                    <a:pt x="497" y="552"/>
                  </a:lnTo>
                  <a:lnTo>
                    <a:pt x="504" y="544"/>
                  </a:lnTo>
                  <a:lnTo>
                    <a:pt x="510" y="535"/>
                  </a:lnTo>
                  <a:lnTo>
                    <a:pt x="511" y="507"/>
                  </a:lnTo>
                  <a:lnTo>
                    <a:pt x="514" y="477"/>
                  </a:lnTo>
                  <a:lnTo>
                    <a:pt x="517" y="449"/>
                  </a:lnTo>
                  <a:lnTo>
                    <a:pt x="513" y="445"/>
                  </a:lnTo>
                  <a:lnTo>
                    <a:pt x="512" y="440"/>
                  </a:lnTo>
                  <a:lnTo>
                    <a:pt x="513" y="434"/>
                  </a:lnTo>
                  <a:lnTo>
                    <a:pt x="515" y="429"/>
                  </a:lnTo>
                  <a:lnTo>
                    <a:pt x="516" y="423"/>
                  </a:lnTo>
                  <a:lnTo>
                    <a:pt x="517" y="418"/>
                  </a:lnTo>
                  <a:lnTo>
                    <a:pt x="523" y="415"/>
                  </a:lnTo>
                  <a:lnTo>
                    <a:pt x="529" y="413"/>
                  </a:lnTo>
                  <a:lnTo>
                    <a:pt x="541" y="411"/>
                  </a:lnTo>
                  <a:lnTo>
                    <a:pt x="547" y="408"/>
                  </a:lnTo>
                  <a:lnTo>
                    <a:pt x="552" y="404"/>
                  </a:lnTo>
                  <a:lnTo>
                    <a:pt x="564" y="411"/>
                  </a:lnTo>
                  <a:lnTo>
                    <a:pt x="576" y="420"/>
                  </a:lnTo>
                  <a:lnTo>
                    <a:pt x="587" y="429"/>
                  </a:lnTo>
                  <a:lnTo>
                    <a:pt x="599" y="437"/>
                  </a:lnTo>
                  <a:lnTo>
                    <a:pt x="611" y="443"/>
                  </a:lnTo>
                  <a:lnTo>
                    <a:pt x="595" y="427"/>
                  </a:lnTo>
                  <a:lnTo>
                    <a:pt x="577" y="411"/>
                  </a:lnTo>
                  <a:lnTo>
                    <a:pt x="559" y="393"/>
                  </a:lnTo>
                  <a:lnTo>
                    <a:pt x="542" y="376"/>
                  </a:lnTo>
                  <a:lnTo>
                    <a:pt x="526" y="357"/>
                  </a:lnTo>
                  <a:lnTo>
                    <a:pt x="511" y="337"/>
                  </a:lnTo>
                  <a:lnTo>
                    <a:pt x="530" y="343"/>
                  </a:lnTo>
                  <a:lnTo>
                    <a:pt x="548" y="351"/>
                  </a:lnTo>
                  <a:lnTo>
                    <a:pt x="565" y="360"/>
                  </a:lnTo>
                  <a:lnTo>
                    <a:pt x="582" y="371"/>
                  </a:lnTo>
                  <a:lnTo>
                    <a:pt x="599" y="381"/>
                  </a:lnTo>
                  <a:lnTo>
                    <a:pt x="601" y="380"/>
                  </a:lnTo>
                  <a:lnTo>
                    <a:pt x="602" y="378"/>
                  </a:lnTo>
                  <a:lnTo>
                    <a:pt x="602" y="377"/>
                  </a:lnTo>
                  <a:lnTo>
                    <a:pt x="601" y="376"/>
                  </a:lnTo>
                  <a:lnTo>
                    <a:pt x="601" y="375"/>
                  </a:lnTo>
                  <a:lnTo>
                    <a:pt x="599" y="374"/>
                  </a:lnTo>
                  <a:lnTo>
                    <a:pt x="598" y="373"/>
                  </a:lnTo>
                  <a:lnTo>
                    <a:pt x="597" y="371"/>
                  </a:lnTo>
                  <a:lnTo>
                    <a:pt x="595" y="369"/>
                  </a:lnTo>
                  <a:lnTo>
                    <a:pt x="595" y="367"/>
                  </a:lnTo>
                  <a:lnTo>
                    <a:pt x="588" y="363"/>
                  </a:lnTo>
                  <a:lnTo>
                    <a:pt x="569" y="348"/>
                  </a:lnTo>
                  <a:lnTo>
                    <a:pt x="524" y="315"/>
                  </a:lnTo>
                  <a:lnTo>
                    <a:pt x="524" y="312"/>
                  </a:lnTo>
                  <a:lnTo>
                    <a:pt x="525" y="310"/>
                  </a:lnTo>
                  <a:lnTo>
                    <a:pt x="526" y="309"/>
                  </a:lnTo>
                  <a:lnTo>
                    <a:pt x="532" y="306"/>
                  </a:lnTo>
                  <a:lnTo>
                    <a:pt x="536" y="302"/>
                  </a:lnTo>
                  <a:lnTo>
                    <a:pt x="557" y="319"/>
                  </a:lnTo>
                  <a:lnTo>
                    <a:pt x="580" y="335"/>
                  </a:lnTo>
                  <a:lnTo>
                    <a:pt x="605" y="348"/>
                  </a:lnTo>
                  <a:lnTo>
                    <a:pt x="629" y="359"/>
                  </a:lnTo>
                  <a:lnTo>
                    <a:pt x="655" y="369"/>
                  </a:lnTo>
                  <a:lnTo>
                    <a:pt x="680" y="378"/>
                  </a:lnTo>
                  <a:lnTo>
                    <a:pt x="705" y="386"/>
                  </a:lnTo>
                  <a:lnTo>
                    <a:pt x="700" y="382"/>
                  </a:lnTo>
                  <a:lnTo>
                    <a:pt x="694" y="376"/>
                  </a:lnTo>
                  <a:lnTo>
                    <a:pt x="686" y="371"/>
                  </a:lnTo>
                  <a:lnTo>
                    <a:pt x="679" y="366"/>
                  </a:lnTo>
                  <a:lnTo>
                    <a:pt x="655" y="355"/>
                  </a:lnTo>
                  <a:lnTo>
                    <a:pt x="629" y="344"/>
                  </a:lnTo>
                  <a:lnTo>
                    <a:pt x="605" y="333"/>
                  </a:lnTo>
                  <a:lnTo>
                    <a:pt x="581" y="319"/>
                  </a:lnTo>
                  <a:lnTo>
                    <a:pt x="558" y="303"/>
                  </a:lnTo>
                  <a:lnTo>
                    <a:pt x="558" y="301"/>
                  </a:lnTo>
                  <a:lnTo>
                    <a:pt x="557" y="299"/>
                  </a:lnTo>
                  <a:lnTo>
                    <a:pt x="553" y="295"/>
                  </a:lnTo>
                  <a:lnTo>
                    <a:pt x="551" y="295"/>
                  </a:lnTo>
                  <a:lnTo>
                    <a:pt x="549" y="294"/>
                  </a:lnTo>
                  <a:lnTo>
                    <a:pt x="547" y="294"/>
                  </a:lnTo>
                  <a:lnTo>
                    <a:pt x="548" y="281"/>
                  </a:lnTo>
                  <a:lnTo>
                    <a:pt x="547" y="267"/>
                  </a:lnTo>
                  <a:lnTo>
                    <a:pt x="545" y="254"/>
                  </a:lnTo>
                  <a:lnTo>
                    <a:pt x="542" y="241"/>
                  </a:lnTo>
                  <a:lnTo>
                    <a:pt x="537" y="229"/>
                  </a:lnTo>
                  <a:lnTo>
                    <a:pt x="531" y="219"/>
                  </a:lnTo>
                  <a:lnTo>
                    <a:pt x="523" y="211"/>
                  </a:lnTo>
                  <a:lnTo>
                    <a:pt x="522" y="216"/>
                  </a:lnTo>
                  <a:lnTo>
                    <a:pt x="523" y="220"/>
                  </a:lnTo>
                  <a:lnTo>
                    <a:pt x="526" y="224"/>
                  </a:lnTo>
                  <a:lnTo>
                    <a:pt x="528" y="228"/>
                  </a:lnTo>
                  <a:lnTo>
                    <a:pt x="530" y="233"/>
                  </a:lnTo>
                  <a:lnTo>
                    <a:pt x="533" y="249"/>
                  </a:lnTo>
                  <a:lnTo>
                    <a:pt x="533" y="263"/>
                  </a:lnTo>
                  <a:lnTo>
                    <a:pt x="532" y="278"/>
                  </a:lnTo>
                  <a:lnTo>
                    <a:pt x="502" y="293"/>
                  </a:lnTo>
                  <a:lnTo>
                    <a:pt x="473" y="306"/>
                  </a:lnTo>
                  <a:lnTo>
                    <a:pt x="414" y="335"/>
                  </a:lnTo>
                  <a:lnTo>
                    <a:pt x="384" y="348"/>
                  </a:lnTo>
                  <a:lnTo>
                    <a:pt x="356" y="361"/>
                  </a:lnTo>
                  <a:lnTo>
                    <a:pt x="326" y="374"/>
                  </a:lnTo>
                  <a:lnTo>
                    <a:pt x="299" y="389"/>
                  </a:lnTo>
                  <a:lnTo>
                    <a:pt x="272" y="407"/>
                  </a:lnTo>
                  <a:lnTo>
                    <a:pt x="245" y="426"/>
                  </a:lnTo>
                  <a:lnTo>
                    <a:pt x="236" y="430"/>
                  </a:lnTo>
                  <a:lnTo>
                    <a:pt x="226" y="432"/>
                  </a:lnTo>
                  <a:lnTo>
                    <a:pt x="216" y="433"/>
                  </a:lnTo>
                  <a:lnTo>
                    <a:pt x="207" y="435"/>
                  </a:lnTo>
                  <a:lnTo>
                    <a:pt x="196" y="438"/>
                  </a:lnTo>
                  <a:lnTo>
                    <a:pt x="187" y="442"/>
                  </a:lnTo>
                  <a:lnTo>
                    <a:pt x="173" y="440"/>
                  </a:lnTo>
                  <a:lnTo>
                    <a:pt x="160" y="439"/>
                  </a:lnTo>
                  <a:lnTo>
                    <a:pt x="148" y="437"/>
                  </a:lnTo>
                  <a:lnTo>
                    <a:pt x="134" y="433"/>
                  </a:lnTo>
                  <a:lnTo>
                    <a:pt x="131" y="436"/>
                  </a:lnTo>
                  <a:lnTo>
                    <a:pt x="145" y="444"/>
                  </a:lnTo>
                  <a:lnTo>
                    <a:pt x="159" y="450"/>
                  </a:lnTo>
                  <a:lnTo>
                    <a:pt x="174" y="454"/>
                  </a:lnTo>
                  <a:lnTo>
                    <a:pt x="190" y="456"/>
                  </a:lnTo>
                  <a:lnTo>
                    <a:pt x="208" y="458"/>
                  </a:lnTo>
                  <a:lnTo>
                    <a:pt x="241" y="453"/>
                  </a:lnTo>
                  <a:lnTo>
                    <a:pt x="229" y="465"/>
                  </a:lnTo>
                  <a:lnTo>
                    <a:pt x="215" y="475"/>
                  </a:lnTo>
                  <a:lnTo>
                    <a:pt x="199" y="485"/>
                  </a:lnTo>
                  <a:lnTo>
                    <a:pt x="184" y="492"/>
                  </a:lnTo>
                  <a:lnTo>
                    <a:pt x="169" y="498"/>
                  </a:lnTo>
                  <a:lnTo>
                    <a:pt x="167" y="502"/>
                  </a:lnTo>
                  <a:lnTo>
                    <a:pt x="164" y="504"/>
                  </a:lnTo>
                  <a:lnTo>
                    <a:pt x="156" y="504"/>
                  </a:lnTo>
                  <a:lnTo>
                    <a:pt x="153" y="503"/>
                  </a:lnTo>
                  <a:lnTo>
                    <a:pt x="150" y="504"/>
                  </a:lnTo>
                  <a:lnTo>
                    <a:pt x="149" y="506"/>
                  </a:lnTo>
                  <a:lnTo>
                    <a:pt x="149" y="507"/>
                  </a:lnTo>
                  <a:lnTo>
                    <a:pt x="151" y="509"/>
                  </a:lnTo>
                  <a:lnTo>
                    <a:pt x="152" y="509"/>
                  </a:lnTo>
                  <a:lnTo>
                    <a:pt x="153" y="510"/>
                  </a:lnTo>
                  <a:lnTo>
                    <a:pt x="155" y="510"/>
                  </a:lnTo>
                  <a:lnTo>
                    <a:pt x="156" y="511"/>
                  </a:lnTo>
                  <a:lnTo>
                    <a:pt x="157" y="511"/>
                  </a:lnTo>
                  <a:lnTo>
                    <a:pt x="158" y="512"/>
                  </a:lnTo>
                  <a:lnTo>
                    <a:pt x="173" y="510"/>
                  </a:lnTo>
                  <a:lnTo>
                    <a:pt x="188" y="507"/>
                  </a:lnTo>
                  <a:lnTo>
                    <a:pt x="203" y="503"/>
                  </a:lnTo>
                  <a:lnTo>
                    <a:pt x="218" y="497"/>
                  </a:lnTo>
                  <a:lnTo>
                    <a:pt x="231" y="490"/>
                  </a:lnTo>
                  <a:lnTo>
                    <a:pt x="233" y="513"/>
                  </a:lnTo>
                  <a:lnTo>
                    <a:pt x="233" y="535"/>
                  </a:lnTo>
                  <a:lnTo>
                    <a:pt x="231" y="560"/>
                  </a:lnTo>
                  <a:lnTo>
                    <a:pt x="229" y="582"/>
                  </a:lnTo>
                  <a:lnTo>
                    <a:pt x="225" y="605"/>
                  </a:lnTo>
                  <a:lnTo>
                    <a:pt x="200" y="613"/>
                  </a:lnTo>
                  <a:lnTo>
                    <a:pt x="176" y="618"/>
                  </a:lnTo>
                  <a:lnTo>
                    <a:pt x="151" y="621"/>
                  </a:lnTo>
                  <a:lnTo>
                    <a:pt x="126" y="620"/>
                  </a:lnTo>
                  <a:lnTo>
                    <a:pt x="101" y="616"/>
                  </a:lnTo>
                  <a:lnTo>
                    <a:pt x="77" y="610"/>
                  </a:lnTo>
                  <a:lnTo>
                    <a:pt x="52" y="602"/>
                  </a:lnTo>
                  <a:lnTo>
                    <a:pt x="30" y="592"/>
                  </a:lnTo>
                  <a:lnTo>
                    <a:pt x="7" y="580"/>
                  </a:lnTo>
                  <a:lnTo>
                    <a:pt x="0" y="574"/>
                  </a:lnTo>
                  <a:lnTo>
                    <a:pt x="4" y="560"/>
                  </a:lnTo>
                  <a:lnTo>
                    <a:pt x="9" y="544"/>
                  </a:lnTo>
                  <a:lnTo>
                    <a:pt x="14" y="529"/>
                  </a:lnTo>
                  <a:lnTo>
                    <a:pt x="19" y="515"/>
                  </a:lnTo>
                  <a:lnTo>
                    <a:pt x="26" y="501"/>
                  </a:lnTo>
                  <a:lnTo>
                    <a:pt x="31" y="480"/>
                  </a:lnTo>
                  <a:lnTo>
                    <a:pt x="35" y="457"/>
                  </a:lnTo>
                  <a:lnTo>
                    <a:pt x="40" y="436"/>
                  </a:lnTo>
                  <a:lnTo>
                    <a:pt x="45" y="414"/>
                  </a:lnTo>
                  <a:lnTo>
                    <a:pt x="50" y="392"/>
                  </a:lnTo>
                  <a:lnTo>
                    <a:pt x="57" y="372"/>
                  </a:lnTo>
                  <a:lnTo>
                    <a:pt x="66" y="352"/>
                  </a:lnTo>
                  <a:lnTo>
                    <a:pt x="77" y="334"/>
                  </a:lnTo>
                  <a:lnTo>
                    <a:pt x="90" y="316"/>
                  </a:lnTo>
                  <a:lnTo>
                    <a:pt x="108" y="316"/>
                  </a:lnTo>
                  <a:lnTo>
                    <a:pt x="125" y="318"/>
                  </a:lnTo>
                  <a:lnTo>
                    <a:pt x="160" y="320"/>
                  </a:lnTo>
                  <a:lnTo>
                    <a:pt x="177" y="318"/>
                  </a:lnTo>
                  <a:lnTo>
                    <a:pt x="206" y="314"/>
                  </a:lnTo>
                  <a:lnTo>
                    <a:pt x="233" y="307"/>
                  </a:lnTo>
                  <a:lnTo>
                    <a:pt x="259" y="297"/>
                  </a:lnTo>
                  <a:lnTo>
                    <a:pt x="285" y="285"/>
                  </a:lnTo>
                  <a:lnTo>
                    <a:pt x="310" y="271"/>
                  </a:lnTo>
                  <a:lnTo>
                    <a:pt x="335" y="256"/>
                  </a:lnTo>
                  <a:lnTo>
                    <a:pt x="359" y="239"/>
                  </a:lnTo>
                  <a:lnTo>
                    <a:pt x="406" y="207"/>
                  </a:lnTo>
                  <a:lnTo>
                    <a:pt x="452" y="177"/>
                  </a:lnTo>
                  <a:lnTo>
                    <a:pt x="454" y="162"/>
                  </a:lnTo>
                  <a:lnTo>
                    <a:pt x="453" y="147"/>
                  </a:lnTo>
                  <a:lnTo>
                    <a:pt x="451" y="133"/>
                  </a:lnTo>
                  <a:lnTo>
                    <a:pt x="447" y="101"/>
                  </a:lnTo>
                  <a:lnTo>
                    <a:pt x="444" y="91"/>
                  </a:lnTo>
                  <a:lnTo>
                    <a:pt x="438" y="83"/>
                  </a:lnTo>
                  <a:lnTo>
                    <a:pt x="422" y="69"/>
                  </a:lnTo>
                  <a:lnTo>
                    <a:pt x="413" y="62"/>
                  </a:lnTo>
                  <a:lnTo>
                    <a:pt x="405" y="56"/>
                  </a:lnTo>
                  <a:lnTo>
                    <a:pt x="412" y="45"/>
                  </a:lnTo>
                  <a:lnTo>
                    <a:pt x="420" y="35"/>
                  </a:lnTo>
                  <a:lnTo>
                    <a:pt x="440" y="17"/>
                  </a:lnTo>
                  <a:lnTo>
                    <a:pt x="463"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83"/>
            <p:cNvSpPr>
              <a:spLocks/>
            </p:cNvSpPr>
            <p:nvPr/>
          </p:nvSpPr>
          <p:spPr bwMode="auto">
            <a:xfrm flipH="1">
              <a:off x="6537129" y="3761002"/>
              <a:ext cx="155367" cy="161824"/>
            </a:xfrm>
            <a:custGeom>
              <a:avLst/>
              <a:gdLst/>
              <a:ahLst/>
              <a:cxnLst>
                <a:cxn ang="0">
                  <a:pos x="200" y="19"/>
                </a:cxn>
                <a:cxn ang="0">
                  <a:pos x="279" y="91"/>
                </a:cxn>
                <a:cxn ang="0">
                  <a:pos x="297" y="131"/>
                </a:cxn>
                <a:cxn ang="0">
                  <a:pos x="282" y="158"/>
                </a:cxn>
                <a:cxn ang="0">
                  <a:pos x="259" y="162"/>
                </a:cxn>
                <a:cxn ang="0">
                  <a:pos x="212" y="145"/>
                </a:cxn>
                <a:cxn ang="0">
                  <a:pos x="173" y="98"/>
                </a:cxn>
                <a:cxn ang="0">
                  <a:pos x="149" y="75"/>
                </a:cxn>
                <a:cxn ang="0">
                  <a:pos x="162" y="132"/>
                </a:cxn>
                <a:cxn ang="0">
                  <a:pos x="146" y="175"/>
                </a:cxn>
                <a:cxn ang="0">
                  <a:pos x="96" y="205"/>
                </a:cxn>
                <a:cxn ang="0">
                  <a:pos x="98" y="216"/>
                </a:cxn>
                <a:cxn ang="0">
                  <a:pos x="140" y="205"/>
                </a:cxn>
                <a:cxn ang="0">
                  <a:pos x="179" y="153"/>
                </a:cxn>
                <a:cxn ang="0">
                  <a:pos x="211" y="178"/>
                </a:cxn>
                <a:cxn ang="0">
                  <a:pos x="124" y="291"/>
                </a:cxn>
                <a:cxn ang="0">
                  <a:pos x="190" y="345"/>
                </a:cxn>
                <a:cxn ang="0">
                  <a:pos x="211" y="326"/>
                </a:cxn>
                <a:cxn ang="0">
                  <a:pos x="291" y="361"/>
                </a:cxn>
                <a:cxn ang="0">
                  <a:pos x="341" y="355"/>
                </a:cxn>
                <a:cxn ang="0">
                  <a:pos x="334" y="339"/>
                </a:cxn>
                <a:cxn ang="0">
                  <a:pos x="288" y="335"/>
                </a:cxn>
                <a:cxn ang="0">
                  <a:pos x="245" y="317"/>
                </a:cxn>
                <a:cxn ang="0">
                  <a:pos x="215" y="279"/>
                </a:cxn>
                <a:cxn ang="0">
                  <a:pos x="229" y="252"/>
                </a:cxn>
                <a:cxn ang="0">
                  <a:pos x="287" y="245"/>
                </a:cxn>
                <a:cxn ang="0">
                  <a:pos x="345" y="264"/>
                </a:cxn>
                <a:cxn ang="0">
                  <a:pos x="380" y="311"/>
                </a:cxn>
                <a:cxn ang="0">
                  <a:pos x="374" y="365"/>
                </a:cxn>
                <a:cxn ang="0">
                  <a:pos x="331" y="397"/>
                </a:cxn>
                <a:cxn ang="0">
                  <a:pos x="264" y="397"/>
                </a:cxn>
                <a:cxn ang="0">
                  <a:pos x="224" y="367"/>
                </a:cxn>
                <a:cxn ang="0">
                  <a:pos x="194" y="356"/>
                </a:cxn>
                <a:cxn ang="0">
                  <a:pos x="159" y="336"/>
                </a:cxn>
                <a:cxn ang="0">
                  <a:pos x="106" y="304"/>
                </a:cxn>
                <a:cxn ang="0">
                  <a:pos x="76" y="344"/>
                </a:cxn>
                <a:cxn ang="0">
                  <a:pos x="60" y="326"/>
                </a:cxn>
                <a:cxn ang="0">
                  <a:pos x="49" y="317"/>
                </a:cxn>
                <a:cxn ang="0">
                  <a:pos x="34" y="326"/>
                </a:cxn>
                <a:cxn ang="0">
                  <a:pos x="23" y="319"/>
                </a:cxn>
                <a:cxn ang="0">
                  <a:pos x="6" y="284"/>
                </a:cxn>
                <a:cxn ang="0">
                  <a:pos x="2" y="222"/>
                </a:cxn>
                <a:cxn ang="0">
                  <a:pos x="22" y="192"/>
                </a:cxn>
                <a:cxn ang="0">
                  <a:pos x="33" y="195"/>
                </a:cxn>
                <a:cxn ang="0">
                  <a:pos x="35" y="225"/>
                </a:cxn>
                <a:cxn ang="0">
                  <a:pos x="55" y="204"/>
                </a:cxn>
                <a:cxn ang="0">
                  <a:pos x="60" y="163"/>
                </a:cxn>
                <a:cxn ang="0">
                  <a:pos x="81" y="91"/>
                </a:cxn>
                <a:cxn ang="0">
                  <a:pos x="121" y="14"/>
                </a:cxn>
              </a:cxnLst>
              <a:rect l="0" t="0" r="r" b="b"/>
              <a:pathLst>
                <a:path w="385" h="401">
                  <a:moveTo>
                    <a:pt x="153" y="0"/>
                  </a:moveTo>
                  <a:lnTo>
                    <a:pt x="165" y="1"/>
                  </a:lnTo>
                  <a:lnTo>
                    <a:pt x="177" y="5"/>
                  </a:lnTo>
                  <a:lnTo>
                    <a:pt x="200" y="19"/>
                  </a:lnTo>
                  <a:lnTo>
                    <a:pt x="222" y="34"/>
                  </a:lnTo>
                  <a:lnTo>
                    <a:pt x="243" y="51"/>
                  </a:lnTo>
                  <a:lnTo>
                    <a:pt x="262" y="70"/>
                  </a:lnTo>
                  <a:lnTo>
                    <a:pt x="279" y="91"/>
                  </a:lnTo>
                  <a:lnTo>
                    <a:pt x="293" y="113"/>
                  </a:lnTo>
                  <a:lnTo>
                    <a:pt x="295" y="111"/>
                  </a:lnTo>
                  <a:lnTo>
                    <a:pt x="297" y="121"/>
                  </a:lnTo>
                  <a:lnTo>
                    <a:pt x="297" y="131"/>
                  </a:lnTo>
                  <a:lnTo>
                    <a:pt x="294" y="140"/>
                  </a:lnTo>
                  <a:lnTo>
                    <a:pt x="290" y="149"/>
                  </a:lnTo>
                  <a:lnTo>
                    <a:pt x="287" y="155"/>
                  </a:lnTo>
                  <a:lnTo>
                    <a:pt x="282" y="158"/>
                  </a:lnTo>
                  <a:lnTo>
                    <a:pt x="277" y="161"/>
                  </a:lnTo>
                  <a:lnTo>
                    <a:pt x="271" y="161"/>
                  </a:lnTo>
                  <a:lnTo>
                    <a:pt x="265" y="162"/>
                  </a:lnTo>
                  <a:lnTo>
                    <a:pt x="259" y="162"/>
                  </a:lnTo>
                  <a:lnTo>
                    <a:pt x="254" y="164"/>
                  </a:lnTo>
                  <a:lnTo>
                    <a:pt x="238" y="161"/>
                  </a:lnTo>
                  <a:lnTo>
                    <a:pt x="225" y="154"/>
                  </a:lnTo>
                  <a:lnTo>
                    <a:pt x="212" y="145"/>
                  </a:lnTo>
                  <a:lnTo>
                    <a:pt x="200" y="135"/>
                  </a:lnTo>
                  <a:lnTo>
                    <a:pt x="190" y="123"/>
                  </a:lnTo>
                  <a:lnTo>
                    <a:pt x="181" y="111"/>
                  </a:lnTo>
                  <a:lnTo>
                    <a:pt x="173" y="98"/>
                  </a:lnTo>
                  <a:lnTo>
                    <a:pt x="170" y="91"/>
                  </a:lnTo>
                  <a:lnTo>
                    <a:pt x="155" y="72"/>
                  </a:lnTo>
                  <a:lnTo>
                    <a:pt x="151" y="65"/>
                  </a:lnTo>
                  <a:lnTo>
                    <a:pt x="149" y="75"/>
                  </a:lnTo>
                  <a:lnTo>
                    <a:pt x="149" y="86"/>
                  </a:lnTo>
                  <a:lnTo>
                    <a:pt x="151" y="96"/>
                  </a:lnTo>
                  <a:lnTo>
                    <a:pt x="160" y="123"/>
                  </a:lnTo>
                  <a:lnTo>
                    <a:pt x="162" y="132"/>
                  </a:lnTo>
                  <a:lnTo>
                    <a:pt x="162" y="142"/>
                  </a:lnTo>
                  <a:lnTo>
                    <a:pt x="160" y="152"/>
                  </a:lnTo>
                  <a:lnTo>
                    <a:pt x="154" y="163"/>
                  </a:lnTo>
                  <a:lnTo>
                    <a:pt x="146" y="175"/>
                  </a:lnTo>
                  <a:lnTo>
                    <a:pt x="136" y="186"/>
                  </a:lnTo>
                  <a:lnTo>
                    <a:pt x="124" y="194"/>
                  </a:lnTo>
                  <a:lnTo>
                    <a:pt x="110" y="201"/>
                  </a:lnTo>
                  <a:lnTo>
                    <a:pt x="96" y="205"/>
                  </a:lnTo>
                  <a:lnTo>
                    <a:pt x="81" y="207"/>
                  </a:lnTo>
                  <a:lnTo>
                    <a:pt x="80" y="211"/>
                  </a:lnTo>
                  <a:lnTo>
                    <a:pt x="89" y="215"/>
                  </a:lnTo>
                  <a:lnTo>
                    <a:pt x="98" y="216"/>
                  </a:lnTo>
                  <a:lnTo>
                    <a:pt x="108" y="216"/>
                  </a:lnTo>
                  <a:lnTo>
                    <a:pt x="118" y="214"/>
                  </a:lnTo>
                  <a:lnTo>
                    <a:pt x="127" y="213"/>
                  </a:lnTo>
                  <a:lnTo>
                    <a:pt x="140" y="205"/>
                  </a:lnTo>
                  <a:lnTo>
                    <a:pt x="152" y="194"/>
                  </a:lnTo>
                  <a:lnTo>
                    <a:pt x="163" y="182"/>
                  </a:lnTo>
                  <a:lnTo>
                    <a:pt x="172" y="169"/>
                  </a:lnTo>
                  <a:lnTo>
                    <a:pt x="179" y="153"/>
                  </a:lnTo>
                  <a:lnTo>
                    <a:pt x="186" y="156"/>
                  </a:lnTo>
                  <a:lnTo>
                    <a:pt x="192" y="162"/>
                  </a:lnTo>
                  <a:lnTo>
                    <a:pt x="204" y="174"/>
                  </a:lnTo>
                  <a:lnTo>
                    <a:pt x="211" y="178"/>
                  </a:lnTo>
                  <a:lnTo>
                    <a:pt x="197" y="198"/>
                  </a:lnTo>
                  <a:lnTo>
                    <a:pt x="182" y="217"/>
                  </a:lnTo>
                  <a:lnTo>
                    <a:pt x="130" y="275"/>
                  </a:lnTo>
                  <a:lnTo>
                    <a:pt x="124" y="291"/>
                  </a:lnTo>
                  <a:lnTo>
                    <a:pt x="148" y="316"/>
                  </a:lnTo>
                  <a:lnTo>
                    <a:pt x="161" y="327"/>
                  </a:lnTo>
                  <a:lnTo>
                    <a:pt x="174" y="337"/>
                  </a:lnTo>
                  <a:lnTo>
                    <a:pt x="190" y="345"/>
                  </a:lnTo>
                  <a:lnTo>
                    <a:pt x="194" y="343"/>
                  </a:lnTo>
                  <a:lnTo>
                    <a:pt x="198" y="339"/>
                  </a:lnTo>
                  <a:lnTo>
                    <a:pt x="206" y="329"/>
                  </a:lnTo>
                  <a:lnTo>
                    <a:pt x="211" y="326"/>
                  </a:lnTo>
                  <a:lnTo>
                    <a:pt x="229" y="338"/>
                  </a:lnTo>
                  <a:lnTo>
                    <a:pt x="250" y="348"/>
                  </a:lnTo>
                  <a:lnTo>
                    <a:pt x="270" y="356"/>
                  </a:lnTo>
                  <a:lnTo>
                    <a:pt x="291" y="361"/>
                  </a:lnTo>
                  <a:lnTo>
                    <a:pt x="313" y="362"/>
                  </a:lnTo>
                  <a:lnTo>
                    <a:pt x="335" y="360"/>
                  </a:lnTo>
                  <a:lnTo>
                    <a:pt x="339" y="358"/>
                  </a:lnTo>
                  <a:lnTo>
                    <a:pt x="341" y="355"/>
                  </a:lnTo>
                  <a:lnTo>
                    <a:pt x="342" y="350"/>
                  </a:lnTo>
                  <a:lnTo>
                    <a:pt x="342" y="346"/>
                  </a:lnTo>
                  <a:lnTo>
                    <a:pt x="341" y="342"/>
                  </a:lnTo>
                  <a:lnTo>
                    <a:pt x="334" y="339"/>
                  </a:lnTo>
                  <a:lnTo>
                    <a:pt x="325" y="338"/>
                  </a:lnTo>
                  <a:lnTo>
                    <a:pt x="317" y="337"/>
                  </a:lnTo>
                  <a:lnTo>
                    <a:pt x="297" y="337"/>
                  </a:lnTo>
                  <a:lnTo>
                    <a:pt x="288" y="335"/>
                  </a:lnTo>
                  <a:lnTo>
                    <a:pt x="278" y="332"/>
                  </a:lnTo>
                  <a:lnTo>
                    <a:pt x="267" y="328"/>
                  </a:lnTo>
                  <a:lnTo>
                    <a:pt x="256" y="323"/>
                  </a:lnTo>
                  <a:lnTo>
                    <a:pt x="245" y="317"/>
                  </a:lnTo>
                  <a:lnTo>
                    <a:pt x="235" y="309"/>
                  </a:lnTo>
                  <a:lnTo>
                    <a:pt x="226" y="301"/>
                  </a:lnTo>
                  <a:lnTo>
                    <a:pt x="220" y="291"/>
                  </a:lnTo>
                  <a:lnTo>
                    <a:pt x="215" y="279"/>
                  </a:lnTo>
                  <a:lnTo>
                    <a:pt x="217" y="271"/>
                  </a:lnTo>
                  <a:lnTo>
                    <a:pt x="220" y="264"/>
                  </a:lnTo>
                  <a:lnTo>
                    <a:pt x="224" y="258"/>
                  </a:lnTo>
                  <a:lnTo>
                    <a:pt x="229" y="252"/>
                  </a:lnTo>
                  <a:lnTo>
                    <a:pt x="244" y="246"/>
                  </a:lnTo>
                  <a:lnTo>
                    <a:pt x="258" y="244"/>
                  </a:lnTo>
                  <a:lnTo>
                    <a:pt x="273" y="243"/>
                  </a:lnTo>
                  <a:lnTo>
                    <a:pt x="287" y="245"/>
                  </a:lnTo>
                  <a:lnTo>
                    <a:pt x="302" y="248"/>
                  </a:lnTo>
                  <a:lnTo>
                    <a:pt x="317" y="252"/>
                  </a:lnTo>
                  <a:lnTo>
                    <a:pt x="331" y="257"/>
                  </a:lnTo>
                  <a:lnTo>
                    <a:pt x="345" y="264"/>
                  </a:lnTo>
                  <a:lnTo>
                    <a:pt x="356" y="273"/>
                  </a:lnTo>
                  <a:lnTo>
                    <a:pt x="366" y="284"/>
                  </a:lnTo>
                  <a:lnTo>
                    <a:pt x="375" y="297"/>
                  </a:lnTo>
                  <a:lnTo>
                    <a:pt x="380" y="311"/>
                  </a:lnTo>
                  <a:lnTo>
                    <a:pt x="384" y="326"/>
                  </a:lnTo>
                  <a:lnTo>
                    <a:pt x="385" y="341"/>
                  </a:lnTo>
                  <a:lnTo>
                    <a:pt x="381" y="353"/>
                  </a:lnTo>
                  <a:lnTo>
                    <a:pt x="374" y="365"/>
                  </a:lnTo>
                  <a:lnTo>
                    <a:pt x="365" y="376"/>
                  </a:lnTo>
                  <a:lnTo>
                    <a:pt x="354" y="385"/>
                  </a:lnTo>
                  <a:lnTo>
                    <a:pt x="343" y="394"/>
                  </a:lnTo>
                  <a:lnTo>
                    <a:pt x="331" y="397"/>
                  </a:lnTo>
                  <a:lnTo>
                    <a:pt x="305" y="401"/>
                  </a:lnTo>
                  <a:lnTo>
                    <a:pt x="290" y="401"/>
                  </a:lnTo>
                  <a:lnTo>
                    <a:pt x="277" y="400"/>
                  </a:lnTo>
                  <a:lnTo>
                    <a:pt x="264" y="397"/>
                  </a:lnTo>
                  <a:lnTo>
                    <a:pt x="251" y="391"/>
                  </a:lnTo>
                  <a:lnTo>
                    <a:pt x="240" y="384"/>
                  </a:lnTo>
                  <a:lnTo>
                    <a:pt x="229" y="374"/>
                  </a:lnTo>
                  <a:lnTo>
                    <a:pt x="224" y="367"/>
                  </a:lnTo>
                  <a:lnTo>
                    <a:pt x="217" y="362"/>
                  </a:lnTo>
                  <a:lnTo>
                    <a:pt x="210" y="359"/>
                  </a:lnTo>
                  <a:lnTo>
                    <a:pt x="202" y="357"/>
                  </a:lnTo>
                  <a:lnTo>
                    <a:pt x="194" y="356"/>
                  </a:lnTo>
                  <a:lnTo>
                    <a:pt x="186" y="354"/>
                  </a:lnTo>
                  <a:lnTo>
                    <a:pt x="179" y="352"/>
                  </a:lnTo>
                  <a:lnTo>
                    <a:pt x="171" y="348"/>
                  </a:lnTo>
                  <a:lnTo>
                    <a:pt x="159" y="336"/>
                  </a:lnTo>
                  <a:lnTo>
                    <a:pt x="131" y="313"/>
                  </a:lnTo>
                  <a:lnTo>
                    <a:pt x="118" y="303"/>
                  </a:lnTo>
                  <a:lnTo>
                    <a:pt x="111" y="303"/>
                  </a:lnTo>
                  <a:lnTo>
                    <a:pt x="106" y="304"/>
                  </a:lnTo>
                  <a:lnTo>
                    <a:pt x="101" y="307"/>
                  </a:lnTo>
                  <a:lnTo>
                    <a:pt x="98" y="311"/>
                  </a:lnTo>
                  <a:lnTo>
                    <a:pt x="104" y="325"/>
                  </a:lnTo>
                  <a:lnTo>
                    <a:pt x="76" y="344"/>
                  </a:lnTo>
                  <a:lnTo>
                    <a:pt x="69" y="337"/>
                  </a:lnTo>
                  <a:lnTo>
                    <a:pt x="65" y="334"/>
                  </a:lnTo>
                  <a:lnTo>
                    <a:pt x="62" y="330"/>
                  </a:lnTo>
                  <a:lnTo>
                    <a:pt x="60" y="326"/>
                  </a:lnTo>
                  <a:lnTo>
                    <a:pt x="60" y="321"/>
                  </a:lnTo>
                  <a:lnTo>
                    <a:pt x="57" y="318"/>
                  </a:lnTo>
                  <a:lnTo>
                    <a:pt x="53" y="317"/>
                  </a:lnTo>
                  <a:lnTo>
                    <a:pt x="49" y="317"/>
                  </a:lnTo>
                  <a:lnTo>
                    <a:pt x="44" y="319"/>
                  </a:lnTo>
                  <a:lnTo>
                    <a:pt x="41" y="321"/>
                  </a:lnTo>
                  <a:lnTo>
                    <a:pt x="37" y="325"/>
                  </a:lnTo>
                  <a:lnTo>
                    <a:pt x="34" y="326"/>
                  </a:lnTo>
                  <a:lnTo>
                    <a:pt x="31" y="326"/>
                  </a:lnTo>
                  <a:lnTo>
                    <a:pt x="28" y="327"/>
                  </a:lnTo>
                  <a:lnTo>
                    <a:pt x="25" y="322"/>
                  </a:lnTo>
                  <a:lnTo>
                    <a:pt x="23" y="319"/>
                  </a:lnTo>
                  <a:lnTo>
                    <a:pt x="17" y="310"/>
                  </a:lnTo>
                  <a:lnTo>
                    <a:pt x="14" y="305"/>
                  </a:lnTo>
                  <a:lnTo>
                    <a:pt x="10" y="298"/>
                  </a:lnTo>
                  <a:lnTo>
                    <a:pt x="6" y="284"/>
                  </a:lnTo>
                  <a:lnTo>
                    <a:pt x="3" y="269"/>
                  </a:lnTo>
                  <a:lnTo>
                    <a:pt x="1" y="253"/>
                  </a:lnTo>
                  <a:lnTo>
                    <a:pt x="0" y="238"/>
                  </a:lnTo>
                  <a:lnTo>
                    <a:pt x="2" y="222"/>
                  </a:lnTo>
                  <a:lnTo>
                    <a:pt x="5" y="207"/>
                  </a:lnTo>
                  <a:lnTo>
                    <a:pt x="10" y="193"/>
                  </a:lnTo>
                  <a:lnTo>
                    <a:pt x="13" y="192"/>
                  </a:lnTo>
                  <a:lnTo>
                    <a:pt x="22" y="192"/>
                  </a:lnTo>
                  <a:lnTo>
                    <a:pt x="26" y="193"/>
                  </a:lnTo>
                  <a:lnTo>
                    <a:pt x="30" y="192"/>
                  </a:lnTo>
                  <a:lnTo>
                    <a:pt x="33" y="190"/>
                  </a:lnTo>
                  <a:lnTo>
                    <a:pt x="33" y="195"/>
                  </a:lnTo>
                  <a:lnTo>
                    <a:pt x="30" y="213"/>
                  </a:lnTo>
                  <a:lnTo>
                    <a:pt x="30" y="218"/>
                  </a:lnTo>
                  <a:lnTo>
                    <a:pt x="32" y="222"/>
                  </a:lnTo>
                  <a:lnTo>
                    <a:pt x="35" y="225"/>
                  </a:lnTo>
                  <a:lnTo>
                    <a:pt x="43" y="222"/>
                  </a:lnTo>
                  <a:lnTo>
                    <a:pt x="50" y="217"/>
                  </a:lnTo>
                  <a:lnTo>
                    <a:pt x="53" y="211"/>
                  </a:lnTo>
                  <a:lnTo>
                    <a:pt x="55" y="204"/>
                  </a:lnTo>
                  <a:lnTo>
                    <a:pt x="57" y="196"/>
                  </a:lnTo>
                  <a:lnTo>
                    <a:pt x="57" y="188"/>
                  </a:lnTo>
                  <a:lnTo>
                    <a:pt x="58" y="179"/>
                  </a:lnTo>
                  <a:lnTo>
                    <a:pt x="60" y="163"/>
                  </a:lnTo>
                  <a:lnTo>
                    <a:pt x="63" y="154"/>
                  </a:lnTo>
                  <a:lnTo>
                    <a:pt x="69" y="132"/>
                  </a:lnTo>
                  <a:lnTo>
                    <a:pt x="75" y="111"/>
                  </a:lnTo>
                  <a:lnTo>
                    <a:pt x="81" y="91"/>
                  </a:lnTo>
                  <a:lnTo>
                    <a:pt x="88" y="70"/>
                  </a:lnTo>
                  <a:lnTo>
                    <a:pt x="97" y="51"/>
                  </a:lnTo>
                  <a:lnTo>
                    <a:pt x="107" y="32"/>
                  </a:lnTo>
                  <a:lnTo>
                    <a:pt x="121" y="14"/>
                  </a:lnTo>
                  <a:lnTo>
                    <a:pt x="131" y="8"/>
                  </a:lnTo>
                  <a:lnTo>
                    <a:pt x="142" y="2"/>
                  </a:lnTo>
                  <a:lnTo>
                    <a:pt x="153"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184"/>
            <p:cNvSpPr>
              <a:spLocks/>
            </p:cNvSpPr>
            <p:nvPr/>
          </p:nvSpPr>
          <p:spPr bwMode="auto">
            <a:xfrm flipH="1">
              <a:off x="6857548" y="3774723"/>
              <a:ext cx="93623" cy="21389"/>
            </a:xfrm>
            <a:custGeom>
              <a:avLst/>
              <a:gdLst/>
              <a:ahLst/>
              <a:cxnLst>
                <a:cxn ang="0">
                  <a:pos x="223" y="0"/>
                </a:cxn>
                <a:cxn ang="0">
                  <a:pos x="231" y="0"/>
                </a:cxn>
                <a:cxn ang="0">
                  <a:pos x="232" y="1"/>
                </a:cxn>
                <a:cxn ang="0">
                  <a:pos x="232" y="4"/>
                </a:cxn>
                <a:cxn ang="0">
                  <a:pos x="223" y="14"/>
                </a:cxn>
                <a:cxn ang="0">
                  <a:pos x="211" y="22"/>
                </a:cxn>
                <a:cxn ang="0">
                  <a:pos x="199" y="28"/>
                </a:cxn>
                <a:cxn ang="0">
                  <a:pos x="186" y="33"/>
                </a:cxn>
                <a:cxn ang="0">
                  <a:pos x="172" y="37"/>
                </a:cxn>
                <a:cxn ang="0">
                  <a:pos x="158" y="40"/>
                </a:cxn>
                <a:cxn ang="0">
                  <a:pos x="145" y="43"/>
                </a:cxn>
                <a:cxn ang="0">
                  <a:pos x="122" y="47"/>
                </a:cxn>
                <a:cxn ang="0">
                  <a:pos x="97" y="51"/>
                </a:cxn>
                <a:cxn ang="0">
                  <a:pos x="72" y="53"/>
                </a:cxn>
                <a:cxn ang="0">
                  <a:pos x="47" y="52"/>
                </a:cxn>
                <a:cxn ang="0">
                  <a:pos x="23" y="48"/>
                </a:cxn>
                <a:cxn ang="0">
                  <a:pos x="0" y="43"/>
                </a:cxn>
                <a:cxn ang="0">
                  <a:pos x="53" y="43"/>
                </a:cxn>
                <a:cxn ang="0">
                  <a:pos x="79" y="42"/>
                </a:cxn>
                <a:cxn ang="0">
                  <a:pos x="104" y="40"/>
                </a:cxn>
                <a:cxn ang="0">
                  <a:pos x="131" y="36"/>
                </a:cxn>
                <a:cxn ang="0">
                  <a:pos x="155" y="30"/>
                </a:cxn>
                <a:cxn ang="0">
                  <a:pos x="179" y="23"/>
                </a:cxn>
                <a:cxn ang="0">
                  <a:pos x="202" y="13"/>
                </a:cxn>
                <a:cxn ang="0">
                  <a:pos x="223" y="0"/>
                </a:cxn>
              </a:cxnLst>
              <a:rect l="0" t="0" r="r" b="b"/>
              <a:pathLst>
                <a:path w="232" h="53">
                  <a:moveTo>
                    <a:pt x="223" y="0"/>
                  </a:moveTo>
                  <a:lnTo>
                    <a:pt x="231" y="0"/>
                  </a:lnTo>
                  <a:lnTo>
                    <a:pt x="232" y="1"/>
                  </a:lnTo>
                  <a:lnTo>
                    <a:pt x="232" y="4"/>
                  </a:lnTo>
                  <a:lnTo>
                    <a:pt x="223" y="14"/>
                  </a:lnTo>
                  <a:lnTo>
                    <a:pt x="211" y="22"/>
                  </a:lnTo>
                  <a:lnTo>
                    <a:pt x="199" y="28"/>
                  </a:lnTo>
                  <a:lnTo>
                    <a:pt x="186" y="33"/>
                  </a:lnTo>
                  <a:lnTo>
                    <a:pt x="172" y="37"/>
                  </a:lnTo>
                  <a:lnTo>
                    <a:pt x="158" y="40"/>
                  </a:lnTo>
                  <a:lnTo>
                    <a:pt x="145" y="43"/>
                  </a:lnTo>
                  <a:lnTo>
                    <a:pt x="122" y="47"/>
                  </a:lnTo>
                  <a:lnTo>
                    <a:pt x="97" y="51"/>
                  </a:lnTo>
                  <a:lnTo>
                    <a:pt x="72" y="53"/>
                  </a:lnTo>
                  <a:lnTo>
                    <a:pt x="47" y="52"/>
                  </a:lnTo>
                  <a:lnTo>
                    <a:pt x="23" y="48"/>
                  </a:lnTo>
                  <a:lnTo>
                    <a:pt x="0" y="43"/>
                  </a:lnTo>
                  <a:lnTo>
                    <a:pt x="53" y="43"/>
                  </a:lnTo>
                  <a:lnTo>
                    <a:pt x="79" y="42"/>
                  </a:lnTo>
                  <a:lnTo>
                    <a:pt x="104" y="40"/>
                  </a:lnTo>
                  <a:lnTo>
                    <a:pt x="131" y="36"/>
                  </a:lnTo>
                  <a:lnTo>
                    <a:pt x="155" y="30"/>
                  </a:lnTo>
                  <a:lnTo>
                    <a:pt x="179" y="23"/>
                  </a:lnTo>
                  <a:lnTo>
                    <a:pt x="202" y="1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85"/>
            <p:cNvSpPr>
              <a:spLocks/>
            </p:cNvSpPr>
            <p:nvPr/>
          </p:nvSpPr>
          <p:spPr bwMode="auto">
            <a:xfrm flipH="1">
              <a:off x="6872478" y="3802971"/>
              <a:ext cx="81114" cy="18563"/>
            </a:xfrm>
            <a:custGeom>
              <a:avLst/>
              <a:gdLst/>
              <a:ahLst/>
              <a:cxnLst>
                <a:cxn ang="0">
                  <a:pos x="191" y="0"/>
                </a:cxn>
                <a:cxn ang="0">
                  <a:pos x="198" y="0"/>
                </a:cxn>
                <a:cxn ang="0">
                  <a:pos x="200" y="2"/>
                </a:cxn>
                <a:cxn ang="0">
                  <a:pos x="200" y="4"/>
                </a:cxn>
                <a:cxn ang="0">
                  <a:pos x="201" y="4"/>
                </a:cxn>
                <a:cxn ang="0">
                  <a:pos x="187" y="17"/>
                </a:cxn>
                <a:cxn ang="0">
                  <a:pos x="162" y="24"/>
                </a:cxn>
                <a:cxn ang="0">
                  <a:pos x="139" y="30"/>
                </a:cxn>
                <a:cxn ang="0">
                  <a:pos x="114" y="36"/>
                </a:cxn>
                <a:cxn ang="0">
                  <a:pos x="90" y="41"/>
                </a:cxn>
                <a:cxn ang="0">
                  <a:pos x="65" y="44"/>
                </a:cxn>
                <a:cxn ang="0">
                  <a:pos x="39" y="45"/>
                </a:cxn>
                <a:cxn ang="0">
                  <a:pos x="13" y="44"/>
                </a:cxn>
                <a:cxn ang="0">
                  <a:pos x="11" y="44"/>
                </a:cxn>
                <a:cxn ang="0">
                  <a:pos x="10" y="45"/>
                </a:cxn>
                <a:cxn ang="0">
                  <a:pos x="8" y="45"/>
                </a:cxn>
                <a:cxn ang="0">
                  <a:pos x="6" y="46"/>
                </a:cxn>
                <a:cxn ang="0">
                  <a:pos x="3" y="46"/>
                </a:cxn>
                <a:cxn ang="0">
                  <a:pos x="2" y="45"/>
                </a:cxn>
                <a:cxn ang="0">
                  <a:pos x="0" y="44"/>
                </a:cxn>
                <a:cxn ang="0">
                  <a:pos x="23" y="41"/>
                </a:cxn>
                <a:cxn ang="0">
                  <a:pos x="47" y="38"/>
                </a:cxn>
                <a:cxn ang="0">
                  <a:pos x="73" y="34"/>
                </a:cxn>
                <a:cxn ang="0">
                  <a:pos x="97" y="30"/>
                </a:cxn>
                <a:cxn ang="0">
                  <a:pos x="121" y="25"/>
                </a:cxn>
                <a:cxn ang="0">
                  <a:pos x="146" y="18"/>
                </a:cxn>
                <a:cxn ang="0">
                  <a:pos x="168" y="10"/>
                </a:cxn>
                <a:cxn ang="0">
                  <a:pos x="191" y="0"/>
                </a:cxn>
              </a:cxnLst>
              <a:rect l="0" t="0" r="r" b="b"/>
              <a:pathLst>
                <a:path w="201" h="46">
                  <a:moveTo>
                    <a:pt x="191" y="0"/>
                  </a:moveTo>
                  <a:lnTo>
                    <a:pt x="198" y="0"/>
                  </a:lnTo>
                  <a:lnTo>
                    <a:pt x="200" y="2"/>
                  </a:lnTo>
                  <a:lnTo>
                    <a:pt x="200" y="4"/>
                  </a:lnTo>
                  <a:lnTo>
                    <a:pt x="201" y="4"/>
                  </a:lnTo>
                  <a:lnTo>
                    <a:pt x="187" y="17"/>
                  </a:lnTo>
                  <a:lnTo>
                    <a:pt x="162" y="24"/>
                  </a:lnTo>
                  <a:lnTo>
                    <a:pt x="139" y="30"/>
                  </a:lnTo>
                  <a:lnTo>
                    <a:pt x="114" y="36"/>
                  </a:lnTo>
                  <a:lnTo>
                    <a:pt x="90" y="41"/>
                  </a:lnTo>
                  <a:lnTo>
                    <a:pt x="65" y="44"/>
                  </a:lnTo>
                  <a:lnTo>
                    <a:pt x="39" y="45"/>
                  </a:lnTo>
                  <a:lnTo>
                    <a:pt x="13" y="44"/>
                  </a:lnTo>
                  <a:lnTo>
                    <a:pt x="11" y="44"/>
                  </a:lnTo>
                  <a:lnTo>
                    <a:pt x="10" y="45"/>
                  </a:lnTo>
                  <a:lnTo>
                    <a:pt x="8" y="45"/>
                  </a:lnTo>
                  <a:lnTo>
                    <a:pt x="6" y="46"/>
                  </a:lnTo>
                  <a:lnTo>
                    <a:pt x="3" y="46"/>
                  </a:lnTo>
                  <a:lnTo>
                    <a:pt x="2" y="45"/>
                  </a:lnTo>
                  <a:lnTo>
                    <a:pt x="0" y="44"/>
                  </a:lnTo>
                  <a:lnTo>
                    <a:pt x="23" y="41"/>
                  </a:lnTo>
                  <a:lnTo>
                    <a:pt x="47" y="38"/>
                  </a:lnTo>
                  <a:lnTo>
                    <a:pt x="73" y="34"/>
                  </a:lnTo>
                  <a:lnTo>
                    <a:pt x="97" y="30"/>
                  </a:lnTo>
                  <a:lnTo>
                    <a:pt x="121" y="25"/>
                  </a:lnTo>
                  <a:lnTo>
                    <a:pt x="146" y="18"/>
                  </a:lnTo>
                  <a:lnTo>
                    <a:pt x="168" y="10"/>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186"/>
            <p:cNvSpPr>
              <a:spLocks/>
            </p:cNvSpPr>
            <p:nvPr/>
          </p:nvSpPr>
          <p:spPr bwMode="auto">
            <a:xfrm flipH="1">
              <a:off x="6501616" y="3805393"/>
              <a:ext cx="65375" cy="44391"/>
            </a:xfrm>
            <a:custGeom>
              <a:avLst/>
              <a:gdLst/>
              <a:ahLst/>
              <a:cxnLst>
                <a:cxn ang="0">
                  <a:pos x="99" y="0"/>
                </a:cxn>
                <a:cxn ang="0">
                  <a:pos x="122" y="0"/>
                </a:cxn>
                <a:cxn ang="0">
                  <a:pos x="146" y="2"/>
                </a:cxn>
                <a:cxn ang="0">
                  <a:pos x="156" y="14"/>
                </a:cxn>
                <a:cxn ang="0">
                  <a:pos x="161" y="29"/>
                </a:cxn>
                <a:cxn ang="0">
                  <a:pos x="162" y="43"/>
                </a:cxn>
                <a:cxn ang="0">
                  <a:pos x="161" y="59"/>
                </a:cxn>
                <a:cxn ang="0">
                  <a:pos x="157" y="73"/>
                </a:cxn>
                <a:cxn ang="0">
                  <a:pos x="150" y="86"/>
                </a:cxn>
                <a:cxn ang="0">
                  <a:pos x="142" y="99"/>
                </a:cxn>
                <a:cxn ang="0">
                  <a:pos x="133" y="110"/>
                </a:cxn>
                <a:cxn ang="0">
                  <a:pos x="113" y="99"/>
                </a:cxn>
                <a:cxn ang="0">
                  <a:pos x="94" y="91"/>
                </a:cxn>
                <a:cxn ang="0">
                  <a:pos x="73" y="85"/>
                </a:cxn>
                <a:cxn ang="0">
                  <a:pos x="51" y="80"/>
                </a:cxn>
                <a:cxn ang="0">
                  <a:pos x="30" y="76"/>
                </a:cxn>
                <a:cxn ang="0">
                  <a:pos x="8" y="72"/>
                </a:cxn>
                <a:cxn ang="0">
                  <a:pos x="2" y="67"/>
                </a:cxn>
                <a:cxn ang="0">
                  <a:pos x="0" y="61"/>
                </a:cxn>
                <a:cxn ang="0">
                  <a:pos x="0" y="56"/>
                </a:cxn>
                <a:cxn ang="0">
                  <a:pos x="2" y="49"/>
                </a:cxn>
                <a:cxn ang="0">
                  <a:pos x="11" y="31"/>
                </a:cxn>
                <a:cxn ang="0">
                  <a:pos x="12" y="26"/>
                </a:cxn>
                <a:cxn ang="0">
                  <a:pos x="33" y="17"/>
                </a:cxn>
                <a:cxn ang="0">
                  <a:pos x="54" y="10"/>
                </a:cxn>
                <a:cxn ang="0">
                  <a:pos x="76" y="4"/>
                </a:cxn>
                <a:cxn ang="0">
                  <a:pos x="99" y="0"/>
                </a:cxn>
              </a:cxnLst>
              <a:rect l="0" t="0" r="r" b="b"/>
              <a:pathLst>
                <a:path w="162" h="110">
                  <a:moveTo>
                    <a:pt x="99" y="0"/>
                  </a:moveTo>
                  <a:lnTo>
                    <a:pt x="122" y="0"/>
                  </a:lnTo>
                  <a:lnTo>
                    <a:pt x="146" y="2"/>
                  </a:lnTo>
                  <a:lnTo>
                    <a:pt x="156" y="14"/>
                  </a:lnTo>
                  <a:lnTo>
                    <a:pt x="161" y="29"/>
                  </a:lnTo>
                  <a:lnTo>
                    <a:pt x="162" y="43"/>
                  </a:lnTo>
                  <a:lnTo>
                    <a:pt x="161" y="59"/>
                  </a:lnTo>
                  <a:lnTo>
                    <a:pt x="157" y="73"/>
                  </a:lnTo>
                  <a:lnTo>
                    <a:pt x="150" y="86"/>
                  </a:lnTo>
                  <a:lnTo>
                    <a:pt x="142" y="99"/>
                  </a:lnTo>
                  <a:lnTo>
                    <a:pt x="133" y="110"/>
                  </a:lnTo>
                  <a:lnTo>
                    <a:pt x="113" y="99"/>
                  </a:lnTo>
                  <a:lnTo>
                    <a:pt x="94" y="91"/>
                  </a:lnTo>
                  <a:lnTo>
                    <a:pt x="73" y="85"/>
                  </a:lnTo>
                  <a:lnTo>
                    <a:pt x="51" y="80"/>
                  </a:lnTo>
                  <a:lnTo>
                    <a:pt x="30" y="76"/>
                  </a:lnTo>
                  <a:lnTo>
                    <a:pt x="8" y="72"/>
                  </a:lnTo>
                  <a:lnTo>
                    <a:pt x="2" y="67"/>
                  </a:lnTo>
                  <a:lnTo>
                    <a:pt x="0" y="61"/>
                  </a:lnTo>
                  <a:lnTo>
                    <a:pt x="0" y="56"/>
                  </a:lnTo>
                  <a:lnTo>
                    <a:pt x="2" y="49"/>
                  </a:lnTo>
                  <a:lnTo>
                    <a:pt x="11" y="31"/>
                  </a:lnTo>
                  <a:lnTo>
                    <a:pt x="12" y="26"/>
                  </a:lnTo>
                  <a:lnTo>
                    <a:pt x="33" y="17"/>
                  </a:lnTo>
                  <a:lnTo>
                    <a:pt x="54" y="10"/>
                  </a:lnTo>
                  <a:lnTo>
                    <a:pt x="76" y="4"/>
                  </a:lnTo>
                  <a:lnTo>
                    <a:pt x="99"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187"/>
            <p:cNvSpPr>
              <a:spLocks/>
            </p:cNvSpPr>
            <p:nvPr/>
          </p:nvSpPr>
          <p:spPr bwMode="auto">
            <a:xfrm flipH="1">
              <a:off x="6575466" y="3835256"/>
              <a:ext cx="55690" cy="53672"/>
            </a:xfrm>
            <a:custGeom>
              <a:avLst/>
              <a:gdLst/>
              <a:ahLst/>
              <a:cxnLst>
                <a:cxn ang="0">
                  <a:pos x="76" y="0"/>
                </a:cxn>
                <a:cxn ang="0">
                  <a:pos x="84" y="3"/>
                </a:cxn>
                <a:cxn ang="0">
                  <a:pos x="94" y="5"/>
                </a:cxn>
                <a:cxn ang="0">
                  <a:pos x="103" y="4"/>
                </a:cxn>
                <a:cxn ang="0">
                  <a:pos x="113" y="3"/>
                </a:cxn>
                <a:cxn ang="0">
                  <a:pos x="122" y="2"/>
                </a:cxn>
                <a:cxn ang="0">
                  <a:pos x="138" y="2"/>
                </a:cxn>
                <a:cxn ang="0">
                  <a:pos x="138" y="7"/>
                </a:cxn>
                <a:cxn ang="0">
                  <a:pos x="128" y="12"/>
                </a:cxn>
                <a:cxn ang="0">
                  <a:pos x="120" y="18"/>
                </a:cxn>
                <a:cxn ang="0">
                  <a:pos x="113" y="26"/>
                </a:cxn>
                <a:cxn ang="0">
                  <a:pos x="106" y="35"/>
                </a:cxn>
                <a:cxn ang="0">
                  <a:pos x="93" y="37"/>
                </a:cxn>
                <a:cxn ang="0">
                  <a:pos x="81" y="41"/>
                </a:cxn>
                <a:cxn ang="0">
                  <a:pos x="71" y="47"/>
                </a:cxn>
                <a:cxn ang="0">
                  <a:pos x="62" y="56"/>
                </a:cxn>
                <a:cxn ang="0">
                  <a:pos x="48" y="76"/>
                </a:cxn>
                <a:cxn ang="0">
                  <a:pos x="42" y="87"/>
                </a:cxn>
                <a:cxn ang="0">
                  <a:pos x="40" y="92"/>
                </a:cxn>
                <a:cxn ang="0">
                  <a:pos x="40" y="98"/>
                </a:cxn>
                <a:cxn ang="0">
                  <a:pos x="41" y="103"/>
                </a:cxn>
                <a:cxn ang="0">
                  <a:pos x="43" y="109"/>
                </a:cxn>
                <a:cxn ang="0">
                  <a:pos x="45" y="114"/>
                </a:cxn>
                <a:cxn ang="0">
                  <a:pos x="46" y="119"/>
                </a:cxn>
                <a:cxn ang="0">
                  <a:pos x="46" y="124"/>
                </a:cxn>
                <a:cxn ang="0">
                  <a:pos x="44" y="128"/>
                </a:cxn>
                <a:cxn ang="0">
                  <a:pos x="38" y="133"/>
                </a:cxn>
                <a:cxn ang="0">
                  <a:pos x="27" y="126"/>
                </a:cxn>
                <a:cxn ang="0">
                  <a:pos x="16" y="119"/>
                </a:cxn>
                <a:cxn ang="0">
                  <a:pos x="7" y="110"/>
                </a:cxn>
                <a:cxn ang="0">
                  <a:pos x="0" y="100"/>
                </a:cxn>
                <a:cxn ang="0">
                  <a:pos x="27" y="67"/>
                </a:cxn>
                <a:cxn ang="0">
                  <a:pos x="51" y="33"/>
                </a:cxn>
                <a:cxn ang="0">
                  <a:pos x="76" y="0"/>
                </a:cxn>
              </a:cxnLst>
              <a:rect l="0" t="0" r="r" b="b"/>
              <a:pathLst>
                <a:path w="138" h="133">
                  <a:moveTo>
                    <a:pt x="76" y="0"/>
                  </a:moveTo>
                  <a:lnTo>
                    <a:pt x="84" y="3"/>
                  </a:lnTo>
                  <a:lnTo>
                    <a:pt x="94" y="5"/>
                  </a:lnTo>
                  <a:lnTo>
                    <a:pt x="103" y="4"/>
                  </a:lnTo>
                  <a:lnTo>
                    <a:pt x="113" y="3"/>
                  </a:lnTo>
                  <a:lnTo>
                    <a:pt x="122" y="2"/>
                  </a:lnTo>
                  <a:lnTo>
                    <a:pt x="138" y="2"/>
                  </a:lnTo>
                  <a:lnTo>
                    <a:pt x="138" y="7"/>
                  </a:lnTo>
                  <a:lnTo>
                    <a:pt x="128" y="12"/>
                  </a:lnTo>
                  <a:lnTo>
                    <a:pt x="120" y="18"/>
                  </a:lnTo>
                  <a:lnTo>
                    <a:pt x="113" y="26"/>
                  </a:lnTo>
                  <a:lnTo>
                    <a:pt x="106" y="35"/>
                  </a:lnTo>
                  <a:lnTo>
                    <a:pt x="93" y="37"/>
                  </a:lnTo>
                  <a:lnTo>
                    <a:pt x="81" y="41"/>
                  </a:lnTo>
                  <a:lnTo>
                    <a:pt x="71" y="47"/>
                  </a:lnTo>
                  <a:lnTo>
                    <a:pt x="62" y="56"/>
                  </a:lnTo>
                  <a:lnTo>
                    <a:pt x="48" y="76"/>
                  </a:lnTo>
                  <a:lnTo>
                    <a:pt x="42" y="87"/>
                  </a:lnTo>
                  <a:lnTo>
                    <a:pt x="40" y="92"/>
                  </a:lnTo>
                  <a:lnTo>
                    <a:pt x="40" y="98"/>
                  </a:lnTo>
                  <a:lnTo>
                    <a:pt x="41" y="103"/>
                  </a:lnTo>
                  <a:lnTo>
                    <a:pt x="43" y="109"/>
                  </a:lnTo>
                  <a:lnTo>
                    <a:pt x="45" y="114"/>
                  </a:lnTo>
                  <a:lnTo>
                    <a:pt x="46" y="119"/>
                  </a:lnTo>
                  <a:lnTo>
                    <a:pt x="46" y="124"/>
                  </a:lnTo>
                  <a:lnTo>
                    <a:pt x="44" y="128"/>
                  </a:lnTo>
                  <a:lnTo>
                    <a:pt x="38" y="133"/>
                  </a:lnTo>
                  <a:lnTo>
                    <a:pt x="27" y="126"/>
                  </a:lnTo>
                  <a:lnTo>
                    <a:pt x="16" y="119"/>
                  </a:lnTo>
                  <a:lnTo>
                    <a:pt x="7" y="110"/>
                  </a:lnTo>
                  <a:lnTo>
                    <a:pt x="0" y="100"/>
                  </a:lnTo>
                  <a:lnTo>
                    <a:pt x="27" y="67"/>
                  </a:lnTo>
                  <a:lnTo>
                    <a:pt x="51" y="33"/>
                  </a:lnTo>
                  <a:lnTo>
                    <a:pt x="76"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188"/>
            <p:cNvSpPr>
              <a:spLocks/>
            </p:cNvSpPr>
            <p:nvPr/>
          </p:nvSpPr>
          <p:spPr bwMode="auto">
            <a:xfrm flipH="1">
              <a:off x="6510090" y="3843730"/>
              <a:ext cx="66586" cy="55287"/>
            </a:xfrm>
            <a:custGeom>
              <a:avLst/>
              <a:gdLst/>
              <a:ahLst/>
              <a:cxnLst>
                <a:cxn ang="0">
                  <a:pos x="26" y="0"/>
                </a:cxn>
                <a:cxn ang="0">
                  <a:pos x="39" y="2"/>
                </a:cxn>
                <a:cxn ang="0">
                  <a:pos x="53" y="4"/>
                </a:cxn>
                <a:cxn ang="0">
                  <a:pos x="66" y="6"/>
                </a:cxn>
                <a:cxn ang="0">
                  <a:pos x="81" y="8"/>
                </a:cxn>
                <a:cxn ang="0">
                  <a:pos x="107" y="14"/>
                </a:cxn>
                <a:cxn ang="0">
                  <a:pos x="120" y="19"/>
                </a:cxn>
                <a:cxn ang="0">
                  <a:pos x="131" y="26"/>
                </a:cxn>
                <a:cxn ang="0">
                  <a:pos x="142" y="35"/>
                </a:cxn>
                <a:cxn ang="0">
                  <a:pos x="152" y="45"/>
                </a:cxn>
                <a:cxn ang="0">
                  <a:pos x="160" y="58"/>
                </a:cxn>
                <a:cxn ang="0">
                  <a:pos x="161" y="58"/>
                </a:cxn>
                <a:cxn ang="0">
                  <a:pos x="165" y="78"/>
                </a:cxn>
                <a:cxn ang="0">
                  <a:pos x="165" y="89"/>
                </a:cxn>
                <a:cxn ang="0">
                  <a:pos x="164" y="99"/>
                </a:cxn>
                <a:cxn ang="0">
                  <a:pos x="162" y="108"/>
                </a:cxn>
                <a:cxn ang="0">
                  <a:pos x="156" y="118"/>
                </a:cxn>
                <a:cxn ang="0">
                  <a:pos x="147" y="124"/>
                </a:cxn>
                <a:cxn ang="0">
                  <a:pos x="130" y="134"/>
                </a:cxn>
                <a:cxn ang="0">
                  <a:pos x="121" y="137"/>
                </a:cxn>
                <a:cxn ang="0">
                  <a:pos x="120" y="120"/>
                </a:cxn>
                <a:cxn ang="0">
                  <a:pos x="116" y="102"/>
                </a:cxn>
                <a:cxn ang="0">
                  <a:pos x="110" y="85"/>
                </a:cxn>
                <a:cxn ang="0">
                  <a:pos x="101" y="69"/>
                </a:cxn>
                <a:cxn ang="0">
                  <a:pos x="90" y="55"/>
                </a:cxn>
                <a:cxn ang="0">
                  <a:pos x="76" y="44"/>
                </a:cxn>
                <a:cxn ang="0">
                  <a:pos x="62" y="36"/>
                </a:cxn>
                <a:cxn ang="0">
                  <a:pos x="48" y="29"/>
                </a:cxn>
                <a:cxn ang="0">
                  <a:pos x="32" y="24"/>
                </a:cxn>
                <a:cxn ang="0">
                  <a:pos x="17" y="19"/>
                </a:cxn>
                <a:cxn ang="0">
                  <a:pos x="0" y="15"/>
                </a:cxn>
                <a:cxn ang="0">
                  <a:pos x="5" y="10"/>
                </a:cxn>
                <a:cxn ang="0">
                  <a:pos x="11" y="6"/>
                </a:cxn>
                <a:cxn ang="0">
                  <a:pos x="26" y="0"/>
                </a:cxn>
              </a:cxnLst>
              <a:rect l="0" t="0" r="r" b="b"/>
              <a:pathLst>
                <a:path w="165" h="137">
                  <a:moveTo>
                    <a:pt x="26" y="0"/>
                  </a:moveTo>
                  <a:lnTo>
                    <a:pt x="39" y="2"/>
                  </a:lnTo>
                  <a:lnTo>
                    <a:pt x="53" y="4"/>
                  </a:lnTo>
                  <a:lnTo>
                    <a:pt x="66" y="6"/>
                  </a:lnTo>
                  <a:lnTo>
                    <a:pt x="81" y="8"/>
                  </a:lnTo>
                  <a:lnTo>
                    <a:pt x="107" y="14"/>
                  </a:lnTo>
                  <a:lnTo>
                    <a:pt x="120" y="19"/>
                  </a:lnTo>
                  <a:lnTo>
                    <a:pt x="131" y="26"/>
                  </a:lnTo>
                  <a:lnTo>
                    <a:pt x="142" y="35"/>
                  </a:lnTo>
                  <a:lnTo>
                    <a:pt x="152" y="45"/>
                  </a:lnTo>
                  <a:lnTo>
                    <a:pt x="160" y="58"/>
                  </a:lnTo>
                  <a:lnTo>
                    <a:pt x="161" y="58"/>
                  </a:lnTo>
                  <a:lnTo>
                    <a:pt x="165" y="78"/>
                  </a:lnTo>
                  <a:lnTo>
                    <a:pt x="165" y="89"/>
                  </a:lnTo>
                  <a:lnTo>
                    <a:pt x="164" y="99"/>
                  </a:lnTo>
                  <a:lnTo>
                    <a:pt x="162" y="108"/>
                  </a:lnTo>
                  <a:lnTo>
                    <a:pt x="156" y="118"/>
                  </a:lnTo>
                  <a:lnTo>
                    <a:pt x="147" y="124"/>
                  </a:lnTo>
                  <a:lnTo>
                    <a:pt x="130" y="134"/>
                  </a:lnTo>
                  <a:lnTo>
                    <a:pt x="121" y="137"/>
                  </a:lnTo>
                  <a:lnTo>
                    <a:pt x="120" y="120"/>
                  </a:lnTo>
                  <a:lnTo>
                    <a:pt x="116" y="102"/>
                  </a:lnTo>
                  <a:lnTo>
                    <a:pt x="110" y="85"/>
                  </a:lnTo>
                  <a:lnTo>
                    <a:pt x="101" y="69"/>
                  </a:lnTo>
                  <a:lnTo>
                    <a:pt x="90" y="55"/>
                  </a:lnTo>
                  <a:lnTo>
                    <a:pt x="76" y="44"/>
                  </a:lnTo>
                  <a:lnTo>
                    <a:pt x="62" y="36"/>
                  </a:lnTo>
                  <a:lnTo>
                    <a:pt x="48" y="29"/>
                  </a:lnTo>
                  <a:lnTo>
                    <a:pt x="32" y="24"/>
                  </a:lnTo>
                  <a:lnTo>
                    <a:pt x="17" y="19"/>
                  </a:lnTo>
                  <a:lnTo>
                    <a:pt x="0" y="15"/>
                  </a:lnTo>
                  <a:lnTo>
                    <a:pt x="5" y="10"/>
                  </a:lnTo>
                  <a:lnTo>
                    <a:pt x="11" y="6"/>
                  </a:lnTo>
                  <a:lnTo>
                    <a:pt x="26" y="0"/>
                  </a:lnTo>
                  <a:close/>
                </a:path>
              </a:pathLst>
            </a:custGeom>
            <a:solidFill>
              <a:srgbClr val="F4F3D9"/>
            </a:solidFill>
            <a:ln w="0">
              <a:solidFill>
                <a:srgbClr val="F4F3D9"/>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189"/>
            <p:cNvSpPr>
              <a:spLocks/>
            </p:cNvSpPr>
            <p:nvPr/>
          </p:nvSpPr>
          <p:spPr bwMode="auto">
            <a:xfrm flipH="1">
              <a:off x="6695724" y="3859065"/>
              <a:ext cx="18160" cy="26634"/>
            </a:xfrm>
            <a:custGeom>
              <a:avLst/>
              <a:gdLst/>
              <a:ahLst/>
              <a:cxnLst>
                <a:cxn ang="0">
                  <a:pos x="31" y="0"/>
                </a:cxn>
                <a:cxn ang="0">
                  <a:pos x="34" y="11"/>
                </a:cxn>
                <a:cxn ang="0">
                  <a:pos x="36" y="23"/>
                </a:cxn>
                <a:cxn ang="0">
                  <a:pos x="39" y="36"/>
                </a:cxn>
                <a:cxn ang="0">
                  <a:pos x="41" y="48"/>
                </a:cxn>
                <a:cxn ang="0">
                  <a:pos x="45" y="60"/>
                </a:cxn>
                <a:cxn ang="0">
                  <a:pos x="29" y="60"/>
                </a:cxn>
                <a:cxn ang="0">
                  <a:pos x="16" y="62"/>
                </a:cxn>
                <a:cxn ang="0">
                  <a:pos x="5" y="66"/>
                </a:cxn>
                <a:cxn ang="0">
                  <a:pos x="2" y="58"/>
                </a:cxn>
                <a:cxn ang="0">
                  <a:pos x="1" y="49"/>
                </a:cxn>
                <a:cxn ang="0">
                  <a:pos x="1" y="29"/>
                </a:cxn>
                <a:cxn ang="0">
                  <a:pos x="0" y="20"/>
                </a:cxn>
                <a:cxn ang="0">
                  <a:pos x="31" y="0"/>
                </a:cxn>
              </a:cxnLst>
              <a:rect l="0" t="0" r="r" b="b"/>
              <a:pathLst>
                <a:path w="45" h="66">
                  <a:moveTo>
                    <a:pt x="31" y="0"/>
                  </a:moveTo>
                  <a:lnTo>
                    <a:pt x="34" y="11"/>
                  </a:lnTo>
                  <a:lnTo>
                    <a:pt x="36" y="23"/>
                  </a:lnTo>
                  <a:lnTo>
                    <a:pt x="39" y="36"/>
                  </a:lnTo>
                  <a:lnTo>
                    <a:pt x="41" y="48"/>
                  </a:lnTo>
                  <a:lnTo>
                    <a:pt x="45" y="60"/>
                  </a:lnTo>
                  <a:lnTo>
                    <a:pt x="29" y="60"/>
                  </a:lnTo>
                  <a:lnTo>
                    <a:pt x="16" y="62"/>
                  </a:lnTo>
                  <a:lnTo>
                    <a:pt x="5" y="66"/>
                  </a:lnTo>
                  <a:lnTo>
                    <a:pt x="2" y="58"/>
                  </a:lnTo>
                  <a:lnTo>
                    <a:pt x="1" y="49"/>
                  </a:lnTo>
                  <a:lnTo>
                    <a:pt x="1" y="29"/>
                  </a:lnTo>
                  <a:lnTo>
                    <a:pt x="0" y="20"/>
                  </a:lnTo>
                  <a:lnTo>
                    <a:pt x="31"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190"/>
            <p:cNvSpPr>
              <a:spLocks/>
            </p:cNvSpPr>
            <p:nvPr/>
          </p:nvSpPr>
          <p:spPr bwMode="auto">
            <a:xfrm flipH="1">
              <a:off x="6921712" y="3919597"/>
              <a:ext cx="6861" cy="6456"/>
            </a:xfrm>
            <a:custGeom>
              <a:avLst/>
              <a:gdLst/>
              <a:ahLst/>
              <a:cxnLst>
                <a:cxn ang="0">
                  <a:pos x="8" y="0"/>
                </a:cxn>
                <a:cxn ang="0">
                  <a:pos x="12" y="1"/>
                </a:cxn>
                <a:cxn ang="0">
                  <a:pos x="15" y="3"/>
                </a:cxn>
                <a:cxn ang="0">
                  <a:pos x="17" y="7"/>
                </a:cxn>
                <a:cxn ang="0">
                  <a:pos x="17" y="10"/>
                </a:cxn>
                <a:cxn ang="0">
                  <a:pos x="15" y="14"/>
                </a:cxn>
                <a:cxn ang="0">
                  <a:pos x="13" y="16"/>
                </a:cxn>
                <a:cxn ang="0">
                  <a:pos x="10" y="16"/>
                </a:cxn>
                <a:cxn ang="0">
                  <a:pos x="4" y="14"/>
                </a:cxn>
                <a:cxn ang="0">
                  <a:pos x="1" y="12"/>
                </a:cxn>
                <a:cxn ang="0">
                  <a:pos x="0" y="7"/>
                </a:cxn>
                <a:cxn ang="0">
                  <a:pos x="2" y="4"/>
                </a:cxn>
                <a:cxn ang="0">
                  <a:pos x="5" y="1"/>
                </a:cxn>
                <a:cxn ang="0">
                  <a:pos x="8" y="0"/>
                </a:cxn>
              </a:cxnLst>
              <a:rect l="0" t="0" r="r" b="b"/>
              <a:pathLst>
                <a:path w="17" h="16">
                  <a:moveTo>
                    <a:pt x="8" y="0"/>
                  </a:moveTo>
                  <a:lnTo>
                    <a:pt x="12" y="1"/>
                  </a:lnTo>
                  <a:lnTo>
                    <a:pt x="15" y="3"/>
                  </a:lnTo>
                  <a:lnTo>
                    <a:pt x="17" y="7"/>
                  </a:lnTo>
                  <a:lnTo>
                    <a:pt x="17" y="10"/>
                  </a:lnTo>
                  <a:lnTo>
                    <a:pt x="15" y="14"/>
                  </a:lnTo>
                  <a:lnTo>
                    <a:pt x="13" y="16"/>
                  </a:lnTo>
                  <a:lnTo>
                    <a:pt x="10" y="16"/>
                  </a:lnTo>
                  <a:lnTo>
                    <a:pt x="4" y="14"/>
                  </a:lnTo>
                  <a:lnTo>
                    <a:pt x="1" y="12"/>
                  </a:lnTo>
                  <a:lnTo>
                    <a:pt x="0" y="7"/>
                  </a:lnTo>
                  <a:lnTo>
                    <a:pt x="2" y="4"/>
                  </a:lnTo>
                  <a:lnTo>
                    <a:pt x="5"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191"/>
            <p:cNvSpPr>
              <a:spLocks/>
            </p:cNvSpPr>
            <p:nvPr/>
          </p:nvSpPr>
          <p:spPr bwMode="auto">
            <a:xfrm flipH="1">
              <a:off x="7141647" y="3922826"/>
              <a:ext cx="7264" cy="6456"/>
            </a:xfrm>
            <a:custGeom>
              <a:avLst/>
              <a:gdLst/>
              <a:ahLst/>
              <a:cxnLst>
                <a:cxn ang="0">
                  <a:pos x="6" y="0"/>
                </a:cxn>
                <a:cxn ang="0">
                  <a:pos x="10" y="0"/>
                </a:cxn>
                <a:cxn ang="0">
                  <a:pos x="14" y="2"/>
                </a:cxn>
                <a:cxn ang="0">
                  <a:pos x="17" y="4"/>
                </a:cxn>
                <a:cxn ang="0">
                  <a:pos x="18" y="8"/>
                </a:cxn>
                <a:cxn ang="0">
                  <a:pos x="17" y="8"/>
                </a:cxn>
                <a:cxn ang="0">
                  <a:pos x="16" y="10"/>
                </a:cxn>
                <a:cxn ang="0">
                  <a:pos x="15" y="13"/>
                </a:cxn>
                <a:cxn ang="0">
                  <a:pos x="13" y="14"/>
                </a:cxn>
                <a:cxn ang="0">
                  <a:pos x="10" y="16"/>
                </a:cxn>
                <a:cxn ang="0">
                  <a:pos x="4" y="16"/>
                </a:cxn>
                <a:cxn ang="0">
                  <a:pos x="4" y="15"/>
                </a:cxn>
                <a:cxn ang="0">
                  <a:pos x="3" y="13"/>
                </a:cxn>
                <a:cxn ang="0">
                  <a:pos x="2" y="12"/>
                </a:cxn>
                <a:cxn ang="0">
                  <a:pos x="2" y="11"/>
                </a:cxn>
                <a:cxn ang="0">
                  <a:pos x="0" y="9"/>
                </a:cxn>
                <a:cxn ang="0">
                  <a:pos x="0" y="5"/>
                </a:cxn>
                <a:cxn ang="0">
                  <a:pos x="3" y="2"/>
                </a:cxn>
                <a:cxn ang="0">
                  <a:pos x="6" y="0"/>
                </a:cxn>
              </a:cxnLst>
              <a:rect l="0" t="0" r="r" b="b"/>
              <a:pathLst>
                <a:path w="18" h="16">
                  <a:moveTo>
                    <a:pt x="6" y="0"/>
                  </a:moveTo>
                  <a:lnTo>
                    <a:pt x="10" y="0"/>
                  </a:lnTo>
                  <a:lnTo>
                    <a:pt x="14" y="2"/>
                  </a:lnTo>
                  <a:lnTo>
                    <a:pt x="17" y="4"/>
                  </a:lnTo>
                  <a:lnTo>
                    <a:pt x="18" y="8"/>
                  </a:lnTo>
                  <a:lnTo>
                    <a:pt x="17" y="8"/>
                  </a:lnTo>
                  <a:lnTo>
                    <a:pt x="16" y="10"/>
                  </a:lnTo>
                  <a:lnTo>
                    <a:pt x="15" y="13"/>
                  </a:lnTo>
                  <a:lnTo>
                    <a:pt x="13" y="14"/>
                  </a:lnTo>
                  <a:lnTo>
                    <a:pt x="10" y="16"/>
                  </a:lnTo>
                  <a:lnTo>
                    <a:pt x="4" y="16"/>
                  </a:lnTo>
                  <a:lnTo>
                    <a:pt x="4" y="15"/>
                  </a:lnTo>
                  <a:lnTo>
                    <a:pt x="3" y="13"/>
                  </a:lnTo>
                  <a:lnTo>
                    <a:pt x="2" y="12"/>
                  </a:lnTo>
                  <a:lnTo>
                    <a:pt x="2" y="11"/>
                  </a:lnTo>
                  <a:lnTo>
                    <a:pt x="0" y="9"/>
                  </a:lnTo>
                  <a:lnTo>
                    <a:pt x="0" y="5"/>
                  </a:lnTo>
                  <a:lnTo>
                    <a:pt x="3"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192"/>
            <p:cNvSpPr>
              <a:spLocks/>
            </p:cNvSpPr>
            <p:nvPr/>
          </p:nvSpPr>
          <p:spPr bwMode="auto">
            <a:xfrm flipH="1">
              <a:off x="7155771" y="3924844"/>
              <a:ext cx="6861" cy="5246"/>
            </a:xfrm>
            <a:custGeom>
              <a:avLst/>
              <a:gdLst/>
              <a:ahLst/>
              <a:cxnLst>
                <a:cxn ang="0">
                  <a:pos x="10" y="0"/>
                </a:cxn>
                <a:cxn ang="0">
                  <a:pos x="14" y="0"/>
                </a:cxn>
                <a:cxn ang="0">
                  <a:pos x="16" y="2"/>
                </a:cxn>
                <a:cxn ang="0">
                  <a:pos x="17" y="6"/>
                </a:cxn>
                <a:cxn ang="0">
                  <a:pos x="16" y="6"/>
                </a:cxn>
                <a:cxn ang="0">
                  <a:pos x="15" y="8"/>
                </a:cxn>
                <a:cxn ang="0">
                  <a:pos x="15" y="9"/>
                </a:cxn>
                <a:cxn ang="0">
                  <a:pos x="14" y="11"/>
                </a:cxn>
                <a:cxn ang="0">
                  <a:pos x="12" y="13"/>
                </a:cxn>
                <a:cxn ang="0">
                  <a:pos x="8" y="13"/>
                </a:cxn>
                <a:cxn ang="0">
                  <a:pos x="4" y="11"/>
                </a:cxn>
                <a:cxn ang="0">
                  <a:pos x="0" y="5"/>
                </a:cxn>
                <a:cxn ang="0">
                  <a:pos x="7" y="1"/>
                </a:cxn>
                <a:cxn ang="0">
                  <a:pos x="10" y="0"/>
                </a:cxn>
              </a:cxnLst>
              <a:rect l="0" t="0" r="r" b="b"/>
              <a:pathLst>
                <a:path w="17" h="13">
                  <a:moveTo>
                    <a:pt x="10" y="0"/>
                  </a:moveTo>
                  <a:lnTo>
                    <a:pt x="14" y="0"/>
                  </a:lnTo>
                  <a:lnTo>
                    <a:pt x="16" y="2"/>
                  </a:lnTo>
                  <a:lnTo>
                    <a:pt x="17" y="6"/>
                  </a:lnTo>
                  <a:lnTo>
                    <a:pt x="16" y="6"/>
                  </a:lnTo>
                  <a:lnTo>
                    <a:pt x="15" y="8"/>
                  </a:lnTo>
                  <a:lnTo>
                    <a:pt x="15" y="9"/>
                  </a:lnTo>
                  <a:lnTo>
                    <a:pt x="14" y="11"/>
                  </a:lnTo>
                  <a:lnTo>
                    <a:pt x="12" y="13"/>
                  </a:lnTo>
                  <a:lnTo>
                    <a:pt x="8" y="13"/>
                  </a:lnTo>
                  <a:lnTo>
                    <a:pt x="4" y="11"/>
                  </a:lnTo>
                  <a:lnTo>
                    <a:pt x="0" y="5"/>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193"/>
            <p:cNvSpPr>
              <a:spLocks/>
            </p:cNvSpPr>
            <p:nvPr/>
          </p:nvSpPr>
          <p:spPr bwMode="auto">
            <a:xfrm flipH="1">
              <a:off x="6993140" y="3926458"/>
              <a:ext cx="54883" cy="44391"/>
            </a:xfrm>
            <a:custGeom>
              <a:avLst/>
              <a:gdLst/>
              <a:ahLst/>
              <a:cxnLst>
                <a:cxn ang="0">
                  <a:pos x="66" y="0"/>
                </a:cxn>
                <a:cxn ang="0">
                  <a:pos x="77" y="1"/>
                </a:cxn>
                <a:cxn ang="0">
                  <a:pos x="88" y="4"/>
                </a:cxn>
                <a:cxn ang="0">
                  <a:pos x="97" y="8"/>
                </a:cxn>
                <a:cxn ang="0">
                  <a:pos x="108" y="15"/>
                </a:cxn>
                <a:cxn ang="0">
                  <a:pos x="117" y="21"/>
                </a:cxn>
                <a:cxn ang="0">
                  <a:pos x="126" y="28"/>
                </a:cxn>
                <a:cxn ang="0">
                  <a:pos x="136" y="34"/>
                </a:cxn>
                <a:cxn ang="0">
                  <a:pos x="135" y="35"/>
                </a:cxn>
                <a:cxn ang="0">
                  <a:pos x="135" y="37"/>
                </a:cxn>
                <a:cxn ang="0">
                  <a:pos x="133" y="39"/>
                </a:cxn>
                <a:cxn ang="0">
                  <a:pos x="133" y="40"/>
                </a:cxn>
                <a:cxn ang="0">
                  <a:pos x="132" y="41"/>
                </a:cxn>
                <a:cxn ang="0">
                  <a:pos x="127" y="38"/>
                </a:cxn>
                <a:cxn ang="0">
                  <a:pos x="121" y="33"/>
                </a:cxn>
                <a:cxn ang="0">
                  <a:pos x="109" y="25"/>
                </a:cxn>
                <a:cxn ang="0">
                  <a:pos x="103" y="20"/>
                </a:cxn>
                <a:cxn ang="0">
                  <a:pos x="97" y="17"/>
                </a:cxn>
                <a:cxn ang="0">
                  <a:pos x="94" y="15"/>
                </a:cxn>
                <a:cxn ang="0">
                  <a:pos x="93" y="14"/>
                </a:cxn>
                <a:cxn ang="0">
                  <a:pos x="82" y="15"/>
                </a:cxn>
                <a:cxn ang="0">
                  <a:pos x="73" y="19"/>
                </a:cxn>
                <a:cxn ang="0">
                  <a:pos x="65" y="24"/>
                </a:cxn>
                <a:cxn ang="0">
                  <a:pos x="59" y="31"/>
                </a:cxn>
                <a:cxn ang="0">
                  <a:pos x="53" y="39"/>
                </a:cxn>
                <a:cxn ang="0">
                  <a:pos x="48" y="47"/>
                </a:cxn>
                <a:cxn ang="0">
                  <a:pos x="32" y="75"/>
                </a:cxn>
                <a:cxn ang="0">
                  <a:pos x="26" y="82"/>
                </a:cxn>
                <a:cxn ang="0">
                  <a:pos x="28" y="88"/>
                </a:cxn>
                <a:cxn ang="0">
                  <a:pos x="27" y="94"/>
                </a:cxn>
                <a:cxn ang="0">
                  <a:pos x="25" y="98"/>
                </a:cxn>
                <a:cxn ang="0">
                  <a:pos x="21" y="102"/>
                </a:cxn>
                <a:cxn ang="0">
                  <a:pos x="17" y="105"/>
                </a:cxn>
                <a:cxn ang="0">
                  <a:pos x="11" y="108"/>
                </a:cxn>
                <a:cxn ang="0">
                  <a:pos x="5" y="110"/>
                </a:cxn>
                <a:cxn ang="0">
                  <a:pos x="2" y="109"/>
                </a:cxn>
                <a:cxn ang="0">
                  <a:pos x="0" y="106"/>
                </a:cxn>
                <a:cxn ang="0">
                  <a:pos x="0" y="98"/>
                </a:cxn>
                <a:cxn ang="0">
                  <a:pos x="1" y="94"/>
                </a:cxn>
                <a:cxn ang="0">
                  <a:pos x="1" y="91"/>
                </a:cxn>
                <a:cxn ang="0">
                  <a:pos x="13" y="61"/>
                </a:cxn>
                <a:cxn ang="0">
                  <a:pos x="21" y="46"/>
                </a:cxn>
                <a:cxn ang="0">
                  <a:pos x="30" y="32"/>
                </a:cxn>
                <a:cxn ang="0">
                  <a:pos x="41" y="19"/>
                </a:cxn>
                <a:cxn ang="0">
                  <a:pos x="52" y="9"/>
                </a:cxn>
                <a:cxn ang="0">
                  <a:pos x="66" y="0"/>
                </a:cxn>
              </a:cxnLst>
              <a:rect l="0" t="0" r="r" b="b"/>
              <a:pathLst>
                <a:path w="136" h="110">
                  <a:moveTo>
                    <a:pt x="66" y="0"/>
                  </a:moveTo>
                  <a:lnTo>
                    <a:pt x="77" y="1"/>
                  </a:lnTo>
                  <a:lnTo>
                    <a:pt x="88" y="4"/>
                  </a:lnTo>
                  <a:lnTo>
                    <a:pt x="97" y="8"/>
                  </a:lnTo>
                  <a:lnTo>
                    <a:pt x="108" y="15"/>
                  </a:lnTo>
                  <a:lnTo>
                    <a:pt x="117" y="21"/>
                  </a:lnTo>
                  <a:lnTo>
                    <a:pt x="126" y="28"/>
                  </a:lnTo>
                  <a:lnTo>
                    <a:pt x="136" y="34"/>
                  </a:lnTo>
                  <a:lnTo>
                    <a:pt x="135" y="35"/>
                  </a:lnTo>
                  <a:lnTo>
                    <a:pt x="135" y="37"/>
                  </a:lnTo>
                  <a:lnTo>
                    <a:pt x="133" y="39"/>
                  </a:lnTo>
                  <a:lnTo>
                    <a:pt x="133" y="40"/>
                  </a:lnTo>
                  <a:lnTo>
                    <a:pt x="132" y="41"/>
                  </a:lnTo>
                  <a:lnTo>
                    <a:pt x="127" y="38"/>
                  </a:lnTo>
                  <a:lnTo>
                    <a:pt x="121" y="33"/>
                  </a:lnTo>
                  <a:lnTo>
                    <a:pt x="109" y="25"/>
                  </a:lnTo>
                  <a:lnTo>
                    <a:pt x="103" y="20"/>
                  </a:lnTo>
                  <a:lnTo>
                    <a:pt x="97" y="17"/>
                  </a:lnTo>
                  <a:lnTo>
                    <a:pt x="94" y="15"/>
                  </a:lnTo>
                  <a:lnTo>
                    <a:pt x="93" y="14"/>
                  </a:lnTo>
                  <a:lnTo>
                    <a:pt x="82" y="15"/>
                  </a:lnTo>
                  <a:lnTo>
                    <a:pt x="73" y="19"/>
                  </a:lnTo>
                  <a:lnTo>
                    <a:pt x="65" y="24"/>
                  </a:lnTo>
                  <a:lnTo>
                    <a:pt x="59" y="31"/>
                  </a:lnTo>
                  <a:lnTo>
                    <a:pt x="53" y="39"/>
                  </a:lnTo>
                  <a:lnTo>
                    <a:pt x="48" y="47"/>
                  </a:lnTo>
                  <a:lnTo>
                    <a:pt x="32" y="75"/>
                  </a:lnTo>
                  <a:lnTo>
                    <a:pt x="26" y="82"/>
                  </a:lnTo>
                  <a:lnTo>
                    <a:pt x="28" y="88"/>
                  </a:lnTo>
                  <a:lnTo>
                    <a:pt x="27" y="94"/>
                  </a:lnTo>
                  <a:lnTo>
                    <a:pt x="25" y="98"/>
                  </a:lnTo>
                  <a:lnTo>
                    <a:pt x="21" y="102"/>
                  </a:lnTo>
                  <a:lnTo>
                    <a:pt x="17" y="105"/>
                  </a:lnTo>
                  <a:lnTo>
                    <a:pt x="11" y="108"/>
                  </a:lnTo>
                  <a:lnTo>
                    <a:pt x="5" y="110"/>
                  </a:lnTo>
                  <a:lnTo>
                    <a:pt x="2" y="109"/>
                  </a:lnTo>
                  <a:lnTo>
                    <a:pt x="0" y="106"/>
                  </a:lnTo>
                  <a:lnTo>
                    <a:pt x="0" y="98"/>
                  </a:lnTo>
                  <a:lnTo>
                    <a:pt x="1" y="94"/>
                  </a:lnTo>
                  <a:lnTo>
                    <a:pt x="1" y="91"/>
                  </a:lnTo>
                  <a:lnTo>
                    <a:pt x="13" y="61"/>
                  </a:lnTo>
                  <a:lnTo>
                    <a:pt x="21" y="46"/>
                  </a:lnTo>
                  <a:lnTo>
                    <a:pt x="30" y="32"/>
                  </a:lnTo>
                  <a:lnTo>
                    <a:pt x="41" y="19"/>
                  </a:lnTo>
                  <a:lnTo>
                    <a:pt x="52" y="9"/>
                  </a:lnTo>
                  <a:lnTo>
                    <a:pt x="6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194"/>
            <p:cNvSpPr>
              <a:spLocks/>
            </p:cNvSpPr>
            <p:nvPr/>
          </p:nvSpPr>
          <p:spPr bwMode="auto">
            <a:xfrm flipH="1">
              <a:off x="6905168" y="3929283"/>
              <a:ext cx="6456" cy="5650"/>
            </a:xfrm>
            <a:custGeom>
              <a:avLst/>
              <a:gdLst/>
              <a:ahLst/>
              <a:cxnLst>
                <a:cxn ang="0">
                  <a:pos x="3" y="0"/>
                </a:cxn>
                <a:cxn ang="0">
                  <a:pos x="6" y="0"/>
                </a:cxn>
                <a:cxn ang="0">
                  <a:pos x="9" y="1"/>
                </a:cxn>
                <a:cxn ang="0">
                  <a:pos x="13" y="2"/>
                </a:cxn>
                <a:cxn ang="0">
                  <a:pos x="16" y="2"/>
                </a:cxn>
                <a:cxn ang="0">
                  <a:pos x="15" y="5"/>
                </a:cxn>
                <a:cxn ang="0">
                  <a:pos x="13" y="9"/>
                </a:cxn>
                <a:cxn ang="0">
                  <a:pos x="11" y="11"/>
                </a:cxn>
                <a:cxn ang="0">
                  <a:pos x="9" y="12"/>
                </a:cxn>
                <a:cxn ang="0">
                  <a:pos x="3" y="14"/>
                </a:cxn>
                <a:cxn ang="0">
                  <a:pos x="2" y="12"/>
                </a:cxn>
                <a:cxn ang="0">
                  <a:pos x="2" y="11"/>
                </a:cxn>
                <a:cxn ang="0">
                  <a:pos x="0" y="7"/>
                </a:cxn>
                <a:cxn ang="0">
                  <a:pos x="0" y="2"/>
                </a:cxn>
                <a:cxn ang="0">
                  <a:pos x="3" y="0"/>
                </a:cxn>
              </a:cxnLst>
              <a:rect l="0" t="0" r="r" b="b"/>
              <a:pathLst>
                <a:path w="16" h="14">
                  <a:moveTo>
                    <a:pt x="3" y="0"/>
                  </a:moveTo>
                  <a:lnTo>
                    <a:pt x="6" y="0"/>
                  </a:lnTo>
                  <a:lnTo>
                    <a:pt x="9" y="1"/>
                  </a:lnTo>
                  <a:lnTo>
                    <a:pt x="13" y="2"/>
                  </a:lnTo>
                  <a:lnTo>
                    <a:pt x="16" y="2"/>
                  </a:lnTo>
                  <a:lnTo>
                    <a:pt x="15" y="5"/>
                  </a:lnTo>
                  <a:lnTo>
                    <a:pt x="13" y="9"/>
                  </a:lnTo>
                  <a:lnTo>
                    <a:pt x="11" y="11"/>
                  </a:lnTo>
                  <a:lnTo>
                    <a:pt x="9" y="12"/>
                  </a:lnTo>
                  <a:lnTo>
                    <a:pt x="3" y="14"/>
                  </a:lnTo>
                  <a:lnTo>
                    <a:pt x="2" y="12"/>
                  </a:lnTo>
                  <a:lnTo>
                    <a:pt x="2" y="11"/>
                  </a:lnTo>
                  <a:lnTo>
                    <a:pt x="0" y="7"/>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195"/>
            <p:cNvSpPr>
              <a:spLocks noEditPoints="1"/>
            </p:cNvSpPr>
            <p:nvPr/>
          </p:nvSpPr>
          <p:spPr bwMode="auto">
            <a:xfrm flipH="1">
              <a:off x="6993140" y="3960356"/>
              <a:ext cx="64568" cy="81921"/>
            </a:xfrm>
            <a:custGeom>
              <a:avLst/>
              <a:gdLst/>
              <a:ahLst/>
              <a:cxnLst>
                <a:cxn ang="0">
                  <a:pos x="158" y="3"/>
                </a:cxn>
                <a:cxn ang="0">
                  <a:pos x="158" y="9"/>
                </a:cxn>
                <a:cxn ang="0">
                  <a:pos x="156" y="11"/>
                </a:cxn>
                <a:cxn ang="0">
                  <a:pos x="154" y="12"/>
                </a:cxn>
                <a:cxn ang="0">
                  <a:pos x="142" y="12"/>
                </a:cxn>
                <a:cxn ang="0">
                  <a:pos x="138" y="13"/>
                </a:cxn>
                <a:cxn ang="0">
                  <a:pos x="135" y="14"/>
                </a:cxn>
                <a:cxn ang="0">
                  <a:pos x="132" y="17"/>
                </a:cxn>
                <a:cxn ang="0">
                  <a:pos x="114" y="23"/>
                </a:cxn>
                <a:cxn ang="0">
                  <a:pos x="82" y="39"/>
                </a:cxn>
                <a:cxn ang="0">
                  <a:pos x="67" y="49"/>
                </a:cxn>
                <a:cxn ang="0">
                  <a:pos x="52" y="61"/>
                </a:cxn>
                <a:cxn ang="0">
                  <a:pos x="39" y="74"/>
                </a:cxn>
                <a:cxn ang="0">
                  <a:pos x="28" y="89"/>
                </a:cxn>
                <a:cxn ang="0">
                  <a:pos x="24" y="102"/>
                </a:cxn>
                <a:cxn ang="0">
                  <a:pos x="22" y="115"/>
                </a:cxn>
                <a:cxn ang="0">
                  <a:pos x="21" y="130"/>
                </a:cxn>
                <a:cxn ang="0">
                  <a:pos x="21" y="144"/>
                </a:cxn>
                <a:cxn ang="0">
                  <a:pos x="22" y="156"/>
                </a:cxn>
                <a:cxn ang="0">
                  <a:pos x="25" y="163"/>
                </a:cxn>
                <a:cxn ang="0">
                  <a:pos x="29" y="167"/>
                </a:cxn>
                <a:cxn ang="0">
                  <a:pos x="34" y="170"/>
                </a:cxn>
                <a:cxn ang="0">
                  <a:pos x="40" y="171"/>
                </a:cxn>
                <a:cxn ang="0">
                  <a:pos x="46" y="171"/>
                </a:cxn>
                <a:cxn ang="0">
                  <a:pos x="65" y="168"/>
                </a:cxn>
                <a:cxn ang="0">
                  <a:pos x="100" y="144"/>
                </a:cxn>
                <a:cxn ang="0">
                  <a:pos x="102" y="148"/>
                </a:cxn>
                <a:cxn ang="0">
                  <a:pos x="101" y="151"/>
                </a:cxn>
                <a:cxn ang="0">
                  <a:pos x="99" y="154"/>
                </a:cxn>
                <a:cxn ang="0">
                  <a:pos x="96" y="157"/>
                </a:cxn>
                <a:cxn ang="0">
                  <a:pos x="94" y="160"/>
                </a:cxn>
                <a:cxn ang="0">
                  <a:pos x="53" y="188"/>
                </a:cxn>
                <a:cxn ang="0">
                  <a:pos x="42" y="194"/>
                </a:cxn>
                <a:cxn ang="0">
                  <a:pos x="31" y="199"/>
                </a:cxn>
                <a:cxn ang="0">
                  <a:pos x="19" y="202"/>
                </a:cxn>
                <a:cxn ang="0">
                  <a:pos x="7" y="203"/>
                </a:cxn>
                <a:cxn ang="0">
                  <a:pos x="2" y="191"/>
                </a:cxn>
                <a:cxn ang="0">
                  <a:pos x="0" y="178"/>
                </a:cxn>
                <a:cxn ang="0">
                  <a:pos x="0" y="165"/>
                </a:cxn>
                <a:cxn ang="0">
                  <a:pos x="1" y="151"/>
                </a:cxn>
                <a:cxn ang="0">
                  <a:pos x="1" y="138"/>
                </a:cxn>
                <a:cxn ang="0">
                  <a:pos x="4" y="120"/>
                </a:cxn>
                <a:cxn ang="0">
                  <a:pos x="7" y="104"/>
                </a:cxn>
                <a:cxn ang="0">
                  <a:pos x="12" y="89"/>
                </a:cxn>
                <a:cxn ang="0">
                  <a:pos x="21" y="76"/>
                </a:cxn>
                <a:cxn ang="0">
                  <a:pos x="31" y="65"/>
                </a:cxn>
                <a:cxn ang="0">
                  <a:pos x="42" y="55"/>
                </a:cxn>
                <a:cxn ang="0">
                  <a:pos x="55" y="46"/>
                </a:cxn>
                <a:cxn ang="0">
                  <a:pos x="69" y="39"/>
                </a:cxn>
                <a:cxn ang="0">
                  <a:pos x="83" y="32"/>
                </a:cxn>
                <a:cxn ang="0">
                  <a:pos x="97" y="26"/>
                </a:cxn>
                <a:cxn ang="0">
                  <a:pos x="112" y="21"/>
                </a:cxn>
                <a:cxn ang="0">
                  <a:pos x="141" y="9"/>
                </a:cxn>
                <a:cxn ang="0">
                  <a:pos x="147" y="7"/>
                </a:cxn>
                <a:cxn ang="0">
                  <a:pos x="153" y="4"/>
                </a:cxn>
                <a:cxn ang="0">
                  <a:pos x="158" y="3"/>
                </a:cxn>
                <a:cxn ang="0">
                  <a:pos x="157" y="0"/>
                </a:cxn>
                <a:cxn ang="0">
                  <a:pos x="160" y="2"/>
                </a:cxn>
                <a:cxn ang="0">
                  <a:pos x="158" y="3"/>
                </a:cxn>
                <a:cxn ang="0">
                  <a:pos x="157" y="0"/>
                </a:cxn>
              </a:cxnLst>
              <a:rect l="0" t="0" r="r" b="b"/>
              <a:pathLst>
                <a:path w="160" h="203">
                  <a:moveTo>
                    <a:pt x="158" y="3"/>
                  </a:moveTo>
                  <a:lnTo>
                    <a:pt x="158" y="9"/>
                  </a:lnTo>
                  <a:lnTo>
                    <a:pt x="156" y="11"/>
                  </a:lnTo>
                  <a:lnTo>
                    <a:pt x="154" y="12"/>
                  </a:lnTo>
                  <a:lnTo>
                    <a:pt x="142" y="12"/>
                  </a:lnTo>
                  <a:lnTo>
                    <a:pt x="138" y="13"/>
                  </a:lnTo>
                  <a:lnTo>
                    <a:pt x="135" y="14"/>
                  </a:lnTo>
                  <a:lnTo>
                    <a:pt x="132" y="17"/>
                  </a:lnTo>
                  <a:lnTo>
                    <a:pt x="114" y="23"/>
                  </a:lnTo>
                  <a:lnTo>
                    <a:pt x="82" y="39"/>
                  </a:lnTo>
                  <a:lnTo>
                    <a:pt x="67" y="49"/>
                  </a:lnTo>
                  <a:lnTo>
                    <a:pt x="52" y="61"/>
                  </a:lnTo>
                  <a:lnTo>
                    <a:pt x="39" y="74"/>
                  </a:lnTo>
                  <a:lnTo>
                    <a:pt x="28" y="89"/>
                  </a:lnTo>
                  <a:lnTo>
                    <a:pt x="24" y="102"/>
                  </a:lnTo>
                  <a:lnTo>
                    <a:pt x="22" y="115"/>
                  </a:lnTo>
                  <a:lnTo>
                    <a:pt x="21" y="130"/>
                  </a:lnTo>
                  <a:lnTo>
                    <a:pt x="21" y="144"/>
                  </a:lnTo>
                  <a:lnTo>
                    <a:pt x="22" y="156"/>
                  </a:lnTo>
                  <a:lnTo>
                    <a:pt x="25" y="163"/>
                  </a:lnTo>
                  <a:lnTo>
                    <a:pt x="29" y="167"/>
                  </a:lnTo>
                  <a:lnTo>
                    <a:pt x="34" y="170"/>
                  </a:lnTo>
                  <a:lnTo>
                    <a:pt x="40" y="171"/>
                  </a:lnTo>
                  <a:lnTo>
                    <a:pt x="46" y="171"/>
                  </a:lnTo>
                  <a:lnTo>
                    <a:pt x="65" y="168"/>
                  </a:lnTo>
                  <a:lnTo>
                    <a:pt x="100" y="144"/>
                  </a:lnTo>
                  <a:lnTo>
                    <a:pt x="102" y="148"/>
                  </a:lnTo>
                  <a:lnTo>
                    <a:pt x="101" y="151"/>
                  </a:lnTo>
                  <a:lnTo>
                    <a:pt x="99" y="154"/>
                  </a:lnTo>
                  <a:lnTo>
                    <a:pt x="96" y="157"/>
                  </a:lnTo>
                  <a:lnTo>
                    <a:pt x="94" y="160"/>
                  </a:lnTo>
                  <a:lnTo>
                    <a:pt x="53" y="188"/>
                  </a:lnTo>
                  <a:lnTo>
                    <a:pt x="42" y="194"/>
                  </a:lnTo>
                  <a:lnTo>
                    <a:pt x="31" y="199"/>
                  </a:lnTo>
                  <a:lnTo>
                    <a:pt x="19" y="202"/>
                  </a:lnTo>
                  <a:lnTo>
                    <a:pt x="7" y="203"/>
                  </a:lnTo>
                  <a:lnTo>
                    <a:pt x="2" y="191"/>
                  </a:lnTo>
                  <a:lnTo>
                    <a:pt x="0" y="178"/>
                  </a:lnTo>
                  <a:lnTo>
                    <a:pt x="0" y="165"/>
                  </a:lnTo>
                  <a:lnTo>
                    <a:pt x="1" y="151"/>
                  </a:lnTo>
                  <a:lnTo>
                    <a:pt x="1" y="138"/>
                  </a:lnTo>
                  <a:lnTo>
                    <a:pt x="4" y="120"/>
                  </a:lnTo>
                  <a:lnTo>
                    <a:pt x="7" y="104"/>
                  </a:lnTo>
                  <a:lnTo>
                    <a:pt x="12" y="89"/>
                  </a:lnTo>
                  <a:lnTo>
                    <a:pt x="21" y="76"/>
                  </a:lnTo>
                  <a:lnTo>
                    <a:pt x="31" y="65"/>
                  </a:lnTo>
                  <a:lnTo>
                    <a:pt x="42" y="55"/>
                  </a:lnTo>
                  <a:lnTo>
                    <a:pt x="55" y="46"/>
                  </a:lnTo>
                  <a:lnTo>
                    <a:pt x="69" y="39"/>
                  </a:lnTo>
                  <a:lnTo>
                    <a:pt x="83" y="32"/>
                  </a:lnTo>
                  <a:lnTo>
                    <a:pt x="97" y="26"/>
                  </a:lnTo>
                  <a:lnTo>
                    <a:pt x="112" y="21"/>
                  </a:lnTo>
                  <a:lnTo>
                    <a:pt x="141" y="9"/>
                  </a:lnTo>
                  <a:lnTo>
                    <a:pt x="147" y="7"/>
                  </a:lnTo>
                  <a:lnTo>
                    <a:pt x="153" y="4"/>
                  </a:lnTo>
                  <a:lnTo>
                    <a:pt x="158" y="3"/>
                  </a:lnTo>
                  <a:close/>
                  <a:moveTo>
                    <a:pt x="157" y="0"/>
                  </a:moveTo>
                  <a:lnTo>
                    <a:pt x="160" y="2"/>
                  </a:lnTo>
                  <a:lnTo>
                    <a:pt x="158" y="3"/>
                  </a:lnTo>
                  <a:lnTo>
                    <a:pt x="157"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196"/>
            <p:cNvSpPr>
              <a:spLocks/>
            </p:cNvSpPr>
            <p:nvPr/>
          </p:nvSpPr>
          <p:spPr bwMode="auto">
            <a:xfrm flipH="1">
              <a:off x="7063358" y="3991026"/>
              <a:ext cx="24213" cy="31074"/>
            </a:xfrm>
            <a:custGeom>
              <a:avLst/>
              <a:gdLst/>
              <a:ahLst/>
              <a:cxnLst>
                <a:cxn ang="0">
                  <a:pos x="49" y="0"/>
                </a:cxn>
                <a:cxn ang="0">
                  <a:pos x="50" y="1"/>
                </a:cxn>
                <a:cxn ang="0">
                  <a:pos x="52" y="2"/>
                </a:cxn>
                <a:cxn ang="0">
                  <a:pos x="53" y="3"/>
                </a:cxn>
                <a:cxn ang="0">
                  <a:pos x="55" y="3"/>
                </a:cxn>
                <a:cxn ang="0">
                  <a:pos x="56" y="4"/>
                </a:cxn>
                <a:cxn ang="0">
                  <a:pos x="58" y="5"/>
                </a:cxn>
                <a:cxn ang="0">
                  <a:pos x="59" y="6"/>
                </a:cxn>
                <a:cxn ang="0">
                  <a:pos x="60" y="8"/>
                </a:cxn>
                <a:cxn ang="0">
                  <a:pos x="60" y="11"/>
                </a:cxn>
                <a:cxn ang="0">
                  <a:pos x="58" y="15"/>
                </a:cxn>
                <a:cxn ang="0">
                  <a:pos x="59" y="15"/>
                </a:cxn>
                <a:cxn ang="0">
                  <a:pos x="54" y="23"/>
                </a:cxn>
                <a:cxn ang="0">
                  <a:pos x="47" y="30"/>
                </a:cxn>
                <a:cxn ang="0">
                  <a:pos x="39" y="35"/>
                </a:cxn>
                <a:cxn ang="0">
                  <a:pos x="32" y="46"/>
                </a:cxn>
                <a:cxn ang="0">
                  <a:pos x="24" y="57"/>
                </a:cxn>
                <a:cxn ang="0">
                  <a:pos x="15" y="66"/>
                </a:cxn>
                <a:cxn ang="0">
                  <a:pos x="5" y="77"/>
                </a:cxn>
                <a:cxn ang="0">
                  <a:pos x="1" y="72"/>
                </a:cxn>
                <a:cxn ang="0">
                  <a:pos x="0" y="66"/>
                </a:cxn>
                <a:cxn ang="0">
                  <a:pos x="0" y="46"/>
                </a:cxn>
                <a:cxn ang="0">
                  <a:pos x="17" y="30"/>
                </a:cxn>
                <a:cxn ang="0">
                  <a:pos x="31" y="14"/>
                </a:cxn>
                <a:cxn ang="0">
                  <a:pos x="39" y="6"/>
                </a:cxn>
                <a:cxn ang="0">
                  <a:pos x="49" y="0"/>
                </a:cxn>
              </a:cxnLst>
              <a:rect l="0" t="0" r="r" b="b"/>
              <a:pathLst>
                <a:path w="60" h="77">
                  <a:moveTo>
                    <a:pt x="49" y="0"/>
                  </a:moveTo>
                  <a:lnTo>
                    <a:pt x="50" y="1"/>
                  </a:lnTo>
                  <a:lnTo>
                    <a:pt x="52" y="2"/>
                  </a:lnTo>
                  <a:lnTo>
                    <a:pt x="53" y="3"/>
                  </a:lnTo>
                  <a:lnTo>
                    <a:pt x="55" y="3"/>
                  </a:lnTo>
                  <a:lnTo>
                    <a:pt x="56" y="4"/>
                  </a:lnTo>
                  <a:lnTo>
                    <a:pt x="58" y="5"/>
                  </a:lnTo>
                  <a:lnTo>
                    <a:pt x="59" y="6"/>
                  </a:lnTo>
                  <a:lnTo>
                    <a:pt x="60" y="8"/>
                  </a:lnTo>
                  <a:lnTo>
                    <a:pt x="60" y="11"/>
                  </a:lnTo>
                  <a:lnTo>
                    <a:pt x="58" y="15"/>
                  </a:lnTo>
                  <a:lnTo>
                    <a:pt x="59" y="15"/>
                  </a:lnTo>
                  <a:lnTo>
                    <a:pt x="54" y="23"/>
                  </a:lnTo>
                  <a:lnTo>
                    <a:pt x="47" y="30"/>
                  </a:lnTo>
                  <a:lnTo>
                    <a:pt x="39" y="35"/>
                  </a:lnTo>
                  <a:lnTo>
                    <a:pt x="32" y="46"/>
                  </a:lnTo>
                  <a:lnTo>
                    <a:pt x="24" y="57"/>
                  </a:lnTo>
                  <a:lnTo>
                    <a:pt x="15" y="66"/>
                  </a:lnTo>
                  <a:lnTo>
                    <a:pt x="5" y="77"/>
                  </a:lnTo>
                  <a:lnTo>
                    <a:pt x="1" y="72"/>
                  </a:lnTo>
                  <a:lnTo>
                    <a:pt x="0" y="66"/>
                  </a:lnTo>
                  <a:lnTo>
                    <a:pt x="0" y="46"/>
                  </a:lnTo>
                  <a:lnTo>
                    <a:pt x="17" y="30"/>
                  </a:lnTo>
                  <a:lnTo>
                    <a:pt x="31" y="14"/>
                  </a:lnTo>
                  <a:lnTo>
                    <a:pt x="39" y="6"/>
                  </a:lnTo>
                  <a:lnTo>
                    <a:pt x="49"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197"/>
            <p:cNvSpPr>
              <a:spLocks/>
            </p:cNvSpPr>
            <p:nvPr/>
          </p:nvSpPr>
          <p:spPr bwMode="auto">
            <a:xfrm flipH="1">
              <a:off x="7014529" y="4005150"/>
              <a:ext cx="12510" cy="10088"/>
            </a:xfrm>
            <a:custGeom>
              <a:avLst/>
              <a:gdLst/>
              <a:ahLst/>
              <a:cxnLst>
                <a:cxn ang="0">
                  <a:pos x="31" y="0"/>
                </a:cxn>
                <a:cxn ang="0">
                  <a:pos x="30" y="6"/>
                </a:cxn>
                <a:cxn ang="0">
                  <a:pos x="28" y="11"/>
                </a:cxn>
                <a:cxn ang="0">
                  <a:pos x="20" y="17"/>
                </a:cxn>
                <a:cxn ang="0">
                  <a:pos x="14" y="20"/>
                </a:cxn>
                <a:cxn ang="0">
                  <a:pos x="9" y="21"/>
                </a:cxn>
                <a:cxn ang="0">
                  <a:pos x="4" y="23"/>
                </a:cxn>
                <a:cxn ang="0">
                  <a:pos x="0" y="25"/>
                </a:cxn>
                <a:cxn ang="0">
                  <a:pos x="3" y="19"/>
                </a:cxn>
                <a:cxn ang="0">
                  <a:pos x="8" y="14"/>
                </a:cxn>
                <a:cxn ang="0">
                  <a:pos x="13" y="11"/>
                </a:cxn>
                <a:cxn ang="0">
                  <a:pos x="19" y="7"/>
                </a:cxn>
                <a:cxn ang="0">
                  <a:pos x="26" y="4"/>
                </a:cxn>
                <a:cxn ang="0">
                  <a:pos x="31" y="0"/>
                </a:cxn>
              </a:cxnLst>
              <a:rect l="0" t="0" r="r" b="b"/>
              <a:pathLst>
                <a:path w="31" h="25">
                  <a:moveTo>
                    <a:pt x="31" y="0"/>
                  </a:moveTo>
                  <a:lnTo>
                    <a:pt x="30" y="6"/>
                  </a:lnTo>
                  <a:lnTo>
                    <a:pt x="28" y="11"/>
                  </a:lnTo>
                  <a:lnTo>
                    <a:pt x="20" y="17"/>
                  </a:lnTo>
                  <a:lnTo>
                    <a:pt x="14" y="20"/>
                  </a:lnTo>
                  <a:lnTo>
                    <a:pt x="9" y="21"/>
                  </a:lnTo>
                  <a:lnTo>
                    <a:pt x="4" y="23"/>
                  </a:lnTo>
                  <a:lnTo>
                    <a:pt x="0" y="25"/>
                  </a:lnTo>
                  <a:lnTo>
                    <a:pt x="3" y="19"/>
                  </a:lnTo>
                  <a:lnTo>
                    <a:pt x="8" y="14"/>
                  </a:lnTo>
                  <a:lnTo>
                    <a:pt x="13" y="11"/>
                  </a:lnTo>
                  <a:lnTo>
                    <a:pt x="19" y="7"/>
                  </a:lnTo>
                  <a:lnTo>
                    <a:pt x="26" y="4"/>
                  </a:lnTo>
                  <a:lnTo>
                    <a:pt x="31" y="0"/>
                  </a:lnTo>
                  <a:close/>
                </a:path>
              </a:pathLst>
            </a:custGeom>
            <a:solidFill>
              <a:schemeClr val="tx2"/>
            </a:solidFill>
            <a:ln w="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198"/>
            <p:cNvSpPr>
              <a:spLocks/>
            </p:cNvSpPr>
            <p:nvPr/>
          </p:nvSpPr>
          <p:spPr bwMode="auto">
            <a:xfrm flipH="1">
              <a:off x="7094028" y="4012011"/>
              <a:ext cx="209039" cy="152542"/>
            </a:xfrm>
            <a:custGeom>
              <a:avLst/>
              <a:gdLst/>
              <a:ahLst/>
              <a:cxnLst>
                <a:cxn ang="0">
                  <a:pos x="381" y="7"/>
                </a:cxn>
                <a:cxn ang="0">
                  <a:pos x="405" y="17"/>
                </a:cxn>
                <a:cxn ang="0">
                  <a:pos x="381" y="34"/>
                </a:cxn>
                <a:cxn ang="0">
                  <a:pos x="317" y="13"/>
                </a:cxn>
                <a:cxn ang="0">
                  <a:pos x="306" y="23"/>
                </a:cxn>
                <a:cxn ang="0">
                  <a:pos x="339" y="51"/>
                </a:cxn>
                <a:cxn ang="0">
                  <a:pos x="397" y="63"/>
                </a:cxn>
                <a:cxn ang="0">
                  <a:pos x="450" y="46"/>
                </a:cxn>
                <a:cxn ang="0">
                  <a:pos x="437" y="30"/>
                </a:cxn>
                <a:cxn ang="0">
                  <a:pos x="424" y="27"/>
                </a:cxn>
                <a:cxn ang="0">
                  <a:pos x="452" y="15"/>
                </a:cxn>
                <a:cxn ang="0">
                  <a:pos x="462" y="42"/>
                </a:cxn>
                <a:cxn ang="0">
                  <a:pos x="432" y="86"/>
                </a:cxn>
                <a:cxn ang="0">
                  <a:pos x="433" y="115"/>
                </a:cxn>
                <a:cxn ang="0">
                  <a:pos x="470" y="140"/>
                </a:cxn>
                <a:cxn ang="0">
                  <a:pos x="518" y="180"/>
                </a:cxn>
                <a:cxn ang="0">
                  <a:pos x="489" y="219"/>
                </a:cxn>
                <a:cxn ang="0">
                  <a:pos x="440" y="197"/>
                </a:cxn>
                <a:cxn ang="0">
                  <a:pos x="426" y="165"/>
                </a:cxn>
                <a:cxn ang="0">
                  <a:pos x="419" y="171"/>
                </a:cxn>
                <a:cxn ang="0">
                  <a:pos x="418" y="221"/>
                </a:cxn>
                <a:cxn ang="0">
                  <a:pos x="394" y="351"/>
                </a:cxn>
                <a:cxn ang="0">
                  <a:pos x="374" y="376"/>
                </a:cxn>
                <a:cxn ang="0">
                  <a:pos x="335" y="370"/>
                </a:cxn>
                <a:cxn ang="0">
                  <a:pos x="319" y="288"/>
                </a:cxn>
                <a:cxn ang="0">
                  <a:pos x="318" y="257"/>
                </a:cxn>
                <a:cxn ang="0">
                  <a:pos x="316" y="244"/>
                </a:cxn>
                <a:cxn ang="0">
                  <a:pos x="298" y="298"/>
                </a:cxn>
                <a:cxn ang="0">
                  <a:pos x="284" y="343"/>
                </a:cxn>
                <a:cxn ang="0">
                  <a:pos x="248" y="353"/>
                </a:cxn>
                <a:cxn ang="0">
                  <a:pos x="221" y="311"/>
                </a:cxn>
                <a:cxn ang="0">
                  <a:pos x="220" y="253"/>
                </a:cxn>
                <a:cxn ang="0">
                  <a:pos x="202" y="232"/>
                </a:cxn>
                <a:cxn ang="0">
                  <a:pos x="184" y="246"/>
                </a:cxn>
                <a:cxn ang="0">
                  <a:pos x="100" y="278"/>
                </a:cxn>
                <a:cxn ang="0">
                  <a:pos x="45" y="279"/>
                </a:cxn>
                <a:cxn ang="0">
                  <a:pos x="6" y="244"/>
                </a:cxn>
                <a:cxn ang="0">
                  <a:pos x="2" y="206"/>
                </a:cxn>
                <a:cxn ang="0">
                  <a:pos x="9" y="183"/>
                </a:cxn>
                <a:cxn ang="0">
                  <a:pos x="38" y="176"/>
                </a:cxn>
                <a:cxn ang="0">
                  <a:pos x="85" y="197"/>
                </a:cxn>
                <a:cxn ang="0">
                  <a:pos x="137" y="208"/>
                </a:cxn>
                <a:cxn ang="0">
                  <a:pos x="189" y="187"/>
                </a:cxn>
                <a:cxn ang="0">
                  <a:pos x="185" y="122"/>
                </a:cxn>
                <a:cxn ang="0">
                  <a:pos x="237" y="102"/>
                </a:cxn>
                <a:cxn ang="0">
                  <a:pos x="291" y="85"/>
                </a:cxn>
                <a:cxn ang="0">
                  <a:pos x="284" y="12"/>
                </a:cxn>
                <a:cxn ang="0">
                  <a:pos x="328" y="10"/>
                </a:cxn>
                <a:cxn ang="0">
                  <a:pos x="330" y="16"/>
                </a:cxn>
                <a:cxn ang="0">
                  <a:pos x="339" y="21"/>
                </a:cxn>
                <a:cxn ang="0">
                  <a:pos x="350" y="0"/>
                </a:cxn>
              </a:cxnLst>
              <a:rect l="0" t="0" r="r" b="b"/>
              <a:pathLst>
                <a:path w="518" h="378">
                  <a:moveTo>
                    <a:pt x="350" y="0"/>
                  </a:moveTo>
                  <a:lnTo>
                    <a:pt x="360" y="5"/>
                  </a:lnTo>
                  <a:lnTo>
                    <a:pt x="371" y="6"/>
                  </a:lnTo>
                  <a:lnTo>
                    <a:pt x="381" y="7"/>
                  </a:lnTo>
                  <a:lnTo>
                    <a:pt x="392" y="7"/>
                  </a:lnTo>
                  <a:lnTo>
                    <a:pt x="403" y="8"/>
                  </a:lnTo>
                  <a:lnTo>
                    <a:pt x="406" y="8"/>
                  </a:lnTo>
                  <a:lnTo>
                    <a:pt x="405" y="17"/>
                  </a:lnTo>
                  <a:lnTo>
                    <a:pt x="403" y="25"/>
                  </a:lnTo>
                  <a:lnTo>
                    <a:pt x="402" y="31"/>
                  </a:lnTo>
                  <a:lnTo>
                    <a:pt x="402" y="36"/>
                  </a:lnTo>
                  <a:lnTo>
                    <a:pt x="381" y="34"/>
                  </a:lnTo>
                  <a:lnTo>
                    <a:pt x="360" y="31"/>
                  </a:lnTo>
                  <a:lnTo>
                    <a:pt x="340" y="25"/>
                  </a:lnTo>
                  <a:lnTo>
                    <a:pt x="328" y="20"/>
                  </a:lnTo>
                  <a:lnTo>
                    <a:pt x="317" y="13"/>
                  </a:lnTo>
                  <a:lnTo>
                    <a:pt x="313" y="15"/>
                  </a:lnTo>
                  <a:lnTo>
                    <a:pt x="309" y="19"/>
                  </a:lnTo>
                  <a:lnTo>
                    <a:pt x="308" y="21"/>
                  </a:lnTo>
                  <a:lnTo>
                    <a:pt x="306" y="23"/>
                  </a:lnTo>
                  <a:lnTo>
                    <a:pt x="305" y="26"/>
                  </a:lnTo>
                  <a:lnTo>
                    <a:pt x="315" y="36"/>
                  </a:lnTo>
                  <a:lnTo>
                    <a:pt x="326" y="44"/>
                  </a:lnTo>
                  <a:lnTo>
                    <a:pt x="339" y="51"/>
                  </a:lnTo>
                  <a:lnTo>
                    <a:pt x="353" y="57"/>
                  </a:lnTo>
                  <a:lnTo>
                    <a:pt x="366" y="60"/>
                  </a:lnTo>
                  <a:lnTo>
                    <a:pt x="380" y="63"/>
                  </a:lnTo>
                  <a:lnTo>
                    <a:pt x="397" y="63"/>
                  </a:lnTo>
                  <a:lnTo>
                    <a:pt x="416" y="61"/>
                  </a:lnTo>
                  <a:lnTo>
                    <a:pt x="432" y="57"/>
                  </a:lnTo>
                  <a:lnTo>
                    <a:pt x="448" y="50"/>
                  </a:lnTo>
                  <a:lnTo>
                    <a:pt x="450" y="46"/>
                  </a:lnTo>
                  <a:lnTo>
                    <a:pt x="450" y="41"/>
                  </a:lnTo>
                  <a:lnTo>
                    <a:pt x="446" y="33"/>
                  </a:lnTo>
                  <a:lnTo>
                    <a:pt x="441" y="30"/>
                  </a:lnTo>
                  <a:lnTo>
                    <a:pt x="437" y="30"/>
                  </a:lnTo>
                  <a:lnTo>
                    <a:pt x="432" y="31"/>
                  </a:lnTo>
                  <a:lnTo>
                    <a:pt x="427" y="33"/>
                  </a:lnTo>
                  <a:lnTo>
                    <a:pt x="421" y="33"/>
                  </a:lnTo>
                  <a:lnTo>
                    <a:pt x="424" y="27"/>
                  </a:lnTo>
                  <a:lnTo>
                    <a:pt x="426" y="21"/>
                  </a:lnTo>
                  <a:lnTo>
                    <a:pt x="429" y="14"/>
                  </a:lnTo>
                  <a:lnTo>
                    <a:pt x="444" y="14"/>
                  </a:lnTo>
                  <a:lnTo>
                    <a:pt x="452" y="15"/>
                  </a:lnTo>
                  <a:lnTo>
                    <a:pt x="459" y="18"/>
                  </a:lnTo>
                  <a:lnTo>
                    <a:pt x="465" y="22"/>
                  </a:lnTo>
                  <a:lnTo>
                    <a:pt x="470" y="28"/>
                  </a:lnTo>
                  <a:lnTo>
                    <a:pt x="462" y="42"/>
                  </a:lnTo>
                  <a:lnTo>
                    <a:pt x="452" y="55"/>
                  </a:lnTo>
                  <a:lnTo>
                    <a:pt x="441" y="67"/>
                  </a:lnTo>
                  <a:lnTo>
                    <a:pt x="431" y="78"/>
                  </a:lnTo>
                  <a:lnTo>
                    <a:pt x="432" y="86"/>
                  </a:lnTo>
                  <a:lnTo>
                    <a:pt x="432" y="93"/>
                  </a:lnTo>
                  <a:lnTo>
                    <a:pt x="431" y="101"/>
                  </a:lnTo>
                  <a:lnTo>
                    <a:pt x="431" y="108"/>
                  </a:lnTo>
                  <a:lnTo>
                    <a:pt x="433" y="115"/>
                  </a:lnTo>
                  <a:lnTo>
                    <a:pt x="437" y="121"/>
                  </a:lnTo>
                  <a:lnTo>
                    <a:pt x="447" y="128"/>
                  </a:lnTo>
                  <a:lnTo>
                    <a:pt x="458" y="134"/>
                  </a:lnTo>
                  <a:lnTo>
                    <a:pt x="470" y="140"/>
                  </a:lnTo>
                  <a:lnTo>
                    <a:pt x="493" y="152"/>
                  </a:lnTo>
                  <a:lnTo>
                    <a:pt x="502" y="160"/>
                  </a:lnTo>
                  <a:lnTo>
                    <a:pt x="511" y="169"/>
                  </a:lnTo>
                  <a:lnTo>
                    <a:pt x="518" y="180"/>
                  </a:lnTo>
                  <a:lnTo>
                    <a:pt x="513" y="191"/>
                  </a:lnTo>
                  <a:lnTo>
                    <a:pt x="506" y="201"/>
                  </a:lnTo>
                  <a:lnTo>
                    <a:pt x="498" y="211"/>
                  </a:lnTo>
                  <a:lnTo>
                    <a:pt x="489" y="219"/>
                  </a:lnTo>
                  <a:lnTo>
                    <a:pt x="481" y="226"/>
                  </a:lnTo>
                  <a:lnTo>
                    <a:pt x="439" y="223"/>
                  </a:lnTo>
                  <a:lnTo>
                    <a:pt x="438" y="215"/>
                  </a:lnTo>
                  <a:lnTo>
                    <a:pt x="440" y="197"/>
                  </a:lnTo>
                  <a:lnTo>
                    <a:pt x="440" y="179"/>
                  </a:lnTo>
                  <a:lnTo>
                    <a:pt x="438" y="172"/>
                  </a:lnTo>
                  <a:lnTo>
                    <a:pt x="433" y="165"/>
                  </a:lnTo>
                  <a:lnTo>
                    <a:pt x="426" y="165"/>
                  </a:lnTo>
                  <a:lnTo>
                    <a:pt x="424" y="166"/>
                  </a:lnTo>
                  <a:lnTo>
                    <a:pt x="422" y="168"/>
                  </a:lnTo>
                  <a:lnTo>
                    <a:pt x="420" y="169"/>
                  </a:lnTo>
                  <a:lnTo>
                    <a:pt x="419" y="171"/>
                  </a:lnTo>
                  <a:lnTo>
                    <a:pt x="418" y="174"/>
                  </a:lnTo>
                  <a:lnTo>
                    <a:pt x="418" y="176"/>
                  </a:lnTo>
                  <a:lnTo>
                    <a:pt x="419" y="179"/>
                  </a:lnTo>
                  <a:lnTo>
                    <a:pt x="418" y="221"/>
                  </a:lnTo>
                  <a:lnTo>
                    <a:pt x="412" y="263"/>
                  </a:lnTo>
                  <a:lnTo>
                    <a:pt x="406" y="303"/>
                  </a:lnTo>
                  <a:lnTo>
                    <a:pt x="398" y="344"/>
                  </a:lnTo>
                  <a:lnTo>
                    <a:pt x="394" y="351"/>
                  </a:lnTo>
                  <a:lnTo>
                    <a:pt x="390" y="359"/>
                  </a:lnTo>
                  <a:lnTo>
                    <a:pt x="386" y="366"/>
                  </a:lnTo>
                  <a:lnTo>
                    <a:pt x="381" y="371"/>
                  </a:lnTo>
                  <a:lnTo>
                    <a:pt x="374" y="376"/>
                  </a:lnTo>
                  <a:lnTo>
                    <a:pt x="366" y="378"/>
                  </a:lnTo>
                  <a:lnTo>
                    <a:pt x="349" y="376"/>
                  </a:lnTo>
                  <a:lnTo>
                    <a:pt x="342" y="374"/>
                  </a:lnTo>
                  <a:lnTo>
                    <a:pt x="335" y="370"/>
                  </a:lnTo>
                  <a:lnTo>
                    <a:pt x="329" y="364"/>
                  </a:lnTo>
                  <a:lnTo>
                    <a:pt x="324" y="345"/>
                  </a:lnTo>
                  <a:lnTo>
                    <a:pt x="321" y="327"/>
                  </a:lnTo>
                  <a:lnTo>
                    <a:pt x="319" y="288"/>
                  </a:lnTo>
                  <a:lnTo>
                    <a:pt x="318" y="268"/>
                  </a:lnTo>
                  <a:lnTo>
                    <a:pt x="317" y="265"/>
                  </a:lnTo>
                  <a:lnTo>
                    <a:pt x="318" y="261"/>
                  </a:lnTo>
                  <a:lnTo>
                    <a:pt x="318" y="257"/>
                  </a:lnTo>
                  <a:lnTo>
                    <a:pt x="319" y="253"/>
                  </a:lnTo>
                  <a:lnTo>
                    <a:pt x="319" y="249"/>
                  </a:lnTo>
                  <a:lnTo>
                    <a:pt x="318" y="246"/>
                  </a:lnTo>
                  <a:lnTo>
                    <a:pt x="316" y="244"/>
                  </a:lnTo>
                  <a:lnTo>
                    <a:pt x="312" y="243"/>
                  </a:lnTo>
                  <a:lnTo>
                    <a:pt x="306" y="255"/>
                  </a:lnTo>
                  <a:lnTo>
                    <a:pt x="300" y="283"/>
                  </a:lnTo>
                  <a:lnTo>
                    <a:pt x="298" y="298"/>
                  </a:lnTo>
                  <a:lnTo>
                    <a:pt x="298" y="313"/>
                  </a:lnTo>
                  <a:lnTo>
                    <a:pt x="297" y="327"/>
                  </a:lnTo>
                  <a:lnTo>
                    <a:pt x="291" y="336"/>
                  </a:lnTo>
                  <a:lnTo>
                    <a:pt x="284" y="343"/>
                  </a:lnTo>
                  <a:lnTo>
                    <a:pt x="276" y="347"/>
                  </a:lnTo>
                  <a:lnTo>
                    <a:pt x="267" y="351"/>
                  </a:lnTo>
                  <a:lnTo>
                    <a:pt x="258" y="352"/>
                  </a:lnTo>
                  <a:lnTo>
                    <a:pt x="248" y="353"/>
                  </a:lnTo>
                  <a:lnTo>
                    <a:pt x="239" y="352"/>
                  </a:lnTo>
                  <a:lnTo>
                    <a:pt x="231" y="343"/>
                  </a:lnTo>
                  <a:lnTo>
                    <a:pt x="226" y="333"/>
                  </a:lnTo>
                  <a:lnTo>
                    <a:pt x="221" y="311"/>
                  </a:lnTo>
                  <a:lnTo>
                    <a:pt x="221" y="299"/>
                  </a:lnTo>
                  <a:lnTo>
                    <a:pt x="222" y="287"/>
                  </a:lnTo>
                  <a:lnTo>
                    <a:pt x="222" y="264"/>
                  </a:lnTo>
                  <a:lnTo>
                    <a:pt x="220" y="253"/>
                  </a:lnTo>
                  <a:lnTo>
                    <a:pt x="217" y="242"/>
                  </a:lnTo>
                  <a:lnTo>
                    <a:pt x="211" y="230"/>
                  </a:lnTo>
                  <a:lnTo>
                    <a:pt x="206" y="230"/>
                  </a:lnTo>
                  <a:lnTo>
                    <a:pt x="202" y="232"/>
                  </a:lnTo>
                  <a:lnTo>
                    <a:pt x="199" y="236"/>
                  </a:lnTo>
                  <a:lnTo>
                    <a:pt x="198" y="238"/>
                  </a:lnTo>
                  <a:lnTo>
                    <a:pt x="198" y="243"/>
                  </a:lnTo>
                  <a:lnTo>
                    <a:pt x="184" y="246"/>
                  </a:lnTo>
                  <a:lnTo>
                    <a:pt x="171" y="250"/>
                  </a:lnTo>
                  <a:lnTo>
                    <a:pt x="156" y="255"/>
                  </a:lnTo>
                  <a:lnTo>
                    <a:pt x="114" y="273"/>
                  </a:lnTo>
                  <a:lnTo>
                    <a:pt x="100" y="278"/>
                  </a:lnTo>
                  <a:lnTo>
                    <a:pt x="85" y="281"/>
                  </a:lnTo>
                  <a:lnTo>
                    <a:pt x="71" y="283"/>
                  </a:lnTo>
                  <a:lnTo>
                    <a:pt x="58" y="282"/>
                  </a:lnTo>
                  <a:lnTo>
                    <a:pt x="45" y="279"/>
                  </a:lnTo>
                  <a:lnTo>
                    <a:pt x="31" y="272"/>
                  </a:lnTo>
                  <a:lnTo>
                    <a:pt x="18" y="262"/>
                  </a:lnTo>
                  <a:lnTo>
                    <a:pt x="11" y="254"/>
                  </a:lnTo>
                  <a:lnTo>
                    <a:pt x="6" y="244"/>
                  </a:lnTo>
                  <a:lnTo>
                    <a:pt x="3" y="234"/>
                  </a:lnTo>
                  <a:lnTo>
                    <a:pt x="1" y="222"/>
                  </a:lnTo>
                  <a:lnTo>
                    <a:pt x="0" y="211"/>
                  </a:lnTo>
                  <a:lnTo>
                    <a:pt x="2" y="206"/>
                  </a:lnTo>
                  <a:lnTo>
                    <a:pt x="4" y="200"/>
                  </a:lnTo>
                  <a:lnTo>
                    <a:pt x="5" y="194"/>
                  </a:lnTo>
                  <a:lnTo>
                    <a:pt x="7" y="188"/>
                  </a:lnTo>
                  <a:lnTo>
                    <a:pt x="9" y="183"/>
                  </a:lnTo>
                  <a:lnTo>
                    <a:pt x="13" y="178"/>
                  </a:lnTo>
                  <a:lnTo>
                    <a:pt x="18" y="175"/>
                  </a:lnTo>
                  <a:lnTo>
                    <a:pt x="24" y="174"/>
                  </a:lnTo>
                  <a:lnTo>
                    <a:pt x="38" y="176"/>
                  </a:lnTo>
                  <a:lnTo>
                    <a:pt x="50" y="180"/>
                  </a:lnTo>
                  <a:lnTo>
                    <a:pt x="62" y="185"/>
                  </a:lnTo>
                  <a:lnTo>
                    <a:pt x="73" y="191"/>
                  </a:lnTo>
                  <a:lnTo>
                    <a:pt x="85" y="197"/>
                  </a:lnTo>
                  <a:lnTo>
                    <a:pt x="97" y="202"/>
                  </a:lnTo>
                  <a:lnTo>
                    <a:pt x="110" y="206"/>
                  </a:lnTo>
                  <a:lnTo>
                    <a:pt x="123" y="207"/>
                  </a:lnTo>
                  <a:lnTo>
                    <a:pt x="137" y="208"/>
                  </a:lnTo>
                  <a:lnTo>
                    <a:pt x="151" y="207"/>
                  </a:lnTo>
                  <a:lnTo>
                    <a:pt x="166" y="203"/>
                  </a:lnTo>
                  <a:lnTo>
                    <a:pt x="178" y="196"/>
                  </a:lnTo>
                  <a:lnTo>
                    <a:pt x="189" y="187"/>
                  </a:lnTo>
                  <a:lnTo>
                    <a:pt x="190" y="174"/>
                  </a:lnTo>
                  <a:lnTo>
                    <a:pt x="190" y="161"/>
                  </a:lnTo>
                  <a:lnTo>
                    <a:pt x="186" y="134"/>
                  </a:lnTo>
                  <a:lnTo>
                    <a:pt x="185" y="122"/>
                  </a:lnTo>
                  <a:lnTo>
                    <a:pt x="187" y="109"/>
                  </a:lnTo>
                  <a:lnTo>
                    <a:pt x="203" y="105"/>
                  </a:lnTo>
                  <a:lnTo>
                    <a:pt x="219" y="103"/>
                  </a:lnTo>
                  <a:lnTo>
                    <a:pt x="237" y="102"/>
                  </a:lnTo>
                  <a:lnTo>
                    <a:pt x="253" y="100"/>
                  </a:lnTo>
                  <a:lnTo>
                    <a:pt x="270" y="98"/>
                  </a:lnTo>
                  <a:lnTo>
                    <a:pt x="286" y="94"/>
                  </a:lnTo>
                  <a:lnTo>
                    <a:pt x="291" y="85"/>
                  </a:lnTo>
                  <a:lnTo>
                    <a:pt x="292" y="75"/>
                  </a:lnTo>
                  <a:lnTo>
                    <a:pt x="283" y="39"/>
                  </a:lnTo>
                  <a:lnTo>
                    <a:pt x="272" y="17"/>
                  </a:lnTo>
                  <a:lnTo>
                    <a:pt x="284" y="12"/>
                  </a:lnTo>
                  <a:lnTo>
                    <a:pt x="298" y="9"/>
                  </a:lnTo>
                  <a:lnTo>
                    <a:pt x="313" y="7"/>
                  </a:lnTo>
                  <a:lnTo>
                    <a:pt x="327" y="9"/>
                  </a:lnTo>
                  <a:lnTo>
                    <a:pt x="328" y="10"/>
                  </a:lnTo>
                  <a:lnTo>
                    <a:pt x="329" y="12"/>
                  </a:lnTo>
                  <a:lnTo>
                    <a:pt x="329" y="13"/>
                  </a:lnTo>
                  <a:lnTo>
                    <a:pt x="330" y="15"/>
                  </a:lnTo>
                  <a:lnTo>
                    <a:pt x="330" y="16"/>
                  </a:lnTo>
                  <a:lnTo>
                    <a:pt x="331" y="18"/>
                  </a:lnTo>
                  <a:lnTo>
                    <a:pt x="332" y="19"/>
                  </a:lnTo>
                  <a:lnTo>
                    <a:pt x="336" y="21"/>
                  </a:lnTo>
                  <a:lnTo>
                    <a:pt x="339" y="21"/>
                  </a:lnTo>
                  <a:lnTo>
                    <a:pt x="343" y="17"/>
                  </a:lnTo>
                  <a:lnTo>
                    <a:pt x="345" y="13"/>
                  </a:lnTo>
                  <a:lnTo>
                    <a:pt x="346" y="9"/>
                  </a:lnTo>
                  <a:lnTo>
                    <a:pt x="350" y="0"/>
                  </a:lnTo>
                  <a:close/>
                </a:path>
              </a:pathLst>
            </a:custGeom>
            <a:solidFill>
              <a:srgbClr val="D9E6EC"/>
            </a:solidFill>
            <a:ln w="0">
              <a:solidFill>
                <a:srgbClr val="D9E6EC"/>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199"/>
            <p:cNvSpPr>
              <a:spLocks/>
            </p:cNvSpPr>
            <p:nvPr/>
          </p:nvSpPr>
          <p:spPr bwMode="auto">
            <a:xfrm flipH="1">
              <a:off x="7138822" y="4012011"/>
              <a:ext cx="26634" cy="14528"/>
            </a:xfrm>
            <a:custGeom>
              <a:avLst/>
              <a:gdLst/>
              <a:ahLst/>
              <a:cxnLst>
                <a:cxn ang="0">
                  <a:pos x="14" y="0"/>
                </a:cxn>
                <a:cxn ang="0">
                  <a:pos x="23" y="5"/>
                </a:cxn>
                <a:cxn ang="0">
                  <a:pos x="34" y="6"/>
                </a:cxn>
                <a:cxn ang="0">
                  <a:pos x="44" y="7"/>
                </a:cxn>
                <a:cxn ang="0">
                  <a:pos x="55" y="7"/>
                </a:cxn>
                <a:cxn ang="0">
                  <a:pos x="66" y="8"/>
                </a:cxn>
                <a:cxn ang="0">
                  <a:pos x="65" y="17"/>
                </a:cxn>
                <a:cxn ang="0">
                  <a:pos x="63" y="25"/>
                </a:cxn>
                <a:cxn ang="0">
                  <a:pos x="62" y="31"/>
                </a:cxn>
                <a:cxn ang="0">
                  <a:pos x="62" y="36"/>
                </a:cxn>
                <a:cxn ang="0">
                  <a:pos x="41" y="34"/>
                </a:cxn>
                <a:cxn ang="0">
                  <a:pos x="20" y="31"/>
                </a:cxn>
                <a:cxn ang="0">
                  <a:pos x="0" y="25"/>
                </a:cxn>
                <a:cxn ang="0">
                  <a:pos x="3" y="20"/>
                </a:cxn>
                <a:cxn ang="0">
                  <a:pos x="6" y="17"/>
                </a:cxn>
                <a:cxn ang="0">
                  <a:pos x="8" y="13"/>
                </a:cxn>
                <a:cxn ang="0">
                  <a:pos x="9" y="9"/>
                </a:cxn>
                <a:cxn ang="0">
                  <a:pos x="14" y="0"/>
                </a:cxn>
              </a:cxnLst>
              <a:rect l="0" t="0" r="r" b="b"/>
              <a:pathLst>
                <a:path w="66" h="36">
                  <a:moveTo>
                    <a:pt x="14" y="0"/>
                  </a:moveTo>
                  <a:lnTo>
                    <a:pt x="23" y="5"/>
                  </a:lnTo>
                  <a:lnTo>
                    <a:pt x="34" y="6"/>
                  </a:lnTo>
                  <a:lnTo>
                    <a:pt x="44" y="7"/>
                  </a:lnTo>
                  <a:lnTo>
                    <a:pt x="55" y="7"/>
                  </a:lnTo>
                  <a:lnTo>
                    <a:pt x="66" y="8"/>
                  </a:lnTo>
                  <a:lnTo>
                    <a:pt x="65" y="17"/>
                  </a:lnTo>
                  <a:lnTo>
                    <a:pt x="63" y="25"/>
                  </a:lnTo>
                  <a:lnTo>
                    <a:pt x="62" y="31"/>
                  </a:lnTo>
                  <a:lnTo>
                    <a:pt x="62" y="36"/>
                  </a:lnTo>
                  <a:lnTo>
                    <a:pt x="41" y="34"/>
                  </a:lnTo>
                  <a:lnTo>
                    <a:pt x="20" y="31"/>
                  </a:lnTo>
                  <a:lnTo>
                    <a:pt x="0" y="25"/>
                  </a:lnTo>
                  <a:lnTo>
                    <a:pt x="3" y="20"/>
                  </a:lnTo>
                  <a:lnTo>
                    <a:pt x="6" y="17"/>
                  </a:lnTo>
                  <a:lnTo>
                    <a:pt x="8" y="13"/>
                  </a:lnTo>
                  <a:lnTo>
                    <a:pt x="9" y="9"/>
                  </a:lnTo>
                  <a:lnTo>
                    <a:pt x="14" y="0"/>
                  </a:lnTo>
                  <a:close/>
                </a:path>
              </a:pathLst>
            </a:custGeom>
            <a:solidFill>
              <a:srgbClr val="EFD58F"/>
            </a:solidFill>
            <a:ln w="0">
              <a:solidFill>
                <a:srgbClr val="EFD58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200"/>
            <p:cNvSpPr>
              <a:spLocks/>
            </p:cNvSpPr>
            <p:nvPr/>
          </p:nvSpPr>
          <p:spPr bwMode="auto">
            <a:xfrm flipH="1">
              <a:off x="7018968" y="4028556"/>
              <a:ext cx="1614" cy="6456"/>
            </a:xfrm>
            <a:custGeom>
              <a:avLst/>
              <a:gdLst/>
              <a:ahLst/>
              <a:cxnLst>
                <a:cxn ang="0">
                  <a:pos x="4" y="0"/>
                </a:cxn>
                <a:cxn ang="0">
                  <a:pos x="4" y="14"/>
                </a:cxn>
                <a:cxn ang="0">
                  <a:pos x="1" y="16"/>
                </a:cxn>
                <a:cxn ang="0">
                  <a:pos x="0" y="11"/>
                </a:cxn>
                <a:cxn ang="0">
                  <a:pos x="1" y="5"/>
                </a:cxn>
                <a:cxn ang="0">
                  <a:pos x="4" y="0"/>
                </a:cxn>
              </a:cxnLst>
              <a:rect l="0" t="0" r="r" b="b"/>
              <a:pathLst>
                <a:path w="4" h="16">
                  <a:moveTo>
                    <a:pt x="4" y="0"/>
                  </a:moveTo>
                  <a:lnTo>
                    <a:pt x="4" y="14"/>
                  </a:lnTo>
                  <a:lnTo>
                    <a:pt x="1" y="16"/>
                  </a:lnTo>
                  <a:lnTo>
                    <a:pt x="0" y="11"/>
                  </a:lnTo>
                  <a:lnTo>
                    <a:pt x="1" y="5"/>
                  </a:lnTo>
                  <a:lnTo>
                    <a:pt x="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201"/>
            <p:cNvSpPr>
              <a:spLocks noEditPoints="1"/>
            </p:cNvSpPr>
            <p:nvPr/>
          </p:nvSpPr>
          <p:spPr bwMode="auto">
            <a:xfrm flipH="1">
              <a:off x="7040356" y="4047523"/>
              <a:ext cx="29863" cy="66586"/>
            </a:xfrm>
            <a:custGeom>
              <a:avLst/>
              <a:gdLst/>
              <a:ahLst/>
              <a:cxnLst>
                <a:cxn ang="0">
                  <a:pos x="74" y="1"/>
                </a:cxn>
                <a:cxn ang="0">
                  <a:pos x="72" y="11"/>
                </a:cxn>
                <a:cxn ang="0">
                  <a:pos x="68" y="22"/>
                </a:cxn>
                <a:cxn ang="0">
                  <a:pos x="63" y="33"/>
                </a:cxn>
                <a:cxn ang="0">
                  <a:pos x="57" y="43"/>
                </a:cxn>
                <a:cxn ang="0">
                  <a:pos x="53" y="54"/>
                </a:cxn>
                <a:cxn ang="0">
                  <a:pos x="41" y="91"/>
                </a:cxn>
                <a:cxn ang="0">
                  <a:pos x="27" y="128"/>
                </a:cxn>
                <a:cxn ang="0">
                  <a:pos x="16" y="165"/>
                </a:cxn>
                <a:cxn ang="0">
                  <a:pos x="11" y="162"/>
                </a:cxn>
                <a:cxn ang="0">
                  <a:pos x="8" y="158"/>
                </a:cxn>
                <a:cxn ang="0">
                  <a:pos x="5" y="153"/>
                </a:cxn>
                <a:cxn ang="0">
                  <a:pos x="4" y="148"/>
                </a:cxn>
                <a:cxn ang="0">
                  <a:pos x="0" y="137"/>
                </a:cxn>
                <a:cxn ang="0">
                  <a:pos x="5" y="116"/>
                </a:cxn>
                <a:cxn ang="0">
                  <a:pos x="12" y="97"/>
                </a:cxn>
                <a:cxn ang="0">
                  <a:pos x="21" y="77"/>
                </a:cxn>
                <a:cxn ang="0">
                  <a:pos x="33" y="57"/>
                </a:cxn>
                <a:cxn ang="0">
                  <a:pos x="43" y="38"/>
                </a:cxn>
                <a:cxn ang="0">
                  <a:pos x="53" y="18"/>
                </a:cxn>
                <a:cxn ang="0">
                  <a:pos x="57" y="15"/>
                </a:cxn>
                <a:cxn ang="0">
                  <a:pos x="69" y="3"/>
                </a:cxn>
                <a:cxn ang="0">
                  <a:pos x="74" y="1"/>
                </a:cxn>
                <a:cxn ang="0">
                  <a:pos x="74" y="0"/>
                </a:cxn>
                <a:cxn ang="0">
                  <a:pos x="74" y="1"/>
                </a:cxn>
                <a:cxn ang="0">
                  <a:pos x="74" y="0"/>
                </a:cxn>
              </a:cxnLst>
              <a:rect l="0" t="0" r="r" b="b"/>
              <a:pathLst>
                <a:path w="74" h="165">
                  <a:moveTo>
                    <a:pt x="74" y="1"/>
                  </a:moveTo>
                  <a:lnTo>
                    <a:pt x="72" y="11"/>
                  </a:lnTo>
                  <a:lnTo>
                    <a:pt x="68" y="22"/>
                  </a:lnTo>
                  <a:lnTo>
                    <a:pt x="63" y="33"/>
                  </a:lnTo>
                  <a:lnTo>
                    <a:pt x="57" y="43"/>
                  </a:lnTo>
                  <a:lnTo>
                    <a:pt x="53" y="54"/>
                  </a:lnTo>
                  <a:lnTo>
                    <a:pt x="41" y="91"/>
                  </a:lnTo>
                  <a:lnTo>
                    <a:pt x="27" y="128"/>
                  </a:lnTo>
                  <a:lnTo>
                    <a:pt x="16" y="165"/>
                  </a:lnTo>
                  <a:lnTo>
                    <a:pt x="11" y="162"/>
                  </a:lnTo>
                  <a:lnTo>
                    <a:pt x="8" y="158"/>
                  </a:lnTo>
                  <a:lnTo>
                    <a:pt x="5" y="153"/>
                  </a:lnTo>
                  <a:lnTo>
                    <a:pt x="4" y="148"/>
                  </a:lnTo>
                  <a:lnTo>
                    <a:pt x="0" y="137"/>
                  </a:lnTo>
                  <a:lnTo>
                    <a:pt x="5" y="116"/>
                  </a:lnTo>
                  <a:lnTo>
                    <a:pt x="12" y="97"/>
                  </a:lnTo>
                  <a:lnTo>
                    <a:pt x="21" y="77"/>
                  </a:lnTo>
                  <a:lnTo>
                    <a:pt x="33" y="57"/>
                  </a:lnTo>
                  <a:lnTo>
                    <a:pt x="43" y="38"/>
                  </a:lnTo>
                  <a:lnTo>
                    <a:pt x="53" y="18"/>
                  </a:lnTo>
                  <a:lnTo>
                    <a:pt x="57" y="15"/>
                  </a:lnTo>
                  <a:lnTo>
                    <a:pt x="69" y="3"/>
                  </a:lnTo>
                  <a:lnTo>
                    <a:pt x="74" y="1"/>
                  </a:lnTo>
                  <a:close/>
                  <a:moveTo>
                    <a:pt x="74" y="0"/>
                  </a:moveTo>
                  <a:lnTo>
                    <a:pt x="74" y="1"/>
                  </a:lnTo>
                  <a:lnTo>
                    <a:pt x="7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202"/>
            <p:cNvSpPr>
              <a:spLocks/>
            </p:cNvSpPr>
            <p:nvPr/>
          </p:nvSpPr>
          <p:spPr bwMode="auto">
            <a:xfrm flipH="1">
              <a:off x="6786523" y="4079000"/>
              <a:ext cx="5246" cy="4843"/>
            </a:xfrm>
            <a:custGeom>
              <a:avLst/>
              <a:gdLst/>
              <a:ahLst/>
              <a:cxnLst>
                <a:cxn ang="0">
                  <a:pos x="0" y="0"/>
                </a:cxn>
                <a:cxn ang="0">
                  <a:pos x="8" y="0"/>
                </a:cxn>
                <a:cxn ang="0">
                  <a:pos x="9" y="1"/>
                </a:cxn>
                <a:cxn ang="0">
                  <a:pos x="11" y="2"/>
                </a:cxn>
                <a:cxn ang="0">
                  <a:pos x="13" y="4"/>
                </a:cxn>
                <a:cxn ang="0">
                  <a:pos x="13" y="7"/>
                </a:cxn>
                <a:cxn ang="0">
                  <a:pos x="12" y="9"/>
                </a:cxn>
                <a:cxn ang="0">
                  <a:pos x="11" y="10"/>
                </a:cxn>
                <a:cxn ang="0">
                  <a:pos x="7" y="12"/>
                </a:cxn>
                <a:cxn ang="0">
                  <a:pos x="2" y="12"/>
                </a:cxn>
                <a:cxn ang="0">
                  <a:pos x="0" y="0"/>
                </a:cxn>
              </a:cxnLst>
              <a:rect l="0" t="0" r="r" b="b"/>
              <a:pathLst>
                <a:path w="13" h="12">
                  <a:moveTo>
                    <a:pt x="0" y="0"/>
                  </a:moveTo>
                  <a:lnTo>
                    <a:pt x="8" y="0"/>
                  </a:lnTo>
                  <a:lnTo>
                    <a:pt x="9" y="1"/>
                  </a:lnTo>
                  <a:lnTo>
                    <a:pt x="11" y="2"/>
                  </a:lnTo>
                  <a:lnTo>
                    <a:pt x="13" y="4"/>
                  </a:lnTo>
                  <a:lnTo>
                    <a:pt x="13" y="7"/>
                  </a:lnTo>
                  <a:lnTo>
                    <a:pt x="12" y="9"/>
                  </a:lnTo>
                  <a:lnTo>
                    <a:pt x="11" y="10"/>
                  </a:lnTo>
                  <a:lnTo>
                    <a:pt x="7" y="12"/>
                  </a:lnTo>
                  <a:lnTo>
                    <a:pt x="2"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203"/>
            <p:cNvSpPr>
              <a:spLocks/>
            </p:cNvSpPr>
            <p:nvPr/>
          </p:nvSpPr>
          <p:spPr bwMode="auto">
            <a:xfrm flipH="1">
              <a:off x="6810735" y="4091510"/>
              <a:ext cx="43180" cy="157385"/>
            </a:xfrm>
            <a:custGeom>
              <a:avLst/>
              <a:gdLst/>
              <a:ahLst/>
              <a:cxnLst>
                <a:cxn ang="0">
                  <a:pos x="105" y="0"/>
                </a:cxn>
                <a:cxn ang="0">
                  <a:pos x="107" y="0"/>
                </a:cxn>
                <a:cxn ang="0">
                  <a:pos x="103" y="41"/>
                </a:cxn>
                <a:cxn ang="0">
                  <a:pos x="99" y="83"/>
                </a:cxn>
                <a:cxn ang="0">
                  <a:pos x="92" y="125"/>
                </a:cxn>
                <a:cxn ang="0">
                  <a:pos x="85" y="167"/>
                </a:cxn>
                <a:cxn ang="0">
                  <a:pos x="76" y="208"/>
                </a:cxn>
                <a:cxn ang="0">
                  <a:pos x="75" y="232"/>
                </a:cxn>
                <a:cxn ang="0">
                  <a:pos x="73" y="232"/>
                </a:cxn>
                <a:cxn ang="0">
                  <a:pos x="68" y="261"/>
                </a:cxn>
                <a:cxn ang="0">
                  <a:pos x="58" y="291"/>
                </a:cxn>
                <a:cxn ang="0">
                  <a:pos x="48" y="320"/>
                </a:cxn>
                <a:cxn ang="0">
                  <a:pos x="36" y="350"/>
                </a:cxn>
                <a:cxn ang="0">
                  <a:pos x="24" y="378"/>
                </a:cxn>
                <a:cxn ang="0">
                  <a:pos x="22" y="381"/>
                </a:cxn>
                <a:cxn ang="0">
                  <a:pos x="19" y="384"/>
                </a:cxn>
                <a:cxn ang="0">
                  <a:pos x="15" y="387"/>
                </a:cxn>
                <a:cxn ang="0">
                  <a:pos x="11" y="389"/>
                </a:cxn>
                <a:cxn ang="0">
                  <a:pos x="7" y="390"/>
                </a:cxn>
                <a:cxn ang="0">
                  <a:pos x="4" y="389"/>
                </a:cxn>
                <a:cxn ang="0">
                  <a:pos x="0" y="385"/>
                </a:cxn>
                <a:cxn ang="0">
                  <a:pos x="16" y="364"/>
                </a:cxn>
                <a:cxn ang="0">
                  <a:pos x="28" y="341"/>
                </a:cxn>
                <a:cxn ang="0">
                  <a:pos x="39" y="318"/>
                </a:cxn>
                <a:cxn ang="0">
                  <a:pos x="55" y="270"/>
                </a:cxn>
                <a:cxn ang="0">
                  <a:pos x="68" y="219"/>
                </a:cxn>
                <a:cxn ang="0">
                  <a:pos x="74" y="193"/>
                </a:cxn>
                <a:cxn ang="0">
                  <a:pos x="79" y="167"/>
                </a:cxn>
                <a:cxn ang="0">
                  <a:pos x="85" y="142"/>
                </a:cxn>
                <a:cxn ang="0">
                  <a:pos x="90" y="114"/>
                </a:cxn>
                <a:cxn ang="0">
                  <a:pos x="94" y="85"/>
                </a:cxn>
                <a:cxn ang="0">
                  <a:pos x="96" y="57"/>
                </a:cxn>
                <a:cxn ang="0">
                  <a:pos x="100" y="28"/>
                </a:cxn>
                <a:cxn ang="0">
                  <a:pos x="105" y="0"/>
                </a:cxn>
              </a:cxnLst>
              <a:rect l="0" t="0" r="r" b="b"/>
              <a:pathLst>
                <a:path w="107" h="390">
                  <a:moveTo>
                    <a:pt x="105" y="0"/>
                  </a:moveTo>
                  <a:lnTo>
                    <a:pt x="107" y="0"/>
                  </a:lnTo>
                  <a:lnTo>
                    <a:pt x="103" y="41"/>
                  </a:lnTo>
                  <a:lnTo>
                    <a:pt x="99" y="83"/>
                  </a:lnTo>
                  <a:lnTo>
                    <a:pt x="92" y="125"/>
                  </a:lnTo>
                  <a:lnTo>
                    <a:pt x="85" y="167"/>
                  </a:lnTo>
                  <a:lnTo>
                    <a:pt x="76" y="208"/>
                  </a:lnTo>
                  <a:lnTo>
                    <a:pt x="75" y="232"/>
                  </a:lnTo>
                  <a:lnTo>
                    <a:pt x="73" y="232"/>
                  </a:lnTo>
                  <a:lnTo>
                    <a:pt x="68" y="261"/>
                  </a:lnTo>
                  <a:lnTo>
                    <a:pt x="58" y="291"/>
                  </a:lnTo>
                  <a:lnTo>
                    <a:pt x="48" y="320"/>
                  </a:lnTo>
                  <a:lnTo>
                    <a:pt x="36" y="350"/>
                  </a:lnTo>
                  <a:lnTo>
                    <a:pt x="24" y="378"/>
                  </a:lnTo>
                  <a:lnTo>
                    <a:pt x="22" y="381"/>
                  </a:lnTo>
                  <a:lnTo>
                    <a:pt x="19" y="384"/>
                  </a:lnTo>
                  <a:lnTo>
                    <a:pt x="15" y="387"/>
                  </a:lnTo>
                  <a:lnTo>
                    <a:pt x="11" y="389"/>
                  </a:lnTo>
                  <a:lnTo>
                    <a:pt x="7" y="390"/>
                  </a:lnTo>
                  <a:lnTo>
                    <a:pt x="4" y="389"/>
                  </a:lnTo>
                  <a:lnTo>
                    <a:pt x="0" y="385"/>
                  </a:lnTo>
                  <a:lnTo>
                    <a:pt x="16" y="364"/>
                  </a:lnTo>
                  <a:lnTo>
                    <a:pt x="28" y="341"/>
                  </a:lnTo>
                  <a:lnTo>
                    <a:pt x="39" y="318"/>
                  </a:lnTo>
                  <a:lnTo>
                    <a:pt x="55" y="270"/>
                  </a:lnTo>
                  <a:lnTo>
                    <a:pt x="68" y="219"/>
                  </a:lnTo>
                  <a:lnTo>
                    <a:pt x="74" y="193"/>
                  </a:lnTo>
                  <a:lnTo>
                    <a:pt x="79" y="167"/>
                  </a:lnTo>
                  <a:lnTo>
                    <a:pt x="85" y="142"/>
                  </a:lnTo>
                  <a:lnTo>
                    <a:pt x="90" y="114"/>
                  </a:lnTo>
                  <a:lnTo>
                    <a:pt x="94" y="85"/>
                  </a:lnTo>
                  <a:lnTo>
                    <a:pt x="96" y="57"/>
                  </a:lnTo>
                  <a:lnTo>
                    <a:pt x="100" y="28"/>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204"/>
            <p:cNvSpPr>
              <a:spLocks/>
            </p:cNvSpPr>
            <p:nvPr/>
          </p:nvSpPr>
          <p:spPr bwMode="auto">
            <a:xfrm flipH="1">
              <a:off x="6793384" y="4106442"/>
              <a:ext cx="403" cy="7667"/>
            </a:xfrm>
            <a:custGeom>
              <a:avLst/>
              <a:gdLst/>
              <a:ahLst/>
              <a:cxnLst>
                <a:cxn ang="0">
                  <a:pos x="0" y="0"/>
                </a:cxn>
                <a:cxn ang="0">
                  <a:pos x="1" y="19"/>
                </a:cxn>
                <a:cxn ang="0">
                  <a:pos x="0" y="17"/>
                </a:cxn>
                <a:cxn ang="0">
                  <a:pos x="0" y="0"/>
                </a:cxn>
              </a:cxnLst>
              <a:rect l="0" t="0" r="r" b="b"/>
              <a:pathLst>
                <a:path w="1" h="19">
                  <a:moveTo>
                    <a:pt x="0" y="0"/>
                  </a:moveTo>
                  <a:lnTo>
                    <a:pt x="1" y="19"/>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206"/>
            <p:cNvSpPr>
              <a:spLocks/>
            </p:cNvSpPr>
            <p:nvPr/>
          </p:nvSpPr>
          <p:spPr bwMode="auto">
            <a:xfrm flipH="1">
              <a:off x="7090799" y="4110880"/>
              <a:ext cx="37127" cy="60936"/>
            </a:xfrm>
            <a:custGeom>
              <a:avLst/>
              <a:gdLst/>
              <a:ahLst/>
              <a:cxnLst>
                <a:cxn ang="0">
                  <a:pos x="16" y="0"/>
                </a:cxn>
                <a:cxn ang="0">
                  <a:pos x="33" y="1"/>
                </a:cxn>
                <a:cxn ang="0">
                  <a:pos x="49" y="4"/>
                </a:cxn>
                <a:cxn ang="0">
                  <a:pos x="65" y="10"/>
                </a:cxn>
                <a:cxn ang="0">
                  <a:pos x="79" y="18"/>
                </a:cxn>
                <a:cxn ang="0">
                  <a:pos x="79" y="19"/>
                </a:cxn>
                <a:cxn ang="0">
                  <a:pos x="86" y="33"/>
                </a:cxn>
                <a:cxn ang="0">
                  <a:pos x="90" y="47"/>
                </a:cxn>
                <a:cxn ang="0">
                  <a:pos x="92" y="62"/>
                </a:cxn>
                <a:cxn ang="0">
                  <a:pos x="92" y="79"/>
                </a:cxn>
                <a:cxn ang="0">
                  <a:pos x="91" y="94"/>
                </a:cxn>
                <a:cxn ang="0">
                  <a:pos x="83" y="122"/>
                </a:cxn>
                <a:cxn ang="0">
                  <a:pos x="75" y="133"/>
                </a:cxn>
                <a:cxn ang="0">
                  <a:pos x="68" y="142"/>
                </a:cxn>
                <a:cxn ang="0">
                  <a:pos x="58" y="151"/>
                </a:cxn>
                <a:cxn ang="0">
                  <a:pos x="52" y="151"/>
                </a:cxn>
                <a:cxn ang="0">
                  <a:pos x="39" y="149"/>
                </a:cxn>
                <a:cxn ang="0">
                  <a:pos x="34" y="147"/>
                </a:cxn>
                <a:cxn ang="0">
                  <a:pos x="30" y="144"/>
                </a:cxn>
                <a:cxn ang="0">
                  <a:pos x="26" y="138"/>
                </a:cxn>
                <a:cxn ang="0">
                  <a:pos x="25" y="132"/>
                </a:cxn>
                <a:cxn ang="0">
                  <a:pos x="28" y="119"/>
                </a:cxn>
                <a:cxn ang="0">
                  <a:pos x="32" y="105"/>
                </a:cxn>
                <a:cxn ang="0">
                  <a:pos x="36" y="92"/>
                </a:cxn>
                <a:cxn ang="0">
                  <a:pos x="39" y="79"/>
                </a:cxn>
                <a:cxn ang="0">
                  <a:pos x="41" y="66"/>
                </a:cxn>
                <a:cxn ang="0">
                  <a:pos x="40" y="51"/>
                </a:cxn>
                <a:cxn ang="0">
                  <a:pos x="36" y="47"/>
                </a:cxn>
                <a:cxn ang="0">
                  <a:pos x="30" y="44"/>
                </a:cxn>
                <a:cxn ang="0">
                  <a:pos x="25" y="43"/>
                </a:cxn>
                <a:cxn ang="0">
                  <a:pos x="12" y="43"/>
                </a:cxn>
                <a:cxn ang="0">
                  <a:pos x="6" y="42"/>
                </a:cxn>
                <a:cxn ang="0">
                  <a:pos x="0" y="40"/>
                </a:cxn>
                <a:cxn ang="0">
                  <a:pos x="1" y="34"/>
                </a:cxn>
                <a:cxn ang="0">
                  <a:pos x="1" y="21"/>
                </a:cxn>
                <a:cxn ang="0">
                  <a:pos x="3" y="9"/>
                </a:cxn>
                <a:cxn ang="0">
                  <a:pos x="6" y="5"/>
                </a:cxn>
                <a:cxn ang="0">
                  <a:pos x="10" y="1"/>
                </a:cxn>
                <a:cxn ang="0">
                  <a:pos x="16" y="0"/>
                </a:cxn>
              </a:cxnLst>
              <a:rect l="0" t="0" r="r" b="b"/>
              <a:pathLst>
                <a:path w="92" h="151">
                  <a:moveTo>
                    <a:pt x="16" y="0"/>
                  </a:moveTo>
                  <a:lnTo>
                    <a:pt x="33" y="1"/>
                  </a:lnTo>
                  <a:lnTo>
                    <a:pt x="49" y="4"/>
                  </a:lnTo>
                  <a:lnTo>
                    <a:pt x="65" y="10"/>
                  </a:lnTo>
                  <a:lnTo>
                    <a:pt x="79" y="18"/>
                  </a:lnTo>
                  <a:lnTo>
                    <a:pt x="79" y="19"/>
                  </a:lnTo>
                  <a:lnTo>
                    <a:pt x="86" y="33"/>
                  </a:lnTo>
                  <a:lnTo>
                    <a:pt x="90" y="47"/>
                  </a:lnTo>
                  <a:lnTo>
                    <a:pt x="92" y="62"/>
                  </a:lnTo>
                  <a:lnTo>
                    <a:pt x="92" y="79"/>
                  </a:lnTo>
                  <a:lnTo>
                    <a:pt x="91" y="94"/>
                  </a:lnTo>
                  <a:lnTo>
                    <a:pt x="83" y="122"/>
                  </a:lnTo>
                  <a:lnTo>
                    <a:pt x="75" y="133"/>
                  </a:lnTo>
                  <a:lnTo>
                    <a:pt x="68" y="142"/>
                  </a:lnTo>
                  <a:lnTo>
                    <a:pt x="58" y="151"/>
                  </a:lnTo>
                  <a:lnTo>
                    <a:pt x="52" y="151"/>
                  </a:lnTo>
                  <a:lnTo>
                    <a:pt x="39" y="149"/>
                  </a:lnTo>
                  <a:lnTo>
                    <a:pt x="34" y="147"/>
                  </a:lnTo>
                  <a:lnTo>
                    <a:pt x="30" y="144"/>
                  </a:lnTo>
                  <a:lnTo>
                    <a:pt x="26" y="138"/>
                  </a:lnTo>
                  <a:lnTo>
                    <a:pt x="25" y="132"/>
                  </a:lnTo>
                  <a:lnTo>
                    <a:pt x="28" y="119"/>
                  </a:lnTo>
                  <a:lnTo>
                    <a:pt x="32" y="105"/>
                  </a:lnTo>
                  <a:lnTo>
                    <a:pt x="36" y="92"/>
                  </a:lnTo>
                  <a:lnTo>
                    <a:pt x="39" y="79"/>
                  </a:lnTo>
                  <a:lnTo>
                    <a:pt x="41" y="66"/>
                  </a:lnTo>
                  <a:lnTo>
                    <a:pt x="40" y="51"/>
                  </a:lnTo>
                  <a:lnTo>
                    <a:pt x="36" y="47"/>
                  </a:lnTo>
                  <a:lnTo>
                    <a:pt x="30" y="44"/>
                  </a:lnTo>
                  <a:lnTo>
                    <a:pt x="25" y="43"/>
                  </a:lnTo>
                  <a:lnTo>
                    <a:pt x="12" y="43"/>
                  </a:lnTo>
                  <a:lnTo>
                    <a:pt x="6" y="42"/>
                  </a:lnTo>
                  <a:lnTo>
                    <a:pt x="0" y="40"/>
                  </a:lnTo>
                  <a:lnTo>
                    <a:pt x="1" y="34"/>
                  </a:lnTo>
                  <a:lnTo>
                    <a:pt x="1" y="21"/>
                  </a:lnTo>
                  <a:lnTo>
                    <a:pt x="3" y="9"/>
                  </a:lnTo>
                  <a:lnTo>
                    <a:pt x="6" y="5"/>
                  </a:lnTo>
                  <a:lnTo>
                    <a:pt x="10" y="1"/>
                  </a:lnTo>
                  <a:lnTo>
                    <a:pt x="16"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207"/>
            <p:cNvSpPr>
              <a:spLocks/>
            </p:cNvSpPr>
            <p:nvPr/>
          </p:nvSpPr>
          <p:spPr bwMode="auto">
            <a:xfrm flipH="1">
              <a:off x="7220742" y="4114109"/>
              <a:ext cx="29863" cy="41162"/>
            </a:xfrm>
            <a:custGeom>
              <a:avLst/>
              <a:gdLst/>
              <a:ahLst/>
              <a:cxnLst>
                <a:cxn ang="0">
                  <a:pos x="71" y="0"/>
                </a:cxn>
                <a:cxn ang="0">
                  <a:pos x="73" y="5"/>
                </a:cxn>
                <a:cxn ang="0">
                  <a:pos x="74" y="12"/>
                </a:cxn>
                <a:cxn ang="0">
                  <a:pos x="74" y="18"/>
                </a:cxn>
                <a:cxn ang="0">
                  <a:pos x="73" y="24"/>
                </a:cxn>
                <a:cxn ang="0">
                  <a:pos x="66" y="26"/>
                </a:cxn>
                <a:cxn ang="0">
                  <a:pos x="60" y="30"/>
                </a:cxn>
                <a:cxn ang="0">
                  <a:pos x="56" y="35"/>
                </a:cxn>
                <a:cxn ang="0">
                  <a:pos x="52" y="42"/>
                </a:cxn>
                <a:cxn ang="0">
                  <a:pos x="50" y="49"/>
                </a:cxn>
                <a:cxn ang="0">
                  <a:pos x="44" y="74"/>
                </a:cxn>
                <a:cxn ang="0">
                  <a:pos x="42" y="81"/>
                </a:cxn>
                <a:cxn ang="0">
                  <a:pos x="39" y="88"/>
                </a:cxn>
                <a:cxn ang="0">
                  <a:pos x="34" y="98"/>
                </a:cxn>
                <a:cxn ang="0">
                  <a:pos x="32" y="100"/>
                </a:cxn>
                <a:cxn ang="0">
                  <a:pos x="27" y="102"/>
                </a:cxn>
                <a:cxn ang="0">
                  <a:pos x="20" y="102"/>
                </a:cxn>
                <a:cxn ang="0">
                  <a:pos x="14" y="101"/>
                </a:cxn>
                <a:cxn ang="0">
                  <a:pos x="8" y="99"/>
                </a:cxn>
                <a:cxn ang="0">
                  <a:pos x="3" y="95"/>
                </a:cxn>
                <a:cxn ang="0">
                  <a:pos x="0" y="89"/>
                </a:cxn>
                <a:cxn ang="0">
                  <a:pos x="1" y="79"/>
                </a:cxn>
                <a:cxn ang="0">
                  <a:pos x="1" y="70"/>
                </a:cxn>
                <a:cxn ang="0">
                  <a:pos x="3" y="61"/>
                </a:cxn>
                <a:cxn ang="0">
                  <a:pos x="6" y="51"/>
                </a:cxn>
                <a:cxn ang="0">
                  <a:pos x="11" y="43"/>
                </a:cxn>
                <a:cxn ang="0">
                  <a:pos x="9" y="34"/>
                </a:cxn>
                <a:cxn ang="0">
                  <a:pos x="71" y="0"/>
                </a:cxn>
              </a:cxnLst>
              <a:rect l="0" t="0" r="r" b="b"/>
              <a:pathLst>
                <a:path w="74" h="102">
                  <a:moveTo>
                    <a:pt x="71" y="0"/>
                  </a:moveTo>
                  <a:lnTo>
                    <a:pt x="73" y="5"/>
                  </a:lnTo>
                  <a:lnTo>
                    <a:pt x="74" y="12"/>
                  </a:lnTo>
                  <a:lnTo>
                    <a:pt x="74" y="18"/>
                  </a:lnTo>
                  <a:lnTo>
                    <a:pt x="73" y="24"/>
                  </a:lnTo>
                  <a:lnTo>
                    <a:pt x="66" y="26"/>
                  </a:lnTo>
                  <a:lnTo>
                    <a:pt x="60" y="30"/>
                  </a:lnTo>
                  <a:lnTo>
                    <a:pt x="56" y="35"/>
                  </a:lnTo>
                  <a:lnTo>
                    <a:pt x="52" y="42"/>
                  </a:lnTo>
                  <a:lnTo>
                    <a:pt x="50" y="49"/>
                  </a:lnTo>
                  <a:lnTo>
                    <a:pt x="44" y="74"/>
                  </a:lnTo>
                  <a:lnTo>
                    <a:pt x="42" y="81"/>
                  </a:lnTo>
                  <a:lnTo>
                    <a:pt x="39" y="88"/>
                  </a:lnTo>
                  <a:lnTo>
                    <a:pt x="34" y="98"/>
                  </a:lnTo>
                  <a:lnTo>
                    <a:pt x="32" y="100"/>
                  </a:lnTo>
                  <a:lnTo>
                    <a:pt x="27" y="102"/>
                  </a:lnTo>
                  <a:lnTo>
                    <a:pt x="20" y="102"/>
                  </a:lnTo>
                  <a:lnTo>
                    <a:pt x="14" y="101"/>
                  </a:lnTo>
                  <a:lnTo>
                    <a:pt x="8" y="99"/>
                  </a:lnTo>
                  <a:lnTo>
                    <a:pt x="3" y="95"/>
                  </a:lnTo>
                  <a:lnTo>
                    <a:pt x="0" y="89"/>
                  </a:lnTo>
                  <a:lnTo>
                    <a:pt x="1" y="79"/>
                  </a:lnTo>
                  <a:lnTo>
                    <a:pt x="1" y="70"/>
                  </a:lnTo>
                  <a:lnTo>
                    <a:pt x="3" y="61"/>
                  </a:lnTo>
                  <a:lnTo>
                    <a:pt x="6" y="51"/>
                  </a:lnTo>
                  <a:lnTo>
                    <a:pt x="11" y="43"/>
                  </a:lnTo>
                  <a:lnTo>
                    <a:pt x="9" y="34"/>
                  </a:lnTo>
                  <a:lnTo>
                    <a:pt x="71"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208"/>
            <p:cNvSpPr>
              <a:spLocks/>
            </p:cNvSpPr>
            <p:nvPr/>
          </p:nvSpPr>
          <p:spPr bwMode="auto">
            <a:xfrm flipH="1">
              <a:off x="6792576" y="4115723"/>
              <a:ext cx="23810" cy="119451"/>
            </a:xfrm>
            <a:custGeom>
              <a:avLst/>
              <a:gdLst/>
              <a:ahLst/>
              <a:cxnLst>
                <a:cxn ang="0">
                  <a:pos x="58" y="0"/>
                </a:cxn>
                <a:cxn ang="0">
                  <a:pos x="59" y="47"/>
                </a:cxn>
                <a:cxn ang="0">
                  <a:pos x="57" y="93"/>
                </a:cxn>
                <a:cxn ang="0">
                  <a:pos x="52" y="139"/>
                </a:cxn>
                <a:cxn ang="0">
                  <a:pos x="44" y="183"/>
                </a:cxn>
                <a:cxn ang="0">
                  <a:pos x="33" y="228"/>
                </a:cxn>
                <a:cxn ang="0">
                  <a:pos x="21" y="271"/>
                </a:cxn>
                <a:cxn ang="0">
                  <a:pos x="18" y="275"/>
                </a:cxn>
                <a:cxn ang="0">
                  <a:pos x="14" y="286"/>
                </a:cxn>
                <a:cxn ang="0">
                  <a:pos x="11" y="291"/>
                </a:cxn>
                <a:cxn ang="0">
                  <a:pos x="8" y="294"/>
                </a:cxn>
                <a:cxn ang="0">
                  <a:pos x="3" y="296"/>
                </a:cxn>
                <a:cxn ang="0">
                  <a:pos x="2" y="295"/>
                </a:cxn>
                <a:cxn ang="0">
                  <a:pos x="1" y="295"/>
                </a:cxn>
                <a:cxn ang="0">
                  <a:pos x="0" y="293"/>
                </a:cxn>
                <a:cxn ang="0">
                  <a:pos x="0" y="288"/>
                </a:cxn>
                <a:cxn ang="0">
                  <a:pos x="14" y="258"/>
                </a:cxn>
                <a:cxn ang="0">
                  <a:pos x="25" y="228"/>
                </a:cxn>
                <a:cxn ang="0">
                  <a:pos x="34" y="196"/>
                </a:cxn>
                <a:cxn ang="0">
                  <a:pos x="42" y="165"/>
                </a:cxn>
                <a:cxn ang="0">
                  <a:pos x="47" y="133"/>
                </a:cxn>
                <a:cxn ang="0">
                  <a:pos x="51" y="99"/>
                </a:cxn>
                <a:cxn ang="0">
                  <a:pos x="54" y="67"/>
                </a:cxn>
                <a:cxn ang="0">
                  <a:pos x="58" y="0"/>
                </a:cxn>
              </a:cxnLst>
              <a:rect l="0" t="0" r="r" b="b"/>
              <a:pathLst>
                <a:path w="59" h="296">
                  <a:moveTo>
                    <a:pt x="58" y="0"/>
                  </a:moveTo>
                  <a:lnTo>
                    <a:pt x="59" y="47"/>
                  </a:lnTo>
                  <a:lnTo>
                    <a:pt x="57" y="93"/>
                  </a:lnTo>
                  <a:lnTo>
                    <a:pt x="52" y="139"/>
                  </a:lnTo>
                  <a:lnTo>
                    <a:pt x="44" y="183"/>
                  </a:lnTo>
                  <a:lnTo>
                    <a:pt x="33" y="228"/>
                  </a:lnTo>
                  <a:lnTo>
                    <a:pt x="21" y="271"/>
                  </a:lnTo>
                  <a:lnTo>
                    <a:pt x="18" y="275"/>
                  </a:lnTo>
                  <a:lnTo>
                    <a:pt x="14" y="286"/>
                  </a:lnTo>
                  <a:lnTo>
                    <a:pt x="11" y="291"/>
                  </a:lnTo>
                  <a:lnTo>
                    <a:pt x="8" y="294"/>
                  </a:lnTo>
                  <a:lnTo>
                    <a:pt x="3" y="296"/>
                  </a:lnTo>
                  <a:lnTo>
                    <a:pt x="2" y="295"/>
                  </a:lnTo>
                  <a:lnTo>
                    <a:pt x="1" y="295"/>
                  </a:lnTo>
                  <a:lnTo>
                    <a:pt x="0" y="293"/>
                  </a:lnTo>
                  <a:lnTo>
                    <a:pt x="0" y="288"/>
                  </a:lnTo>
                  <a:lnTo>
                    <a:pt x="14" y="258"/>
                  </a:lnTo>
                  <a:lnTo>
                    <a:pt x="25" y="228"/>
                  </a:lnTo>
                  <a:lnTo>
                    <a:pt x="34" y="196"/>
                  </a:lnTo>
                  <a:lnTo>
                    <a:pt x="42" y="165"/>
                  </a:lnTo>
                  <a:lnTo>
                    <a:pt x="47" y="133"/>
                  </a:lnTo>
                  <a:lnTo>
                    <a:pt x="51" y="99"/>
                  </a:lnTo>
                  <a:lnTo>
                    <a:pt x="54" y="67"/>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209"/>
            <p:cNvSpPr>
              <a:spLocks/>
            </p:cNvSpPr>
            <p:nvPr/>
          </p:nvSpPr>
          <p:spPr bwMode="auto">
            <a:xfrm flipH="1">
              <a:off x="6828088" y="4121776"/>
              <a:ext cx="807" cy="7667"/>
            </a:xfrm>
            <a:custGeom>
              <a:avLst/>
              <a:gdLst/>
              <a:ahLst/>
              <a:cxnLst>
                <a:cxn ang="0">
                  <a:pos x="2" y="0"/>
                </a:cxn>
                <a:cxn ang="0">
                  <a:pos x="0" y="19"/>
                </a:cxn>
                <a:cxn ang="0">
                  <a:pos x="0" y="5"/>
                </a:cxn>
                <a:cxn ang="0">
                  <a:pos x="2" y="0"/>
                </a:cxn>
              </a:cxnLst>
              <a:rect l="0" t="0" r="r" b="b"/>
              <a:pathLst>
                <a:path w="2" h="19">
                  <a:moveTo>
                    <a:pt x="2" y="0"/>
                  </a:moveTo>
                  <a:lnTo>
                    <a:pt x="0" y="19"/>
                  </a:lnTo>
                  <a:lnTo>
                    <a:pt x="0"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210"/>
            <p:cNvSpPr>
              <a:spLocks/>
            </p:cNvSpPr>
            <p:nvPr/>
          </p:nvSpPr>
          <p:spPr bwMode="auto">
            <a:xfrm flipH="1">
              <a:off x="6830510" y="4131058"/>
              <a:ext cx="73042" cy="133575"/>
            </a:xfrm>
            <a:custGeom>
              <a:avLst/>
              <a:gdLst/>
              <a:ahLst/>
              <a:cxnLst>
                <a:cxn ang="0">
                  <a:pos x="181" y="0"/>
                </a:cxn>
                <a:cxn ang="0">
                  <a:pos x="174" y="29"/>
                </a:cxn>
                <a:cxn ang="0">
                  <a:pos x="167" y="58"/>
                </a:cxn>
                <a:cxn ang="0">
                  <a:pos x="160" y="86"/>
                </a:cxn>
                <a:cxn ang="0">
                  <a:pos x="152" y="115"/>
                </a:cxn>
                <a:cxn ang="0">
                  <a:pos x="143" y="143"/>
                </a:cxn>
                <a:cxn ang="0">
                  <a:pos x="134" y="171"/>
                </a:cxn>
                <a:cxn ang="0">
                  <a:pos x="122" y="198"/>
                </a:cxn>
                <a:cxn ang="0">
                  <a:pos x="109" y="224"/>
                </a:cxn>
                <a:cxn ang="0">
                  <a:pos x="95" y="250"/>
                </a:cxn>
                <a:cxn ang="0">
                  <a:pos x="79" y="275"/>
                </a:cxn>
                <a:cxn ang="0">
                  <a:pos x="59" y="298"/>
                </a:cxn>
                <a:cxn ang="0">
                  <a:pos x="38" y="320"/>
                </a:cxn>
                <a:cxn ang="0">
                  <a:pos x="32" y="323"/>
                </a:cxn>
                <a:cxn ang="0">
                  <a:pos x="27" y="327"/>
                </a:cxn>
                <a:cxn ang="0">
                  <a:pos x="21" y="330"/>
                </a:cxn>
                <a:cxn ang="0">
                  <a:pos x="15" y="331"/>
                </a:cxn>
                <a:cxn ang="0">
                  <a:pos x="9" y="331"/>
                </a:cxn>
                <a:cxn ang="0">
                  <a:pos x="3" y="329"/>
                </a:cxn>
                <a:cxn ang="0">
                  <a:pos x="1" y="328"/>
                </a:cxn>
                <a:cxn ang="0">
                  <a:pos x="0" y="326"/>
                </a:cxn>
                <a:cxn ang="0">
                  <a:pos x="0" y="321"/>
                </a:cxn>
                <a:cxn ang="0">
                  <a:pos x="1" y="319"/>
                </a:cxn>
                <a:cxn ang="0">
                  <a:pos x="13" y="317"/>
                </a:cxn>
                <a:cxn ang="0">
                  <a:pos x="25" y="313"/>
                </a:cxn>
                <a:cxn ang="0">
                  <a:pos x="35" y="306"/>
                </a:cxn>
                <a:cxn ang="0">
                  <a:pos x="45" y="298"/>
                </a:cxn>
                <a:cxn ang="0">
                  <a:pos x="54" y="289"/>
                </a:cxn>
                <a:cxn ang="0">
                  <a:pos x="64" y="279"/>
                </a:cxn>
                <a:cxn ang="0">
                  <a:pos x="72" y="268"/>
                </a:cxn>
                <a:cxn ang="0">
                  <a:pos x="86" y="248"/>
                </a:cxn>
                <a:cxn ang="0">
                  <a:pos x="104" y="216"/>
                </a:cxn>
                <a:cxn ang="0">
                  <a:pos x="120" y="184"/>
                </a:cxn>
                <a:cxn ang="0">
                  <a:pos x="135" y="150"/>
                </a:cxn>
                <a:cxn ang="0">
                  <a:pos x="146" y="116"/>
                </a:cxn>
                <a:cxn ang="0">
                  <a:pos x="157" y="80"/>
                </a:cxn>
                <a:cxn ang="0">
                  <a:pos x="167" y="46"/>
                </a:cxn>
                <a:cxn ang="0">
                  <a:pos x="181" y="0"/>
                </a:cxn>
              </a:cxnLst>
              <a:rect l="0" t="0" r="r" b="b"/>
              <a:pathLst>
                <a:path w="181" h="331">
                  <a:moveTo>
                    <a:pt x="181" y="0"/>
                  </a:moveTo>
                  <a:lnTo>
                    <a:pt x="174" y="29"/>
                  </a:lnTo>
                  <a:lnTo>
                    <a:pt x="167" y="58"/>
                  </a:lnTo>
                  <a:lnTo>
                    <a:pt x="160" y="86"/>
                  </a:lnTo>
                  <a:lnTo>
                    <a:pt x="152" y="115"/>
                  </a:lnTo>
                  <a:lnTo>
                    <a:pt x="143" y="143"/>
                  </a:lnTo>
                  <a:lnTo>
                    <a:pt x="134" y="171"/>
                  </a:lnTo>
                  <a:lnTo>
                    <a:pt x="122" y="198"/>
                  </a:lnTo>
                  <a:lnTo>
                    <a:pt x="109" y="224"/>
                  </a:lnTo>
                  <a:lnTo>
                    <a:pt x="95" y="250"/>
                  </a:lnTo>
                  <a:lnTo>
                    <a:pt x="79" y="275"/>
                  </a:lnTo>
                  <a:lnTo>
                    <a:pt x="59" y="298"/>
                  </a:lnTo>
                  <a:lnTo>
                    <a:pt x="38" y="320"/>
                  </a:lnTo>
                  <a:lnTo>
                    <a:pt x="32" y="323"/>
                  </a:lnTo>
                  <a:lnTo>
                    <a:pt x="27" y="327"/>
                  </a:lnTo>
                  <a:lnTo>
                    <a:pt x="21" y="330"/>
                  </a:lnTo>
                  <a:lnTo>
                    <a:pt x="15" y="331"/>
                  </a:lnTo>
                  <a:lnTo>
                    <a:pt x="9" y="331"/>
                  </a:lnTo>
                  <a:lnTo>
                    <a:pt x="3" y="329"/>
                  </a:lnTo>
                  <a:lnTo>
                    <a:pt x="1" y="328"/>
                  </a:lnTo>
                  <a:lnTo>
                    <a:pt x="0" y="326"/>
                  </a:lnTo>
                  <a:lnTo>
                    <a:pt x="0" y="321"/>
                  </a:lnTo>
                  <a:lnTo>
                    <a:pt x="1" y="319"/>
                  </a:lnTo>
                  <a:lnTo>
                    <a:pt x="13" y="317"/>
                  </a:lnTo>
                  <a:lnTo>
                    <a:pt x="25" y="313"/>
                  </a:lnTo>
                  <a:lnTo>
                    <a:pt x="35" y="306"/>
                  </a:lnTo>
                  <a:lnTo>
                    <a:pt x="45" y="298"/>
                  </a:lnTo>
                  <a:lnTo>
                    <a:pt x="54" y="289"/>
                  </a:lnTo>
                  <a:lnTo>
                    <a:pt x="64" y="279"/>
                  </a:lnTo>
                  <a:lnTo>
                    <a:pt x="72" y="268"/>
                  </a:lnTo>
                  <a:lnTo>
                    <a:pt x="86" y="248"/>
                  </a:lnTo>
                  <a:lnTo>
                    <a:pt x="104" y="216"/>
                  </a:lnTo>
                  <a:lnTo>
                    <a:pt x="120" y="184"/>
                  </a:lnTo>
                  <a:lnTo>
                    <a:pt x="135" y="150"/>
                  </a:lnTo>
                  <a:lnTo>
                    <a:pt x="146" y="116"/>
                  </a:lnTo>
                  <a:lnTo>
                    <a:pt x="157" y="80"/>
                  </a:lnTo>
                  <a:lnTo>
                    <a:pt x="167" y="46"/>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211"/>
            <p:cNvSpPr>
              <a:spLocks/>
            </p:cNvSpPr>
            <p:nvPr/>
          </p:nvSpPr>
          <p:spPr bwMode="auto">
            <a:xfrm flipH="1">
              <a:off x="7051656" y="4164553"/>
              <a:ext cx="276835" cy="131154"/>
            </a:xfrm>
            <a:custGeom>
              <a:avLst/>
              <a:gdLst/>
              <a:ahLst/>
              <a:cxnLst>
                <a:cxn ang="0">
                  <a:pos x="123" y="1"/>
                </a:cxn>
                <a:cxn ang="0">
                  <a:pos x="167" y="6"/>
                </a:cxn>
                <a:cxn ang="0">
                  <a:pos x="222" y="8"/>
                </a:cxn>
                <a:cxn ang="0">
                  <a:pos x="289" y="9"/>
                </a:cxn>
                <a:cxn ang="0">
                  <a:pos x="384" y="19"/>
                </a:cxn>
                <a:cxn ang="0">
                  <a:pos x="438" y="26"/>
                </a:cxn>
                <a:cxn ang="0">
                  <a:pos x="483" y="31"/>
                </a:cxn>
                <a:cxn ang="0">
                  <a:pos x="527" y="40"/>
                </a:cxn>
                <a:cxn ang="0">
                  <a:pos x="572" y="42"/>
                </a:cxn>
                <a:cxn ang="0">
                  <a:pos x="597" y="51"/>
                </a:cxn>
                <a:cxn ang="0">
                  <a:pos x="625" y="56"/>
                </a:cxn>
                <a:cxn ang="0">
                  <a:pos x="651" y="63"/>
                </a:cxn>
                <a:cxn ang="0">
                  <a:pos x="676" y="74"/>
                </a:cxn>
                <a:cxn ang="0">
                  <a:pos x="683" y="100"/>
                </a:cxn>
                <a:cxn ang="0">
                  <a:pos x="679" y="92"/>
                </a:cxn>
                <a:cxn ang="0">
                  <a:pos x="670" y="81"/>
                </a:cxn>
                <a:cxn ang="0">
                  <a:pos x="650" y="76"/>
                </a:cxn>
                <a:cxn ang="0">
                  <a:pos x="624" y="83"/>
                </a:cxn>
                <a:cxn ang="0">
                  <a:pos x="589" y="106"/>
                </a:cxn>
                <a:cxn ang="0">
                  <a:pos x="568" y="154"/>
                </a:cxn>
                <a:cxn ang="0">
                  <a:pos x="547" y="232"/>
                </a:cxn>
                <a:cxn ang="0">
                  <a:pos x="525" y="310"/>
                </a:cxn>
                <a:cxn ang="0">
                  <a:pos x="488" y="323"/>
                </a:cxn>
                <a:cxn ang="0">
                  <a:pos x="449" y="323"/>
                </a:cxn>
                <a:cxn ang="0">
                  <a:pos x="390" y="311"/>
                </a:cxn>
                <a:cxn ang="0">
                  <a:pos x="353" y="303"/>
                </a:cxn>
                <a:cxn ang="0">
                  <a:pos x="194" y="286"/>
                </a:cxn>
                <a:cxn ang="0">
                  <a:pos x="34" y="270"/>
                </a:cxn>
                <a:cxn ang="0">
                  <a:pos x="21" y="266"/>
                </a:cxn>
                <a:cxn ang="0">
                  <a:pos x="0" y="264"/>
                </a:cxn>
                <a:cxn ang="0">
                  <a:pos x="11" y="239"/>
                </a:cxn>
                <a:cxn ang="0">
                  <a:pos x="29" y="197"/>
                </a:cxn>
                <a:cxn ang="0">
                  <a:pos x="34" y="158"/>
                </a:cxn>
                <a:cxn ang="0">
                  <a:pos x="31" y="98"/>
                </a:cxn>
                <a:cxn ang="0">
                  <a:pos x="31" y="59"/>
                </a:cxn>
                <a:cxn ang="0">
                  <a:pos x="41" y="24"/>
                </a:cxn>
                <a:cxn ang="0">
                  <a:pos x="65" y="7"/>
                </a:cxn>
                <a:cxn ang="0">
                  <a:pos x="93" y="1"/>
                </a:cxn>
              </a:cxnLst>
              <a:rect l="0" t="0" r="r" b="b"/>
              <a:pathLst>
                <a:path w="686" h="325">
                  <a:moveTo>
                    <a:pt x="109" y="0"/>
                  </a:moveTo>
                  <a:lnTo>
                    <a:pt x="123" y="1"/>
                  </a:lnTo>
                  <a:lnTo>
                    <a:pt x="138" y="2"/>
                  </a:lnTo>
                  <a:lnTo>
                    <a:pt x="167" y="6"/>
                  </a:lnTo>
                  <a:lnTo>
                    <a:pt x="219" y="12"/>
                  </a:lnTo>
                  <a:lnTo>
                    <a:pt x="222" y="8"/>
                  </a:lnTo>
                  <a:lnTo>
                    <a:pt x="256" y="9"/>
                  </a:lnTo>
                  <a:lnTo>
                    <a:pt x="289" y="9"/>
                  </a:lnTo>
                  <a:lnTo>
                    <a:pt x="352" y="14"/>
                  </a:lnTo>
                  <a:lnTo>
                    <a:pt x="384" y="19"/>
                  </a:lnTo>
                  <a:lnTo>
                    <a:pt x="416" y="27"/>
                  </a:lnTo>
                  <a:lnTo>
                    <a:pt x="438" y="26"/>
                  </a:lnTo>
                  <a:lnTo>
                    <a:pt x="460" y="27"/>
                  </a:lnTo>
                  <a:lnTo>
                    <a:pt x="483" y="31"/>
                  </a:lnTo>
                  <a:lnTo>
                    <a:pt x="505" y="36"/>
                  </a:lnTo>
                  <a:lnTo>
                    <a:pt x="527" y="40"/>
                  </a:lnTo>
                  <a:lnTo>
                    <a:pt x="550" y="42"/>
                  </a:lnTo>
                  <a:lnTo>
                    <a:pt x="572" y="42"/>
                  </a:lnTo>
                  <a:lnTo>
                    <a:pt x="584" y="47"/>
                  </a:lnTo>
                  <a:lnTo>
                    <a:pt x="597" y="51"/>
                  </a:lnTo>
                  <a:lnTo>
                    <a:pt x="612" y="54"/>
                  </a:lnTo>
                  <a:lnTo>
                    <a:pt x="625" y="56"/>
                  </a:lnTo>
                  <a:lnTo>
                    <a:pt x="638" y="59"/>
                  </a:lnTo>
                  <a:lnTo>
                    <a:pt x="651" y="63"/>
                  </a:lnTo>
                  <a:lnTo>
                    <a:pt x="663" y="68"/>
                  </a:lnTo>
                  <a:lnTo>
                    <a:pt x="676" y="74"/>
                  </a:lnTo>
                  <a:lnTo>
                    <a:pt x="686" y="83"/>
                  </a:lnTo>
                  <a:lnTo>
                    <a:pt x="683" y="100"/>
                  </a:lnTo>
                  <a:lnTo>
                    <a:pt x="682" y="96"/>
                  </a:lnTo>
                  <a:lnTo>
                    <a:pt x="679" y="92"/>
                  </a:lnTo>
                  <a:lnTo>
                    <a:pt x="675" y="86"/>
                  </a:lnTo>
                  <a:lnTo>
                    <a:pt x="670" y="81"/>
                  </a:lnTo>
                  <a:lnTo>
                    <a:pt x="664" y="77"/>
                  </a:lnTo>
                  <a:lnTo>
                    <a:pt x="650" y="76"/>
                  </a:lnTo>
                  <a:lnTo>
                    <a:pt x="637" y="78"/>
                  </a:lnTo>
                  <a:lnTo>
                    <a:pt x="624" y="83"/>
                  </a:lnTo>
                  <a:lnTo>
                    <a:pt x="612" y="90"/>
                  </a:lnTo>
                  <a:lnTo>
                    <a:pt x="589" y="106"/>
                  </a:lnTo>
                  <a:lnTo>
                    <a:pt x="580" y="116"/>
                  </a:lnTo>
                  <a:lnTo>
                    <a:pt x="568" y="154"/>
                  </a:lnTo>
                  <a:lnTo>
                    <a:pt x="557" y="194"/>
                  </a:lnTo>
                  <a:lnTo>
                    <a:pt x="547" y="232"/>
                  </a:lnTo>
                  <a:lnTo>
                    <a:pt x="536" y="272"/>
                  </a:lnTo>
                  <a:lnTo>
                    <a:pt x="525" y="310"/>
                  </a:lnTo>
                  <a:lnTo>
                    <a:pt x="506" y="319"/>
                  </a:lnTo>
                  <a:lnTo>
                    <a:pt x="488" y="323"/>
                  </a:lnTo>
                  <a:lnTo>
                    <a:pt x="468" y="325"/>
                  </a:lnTo>
                  <a:lnTo>
                    <a:pt x="449" y="323"/>
                  </a:lnTo>
                  <a:lnTo>
                    <a:pt x="429" y="320"/>
                  </a:lnTo>
                  <a:lnTo>
                    <a:pt x="390" y="311"/>
                  </a:lnTo>
                  <a:lnTo>
                    <a:pt x="372" y="307"/>
                  </a:lnTo>
                  <a:lnTo>
                    <a:pt x="353" y="303"/>
                  </a:lnTo>
                  <a:lnTo>
                    <a:pt x="273" y="294"/>
                  </a:lnTo>
                  <a:lnTo>
                    <a:pt x="194" y="286"/>
                  </a:lnTo>
                  <a:lnTo>
                    <a:pt x="114" y="279"/>
                  </a:lnTo>
                  <a:lnTo>
                    <a:pt x="34" y="270"/>
                  </a:lnTo>
                  <a:lnTo>
                    <a:pt x="27" y="267"/>
                  </a:lnTo>
                  <a:lnTo>
                    <a:pt x="21" y="266"/>
                  </a:lnTo>
                  <a:lnTo>
                    <a:pt x="8" y="266"/>
                  </a:lnTo>
                  <a:lnTo>
                    <a:pt x="0" y="264"/>
                  </a:lnTo>
                  <a:lnTo>
                    <a:pt x="4" y="252"/>
                  </a:lnTo>
                  <a:lnTo>
                    <a:pt x="11" y="239"/>
                  </a:lnTo>
                  <a:lnTo>
                    <a:pt x="23" y="215"/>
                  </a:lnTo>
                  <a:lnTo>
                    <a:pt x="29" y="197"/>
                  </a:lnTo>
                  <a:lnTo>
                    <a:pt x="33" y="178"/>
                  </a:lnTo>
                  <a:lnTo>
                    <a:pt x="34" y="158"/>
                  </a:lnTo>
                  <a:lnTo>
                    <a:pt x="31" y="118"/>
                  </a:lnTo>
                  <a:lnTo>
                    <a:pt x="31" y="98"/>
                  </a:lnTo>
                  <a:lnTo>
                    <a:pt x="30" y="78"/>
                  </a:lnTo>
                  <a:lnTo>
                    <a:pt x="31" y="59"/>
                  </a:lnTo>
                  <a:lnTo>
                    <a:pt x="35" y="41"/>
                  </a:lnTo>
                  <a:lnTo>
                    <a:pt x="41" y="24"/>
                  </a:lnTo>
                  <a:lnTo>
                    <a:pt x="53" y="15"/>
                  </a:lnTo>
                  <a:lnTo>
                    <a:pt x="65" y="7"/>
                  </a:lnTo>
                  <a:lnTo>
                    <a:pt x="79" y="3"/>
                  </a:lnTo>
                  <a:lnTo>
                    <a:pt x="93" y="1"/>
                  </a:lnTo>
                  <a:lnTo>
                    <a:pt x="109"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212"/>
            <p:cNvSpPr>
              <a:spLocks/>
            </p:cNvSpPr>
            <p:nvPr/>
          </p:nvSpPr>
          <p:spPr bwMode="auto">
            <a:xfrm flipH="1">
              <a:off x="7053270" y="4203294"/>
              <a:ext cx="172316" cy="186440"/>
            </a:xfrm>
            <a:custGeom>
              <a:avLst/>
              <a:gdLst/>
              <a:ahLst/>
              <a:cxnLst>
                <a:cxn ang="0">
                  <a:pos x="405" y="3"/>
                </a:cxn>
                <a:cxn ang="0">
                  <a:pos x="427" y="7"/>
                </a:cxn>
                <a:cxn ang="0">
                  <a:pos x="422" y="63"/>
                </a:cxn>
                <a:cxn ang="0">
                  <a:pos x="409" y="149"/>
                </a:cxn>
                <a:cxn ang="0">
                  <a:pos x="406" y="154"/>
                </a:cxn>
                <a:cxn ang="0">
                  <a:pos x="402" y="156"/>
                </a:cxn>
                <a:cxn ang="0">
                  <a:pos x="401" y="160"/>
                </a:cxn>
                <a:cxn ang="0">
                  <a:pos x="399" y="163"/>
                </a:cxn>
                <a:cxn ang="0">
                  <a:pos x="411" y="198"/>
                </a:cxn>
                <a:cxn ang="0">
                  <a:pos x="408" y="238"/>
                </a:cxn>
                <a:cxn ang="0">
                  <a:pos x="406" y="275"/>
                </a:cxn>
                <a:cxn ang="0">
                  <a:pos x="398" y="349"/>
                </a:cxn>
                <a:cxn ang="0">
                  <a:pos x="371" y="369"/>
                </a:cxn>
                <a:cxn ang="0">
                  <a:pos x="323" y="398"/>
                </a:cxn>
                <a:cxn ang="0">
                  <a:pos x="297" y="427"/>
                </a:cxn>
                <a:cxn ang="0">
                  <a:pos x="258" y="462"/>
                </a:cxn>
                <a:cxn ang="0">
                  <a:pos x="234" y="459"/>
                </a:cxn>
                <a:cxn ang="0">
                  <a:pos x="183" y="446"/>
                </a:cxn>
                <a:cxn ang="0">
                  <a:pos x="13" y="420"/>
                </a:cxn>
                <a:cxn ang="0">
                  <a:pos x="5" y="376"/>
                </a:cxn>
                <a:cxn ang="0">
                  <a:pos x="40" y="379"/>
                </a:cxn>
                <a:cxn ang="0">
                  <a:pos x="52" y="352"/>
                </a:cxn>
                <a:cxn ang="0">
                  <a:pos x="66" y="288"/>
                </a:cxn>
                <a:cxn ang="0">
                  <a:pos x="73" y="248"/>
                </a:cxn>
                <a:cxn ang="0">
                  <a:pos x="49" y="239"/>
                </a:cxn>
                <a:cxn ang="0">
                  <a:pos x="79" y="228"/>
                </a:cxn>
                <a:cxn ang="0">
                  <a:pos x="187" y="247"/>
                </a:cxn>
                <a:cxn ang="0">
                  <a:pos x="276" y="241"/>
                </a:cxn>
                <a:cxn ang="0">
                  <a:pos x="254" y="432"/>
                </a:cxn>
                <a:cxn ang="0">
                  <a:pos x="265" y="438"/>
                </a:cxn>
                <a:cxn ang="0">
                  <a:pos x="283" y="408"/>
                </a:cxn>
                <a:cxn ang="0">
                  <a:pos x="311" y="368"/>
                </a:cxn>
                <a:cxn ang="0">
                  <a:pos x="358" y="341"/>
                </a:cxn>
                <a:cxn ang="0">
                  <a:pos x="393" y="325"/>
                </a:cxn>
                <a:cxn ang="0">
                  <a:pos x="389" y="323"/>
                </a:cxn>
                <a:cxn ang="0">
                  <a:pos x="384" y="291"/>
                </a:cxn>
                <a:cxn ang="0">
                  <a:pos x="382" y="206"/>
                </a:cxn>
                <a:cxn ang="0">
                  <a:pos x="376" y="186"/>
                </a:cxn>
                <a:cxn ang="0">
                  <a:pos x="376" y="191"/>
                </a:cxn>
                <a:cxn ang="0">
                  <a:pos x="373" y="212"/>
                </a:cxn>
                <a:cxn ang="0">
                  <a:pos x="371" y="248"/>
                </a:cxn>
                <a:cxn ang="0">
                  <a:pos x="367" y="273"/>
                </a:cxn>
                <a:cxn ang="0">
                  <a:pos x="371" y="292"/>
                </a:cxn>
                <a:cxn ang="0">
                  <a:pos x="363" y="307"/>
                </a:cxn>
                <a:cxn ang="0">
                  <a:pos x="344" y="331"/>
                </a:cxn>
                <a:cxn ang="0">
                  <a:pos x="304" y="353"/>
                </a:cxn>
                <a:cxn ang="0">
                  <a:pos x="292" y="359"/>
                </a:cxn>
                <a:cxn ang="0">
                  <a:pos x="289" y="329"/>
                </a:cxn>
                <a:cxn ang="0">
                  <a:pos x="304" y="199"/>
                </a:cxn>
                <a:cxn ang="0">
                  <a:pos x="310" y="174"/>
                </a:cxn>
                <a:cxn ang="0">
                  <a:pos x="324" y="120"/>
                </a:cxn>
                <a:cxn ang="0">
                  <a:pos x="331" y="78"/>
                </a:cxn>
                <a:cxn ang="0">
                  <a:pos x="345" y="38"/>
                </a:cxn>
                <a:cxn ang="0">
                  <a:pos x="373" y="8"/>
                </a:cxn>
              </a:cxnLst>
              <a:rect l="0" t="0" r="r" b="b"/>
              <a:pathLst>
                <a:path w="427" h="462">
                  <a:moveTo>
                    <a:pt x="393" y="0"/>
                  </a:moveTo>
                  <a:lnTo>
                    <a:pt x="399" y="1"/>
                  </a:lnTo>
                  <a:lnTo>
                    <a:pt x="405" y="3"/>
                  </a:lnTo>
                  <a:lnTo>
                    <a:pt x="416" y="9"/>
                  </a:lnTo>
                  <a:lnTo>
                    <a:pt x="422" y="9"/>
                  </a:lnTo>
                  <a:lnTo>
                    <a:pt x="427" y="7"/>
                  </a:lnTo>
                  <a:lnTo>
                    <a:pt x="427" y="9"/>
                  </a:lnTo>
                  <a:lnTo>
                    <a:pt x="425" y="36"/>
                  </a:lnTo>
                  <a:lnTo>
                    <a:pt x="422" y="63"/>
                  </a:lnTo>
                  <a:lnTo>
                    <a:pt x="417" y="92"/>
                  </a:lnTo>
                  <a:lnTo>
                    <a:pt x="412" y="120"/>
                  </a:lnTo>
                  <a:lnTo>
                    <a:pt x="409" y="149"/>
                  </a:lnTo>
                  <a:lnTo>
                    <a:pt x="409" y="150"/>
                  </a:lnTo>
                  <a:lnTo>
                    <a:pt x="408" y="152"/>
                  </a:lnTo>
                  <a:lnTo>
                    <a:pt x="406" y="154"/>
                  </a:lnTo>
                  <a:lnTo>
                    <a:pt x="405" y="154"/>
                  </a:lnTo>
                  <a:lnTo>
                    <a:pt x="403" y="155"/>
                  </a:lnTo>
                  <a:lnTo>
                    <a:pt x="402" y="156"/>
                  </a:lnTo>
                  <a:lnTo>
                    <a:pt x="402" y="157"/>
                  </a:lnTo>
                  <a:lnTo>
                    <a:pt x="401" y="158"/>
                  </a:lnTo>
                  <a:lnTo>
                    <a:pt x="401" y="160"/>
                  </a:lnTo>
                  <a:lnTo>
                    <a:pt x="402" y="162"/>
                  </a:lnTo>
                  <a:lnTo>
                    <a:pt x="399" y="162"/>
                  </a:lnTo>
                  <a:lnTo>
                    <a:pt x="399" y="163"/>
                  </a:lnTo>
                  <a:lnTo>
                    <a:pt x="406" y="174"/>
                  </a:lnTo>
                  <a:lnTo>
                    <a:pt x="410" y="185"/>
                  </a:lnTo>
                  <a:lnTo>
                    <a:pt x="411" y="198"/>
                  </a:lnTo>
                  <a:lnTo>
                    <a:pt x="411" y="211"/>
                  </a:lnTo>
                  <a:lnTo>
                    <a:pt x="410" y="225"/>
                  </a:lnTo>
                  <a:lnTo>
                    <a:pt x="408" y="238"/>
                  </a:lnTo>
                  <a:lnTo>
                    <a:pt x="407" y="250"/>
                  </a:lnTo>
                  <a:lnTo>
                    <a:pt x="406" y="263"/>
                  </a:lnTo>
                  <a:lnTo>
                    <a:pt x="406" y="275"/>
                  </a:lnTo>
                  <a:lnTo>
                    <a:pt x="403" y="293"/>
                  </a:lnTo>
                  <a:lnTo>
                    <a:pt x="402" y="313"/>
                  </a:lnTo>
                  <a:lnTo>
                    <a:pt x="398" y="349"/>
                  </a:lnTo>
                  <a:lnTo>
                    <a:pt x="393" y="367"/>
                  </a:lnTo>
                  <a:lnTo>
                    <a:pt x="382" y="366"/>
                  </a:lnTo>
                  <a:lnTo>
                    <a:pt x="371" y="369"/>
                  </a:lnTo>
                  <a:lnTo>
                    <a:pt x="361" y="373"/>
                  </a:lnTo>
                  <a:lnTo>
                    <a:pt x="333" y="392"/>
                  </a:lnTo>
                  <a:lnTo>
                    <a:pt x="323" y="398"/>
                  </a:lnTo>
                  <a:lnTo>
                    <a:pt x="314" y="407"/>
                  </a:lnTo>
                  <a:lnTo>
                    <a:pt x="305" y="417"/>
                  </a:lnTo>
                  <a:lnTo>
                    <a:pt x="297" y="427"/>
                  </a:lnTo>
                  <a:lnTo>
                    <a:pt x="278" y="447"/>
                  </a:lnTo>
                  <a:lnTo>
                    <a:pt x="269" y="456"/>
                  </a:lnTo>
                  <a:lnTo>
                    <a:pt x="258" y="462"/>
                  </a:lnTo>
                  <a:lnTo>
                    <a:pt x="250" y="460"/>
                  </a:lnTo>
                  <a:lnTo>
                    <a:pt x="242" y="459"/>
                  </a:lnTo>
                  <a:lnTo>
                    <a:pt x="234" y="459"/>
                  </a:lnTo>
                  <a:lnTo>
                    <a:pt x="227" y="456"/>
                  </a:lnTo>
                  <a:lnTo>
                    <a:pt x="219" y="450"/>
                  </a:lnTo>
                  <a:lnTo>
                    <a:pt x="183" y="446"/>
                  </a:lnTo>
                  <a:lnTo>
                    <a:pt x="67" y="431"/>
                  </a:lnTo>
                  <a:lnTo>
                    <a:pt x="31" y="426"/>
                  </a:lnTo>
                  <a:lnTo>
                    <a:pt x="13" y="420"/>
                  </a:lnTo>
                  <a:lnTo>
                    <a:pt x="6" y="415"/>
                  </a:lnTo>
                  <a:lnTo>
                    <a:pt x="0" y="409"/>
                  </a:lnTo>
                  <a:lnTo>
                    <a:pt x="5" y="376"/>
                  </a:lnTo>
                  <a:lnTo>
                    <a:pt x="18" y="376"/>
                  </a:lnTo>
                  <a:lnTo>
                    <a:pt x="33" y="379"/>
                  </a:lnTo>
                  <a:lnTo>
                    <a:pt x="40" y="379"/>
                  </a:lnTo>
                  <a:lnTo>
                    <a:pt x="45" y="376"/>
                  </a:lnTo>
                  <a:lnTo>
                    <a:pt x="50" y="372"/>
                  </a:lnTo>
                  <a:lnTo>
                    <a:pt x="52" y="352"/>
                  </a:lnTo>
                  <a:lnTo>
                    <a:pt x="55" y="331"/>
                  </a:lnTo>
                  <a:lnTo>
                    <a:pt x="60" y="310"/>
                  </a:lnTo>
                  <a:lnTo>
                    <a:pt x="66" y="288"/>
                  </a:lnTo>
                  <a:lnTo>
                    <a:pt x="71" y="268"/>
                  </a:lnTo>
                  <a:lnTo>
                    <a:pt x="75" y="250"/>
                  </a:lnTo>
                  <a:lnTo>
                    <a:pt x="73" y="248"/>
                  </a:lnTo>
                  <a:lnTo>
                    <a:pt x="63" y="242"/>
                  </a:lnTo>
                  <a:lnTo>
                    <a:pt x="56" y="240"/>
                  </a:lnTo>
                  <a:lnTo>
                    <a:pt x="49" y="239"/>
                  </a:lnTo>
                  <a:lnTo>
                    <a:pt x="43" y="240"/>
                  </a:lnTo>
                  <a:lnTo>
                    <a:pt x="44" y="224"/>
                  </a:lnTo>
                  <a:lnTo>
                    <a:pt x="79" y="228"/>
                  </a:lnTo>
                  <a:lnTo>
                    <a:pt x="116" y="234"/>
                  </a:lnTo>
                  <a:lnTo>
                    <a:pt x="151" y="240"/>
                  </a:lnTo>
                  <a:lnTo>
                    <a:pt x="187" y="247"/>
                  </a:lnTo>
                  <a:lnTo>
                    <a:pt x="222" y="252"/>
                  </a:lnTo>
                  <a:lnTo>
                    <a:pt x="237" y="250"/>
                  </a:lnTo>
                  <a:lnTo>
                    <a:pt x="276" y="241"/>
                  </a:lnTo>
                  <a:lnTo>
                    <a:pt x="264" y="334"/>
                  </a:lnTo>
                  <a:lnTo>
                    <a:pt x="252" y="429"/>
                  </a:lnTo>
                  <a:lnTo>
                    <a:pt x="254" y="432"/>
                  </a:lnTo>
                  <a:lnTo>
                    <a:pt x="258" y="435"/>
                  </a:lnTo>
                  <a:lnTo>
                    <a:pt x="261" y="437"/>
                  </a:lnTo>
                  <a:lnTo>
                    <a:pt x="265" y="438"/>
                  </a:lnTo>
                  <a:lnTo>
                    <a:pt x="269" y="435"/>
                  </a:lnTo>
                  <a:lnTo>
                    <a:pt x="276" y="421"/>
                  </a:lnTo>
                  <a:lnTo>
                    <a:pt x="283" y="408"/>
                  </a:lnTo>
                  <a:lnTo>
                    <a:pt x="292" y="394"/>
                  </a:lnTo>
                  <a:lnTo>
                    <a:pt x="301" y="381"/>
                  </a:lnTo>
                  <a:lnTo>
                    <a:pt x="311" y="368"/>
                  </a:lnTo>
                  <a:lnTo>
                    <a:pt x="323" y="358"/>
                  </a:lnTo>
                  <a:lnTo>
                    <a:pt x="340" y="349"/>
                  </a:lnTo>
                  <a:lnTo>
                    <a:pt x="358" y="341"/>
                  </a:lnTo>
                  <a:lnTo>
                    <a:pt x="376" y="334"/>
                  </a:lnTo>
                  <a:lnTo>
                    <a:pt x="393" y="326"/>
                  </a:lnTo>
                  <a:lnTo>
                    <a:pt x="393" y="325"/>
                  </a:lnTo>
                  <a:lnTo>
                    <a:pt x="392" y="324"/>
                  </a:lnTo>
                  <a:lnTo>
                    <a:pt x="390" y="324"/>
                  </a:lnTo>
                  <a:lnTo>
                    <a:pt x="389" y="323"/>
                  </a:lnTo>
                  <a:lnTo>
                    <a:pt x="387" y="322"/>
                  </a:lnTo>
                  <a:lnTo>
                    <a:pt x="386" y="322"/>
                  </a:lnTo>
                  <a:lnTo>
                    <a:pt x="384" y="291"/>
                  </a:lnTo>
                  <a:lnTo>
                    <a:pt x="382" y="262"/>
                  </a:lnTo>
                  <a:lnTo>
                    <a:pt x="381" y="234"/>
                  </a:lnTo>
                  <a:lnTo>
                    <a:pt x="382" y="206"/>
                  </a:lnTo>
                  <a:lnTo>
                    <a:pt x="380" y="185"/>
                  </a:lnTo>
                  <a:lnTo>
                    <a:pt x="377" y="185"/>
                  </a:lnTo>
                  <a:lnTo>
                    <a:pt x="376" y="186"/>
                  </a:lnTo>
                  <a:lnTo>
                    <a:pt x="375" y="186"/>
                  </a:lnTo>
                  <a:lnTo>
                    <a:pt x="375" y="190"/>
                  </a:lnTo>
                  <a:lnTo>
                    <a:pt x="376" y="191"/>
                  </a:lnTo>
                  <a:lnTo>
                    <a:pt x="376" y="197"/>
                  </a:lnTo>
                  <a:lnTo>
                    <a:pt x="374" y="199"/>
                  </a:lnTo>
                  <a:lnTo>
                    <a:pt x="373" y="212"/>
                  </a:lnTo>
                  <a:lnTo>
                    <a:pt x="372" y="225"/>
                  </a:lnTo>
                  <a:lnTo>
                    <a:pt x="372" y="237"/>
                  </a:lnTo>
                  <a:lnTo>
                    <a:pt x="371" y="248"/>
                  </a:lnTo>
                  <a:lnTo>
                    <a:pt x="368" y="260"/>
                  </a:lnTo>
                  <a:lnTo>
                    <a:pt x="367" y="266"/>
                  </a:lnTo>
                  <a:lnTo>
                    <a:pt x="367" y="273"/>
                  </a:lnTo>
                  <a:lnTo>
                    <a:pt x="369" y="279"/>
                  </a:lnTo>
                  <a:lnTo>
                    <a:pt x="370" y="286"/>
                  </a:lnTo>
                  <a:lnTo>
                    <a:pt x="371" y="292"/>
                  </a:lnTo>
                  <a:lnTo>
                    <a:pt x="370" y="297"/>
                  </a:lnTo>
                  <a:lnTo>
                    <a:pt x="368" y="303"/>
                  </a:lnTo>
                  <a:lnTo>
                    <a:pt x="363" y="307"/>
                  </a:lnTo>
                  <a:lnTo>
                    <a:pt x="364" y="313"/>
                  </a:lnTo>
                  <a:lnTo>
                    <a:pt x="364" y="324"/>
                  </a:lnTo>
                  <a:lnTo>
                    <a:pt x="344" y="331"/>
                  </a:lnTo>
                  <a:lnTo>
                    <a:pt x="325" y="339"/>
                  </a:lnTo>
                  <a:lnTo>
                    <a:pt x="306" y="349"/>
                  </a:lnTo>
                  <a:lnTo>
                    <a:pt x="304" y="353"/>
                  </a:lnTo>
                  <a:lnTo>
                    <a:pt x="300" y="356"/>
                  </a:lnTo>
                  <a:lnTo>
                    <a:pt x="296" y="357"/>
                  </a:lnTo>
                  <a:lnTo>
                    <a:pt x="292" y="359"/>
                  </a:lnTo>
                  <a:lnTo>
                    <a:pt x="289" y="361"/>
                  </a:lnTo>
                  <a:lnTo>
                    <a:pt x="285" y="365"/>
                  </a:lnTo>
                  <a:lnTo>
                    <a:pt x="289" y="329"/>
                  </a:lnTo>
                  <a:lnTo>
                    <a:pt x="304" y="216"/>
                  </a:lnTo>
                  <a:lnTo>
                    <a:pt x="303" y="208"/>
                  </a:lnTo>
                  <a:lnTo>
                    <a:pt x="304" y="199"/>
                  </a:lnTo>
                  <a:lnTo>
                    <a:pt x="306" y="191"/>
                  </a:lnTo>
                  <a:lnTo>
                    <a:pt x="309" y="183"/>
                  </a:lnTo>
                  <a:lnTo>
                    <a:pt x="310" y="174"/>
                  </a:lnTo>
                  <a:lnTo>
                    <a:pt x="315" y="162"/>
                  </a:lnTo>
                  <a:lnTo>
                    <a:pt x="318" y="149"/>
                  </a:lnTo>
                  <a:lnTo>
                    <a:pt x="324" y="120"/>
                  </a:lnTo>
                  <a:lnTo>
                    <a:pt x="326" y="106"/>
                  </a:lnTo>
                  <a:lnTo>
                    <a:pt x="329" y="92"/>
                  </a:lnTo>
                  <a:lnTo>
                    <a:pt x="331" y="78"/>
                  </a:lnTo>
                  <a:lnTo>
                    <a:pt x="335" y="63"/>
                  </a:lnTo>
                  <a:lnTo>
                    <a:pt x="339" y="50"/>
                  </a:lnTo>
                  <a:lnTo>
                    <a:pt x="345" y="38"/>
                  </a:lnTo>
                  <a:lnTo>
                    <a:pt x="353" y="27"/>
                  </a:lnTo>
                  <a:lnTo>
                    <a:pt x="362" y="17"/>
                  </a:lnTo>
                  <a:lnTo>
                    <a:pt x="373" y="8"/>
                  </a:lnTo>
                  <a:lnTo>
                    <a:pt x="387" y="1"/>
                  </a:lnTo>
                  <a:lnTo>
                    <a:pt x="39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213"/>
            <p:cNvSpPr>
              <a:spLocks/>
            </p:cNvSpPr>
            <p:nvPr/>
          </p:nvSpPr>
          <p:spPr bwMode="auto">
            <a:xfrm flipH="1">
              <a:off x="6866022" y="4212172"/>
              <a:ext cx="50040" cy="38338"/>
            </a:xfrm>
            <a:custGeom>
              <a:avLst/>
              <a:gdLst/>
              <a:ahLst/>
              <a:cxnLst>
                <a:cxn ang="0">
                  <a:pos x="123" y="0"/>
                </a:cxn>
                <a:cxn ang="0">
                  <a:pos x="124" y="0"/>
                </a:cxn>
                <a:cxn ang="0">
                  <a:pos x="96" y="24"/>
                </a:cxn>
                <a:cxn ang="0">
                  <a:pos x="37" y="73"/>
                </a:cxn>
                <a:cxn ang="0">
                  <a:pos x="8" y="95"/>
                </a:cxn>
                <a:cxn ang="0">
                  <a:pos x="6" y="95"/>
                </a:cxn>
                <a:cxn ang="0">
                  <a:pos x="3" y="93"/>
                </a:cxn>
                <a:cxn ang="0">
                  <a:pos x="2" y="92"/>
                </a:cxn>
                <a:cxn ang="0">
                  <a:pos x="0" y="89"/>
                </a:cxn>
                <a:cxn ang="0">
                  <a:pos x="0" y="87"/>
                </a:cxn>
                <a:cxn ang="0">
                  <a:pos x="32" y="66"/>
                </a:cxn>
                <a:cxn ang="0">
                  <a:pos x="62" y="42"/>
                </a:cxn>
                <a:cxn ang="0">
                  <a:pos x="92" y="20"/>
                </a:cxn>
                <a:cxn ang="0">
                  <a:pos x="123" y="0"/>
                </a:cxn>
              </a:cxnLst>
              <a:rect l="0" t="0" r="r" b="b"/>
              <a:pathLst>
                <a:path w="124" h="95">
                  <a:moveTo>
                    <a:pt x="123" y="0"/>
                  </a:moveTo>
                  <a:lnTo>
                    <a:pt x="124" y="0"/>
                  </a:lnTo>
                  <a:lnTo>
                    <a:pt x="96" y="24"/>
                  </a:lnTo>
                  <a:lnTo>
                    <a:pt x="37" y="73"/>
                  </a:lnTo>
                  <a:lnTo>
                    <a:pt x="8" y="95"/>
                  </a:lnTo>
                  <a:lnTo>
                    <a:pt x="6" y="95"/>
                  </a:lnTo>
                  <a:lnTo>
                    <a:pt x="3" y="93"/>
                  </a:lnTo>
                  <a:lnTo>
                    <a:pt x="2" y="92"/>
                  </a:lnTo>
                  <a:lnTo>
                    <a:pt x="0" y="89"/>
                  </a:lnTo>
                  <a:lnTo>
                    <a:pt x="0" y="87"/>
                  </a:lnTo>
                  <a:lnTo>
                    <a:pt x="32" y="66"/>
                  </a:lnTo>
                  <a:lnTo>
                    <a:pt x="62" y="42"/>
                  </a:lnTo>
                  <a:lnTo>
                    <a:pt x="92" y="20"/>
                  </a:lnTo>
                  <a:lnTo>
                    <a:pt x="1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214"/>
            <p:cNvSpPr>
              <a:spLocks/>
            </p:cNvSpPr>
            <p:nvPr/>
          </p:nvSpPr>
          <p:spPr bwMode="auto">
            <a:xfrm flipH="1">
              <a:off x="7069816" y="4255351"/>
              <a:ext cx="7667" cy="8071"/>
            </a:xfrm>
            <a:custGeom>
              <a:avLst/>
              <a:gdLst/>
              <a:ahLst/>
              <a:cxnLst>
                <a:cxn ang="0">
                  <a:pos x="9" y="0"/>
                </a:cxn>
                <a:cxn ang="0">
                  <a:pos x="10" y="3"/>
                </a:cxn>
                <a:cxn ang="0">
                  <a:pos x="12" y="5"/>
                </a:cxn>
                <a:cxn ang="0">
                  <a:pos x="15" y="6"/>
                </a:cxn>
                <a:cxn ang="0">
                  <a:pos x="19" y="10"/>
                </a:cxn>
                <a:cxn ang="0">
                  <a:pos x="18" y="13"/>
                </a:cxn>
                <a:cxn ang="0">
                  <a:pos x="16" y="17"/>
                </a:cxn>
                <a:cxn ang="0">
                  <a:pos x="17" y="17"/>
                </a:cxn>
                <a:cxn ang="0">
                  <a:pos x="15" y="20"/>
                </a:cxn>
                <a:cxn ang="0">
                  <a:pos x="12" y="20"/>
                </a:cxn>
                <a:cxn ang="0">
                  <a:pos x="6" y="18"/>
                </a:cxn>
                <a:cxn ang="0">
                  <a:pos x="3" y="15"/>
                </a:cxn>
                <a:cxn ang="0">
                  <a:pos x="0" y="14"/>
                </a:cxn>
                <a:cxn ang="0">
                  <a:pos x="9" y="0"/>
                </a:cxn>
              </a:cxnLst>
              <a:rect l="0" t="0" r="r" b="b"/>
              <a:pathLst>
                <a:path w="19" h="20">
                  <a:moveTo>
                    <a:pt x="9" y="0"/>
                  </a:moveTo>
                  <a:lnTo>
                    <a:pt x="10" y="3"/>
                  </a:lnTo>
                  <a:lnTo>
                    <a:pt x="12" y="5"/>
                  </a:lnTo>
                  <a:lnTo>
                    <a:pt x="15" y="6"/>
                  </a:lnTo>
                  <a:lnTo>
                    <a:pt x="19" y="10"/>
                  </a:lnTo>
                  <a:lnTo>
                    <a:pt x="18" y="13"/>
                  </a:lnTo>
                  <a:lnTo>
                    <a:pt x="16" y="17"/>
                  </a:lnTo>
                  <a:lnTo>
                    <a:pt x="17" y="17"/>
                  </a:lnTo>
                  <a:lnTo>
                    <a:pt x="15" y="20"/>
                  </a:lnTo>
                  <a:lnTo>
                    <a:pt x="12" y="20"/>
                  </a:lnTo>
                  <a:lnTo>
                    <a:pt x="6" y="18"/>
                  </a:lnTo>
                  <a:lnTo>
                    <a:pt x="3" y="15"/>
                  </a:lnTo>
                  <a:lnTo>
                    <a:pt x="0" y="1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215"/>
            <p:cNvSpPr>
              <a:spLocks/>
            </p:cNvSpPr>
            <p:nvPr/>
          </p:nvSpPr>
          <p:spPr bwMode="auto">
            <a:xfrm flipH="1">
              <a:off x="7240114" y="4281986"/>
              <a:ext cx="100484" cy="78289"/>
            </a:xfrm>
            <a:custGeom>
              <a:avLst/>
              <a:gdLst/>
              <a:ahLst/>
              <a:cxnLst>
                <a:cxn ang="0">
                  <a:pos x="60" y="0"/>
                </a:cxn>
                <a:cxn ang="0">
                  <a:pos x="88" y="3"/>
                </a:cxn>
                <a:cxn ang="0">
                  <a:pos x="145" y="7"/>
                </a:cxn>
                <a:cxn ang="0">
                  <a:pos x="173" y="11"/>
                </a:cxn>
                <a:cxn ang="0">
                  <a:pos x="201" y="16"/>
                </a:cxn>
                <a:cxn ang="0">
                  <a:pos x="202" y="16"/>
                </a:cxn>
                <a:cxn ang="0">
                  <a:pos x="214" y="15"/>
                </a:cxn>
                <a:cxn ang="0">
                  <a:pos x="226" y="16"/>
                </a:cxn>
                <a:cxn ang="0">
                  <a:pos x="238" y="18"/>
                </a:cxn>
                <a:cxn ang="0">
                  <a:pos x="249" y="19"/>
                </a:cxn>
                <a:cxn ang="0">
                  <a:pos x="249" y="25"/>
                </a:cxn>
                <a:cxn ang="0">
                  <a:pos x="233" y="25"/>
                </a:cxn>
                <a:cxn ang="0">
                  <a:pos x="225" y="23"/>
                </a:cxn>
                <a:cxn ang="0">
                  <a:pos x="217" y="22"/>
                </a:cxn>
                <a:cxn ang="0">
                  <a:pos x="209" y="22"/>
                </a:cxn>
                <a:cxn ang="0">
                  <a:pos x="202" y="24"/>
                </a:cxn>
                <a:cxn ang="0">
                  <a:pos x="196" y="28"/>
                </a:cxn>
                <a:cxn ang="0">
                  <a:pos x="190" y="35"/>
                </a:cxn>
                <a:cxn ang="0">
                  <a:pos x="187" y="57"/>
                </a:cxn>
                <a:cxn ang="0">
                  <a:pos x="183" y="78"/>
                </a:cxn>
                <a:cxn ang="0">
                  <a:pos x="179" y="98"/>
                </a:cxn>
                <a:cxn ang="0">
                  <a:pos x="174" y="120"/>
                </a:cxn>
                <a:cxn ang="0">
                  <a:pos x="172" y="140"/>
                </a:cxn>
                <a:cxn ang="0">
                  <a:pos x="174" y="146"/>
                </a:cxn>
                <a:cxn ang="0">
                  <a:pos x="178" y="150"/>
                </a:cxn>
                <a:cxn ang="0">
                  <a:pos x="182" y="153"/>
                </a:cxn>
                <a:cxn ang="0">
                  <a:pos x="187" y="154"/>
                </a:cxn>
                <a:cxn ang="0">
                  <a:pos x="194" y="155"/>
                </a:cxn>
                <a:cxn ang="0">
                  <a:pos x="199" y="157"/>
                </a:cxn>
                <a:cxn ang="0">
                  <a:pos x="205" y="158"/>
                </a:cxn>
                <a:cxn ang="0">
                  <a:pos x="210" y="161"/>
                </a:cxn>
                <a:cxn ang="0">
                  <a:pos x="179" y="194"/>
                </a:cxn>
                <a:cxn ang="0">
                  <a:pos x="161" y="189"/>
                </a:cxn>
                <a:cxn ang="0">
                  <a:pos x="143" y="185"/>
                </a:cxn>
                <a:cxn ang="0">
                  <a:pos x="66" y="180"/>
                </a:cxn>
                <a:cxn ang="0">
                  <a:pos x="47" y="178"/>
                </a:cxn>
                <a:cxn ang="0">
                  <a:pos x="30" y="174"/>
                </a:cxn>
                <a:cxn ang="0">
                  <a:pos x="13" y="168"/>
                </a:cxn>
                <a:cxn ang="0">
                  <a:pos x="6" y="165"/>
                </a:cxn>
                <a:cxn ang="0">
                  <a:pos x="2" y="161"/>
                </a:cxn>
                <a:cxn ang="0">
                  <a:pos x="0" y="157"/>
                </a:cxn>
                <a:cxn ang="0">
                  <a:pos x="0" y="152"/>
                </a:cxn>
                <a:cxn ang="0">
                  <a:pos x="1" y="146"/>
                </a:cxn>
                <a:cxn ang="0">
                  <a:pos x="3" y="141"/>
                </a:cxn>
                <a:cxn ang="0">
                  <a:pos x="5" y="135"/>
                </a:cxn>
                <a:cxn ang="0">
                  <a:pos x="7" y="130"/>
                </a:cxn>
                <a:cxn ang="0">
                  <a:pos x="10" y="125"/>
                </a:cxn>
                <a:cxn ang="0">
                  <a:pos x="11" y="120"/>
                </a:cxn>
                <a:cxn ang="0">
                  <a:pos x="53" y="52"/>
                </a:cxn>
                <a:cxn ang="0">
                  <a:pos x="55" y="26"/>
                </a:cxn>
                <a:cxn ang="0">
                  <a:pos x="60" y="0"/>
                </a:cxn>
              </a:cxnLst>
              <a:rect l="0" t="0" r="r" b="b"/>
              <a:pathLst>
                <a:path w="249" h="194">
                  <a:moveTo>
                    <a:pt x="60" y="0"/>
                  </a:moveTo>
                  <a:lnTo>
                    <a:pt x="88" y="3"/>
                  </a:lnTo>
                  <a:lnTo>
                    <a:pt x="145" y="7"/>
                  </a:lnTo>
                  <a:lnTo>
                    <a:pt x="173" y="11"/>
                  </a:lnTo>
                  <a:lnTo>
                    <a:pt x="201" y="16"/>
                  </a:lnTo>
                  <a:lnTo>
                    <a:pt x="202" y="16"/>
                  </a:lnTo>
                  <a:lnTo>
                    <a:pt x="214" y="15"/>
                  </a:lnTo>
                  <a:lnTo>
                    <a:pt x="226" y="16"/>
                  </a:lnTo>
                  <a:lnTo>
                    <a:pt x="238" y="18"/>
                  </a:lnTo>
                  <a:lnTo>
                    <a:pt x="249" y="19"/>
                  </a:lnTo>
                  <a:lnTo>
                    <a:pt x="249" y="25"/>
                  </a:lnTo>
                  <a:lnTo>
                    <a:pt x="233" y="25"/>
                  </a:lnTo>
                  <a:lnTo>
                    <a:pt x="225" y="23"/>
                  </a:lnTo>
                  <a:lnTo>
                    <a:pt x="217" y="22"/>
                  </a:lnTo>
                  <a:lnTo>
                    <a:pt x="209" y="22"/>
                  </a:lnTo>
                  <a:lnTo>
                    <a:pt x="202" y="24"/>
                  </a:lnTo>
                  <a:lnTo>
                    <a:pt x="196" y="28"/>
                  </a:lnTo>
                  <a:lnTo>
                    <a:pt x="190" y="35"/>
                  </a:lnTo>
                  <a:lnTo>
                    <a:pt x="187" y="57"/>
                  </a:lnTo>
                  <a:lnTo>
                    <a:pt x="183" y="78"/>
                  </a:lnTo>
                  <a:lnTo>
                    <a:pt x="179" y="98"/>
                  </a:lnTo>
                  <a:lnTo>
                    <a:pt x="174" y="120"/>
                  </a:lnTo>
                  <a:lnTo>
                    <a:pt x="172" y="140"/>
                  </a:lnTo>
                  <a:lnTo>
                    <a:pt x="174" y="146"/>
                  </a:lnTo>
                  <a:lnTo>
                    <a:pt x="178" y="150"/>
                  </a:lnTo>
                  <a:lnTo>
                    <a:pt x="182" y="153"/>
                  </a:lnTo>
                  <a:lnTo>
                    <a:pt x="187" y="154"/>
                  </a:lnTo>
                  <a:lnTo>
                    <a:pt x="194" y="155"/>
                  </a:lnTo>
                  <a:lnTo>
                    <a:pt x="199" y="157"/>
                  </a:lnTo>
                  <a:lnTo>
                    <a:pt x="205" y="158"/>
                  </a:lnTo>
                  <a:lnTo>
                    <a:pt x="210" y="161"/>
                  </a:lnTo>
                  <a:lnTo>
                    <a:pt x="179" y="194"/>
                  </a:lnTo>
                  <a:lnTo>
                    <a:pt x="161" y="189"/>
                  </a:lnTo>
                  <a:lnTo>
                    <a:pt x="143" y="185"/>
                  </a:lnTo>
                  <a:lnTo>
                    <a:pt x="66" y="180"/>
                  </a:lnTo>
                  <a:lnTo>
                    <a:pt x="47" y="178"/>
                  </a:lnTo>
                  <a:lnTo>
                    <a:pt x="30" y="174"/>
                  </a:lnTo>
                  <a:lnTo>
                    <a:pt x="13" y="168"/>
                  </a:lnTo>
                  <a:lnTo>
                    <a:pt x="6" y="165"/>
                  </a:lnTo>
                  <a:lnTo>
                    <a:pt x="2" y="161"/>
                  </a:lnTo>
                  <a:lnTo>
                    <a:pt x="0" y="157"/>
                  </a:lnTo>
                  <a:lnTo>
                    <a:pt x="0" y="152"/>
                  </a:lnTo>
                  <a:lnTo>
                    <a:pt x="1" y="146"/>
                  </a:lnTo>
                  <a:lnTo>
                    <a:pt x="3" y="141"/>
                  </a:lnTo>
                  <a:lnTo>
                    <a:pt x="5" y="135"/>
                  </a:lnTo>
                  <a:lnTo>
                    <a:pt x="7" y="130"/>
                  </a:lnTo>
                  <a:lnTo>
                    <a:pt x="10" y="125"/>
                  </a:lnTo>
                  <a:lnTo>
                    <a:pt x="11" y="120"/>
                  </a:lnTo>
                  <a:lnTo>
                    <a:pt x="53" y="52"/>
                  </a:lnTo>
                  <a:lnTo>
                    <a:pt x="55" y="26"/>
                  </a:lnTo>
                  <a:lnTo>
                    <a:pt x="60"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216"/>
            <p:cNvSpPr>
              <a:spLocks/>
            </p:cNvSpPr>
            <p:nvPr/>
          </p:nvSpPr>
          <p:spPr bwMode="auto">
            <a:xfrm flipH="1">
              <a:off x="6752625" y="4281986"/>
              <a:ext cx="114608" cy="80306"/>
            </a:xfrm>
            <a:custGeom>
              <a:avLst/>
              <a:gdLst/>
              <a:ahLst/>
              <a:cxnLst>
                <a:cxn ang="0">
                  <a:pos x="240" y="12"/>
                </a:cxn>
                <a:cxn ang="0">
                  <a:pos x="234" y="37"/>
                </a:cxn>
                <a:cxn ang="0">
                  <a:pos x="230" y="62"/>
                </a:cxn>
                <a:cxn ang="0">
                  <a:pos x="222" y="86"/>
                </a:cxn>
                <a:cxn ang="0">
                  <a:pos x="214" y="98"/>
                </a:cxn>
                <a:cxn ang="0">
                  <a:pos x="225" y="107"/>
                </a:cxn>
                <a:cxn ang="0">
                  <a:pos x="238" y="107"/>
                </a:cxn>
                <a:cxn ang="0">
                  <a:pos x="251" y="102"/>
                </a:cxn>
                <a:cxn ang="0">
                  <a:pos x="264" y="99"/>
                </a:cxn>
                <a:cxn ang="0">
                  <a:pos x="274" y="101"/>
                </a:cxn>
                <a:cxn ang="0">
                  <a:pos x="284" y="109"/>
                </a:cxn>
                <a:cxn ang="0">
                  <a:pos x="281" y="126"/>
                </a:cxn>
                <a:cxn ang="0">
                  <a:pos x="274" y="140"/>
                </a:cxn>
                <a:cxn ang="0">
                  <a:pos x="248" y="160"/>
                </a:cxn>
                <a:cxn ang="0">
                  <a:pos x="201" y="179"/>
                </a:cxn>
                <a:cxn ang="0">
                  <a:pos x="178" y="161"/>
                </a:cxn>
                <a:cxn ang="0">
                  <a:pos x="176" y="112"/>
                </a:cxn>
                <a:cxn ang="0">
                  <a:pos x="169" y="91"/>
                </a:cxn>
                <a:cxn ang="0">
                  <a:pos x="168" y="99"/>
                </a:cxn>
                <a:cxn ang="0">
                  <a:pos x="170" y="109"/>
                </a:cxn>
                <a:cxn ang="0">
                  <a:pos x="168" y="122"/>
                </a:cxn>
                <a:cxn ang="0">
                  <a:pos x="167" y="138"/>
                </a:cxn>
                <a:cxn ang="0">
                  <a:pos x="165" y="153"/>
                </a:cxn>
                <a:cxn ang="0">
                  <a:pos x="155" y="172"/>
                </a:cxn>
                <a:cxn ang="0">
                  <a:pos x="142" y="178"/>
                </a:cxn>
                <a:cxn ang="0">
                  <a:pos x="126" y="177"/>
                </a:cxn>
                <a:cxn ang="0">
                  <a:pos x="113" y="185"/>
                </a:cxn>
                <a:cxn ang="0">
                  <a:pos x="100" y="193"/>
                </a:cxn>
                <a:cxn ang="0">
                  <a:pos x="85" y="199"/>
                </a:cxn>
                <a:cxn ang="0">
                  <a:pos x="62" y="196"/>
                </a:cxn>
                <a:cxn ang="0">
                  <a:pos x="72" y="173"/>
                </a:cxn>
                <a:cxn ang="0">
                  <a:pos x="70" y="151"/>
                </a:cxn>
                <a:cxn ang="0">
                  <a:pos x="60" y="132"/>
                </a:cxn>
                <a:cxn ang="0">
                  <a:pos x="45" y="124"/>
                </a:cxn>
                <a:cxn ang="0">
                  <a:pos x="27" y="121"/>
                </a:cxn>
                <a:cxn ang="0">
                  <a:pos x="0" y="120"/>
                </a:cxn>
                <a:cxn ang="0">
                  <a:pos x="9" y="61"/>
                </a:cxn>
                <a:cxn ang="0">
                  <a:pos x="15" y="21"/>
                </a:cxn>
                <a:cxn ang="0">
                  <a:pos x="130" y="13"/>
                </a:cxn>
                <a:cxn ang="0">
                  <a:pos x="246" y="0"/>
                </a:cxn>
              </a:cxnLst>
              <a:rect l="0" t="0" r="r" b="b"/>
              <a:pathLst>
                <a:path w="284" h="199">
                  <a:moveTo>
                    <a:pt x="246" y="0"/>
                  </a:moveTo>
                  <a:lnTo>
                    <a:pt x="240" y="12"/>
                  </a:lnTo>
                  <a:lnTo>
                    <a:pt x="236" y="24"/>
                  </a:lnTo>
                  <a:lnTo>
                    <a:pt x="234" y="37"/>
                  </a:lnTo>
                  <a:lnTo>
                    <a:pt x="232" y="50"/>
                  </a:lnTo>
                  <a:lnTo>
                    <a:pt x="230" y="62"/>
                  </a:lnTo>
                  <a:lnTo>
                    <a:pt x="227" y="75"/>
                  </a:lnTo>
                  <a:lnTo>
                    <a:pt x="222" y="86"/>
                  </a:lnTo>
                  <a:lnTo>
                    <a:pt x="215" y="98"/>
                  </a:lnTo>
                  <a:lnTo>
                    <a:pt x="214" y="98"/>
                  </a:lnTo>
                  <a:lnTo>
                    <a:pt x="219" y="103"/>
                  </a:lnTo>
                  <a:lnTo>
                    <a:pt x="225" y="107"/>
                  </a:lnTo>
                  <a:lnTo>
                    <a:pt x="232" y="108"/>
                  </a:lnTo>
                  <a:lnTo>
                    <a:pt x="238" y="107"/>
                  </a:lnTo>
                  <a:lnTo>
                    <a:pt x="245" y="104"/>
                  </a:lnTo>
                  <a:lnTo>
                    <a:pt x="251" y="102"/>
                  </a:lnTo>
                  <a:lnTo>
                    <a:pt x="258" y="100"/>
                  </a:lnTo>
                  <a:lnTo>
                    <a:pt x="264" y="99"/>
                  </a:lnTo>
                  <a:lnTo>
                    <a:pt x="270" y="99"/>
                  </a:lnTo>
                  <a:lnTo>
                    <a:pt x="274" y="101"/>
                  </a:lnTo>
                  <a:lnTo>
                    <a:pt x="280" y="106"/>
                  </a:lnTo>
                  <a:lnTo>
                    <a:pt x="284" y="109"/>
                  </a:lnTo>
                  <a:lnTo>
                    <a:pt x="284" y="118"/>
                  </a:lnTo>
                  <a:lnTo>
                    <a:pt x="281" y="126"/>
                  </a:lnTo>
                  <a:lnTo>
                    <a:pt x="278" y="133"/>
                  </a:lnTo>
                  <a:lnTo>
                    <a:pt x="274" y="140"/>
                  </a:lnTo>
                  <a:lnTo>
                    <a:pt x="269" y="147"/>
                  </a:lnTo>
                  <a:lnTo>
                    <a:pt x="248" y="160"/>
                  </a:lnTo>
                  <a:lnTo>
                    <a:pt x="224" y="171"/>
                  </a:lnTo>
                  <a:lnTo>
                    <a:pt x="201" y="179"/>
                  </a:lnTo>
                  <a:lnTo>
                    <a:pt x="177" y="186"/>
                  </a:lnTo>
                  <a:lnTo>
                    <a:pt x="178" y="161"/>
                  </a:lnTo>
                  <a:lnTo>
                    <a:pt x="178" y="137"/>
                  </a:lnTo>
                  <a:lnTo>
                    <a:pt x="176" y="112"/>
                  </a:lnTo>
                  <a:lnTo>
                    <a:pt x="173" y="87"/>
                  </a:lnTo>
                  <a:lnTo>
                    <a:pt x="169" y="91"/>
                  </a:lnTo>
                  <a:lnTo>
                    <a:pt x="168" y="95"/>
                  </a:lnTo>
                  <a:lnTo>
                    <a:pt x="168" y="99"/>
                  </a:lnTo>
                  <a:lnTo>
                    <a:pt x="169" y="104"/>
                  </a:lnTo>
                  <a:lnTo>
                    <a:pt x="170" y="109"/>
                  </a:lnTo>
                  <a:lnTo>
                    <a:pt x="169" y="115"/>
                  </a:lnTo>
                  <a:lnTo>
                    <a:pt x="168" y="122"/>
                  </a:lnTo>
                  <a:lnTo>
                    <a:pt x="167" y="130"/>
                  </a:lnTo>
                  <a:lnTo>
                    <a:pt x="167" y="138"/>
                  </a:lnTo>
                  <a:lnTo>
                    <a:pt x="166" y="146"/>
                  </a:lnTo>
                  <a:lnTo>
                    <a:pt x="165" y="153"/>
                  </a:lnTo>
                  <a:lnTo>
                    <a:pt x="160" y="167"/>
                  </a:lnTo>
                  <a:lnTo>
                    <a:pt x="155" y="172"/>
                  </a:lnTo>
                  <a:lnTo>
                    <a:pt x="150" y="176"/>
                  </a:lnTo>
                  <a:lnTo>
                    <a:pt x="142" y="178"/>
                  </a:lnTo>
                  <a:lnTo>
                    <a:pt x="134" y="176"/>
                  </a:lnTo>
                  <a:lnTo>
                    <a:pt x="126" y="177"/>
                  </a:lnTo>
                  <a:lnTo>
                    <a:pt x="119" y="180"/>
                  </a:lnTo>
                  <a:lnTo>
                    <a:pt x="113" y="185"/>
                  </a:lnTo>
                  <a:lnTo>
                    <a:pt x="106" y="189"/>
                  </a:lnTo>
                  <a:lnTo>
                    <a:pt x="100" y="193"/>
                  </a:lnTo>
                  <a:lnTo>
                    <a:pt x="92" y="197"/>
                  </a:lnTo>
                  <a:lnTo>
                    <a:pt x="85" y="199"/>
                  </a:lnTo>
                  <a:lnTo>
                    <a:pt x="67" y="199"/>
                  </a:lnTo>
                  <a:lnTo>
                    <a:pt x="62" y="196"/>
                  </a:lnTo>
                  <a:lnTo>
                    <a:pt x="69" y="185"/>
                  </a:lnTo>
                  <a:lnTo>
                    <a:pt x="72" y="173"/>
                  </a:lnTo>
                  <a:lnTo>
                    <a:pt x="72" y="162"/>
                  </a:lnTo>
                  <a:lnTo>
                    <a:pt x="70" y="151"/>
                  </a:lnTo>
                  <a:lnTo>
                    <a:pt x="66" y="139"/>
                  </a:lnTo>
                  <a:lnTo>
                    <a:pt x="60" y="132"/>
                  </a:lnTo>
                  <a:lnTo>
                    <a:pt x="53" y="127"/>
                  </a:lnTo>
                  <a:lnTo>
                    <a:pt x="45" y="124"/>
                  </a:lnTo>
                  <a:lnTo>
                    <a:pt x="37" y="122"/>
                  </a:lnTo>
                  <a:lnTo>
                    <a:pt x="27" y="121"/>
                  </a:lnTo>
                  <a:lnTo>
                    <a:pt x="9" y="121"/>
                  </a:lnTo>
                  <a:lnTo>
                    <a:pt x="0" y="120"/>
                  </a:lnTo>
                  <a:lnTo>
                    <a:pt x="1" y="99"/>
                  </a:lnTo>
                  <a:lnTo>
                    <a:pt x="9" y="61"/>
                  </a:lnTo>
                  <a:lnTo>
                    <a:pt x="13" y="41"/>
                  </a:lnTo>
                  <a:lnTo>
                    <a:pt x="15" y="21"/>
                  </a:lnTo>
                  <a:lnTo>
                    <a:pt x="72" y="17"/>
                  </a:lnTo>
                  <a:lnTo>
                    <a:pt x="130" y="13"/>
                  </a:lnTo>
                  <a:lnTo>
                    <a:pt x="188" y="8"/>
                  </a:lnTo>
                  <a:lnTo>
                    <a:pt x="246"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217"/>
            <p:cNvSpPr>
              <a:spLocks/>
            </p:cNvSpPr>
            <p:nvPr/>
          </p:nvSpPr>
          <p:spPr bwMode="auto">
            <a:xfrm flipH="1">
              <a:off x="6847055" y="4286021"/>
              <a:ext cx="193704" cy="114609"/>
            </a:xfrm>
            <a:custGeom>
              <a:avLst/>
              <a:gdLst/>
              <a:ahLst/>
              <a:cxnLst>
                <a:cxn ang="0">
                  <a:pos x="117" y="8"/>
                </a:cxn>
                <a:cxn ang="0">
                  <a:pos x="232" y="15"/>
                </a:cxn>
                <a:cxn ang="0">
                  <a:pos x="345" y="14"/>
                </a:cxn>
                <a:cxn ang="0">
                  <a:pos x="399" y="11"/>
                </a:cxn>
                <a:cxn ang="0">
                  <a:pos x="421" y="32"/>
                </a:cxn>
                <a:cxn ang="0">
                  <a:pos x="413" y="71"/>
                </a:cxn>
                <a:cxn ang="0">
                  <a:pos x="406" y="111"/>
                </a:cxn>
                <a:cxn ang="0">
                  <a:pos x="408" y="139"/>
                </a:cxn>
                <a:cxn ang="0">
                  <a:pos x="424" y="136"/>
                </a:cxn>
                <a:cxn ang="0">
                  <a:pos x="450" y="133"/>
                </a:cxn>
                <a:cxn ang="0">
                  <a:pos x="467" y="137"/>
                </a:cxn>
                <a:cxn ang="0">
                  <a:pos x="479" y="148"/>
                </a:cxn>
                <a:cxn ang="0">
                  <a:pos x="479" y="158"/>
                </a:cxn>
                <a:cxn ang="0">
                  <a:pos x="475" y="168"/>
                </a:cxn>
                <a:cxn ang="0">
                  <a:pos x="468" y="169"/>
                </a:cxn>
                <a:cxn ang="0">
                  <a:pos x="467" y="170"/>
                </a:cxn>
                <a:cxn ang="0">
                  <a:pos x="469" y="186"/>
                </a:cxn>
                <a:cxn ang="0">
                  <a:pos x="438" y="212"/>
                </a:cxn>
                <a:cxn ang="0">
                  <a:pos x="404" y="233"/>
                </a:cxn>
                <a:cxn ang="0">
                  <a:pos x="368" y="252"/>
                </a:cxn>
                <a:cxn ang="0">
                  <a:pos x="356" y="247"/>
                </a:cxn>
                <a:cxn ang="0">
                  <a:pos x="366" y="236"/>
                </a:cxn>
                <a:cxn ang="0">
                  <a:pos x="372" y="225"/>
                </a:cxn>
                <a:cxn ang="0">
                  <a:pos x="364" y="225"/>
                </a:cxn>
                <a:cxn ang="0">
                  <a:pos x="358" y="231"/>
                </a:cxn>
                <a:cxn ang="0">
                  <a:pos x="353" y="237"/>
                </a:cxn>
                <a:cxn ang="0">
                  <a:pos x="337" y="245"/>
                </a:cxn>
                <a:cxn ang="0">
                  <a:pos x="312" y="255"/>
                </a:cxn>
                <a:cxn ang="0">
                  <a:pos x="285" y="255"/>
                </a:cxn>
                <a:cxn ang="0">
                  <a:pos x="315" y="223"/>
                </a:cxn>
                <a:cxn ang="0">
                  <a:pos x="329" y="200"/>
                </a:cxn>
                <a:cxn ang="0">
                  <a:pos x="311" y="207"/>
                </a:cxn>
                <a:cxn ang="0">
                  <a:pos x="266" y="247"/>
                </a:cxn>
                <a:cxn ang="0">
                  <a:pos x="219" y="281"/>
                </a:cxn>
                <a:cxn ang="0">
                  <a:pos x="169" y="284"/>
                </a:cxn>
                <a:cxn ang="0">
                  <a:pos x="119" y="277"/>
                </a:cxn>
                <a:cxn ang="0">
                  <a:pos x="98" y="262"/>
                </a:cxn>
                <a:cxn ang="0">
                  <a:pos x="81" y="240"/>
                </a:cxn>
                <a:cxn ang="0">
                  <a:pos x="71" y="215"/>
                </a:cxn>
                <a:cxn ang="0">
                  <a:pos x="66" y="188"/>
                </a:cxn>
                <a:cxn ang="0">
                  <a:pos x="65" y="157"/>
                </a:cxn>
                <a:cxn ang="0">
                  <a:pos x="58" y="149"/>
                </a:cxn>
                <a:cxn ang="0">
                  <a:pos x="53" y="178"/>
                </a:cxn>
                <a:cxn ang="0">
                  <a:pos x="54" y="216"/>
                </a:cxn>
                <a:cxn ang="0">
                  <a:pos x="43" y="230"/>
                </a:cxn>
                <a:cxn ang="0">
                  <a:pos x="25" y="213"/>
                </a:cxn>
                <a:cxn ang="0">
                  <a:pos x="12" y="190"/>
                </a:cxn>
                <a:cxn ang="0">
                  <a:pos x="5" y="163"/>
                </a:cxn>
                <a:cxn ang="0">
                  <a:pos x="0" y="136"/>
                </a:cxn>
                <a:cxn ang="0">
                  <a:pos x="3" y="123"/>
                </a:cxn>
                <a:cxn ang="0">
                  <a:pos x="5" y="108"/>
                </a:cxn>
                <a:cxn ang="0">
                  <a:pos x="13" y="87"/>
                </a:cxn>
                <a:cxn ang="0">
                  <a:pos x="24" y="79"/>
                </a:cxn>
                <a:cxn ang="0">
                  <a:pos x="41" y="77"/>
                </a:cxn>
                <a:cxn ang="0">
                  <a:pos x="80" y="60"/>
                </a:cxn>
                <a:cxn ang="0">
                  <a:pos x="85" y="49"/>
                </a:cxn>
                <a:cxn ang="0">
                  <a:pos x="77" y="41"/>
                </a:cxn>
                <a:cxn ang="0">
                  <a:pos x="68" y="36"/>
                </a:cxn>
                <a:cxn ang="0">
                  <a:pos x="54" y="30"/>
                </a:cxn>
                <a:cxn ang="0">
                  <a:pos x="50" y="20"/>
                </a:cxn>
                <a:cxn ang="0">
                  <a:pos x="58" y="7"/>
                </a:cxn>
              </a:cxnLst>
              <a:rect l="0" t="0" r="r" b="b"/>
              <a:pathLst>
                <a:path w="480" h="284">
                  <a:moveTo>
                    <a:pt x="60" y="0"/>
                  </a:moveTo>
                  <a:lnTo>
                    <a:pt x="117" y="8"/>
                  </a:lnTo>
                  <a:lnTo>
                    <a:pt x="175" y="13"/>
                  </a:lnTo>
                  <a:lnTo>
                    <a:pt x="232" y="15"/>
                  </a:lnTo>
                  <a:lnTo>
                    <a:pt x="289" y="15"/>
                  </a:lnTo>
                  <a:lnTo>
                    <a:pt x="345" y="14"/>
                  </a:lnTo>
                  <a:lnTo>
                    <a:pt x="399" y="12"/>
                  </a:lnTo>
                  <a:lnTo>
                    <a:pt x="399" y="11"/>
                  </a:lnTo>
                  <a:lnTo>
                    <a:pt x="423" y="11"/>
                  </a:lnTo>
                  <a:lnTo>
                    <a:pt x="421" y="32"/>
                  </a:lnTo>
                  <a:lnTo>
                    <a:pt x="417" y="52"/>
                  </a:lnTo>
                  <a:lnTo>
                    <a:pt x="413" y="71"/>
                  </a:lnTo>
                  <a:lnTo>
                    <a:pt x="409" y="91"/>
                  </a:lnTo>
                  <a:lnTo>
                    <a:pt x="406" y="111"/>
                  </a:lnTo>
                  <a:lnTo>
                    <a:pt x="405" y="131"/>
                  </a:lnTo>
                  <a:lnTo>
                    <a:pt x="408" y="139"/>
                  </a:lnTo>
                  <a:lnTo>
                    <a:pt x="416" y="138"/>
                  </a:lnTo>
                  <a:lnTo>
                    <a:pt x="424" y="136"/>
                  </a:lnTo>
                  <a:lnTo>
                    <a:pt x="442" y="134"/>
                  </a:lnTo>
                  <a:lnTo>
                    <a:pt x="450" y="133"/>
                  </a:lnTo>
                  <a:lnTo>
                    <a:pt x="459" y="134"/>
                  </a:lnTo>
                  <a:lnTo>
                    <a:pt x="467" y="137"/>
                  </a:lnTo>
                  <a:lnTo>
                    <a:pt x="474" y="141"/>
                  </a:lnTo>
                  <a:lnTo>
                    <a:pt x="479" y="148"/>
                  </a:lnTo>
                  <a:lnTo>
                    <a:pt x="480" y="153"/>
                  </a:lnTo>
                  <a:lnTo>
                    <a:pt x="479" y="158"/>
                  </a:lnTo>
                  <a:lnTo>
                    <a:pt x="478" y="164"/>
                  </a:lnTo>
                  <a:lnTo>
                    <a:pt x="475" y="168"/>
                  </a:lnTo>
                  <a:lnTo>
                    <a:pt x="470" y="168"/>
                  </a:lnTo>
                  <a:lnTo>
                    <a:pt x="468" y="169"/>
                  </a:lnTo>
                  <a:lnTo>
                    <a:pt x="467" y="169"/>
                  </a:lnTo>
                  <a:lnTo>
                    <a:pt x="467" y="170"/>
                  </a:lnTo>
                  <a:lnTo>
                    <a:pt x="466" y="173"/>
                  </a:lnTo>
                  <a:lnTo>
                    <a:pt x="469" y="186"/>
                  </a:lnTo>
                  <a:lnTo>
                    <a:pt x="453" y="200"/>
                  </a:lnTo>
                  <a:lnTo>
                    <a:pt x="438" y="212"/>
                  </a:lnTo>
                  <a:lnTo>
                    <a:pt x="422" y="223"/>
                  </a:lnTo>
                  <a:lnTo>
                    <a:pt x="404" y="233"/>
                  </a:lnTo>
                  <a:lnTo>
                    <a:pt x="386" y="242"/>
                  </a:lnTo>
                  <a:lnTo>
                    <a:pt x="368" y="252"/>
                  </a:lnTo>
                  <a:lnTo>
                    <a:pt x="353" y="254"/>
                  </a:lnTo>
                  <a:lnTo>
                    <a:pt x="356" y="247"/>
                  </a:lnTo>
                  <a:lnTo>
                    <a:pt x="361" y="241"/>
                  </a:lnTo>
                  <a:lnTo>
                    <a:pt x="366" y="236"/>
                  </a:lnTo>
                  <a:lnTo>
                    <a:pt x="370" y="231"/>
                  </a:lnTo>
                  <a:lnTo>
                    <a:pt x="372" y="225"/>
                  </a:lnTo>
                  <a:lnTo>
                    <a:pt x="367" y="224"/>
                  </a:lnTo>
                  <a:lnTo>
                    <a:pt x="364" y="225"/>
                  </a:lnTo>
                  <a:lnTo>
                    <a:pt x="361" y="227"/>
                  </a:lnTo>
                  <a:lnTo>
                    <a:pt x="358" y="231"/>
                  </a:lnTo>
                  <a:lnTo>
                    <a:pt x="356" y="234"/>
                  </a:lnTo>
                  <a:lnTo>
                    <a:pt x="353" y="237"/>
                  </a:lnTo>
                  <a:lnTo>
                    <a:pt x="349" y="238"/>
                  </a:lnTo>
                  <a:lnTo>
                    <a:pt x="337" y="245"/>
                  </a:lnTo>
                  <a:lnTo>
                    <a:pt x="325" y="251"/>
                  </a:lnTo>
                  <a:lnTo>
                    <a:pt x="312" y="255"/>
                  </a:lnTo>
                  <a:lnTo>
                    <a:pt x="299" y="256"/>
                  </a:lnTo>
                  <a:lnTo>
                    <a:pt x="285" y="255"/>
                  </a:lnTo>
                  <a:lnTo>
                    <a:pt x="305" y="234"/>
                  </a:lnTo>
                  <a:lnTo>
                    <a:pt x="315" y="223"/>
                  </a:lnTo>
                  <a:lnTo>
                    <a:pt x="323" y="212"/>
                  </a:lnTo>
                  <a:lnTo>
                    <a:pt x="329" y="200"/>
                  </a:lnTo>
                  <a:lnTo>
                    <a:pt x="333" y="187"/>
                  </a:lnTo>
                  <a:lnTo>
                    <a:pt x="311" y="207"/>
                  </a:lnTo>
                  <a:lnTo>
                    <a:pt x="289" y="228"/>
                  </a:lnTo>
                  <a:lnTo>
                    <a:pt x="266" y="247"/>
                  </a:lnTo>
                  <a:lnTo>
                    <a:pt x="243" y="265"/>
                  </a:lnTo>
                  <a:lnTo>
                    <a:pt x="219" y="281"/>
                  </a:lnTo>
                  <a:lnTo>
                    <a:pt x="193" y="284"/>
                  </a:lnTo>
                  <a:lnTo>
                    <a:pt x="169" y="284"/>
                  </a:lnTo>
                  <a:lnTo>
                    <a:pt x="144" y="282"/>
                  </a:lnTo>
                  <a:lnTo>
                    <a:pt x="119" y="277"/>
                  </a:lnTo>
                  <a:lnTo>
                    <a:pt x="107" y="270"/>
                  </a:lnTo>
                  <a:lnTo>
                    <a:pt x="98" y="262"/>
                  </a:lnTo>
                  <a:lnTo>
                    <a:pt x="89" y="252"/>
                  </a:lnTo>
                  <a:lnTo>
                    <a:pt x="81" y="240"/>
                  </a:lnTo>
                  <a:lnTo>
                    <a:pt x="76" y="228"/>
                  </a:lnTo>
                  <a:lnTo>
                    <a:pt x="71" y="215"/>
                  </a:lnTo>
                  <a:lnTo>
                    <a:pt x="68" y="202"/>
                  </a:lnTo>
                  <a:lnTo>
                    <a:pt x="66" y="188"/>
                  </a:lnTo>
                  <a:lnTo>
                    <a:pt x="65" y="182"/>
                  </a:lnTo>
                  <a:lnTo>
                    <a:pt x="65" y="157"/>
                  </a:lnTo>
                  <a:lnTo>
                    <a:pt x="62" y="153"/>
                  </a:lnTo>
                  <a:lnTo>
                    <a:pt x="58" y="149"/>
                  </a:lnTo>
                  <a:lnTo>
                    <a:pt x="54" y="158"/>
                  </a:lnTo>
                  <a:lnTo>
                    <a:pt x="53" y="178"/>
                  </a:lnTo>
                  <a:lnTo>
                    <a:pt x="53" y="197"/>
                  </a:lnTo>
                  <a:lnTo>
                    <a:pt x="54" y="216"/>
                  </a:lnTo>
                  <a:lnTo>
                    <a:pt x="55" y="236"/>
                  </a:lnTo>
                  <a:lnTo>
                    <a:pt x="43" y="230"/>
                  </a:lnTo>
                  <a:lnTo>
                    <a:pt x="33" y="222"/>
                  </a:lnTo>
                  <a:lnTo>
                    <a:pt x="25" y="213"/>
                  </a:lnTo>
                  <a:lnTo>
                    <a:pt x="17" y="202"/>
                  </a:lnTo>
                  <a:lnTo>
                    <a:pt x="12" y="190"/>
                  </a:lnTo>
                  <a:lnTo>
                    <a:pt x="8" y="177"/>
                  </a:lnTo>
                  <a:lnTo>
                    <a:pt x="5" y="163"/>
                  </a:lnTo>
                  <a:lnTo>
                    <a:pt x="2" y="149"/>
                  </a:lnTo>
                  <a:lnTo>
                    <a:pt x="0" y="136"/>
                  </a:lnTo>
                  <a:lnTo>
                    <a:pt x="1" y="130"/>
                  </a:lnTo>
                  <a:lnTo>
                    <a:pt x="3" y="123"/>
                  </a:lnTo>
                  <a:lnTo>
                    <a:pt x="4" y="116"/>
                  </a:lnTo>
                  <a:lnTo>
                    <a:pt x="5" y="108"/>
                  </a:lnTo>
                  <a:lnTo>
                    <a:pt x="9" y="93"/>
                  </a:lnTo>
                  <a:lnTo>
                    <a:pt x="13" y="87"/>
                  </a:lnTo>
                  <a:lnTo>
                    <a:pt x="17" y="82"/>
                  </a:lnTo>
                  <a:lnTo>
                    <a:pt x="24" y="79"/>
                  </a:lnTo>
                  <a:lnTo>
                    <a:pt x="32" y="77"/>
                  </a:lnTo>
                  <a:lnTo>
                    <a:pt x="41" y="77"/>
                  </a:lnTo>
                  <a:lnTo>
                    <a:pt x="73" y="65"/>
                  </a:lnTo>
                  <a:lnTo>
                    <a:pt x="80" y="60"/>
                  </a:lnTo>
                  <a:lnTo>
                    <a:pt x="86" y="54"/>
                  </a:lnTo>
                  <a:lnTo>
                    <a:pt x="85" y="49"/>
                  </a:lnTo>
                  <a:lnTo>
                    <a:pt x="81" y="45"/>
                  </a:lnTo>
                  <a:lnTo>
                    <a:pt x="77" y="41"/>
                  </a:lnTo>
                  <a:lnTo>
                    <a:pt x="73" y="39"/>
                  </a:lnTo>
                  <a:lnTo>
                    <a:pt x="68" y="36"/>
                  </a:lnTo>
                  <a:lnTo>
                    <a:pt x="58" y="32"/>
                  </a:lnTo>
                  <a:lnTo>
                    <a:pt x="54" y="30"/>
                  </a:lnTo>
                  <a:lnTo>
                    <a:pt x="50" y="24"/>
                  </a:lnTo>
                  <a:lnTo>
                    <a:pt x="50" y="20"/>
                  </a:lnTo>
                  <a:lnTo>
                    <a:pt x="53" y="13"/>
                  </a:lnTo>
                  <a:lnTo>
                    <a:pt x="58" y="7"/>
                  </a:lnTo>
                  <a:lnTo>
                    <a:pt x="6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218"/>
            <p:cNvSpPr>
              <a:spLocks/>
            </p:cNvSpPr>
            <p:nvPr/>
          </p:nvSpPr>
          <p:spPr bwMode="auto">
            <a:xfrm flipH="1">
              <a:off x="7216304" y="4291267"/>
              <a:ext cx="15335" cy="7667"/>
            </a:xfrm>
            <a:custGeom>
              <a:avLst/>
              <a:gdLst/>
              <a:ahLst/>
              <a:cxnLst>
                <a:cxn ang="0">
                  <a:pos x="3" y="0"/>
                </a:cxn>
                <a:cxn ang="0">
                  <a:pos x="9" y="1"/>
                </a:cxn>
                <a:cxn ang="0">
                  <a:pos x="16" y="2"/>
                </a:cxn>
                <a:cxn ang="0">
                  <a:pos x="22" y="2"/>
                </a:cxn>
                <a:cxn ang="0">
                  <a:pos x="28" y="3"/>
                </a:cxn>
                <a:cxn ang="0">
                  <a:pos x="33" y="6"/>
                </a:cxn>
                <a:cxn ang="0">
                  <a:pos x="38" y="10"/>
                </a:cxn>
                <a:cxn ang="0">
                  <a:pos x="38" y="14"/>
                </a:cxn>
                <a:cxn ang="0">
                  <a:pos x="37" y="17"/>
                </a:cxn>
                <a:cxn ang="0">
                  <a:pos x="35" y="18"/>
                </a:cxn>
                <a:cxn ang="0">
                  <a:pos x="31" y="19"/>
                </a:cxn>
                <a:cxn ang="0">
                  <a:pos x="28" y="18"/>
                </a:cxn>
                <a:cxn ang="0">
                  <a:pos x="24" y="17"/>
                </a:cxn>
                <a:cxn ang="0">
                  <a:pos x="21" y="16"/>
                </a:cxn>
                <a:cxn ang="0">
                  <a:pos x="19" y="15"/>
                </a:cxn>
                <a:cxn ang="0">
                  <a:pos x="9" y="13"/>
                </a:cxn>
                <a:cxn ang="0">
                  <a:pos x="0" y="8"/>
                </a:cxn>
                <a:cxn ang="0">
                  <a:pos x="3" y="0"/>
                </a:cxn>
              </a:cxnLst>
              <a:rect l="0" t="0" r="r" b="b"/>
              <a:pathLst>
                <a:path w="38" h="19">
                  <a:moveTo>
                    <a:pt x="3" y="0"/>
                  </a:moveTo>
                  <a:lnTo>
                    <a:pt x="9" y="1"/>
                  </a:lnTo>
                  <a:lnTo>
                    <a:pt x="16" y="2"/>
                  </a:lnTo>
                  <a:lnTo>
                    <a:pt x="22" y="2"/>
                  </a:lnTo>
                  <a:lnTo>
                    <a:pt x="28" y="3"/>
                  </a:lnTo>
                  <a:lnTo>
                    <a:pt x="33" y="6"/>
                  </a:lnTo>
                  <a:lnTo>
                    <a:pt x="38" y="10"/>
                  </a:lnTo>
                  <a:lnTo>
                    <a:pt x="38" y="14"/>
                  </a:lnTo>
                  <a:lnTo>
                    <a:pt x="37" y="17"/>
                  </a:lnTo>
                  <a:lnTo>
                    <a:pt x="35" y="18"/>
                  </a:lnTo>
                  <a:lnTo>
                    <a:pt x="31" y="19"/>
                  </a:lnTo>
                  <a:lnTo>
                    <a:pt x="28" y="18"/>
                  </a:lnTo>
                  <a:lnTo>
                    <a:pt x="24" y="17"/>
                  </a:lnTo>
                  <a:lnTo>
                    <a:pt x="21" y="16"/>
                  </a:lnTo>
                  <a:lnTo>
                    <a:pt x="19" y="15"/>
                  </a:lnTo>
                  <a:lnTo>
                    <a:pt x="9" y="13"/>
                  </a:lnTo>
                  <a:lnTo>
                    <a:pt x="0" y="8"/>
                  </a:lnTo>
                  <a:lnTo>
                    <a:pt x="3"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219"/>
            <p:cNvSpPr>
              <a:spLocks/>
            </p:cNvSpPr>
            <p:nvPr/>
          </p:nvSpPr>
          <p:spPr bwMode="auto">
            <a:xfrm flipH="1">
              <a:off x="7204197" y="4299339"/>
              <a:ext cx="55690" cy="45602"/>
            </a:xfrm>
            <a:custGeom>
              <a:avLst/>
              <a:gdLst/>
              <a:ahLst/>
              <a:cxnLst>
                <a:cxn ang="0">
                  <a:pos x="15" y="0"/>
                </a:cxn>
                <a:cxn ang="0">
                  <a:pos x="56" y="8"/>
                </a:cxn>
                <a:cxn ang="0">
                  <a:pos x="97" y="15"/>
                </a:cxn>
                <a:cxn ang="0">
                  <a:pos x="138" y="23"/>
                </a:cxn>
                <a:cxn ang="0">
                  <a:pos x="136" y="28"/>
                </a:cxn>
                <a:cxn ang="0">
                  <a:pos x="134" y="36"/>
                </a:cxn>
                <a:cxn ang="0">
                  <a:pos x="128" y="56"/>
                </a:cxn>
                <a:cxn ang="0">
                  <a:pos x="125" y="69"/>
                </a:cxn>
                <a:cxn ang="0">
                  <a:pos x="122" y="80"/>
                </a:cxn>
                <a:cxn ang="0">
                  <a:pos x="119" y="90"/>
                </a:cxn>
                <a:cxn ang="0">
                  <a:pos x="116" y="99"/>
                </a:cxn>
                <a:cxn ang="0">
                  <a:pos x="114" y="106"/>
                </a:cxn>
                <a:cxn ang="0">
                  <a:pos x="112" y="111"/>
                </a:cxn>
                <a:cxn ang="0">
                  <a:pos x="112" y="113"/>
                </a:cxn>
                <a:cxn ang="0">
                  <a:pos x="90" y="112"/>
                </a:cxn>
                <a:cxn ang="0">
                  <a:pos x="68" y="109"/>
                </a:cxn>
                <a:cxn ang="0">
                  <a:pos x="44" y="104"/>
                </a:cxn>
                <a:cxn ang="0">
                  <a:pos x="0" y="92"/>
                </a:cxn>
                <a:cxn ang="0">
                  <a:pos x="3" y="61"/>
                </a:cxn>
                <a:cxn ang="0">
                  <a:pos x="8" y="30"/>
                </a:cxn>
                <a:cxn ang="0">
                  <a:pos x="15" y="0"/>
                </a:cxn>
              </a:cxnLst>
              <a:rect l="0" t="0" r="r" b="b"/>
              <a:pathLst>
                <a:path w="138" h="113">
                  <a:moveTo>
                    <a:pt x="15" y="0"/>
                  </a:moveTo>
                  <a:lnTo>
                    <a:pt x="56" y="8"/>
                  </a:lnTo>
                  <a:lnTo>
                    <a:pt x="97" y="15"/>
                  </a:lnTo>
                  <a:lnTo>
                    <a:pt x="138" y="23"/>
                  </a:lnTo>
                  <a:lnTo>
                    <a:pt x="136" y="28"/>
                  </a:lnTo>
                  <a:lnTo>
                    <a:pt x="134" y="36"/>
                  </a:lnTo>
                  <a:lnTo>
                    <a:pt x="128" y="56"/>
                  </a:lnTo>
                  <a:lnTo>
                    <a:pt x="125" y="69"/>
                  </a:lnTo>
                  <a:lnTo>
                    <a:pt x="122" y="80"/>
                  </a:lnTo>
                  <a:lnTo>
                    <a:pt x="119" y="90"/>
                  </a:lnTo>
                  <a:lnTo>
                    <a:pt x="116" y="99"/>
                  </a:lnTo>
                  <a:lnTo>
                    <a:pt x="114" y="106"/>
                  </a:lnTo>
                  <a:lnTo>
                    <a:pt x="112" y="111"/>
                  </a:lnTo>
                  <a:lnTo>
                    <a:pt x="112" y="113"/>
                  </a:lnTo>
                  <a:lnTo>
                    <a:pt x="90" y="112"/>
                  </a:lnTo>
                  <a:lnTo>
                    <a:pt x="68" y="109"/>
                  </a:lnTo>
                  <a:lnTo>
                    <a:pt x="44" y="104"/>
                  </a:lnTo>
                  <a:lnTo>
                    <a:pt x="0" y="92"/>
                  </a:lnTo>
                  <a:lnTo>
                    <a:pt x="3" y="61"/>
                  </a:lnTo>
                  <a:lnTo>
                    <a:pt x="8" y="30"/>
                  </a:lnTo>
                  <a:lnTo>
                    <a:pt x="15" y="0"/>
                  </a:lnTo>
                  <a:close/>
                </a:path>
              </a:pathLst>
            </a:custGeom>
            <a:solidFill>
              <a:srgbClr val="C0D2DA"/>
            </a:solidFill>
            <a:ln w="0">
              <a:solidFill>
                <a:srgbClr val="C0D2DA"/>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220"/>
            <p:cNvSpPr>
              <a:spLocks/>
            </p:cNvSpPr>
            <p:nvPr/>
          </p:nvSpPr>
          <p:spPr bwMode="auto">
            <a:xfrm flipH="1">
              <a:off x="7215497" y="4308216"/>
              <a:ext cx="33898" cy="29863"/>
            </a:xfrm>
            <a:custGeom>
              <a:avLst/>
              <a:gdLst/>
              <a:ahLst/>
              <a:cxnLst>
                <a:cxn ang="0">
                  <a:pos x="9" y="0"/>
                </a:cxn>
                <a:cxn ang="0">
                  <a:pos x="25" y="0"/>
                </a:cxn>
                <a:cxn ang="0">
                  <a:pos x="36" y="1"/>
                </a:cxn>
                <a:cxn ang="0">
                  <a:pos x="58" y="5"/>
                </a:cxn>
                <a:cxn ang="0">
                  <a:pos x="68" y="8"/>
                </a:cxn>
                <a:cxn ang="0">
                  <a:pos x="77" y="11"/>
                </a:cxn>
                <a:cxn ang="0">
                  <a:pos x="84" y="15"/>
                </a:cxn>
                <a:cxn ang="0">
                  <a:pos x="82" y="25"/>
                </a:cxn>
                <a:cxn ang="0">
                  <a:pos x="80" y="36"/>
                </a:cxn>
                <a:cxn ang="0">
                  <a:pos x="78" y="47"/>
                </a:cxn>
                <a:cxn ang="0">
                  <a:pos x="75" y="57"/>
                </a:cxn>
                <a:cxn ang="0">
                  <a:pos x="70" y="66"/>
                </a:cxn>
                <a:cxn ang="0">
                  <a:pos x="63" y="74"/>
                </a:cxn>
                <a:cxn ang="0">
                  <a:pos x="52" y="71"/>
                </a:cxn>
                <a:cxn ang="0">
                  <a:pos x="39" y="68"/>
                </a:cxn>
                <a:cxn ang="0">
                  <a:pos x="26" y="65"/>
                </a:cxn>
                <a:cxn ang="0">
                  <a:pos x="13" y="61"/>
                </a:cxn>
                <a:cxn ang="0">
                  <a:pos x="0" y="54"/>
                </a:cxn>
                <a:cxn ang="0">
                  <a:pos x="5" y="1"/>
                </a:cxn>
                <a:cxn ang="0">
                  <a:pos x="9" y="0"/>
                </a:cxn>
              </a:cxnLst>
              <a:rect l="0" t="0" r="r" b="b"/>
              <a:pathLst>
                <a:path w="84" h="74">
                  <a:moveTo>
                    <a:pt x="9" y="0"/>
                  </a:moveTo>
                  <a:lnTo>
                    <a:pt x="25" y="0"/>
                  </a:lnTo>
                  <a:lnTo>
                    <a:pt x="36" y="1"/>
                  </a:lnTo>
                  <a:lnTo>
                    <a:pt x="58" y="5"/>
                  </a:lnTo>
                  <a:lnTo>
                    <a:pt x="68" y="8"/>
                  </a:lnTo>
                  <a:lnTo>
                    <a:pt x="77" y="11"/>
                  </a:lnTo>
                  <a:lnTo>
                    <a:pt x="84" y="15"/>
                  </a:lnTo>
                  <a:lnTo>
                    <a:pt x="82" y="25"/>
                  </a:lnTo>
                  <a:lnTo>
                    <a:pt x="80" y="36"/>
                  </a:lnTo>
                  <a:lnTo>
                    <a:pt x="78" y="47"/>
                  </a:lnTo>
                  <a:lnTo>
                    <a:pt x="75" y="57"/>
                  </a:lnTo>
                  <a:lnTo>
                    <a:pt x="70" y="66"/>
                  </a:lnTo>
                  <a:lnTo>
                    <a:pt x="63" y="74"/>
                  </a:lnTo>
                  <a:lnTo>
                    <a:pt x="52" y="71"/>
                  </a:lnTo>
                  <a:lnTo>
                    <a:pt x="39" y="68"/>
                  </a:lnTo>
                  <a:lnTo>
                    <a:pt x="26" y="65"/>
                  </a:lnTo>
                  <a:lnTo>
                    <a:pt x="13" y="61"/>
                  </a:lnTo>
                  <a:lnTo>
                    <a:pt x="0" y="5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221"/>
            <p:cNvSpPr>
              <a:spLocks/>
            </p:cNvSpPr>
            <p:nvPr/>
          </p:nvSpPr>
          <p:spPr bwMode="auto">
            <a:xfrm flipH="1">
              <a:off x="7225183" y="4314270"/>
              <a:ext cx="13720" cy="16142"/>
            </a:xfrm>
            <a:custGeom>
              <a:avLst/>
              <a:gdLst/>
              <a:ahLst/>
              <a:cxnLst>
                <a:cxn ang="0">
                  <a:pos x="4" y="0"/>
                </a:cxn>
                <a:cxn ang="0">
                  <a:pos x="34" y="8"/>
                </a:cxn>
                <a:cxn ang="0">
                  <a:pos x="34" y="34"/>
                </a:cxn>
                <a:cxn ang="0">
                  <a:pos x="33" y="38"/>
                </a:cxn>
                <a:cxn ang="0">
                  <a:pos x="31" y="40"/>
                </a:cxn>
                <a:cxn ang="0">
                  <a:pos x="28" y="39"/>
                </a:cxn>
                <a:cxn ang="0">
                  <a:pos x="21" y="38"/>
                </a:cxn>
                <a:cxn ang="0">
                  <a:pos x="15" y="37"/>
                </a:cxn>
                <a:cxn ang="0">
                  <a:pos x="9" y="35"/>
                </a:cxn>
                <a:cxn ang="0">
                  <a:pos x="5" y="32"/>
                </a:cxn>
                <a:cxn ang="0">
                  <a:pos x="2" y="28"/>
                </a:cxn>
                <a:cxn ang="0">
                  <a:pos x="0" y="21"/>
                </a:cxn>
                <a:cxn ang="0">
                  <a:pos x="2" y="14"/>
                </a:cxn>
                <a:cxn ang="0">
                  <a:pos x="3" y="6"/>
                </a:cxn>
                <a:cxn ang="0">
                  <a:pos x="4" y="0"/>
                </a:cxn>
              </a:cxnLst>
              <a:rect l="0" t="0" r="r" b="b"/>
              <a:pathLst>
                <a:path w="34" h="40">
                  <a:moveTo>
                    <a:pt x="4" y="0"/>
                  </a:moveTo>
                  <a:lnTo>
                    <a:pt x="34" y="8"/>
                  </a:lnTo>
                  <a:lnTo>
                    <a:pt x="34" y="34"/>
                  </a:lnTo>
                  <a:lnTo>
                    <a:pt x="33" y="38"/>
                  </a:lnTo>
                  <a:lnTo>
                    <a:pt x="31" y="40"/>
                  </a:lnTo>
                  <a:lnTo>
                    <a:pt x="28" y="39"/>
                  </a:lnTo>
                  <a:lnTo>
                    <a:pt x="21" y="38"/>
                  </a:lnTo>
                  <a:lnTo>
                    <a:pt x="15" y="37"/>
                  </a:lnTo>
                  <a:lnTo>
                    <a:pt x="9" y="35"/>
                  </a:lnTo>
                  <a:lnTo>
                    <a:pt x="5" y="32"/>
                  </a:lnTo>
                  <a:lnTo>
                    <a:pt x="2" y="28"/>
                  </a:lnTo>
                  <a:lnTo>
                    <a:pt x="0" y="21"/>
                  </a:lnTo>
                  <a:lnTo>
                    <a:pt x="2" y="14"/>
                  </a:lnTo>
                  <a:lnTo>
                    <a:pt x="3" y="6"/>
                  </a:lnTo>
                  <a:lnTo>
                    <a:pt x="4"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222"/>
            <p:cNvSpPr>
              <a:spLocks/>
            </p:cNvSpPr>
            <p:nvPr/>
          </p:nvSpPr>
          <p:spPr bwMode="auto">
            <a:xfrm flipH="1">
              <a:off x="7229217" y="4350589"/>
              <a:ext cx="32284" cy="34706"/>
            </a:xfrm>
            <a:custGeom>
              <a:avLst/>
              <a:gdLst/>
              <a:ahLst/>
              <a:cxnLst>
                <a:cxn ang="0">
                  <a:pos x="45" y="0"/>
                </a:cxn>
                <a:cxn ang="0">
                  <a:pos x="56" y="2"/>
                </a:cxn>
                <a:cxn ang="0">
                  <a:pos x="69" y="4"/>
                </a:cxn>
                <a:cxn ang="0">
                  <a:pos x="80" y="6"/>
                </a:cxn>
                <a:cxn ang="0">
                  <a:pos x="60" y="86"/>
                </a:cxn>
                <a:cxn ang="0">
                  <a:pos x="49" y="86"/>
                </a:cxn>
                <a:cxn ang="0">
                  <a:pos x="39" y="85"/>
                </a:cxn>
                <a:cxn ang="0">
                  <a:pos x="30" y="82"/>
                </a:cxn>
                <a:cxn ang="0">
                  <a:pos x="21" y="78"/>
                </a:cxn>
                <a:cxn ang="0">
                  <a:pos x="12" y="72"/>
                </a:cxn>
                <a:cxn ang="0">
                  <a:pos x="6" y="65"/>
                </a:cxn>
                <a:cxn ang="0">
                  <a:pos x="0" y="56"/>
                </a:cxn>
                <a:cxn ang="0">
                  <a:pos x="0" y="47"/>
                </a:cxn>
                <a:cxn ang="0">
                  <a:pos x="45" y="0"/>
                </a:cxn>
              </a:cxnLst>
              <a:rect l="0" t="0" r="r" b="b"/>
              <a:pathLst>
                <a:path w="80" h="86">
                  <a:moveTo>
                    <a:pt x="45" y="0"/>
                  </a:moveTo>
                  <a:lnTo>
                    <a:pt x="56" y="2"/>
                  </a:lnTo>
                  <a:lnTo>
                    <a:pt x="69" y="4"/>
                  </a:lnTo>
                  <a:lnTo>
                    <a:pt x="80" y="6"/>
                  </a:lnTo>
                  <a:lnTo>
                    <a:pt x="60" y="86"/>
                  </a:lnTo>
                  <a:lnTo>
                    <a:pt x="49" y="86"/>
                  </a:lnTo>
                  <a:lnTo>
                    <a:pt x="39" y="85"/>
                  </a:lnTo>
                  <a:lnTo>
                    <a:pt x="30" y="82"/>
                  </a:lnTo>
                  <a:lnTo>
                    <a:pt x="21" y="78"/>
                  </a:lnTo>
                  <a:lnTo>
                    <a:pt x="12" y="72"/>
                  </a:lnTo>
                  <a:lnTo>
                    <a:pt x="6" y="65"/>
                  </a:lnTo>
                  <a:lnTo>
                    <a:pt x="0" y="56"/>
                  </a:lnTo>
                  <a:lnTo>
                    <a:pt x="0" y="47"/>
                  </a:lnTo>
                  <a:lnTo>
                    <a:pt x="45" y="0"/>
                  </a:lnTo>
                  <a:close/>
                </a:path>
              </a:pathLst>
            </a:custGeom>
            <a:solidFill>
              <a:srgbClr val="000607"/>
            </a:solidFill>
            <a:ln w="0">
              <a:solidFill>
                <a:srgbClr val="000607"/>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223"/>
            <p:cNvSpPr>
              <a:spLocks/>
            </p:cNvSpPr>
            <p:nvPr/>
          </p:nvSpPr>
          <p:spPr bwMode="auto">
            <a:xfrm flipH="1">
              <a:off x="6755853" y="4355029"/>
              <a:ext cx="109362" cy="37933"/>
            </a:xfrm>
            <a:custGeom>
              <a:avLst/>
              <a:gdLst/>
              <a:ahLst/>
              <a:cxnLst>
                <a:cxn ang="0">
                  <a:pos x="250" y="0"/>
                </a:cxn>
                <a:cxn ang="0">
                  <a:pos x="271" y="3"/>
                </a:cxn>
                <a:cxn ang="0">
                  <a:pos x="253" y="14"/>
                </a:cxn>
                <a:cxn ang="0">
                  <a:pos x="236" y="26"/>
                </a:cxn>
                <a:cxn ang="0">
                  <a:pos x="219" y="41"/>
                </a:cxn>
                <a:cxn ang="0">
                  <a:pos x="205" y="57"/>
                </a:cxn>
                <a:cxn ang="0">
                  <a:pos x="193" y="74"/>
                </a:cxn>
                <a:cxn ang="0">
                  <a:pos x="184" y="94"/>
                </a:cxn>
                <a:cxn ang="0">
                  <a:pos x="151" y="90"/>
                </a:cxn>
                <a:cxn ang="0">
                  <a:pos x="119" y="85"/>
                </a:cxn>
                <a:cxn ang="0">
                  <a:pos x="86" y="82"/>
                </a:cxn>
                <a:cxn ang="0">
                  <a:pos x="53" y="81"/>
                </a:cxn>
                <a:cxn ang="0">
                  <a:pos x="0" y="71"/>
                </a:cxn>
                <a:cxn ang="0">
                  <a:pos x="52" y="33"/>
                </a:cxn>
                <a:cxn ang="0">
                  <a:pos x="63" y="37"/>
                </a:cxn>
                <a:cxn ang="0">
                  <a:pos x="74" y="38"/>
                </a:cxn>
                <a:cxn ang="0">
                  <a:pos x="86" y="37"/>
                </a:cxn>
                <a:cxn ang="0">
                  <a:pos x="98" y="34"/>
                </a:cxn>
                <a:cxn ang="0">
                  <a:pos x="109" y="29"/>
                </a:cxn>
                <a:cxn ang="0">
                  <a:pos x="120" y="25"/>
                </a:cxn>
                <a:cxn ang="0">
                  <a:pos x="132" y="19"/>
                </a:cxn>
                <a:cxn ang="0">
                  <a:pos x="133" y="19"/>
                </a:cxn>
                <a:cxn ang="0">
                  <a:pos x="134" y="20"/>
                </a:cxn>
                <a:cxn ang="0">
                  <a:pos x="135" y="20"/>
                </a:cxn>
                <a:cxn ang="0">
                  <a:pos x="136" y="21"/>
                </a:cxn>
                <a:cxn ang="0">
                  <a:pos x="139" y="21"/>
                </a:cxn>
                <a:cxn ang="0">
                  <a:pos x="139" y="23"/>
                </a:cxn>
                <a:cxn ang="0">
                  <a:pos x="138" y="24"/>
                </a:cxn>
                <a:cxn ang="0">
                  <a:pos x="139" y="26"/>
                </a:cxn>
                <a:cxn ang="0">
                  <a:pos x="139" y="28"/>
                </a:cxn>
                <a:cxn ang="0">
                  <a:pos x="140" y="30"/>
                </a:cxn>
                <a:cxn ang="0">
                  <a:pos x="143" y="33"/>
                </a:cxn>
                <a:cxn ang="0">
                  <a:pos x="146" y="34"/>
                </a:cxn>
                <a:cxn ang="0">
                  <a:pos x="148" y="34"/>
                </a:cxn>
                <a:cxn ang="0">
                  <a:pos x="170" y="31"/>
                </a:cxn>
                <a:cxn ang="0">
                  <a:pos x="191" y="26"/>
                </a:cxn>
                <a:cxn ang="0">
                  <a:pos x="211" y="19"/>
                </a:cxn>
                <a:cxn ang="0">
                  <a:pos x="250" y="0"/>
                </a:cxn>
              </a:cxnLst>
              <a:rect l="0" t="0" r="r" b="b"/>
              <a:pathLst>
                <a:path w="271" h="94">
                  <a:moveTo>
                    <a:pt x="250" y="0"/>
                  </a:moveTo>
                  <a:lnTo>
                    <a:pt x="271" y="3"/>
                  </a:lnTo>
                  <a:lnTo>
                    <a:pt x="253" y="14"/>
                  </a:lnTo>
                  <a:lnTo>
                    <a:pt x="236" y="26"/>
                  </a:lnTo>
                  <a:lnTo>
                    <a:pt x="219" y="41"/>
                  </a:lnTo>
                  <a:lnTo>
                    <a:pt x="205" y="57"/>
                  </a:lnTo>
                  <a:lnTo>
                    <a:pt x="193" y="74"/>
                  </a:lnTo>
                  <a:lnTo>
                    <a:pt x="184" y="94"/>
                  </a:lnTo>
                  <a:lnTo>
                    <a:pt x="151" y="90"/>
                  </a:lnTo>
                  <a:lnTo>
                    <a:pt x="119" y="85"/>
                  </a:lnTo>
                  <a:lnTo>
                    <a:pt x="86" y="82"/>
                  </a:lnTo>
                  <a:lnTo>
                    <a:pt x="53" y="81"/>
                  </a:lnTo>
                  <a:lnTo>
                    <a:pt x="0" y="71"/>
                  </a:lnTo>
                  <a:lnTo>
                    <a:pt x="52" y="33"/>
                  </a:lnTo>
                  <a:lnTo>
                    <a:pt x="63" y="37"/>
                  </a:lnTo>
                  <a:lnTo>
                    <a:pt x="74" y="38"/>
                  </a:lnTo>
                  <a:lnTo>
                    <a:pt x="86" y="37"/>
                  </a:lnTo>
                  <a:lnTo>
                    <a:pt x="98" y="34"/>
                  </a:lnTo>
                  <a:lnTo>
                    <a:pt x="109" y="29"/>
                  </a:lnTo>
                  <a:lnTo>
                    <a:pt x="120" y="25"/>
                  </a:lnTo>
                  <a:lnTo>
                    <a:pt x="132" y="19"/>
                  </a:lnTo>
                  <a:lnTo>
                    <a:pt x="133" y="19"/>
                  </a:lnTo>
                  <a:lnTo>
                    <a:pt x="134" y="20"/>
                  </a:lnTo>
                  <a:lnTo>
                    <a:pt x="135" y="20"/>
                  </a:lnTo>
                  <a:lnTo>
                    <a:pt x="136" y="21"/>
                  </a:lnTo>
                  <a:lnTo>
                    <a:pt x="139" y="21"/>
                  </a:lnTo>
                  <a:lnTo>
                    <a:pt x="139" y="23"/>
                  </a:lnTo>
                  <a:lnTo>
                    <a:pt x="138" y="24"/>
                  </a:lnTo>
                  <a:lnTo>
                    <a:pt x="139" y="26"/>
                  </a:lnTo>
                  <a:lnTo>
                    <a:pt x="139" y="28"/>
                  </a:lnTo>
                  <a:lnTo>
                    <a:pt x="140" y="30"/>
                  </a:lnTo>
                  <a:lnTo>
                    <a:pt x="143" y="33"/>
                  </a:lnTo>
                  <a:lnTo>
                    <a:pt x="146" y="34"/>
                  </a:lnTo>
                  <a:lnTo>
                    <a:pt x="148" y="34"/>
                  </a:lnTo>
                  <a:lnTo>
                    <a:pt x="170" y="31"/>
                  </a:lnTo>
                  <a:lnTo>
                    <a:pt x="191" y="26"/>
                  </a:lnTo>
                  <a:lnTo>
                    <a:pt x="211" y="19"/>
                  </a:lnTo>
                  <a:lnTo>
                    <a:pt x="250"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224"/>
            <p:cNvSpPr>
              <a:spLocks/>
            </p:cNvSpPr>
            <p:nvPr/>
          </p:nvSpPr>
          <p:spPr bwMode="auto">
            <a:xfrm flipH="1">
              <a:off x="6713077" y="4357853"/>
              <a:ext cx="72639" cy="37933"/>
            </a:xfrm>
            <a:custGeom>
              <a:avLst/>
              <a:gdLst/>
              <a:ahLst/>
              <a:cxnLst>
                <a:cxn ang="0">
                  <a:pos x="94" y="0"/>
                </a:cxn>
                <a:cxn ang="0">
                  <a:pos x="116" y="2"/>
                </a:cxn>
                <a:cxn ang="0">
                  <a:pos x="137" y="4"/>
                </a:cxn>
                <a:cxn ang="0">
                  <a:pos x="158" y="6"/>
                </a:cxn>
                <a:cxn ang="0">
                  <a:pos x="180" y="8"/>
                </a:cxn>
                <a:cxn ang="0">
                  <a:pos x="180" y="9"/>
                </a:cxn>
                <a:cxn ang="0">
                  <a:pos x="156" y="15"/>
                </a:cxn>
                <a:cxn ang="0">
                  <a:pos x="131" y="24"/>
                </a:cxn>
                <a:cxn ang="0">
                  <a:pos x="107" y="34"/>
                </a:cxn>
                <a:cxn ang="0">
                  <a:pos x="82" y="46"/>
                </a:cxn>
                <a:cxn ang="0">
                  <a:pos x="60" y="59"/>
                </a:cxn>
                <a:cxn ang="0">
                  <a:pos x="38" y="76"/>
                </a:cxn>
                <a:cxn ang="0">
                  <a:pos x="18" y="94"/>
                </a:cxn>
                <a:cxn ang="0">
                  <a:pos x="0" y="92"/>
                </a:cxn>
                <a:cxn ang="0">
                  <a:pos x="6" y="77"/>
                </a:cxn>
                <a:cxn ang="0">
                  <a:pos x="15" y="62"/>
                </a:cxn>
                <a:cxn ang="0">
                  <a:pos x="27" y="49"/>
                </a:cxn>
                <a:cxn ang="0">
                  <a:pos x="39" y="38"/>
                </a:cxn>
                <a:cxn ang="0">
                  <a:pos x="52" y="27"/>
                </a:cxn>
                <a:cxn ang="0">
                  <a:pos x="65" y="17"/>
                </a:cxn>
                <a:cxn ang="0">
                  <a:pos x="79" y="8"/>
                </a:cxn>
                <a:cxn ang="0">
                  <a:pos x="94" y="0"/>
                </a:cxn>
              </a:cxnLst>
              <a:rect l="0" t="0" r="r" b="b"/>
              <a:pathLst>
                <a:path w="180" h="94">
                  <a:moveTo>
                    <a:pt x="94" y="0"/>
                  </a:moveTo>
                  <a:lnTo>
                    <a:pt x="116" y="2"/>
                  </a:lnTo>
                  <a:lnTo>
                    <a:pt x="137" y="4"/>
                  </a:lnTo>
                  <a:lnTo>
                    <a:pt x="158" y="6"/>
                  </a:lnTo>
                  <a:lnTo>
                    <a:pt x="180" y="8"/>
                  </a:lnTo>
                  <a:lnTo>
                    <a:pt x="180" y="9"/>
                  </a:lnTo>
                  <a:lnTo>
                    <a:pt x="156" y="15"/>
                  </a:lnTo>
                  <a:lnTo>
                    <a:pt x="131" y="24"/>
                  </a:lnTo>
                  <a:lnTo>
                    <a:pt x="107" y="34"/>
                  </a:lnTo>
                  <a:lnTo>
                    <a:pt x="82" y="46"/>
                  </a:lnTo>
                  <a:lnTo>
                    <a:pt x="60" y="59"/>
                  </a:lnTo>
                  <a:lnTo>
                    <a:pt x="38" y="76"/>
                  </a:lnTo>
                  <a:lnTo>
                    <a:pt x="18" y="94"/>
                  </a:lnTo>
                  <a:lnTo>
                    <a:pt x="0" y="92"/>
                  </a:lnTo>
                  <a:lnTo>
                    <a:pt x="6" y="77"/>
                  </a:lnTo>
                  <a:lnTo>
                    <a:pt x="15" y="62"/>
                  </a:lnTo>
                  <a:lnTo>
                    <a:pt x="27" y="49"/>
                  </a:lnTo>
                  <a:lnTo>
                    <a:pt x="39" y="38"/>
                  </a:lnTo>
                  <a:lnTo>
                    <a:pt x="52" y="27"/>
                  </a:lnTo>
                  <a:lnTo>
                    <a:pt x="65" y="17"/>
                  </a:lnTo>
                  <a:lnTo>
                    <a:pt x="79" y="8"/>
                  </a:lnTo>
                  <a:lnTo>
                    <a:pt x="94"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225"/>
            <p:cNvSpPr>
              <a:spLocks/>
            </p:cNvSpPr>
            <p:nvPr/>
          </p:nvSpPr>
          <p:spPr bwMode="auto">
            <a:xfrm flipH="1">
              <a:off x="6615821" y="4363503"/>
              <a:ext cx="152139" cy="47215"/>
            </a:xfrm>
            <a:custGeom>
              <a:avLst/>
              <a:gdLst/>
              <a:ahLst/>
              <a:cxnLst>
                <a:cxn ang="0">
                  <a:pos x="151" y="0"/>
                </a:cxn>
                <a:cxn ang="0">
                  <a:pos x="185" y="5"/>
                </a:cxn>
                <a:cxn ang="0">
                  <a:pos x="216" y="12"/>
                </a:cxn>
                <a:cxn ang="0">
                  <a:pos x="249" y="21"/>
                </a:cxn>
                <a:cxn ang="0">
                  <a:pos x="280" y="30"/>
                </a:cxn>
                <a:cxn ang="0">
                  <a:pos x="312" y="38"/>
                </a:cxn>
                <a:cxn ang="0">
                  <a:pos x="313" y="37"/>
                </a:cxn>
                <a:cxn ang="0">
                  <a:pos x="331" y="45"/>
                </a:cxn>
                <a:cxn ang="0">
                  <a:pos x="340" y="48"/>
                </a:cxn>
                <a:cxn ang="0">
                  <a:pos x="349" y="52"/>
                </a:cxn>
                <a:cxn ang="0">
                  <a:pos x="357" y="56"/>
                </a:cxn>
                <a:cxn ang="0">
                  <a:pos x="366" y="62"/>
                </a:cxn>
                <a:cxn ang="0">
                  <a:pos x="372" y="68"/>
                </a:cxn>
                <a:cxn ang="0">
                  <a:pos x="377" y="77"/>
                </a:cxn>
                <a:cxn ang="0">
                  <a:pos x="376" y="84"/>
                </a:cxn>
                <a:cxn ang="0">
                  <a:pos x="374" y="89"/>
                </a:cxn>
                <a:cxn ang="0">
                  <a:pos x="370" y="94"/>
                </a:cxn>
                <a:cxn ang="0">
                  <a:pos x="366" y="98"/>
                </a:cxn>
                <a:cxn ang="0">
                  <a:pos x="360" y="101"/>
                </a:cxn>
                <a:cxn ang="0">
                  <a:pos x="350" y="109"/>
                </a:cxn>
                <a:cxn ang="0">
                  <a:pos x="308" y="114"/>
                </a:cxn>
                <a:cxn ang="0">
                  <a:pos x="224" y="114"/>
                </a:cxn>
                <a:cxn ang="0">
                  <a:pos x="184" y="115"/>
                </a:cxn>
                <a:cxn ang="0">
                  <a:pos x="142" y="114"/>
                </a:cxn>
                <a:cxn ang="0">
                  <a:pos x="127" y="117"/>
                </a:cxn>
                <a:cxn ang="0">
                  <a:pos x="113" y="116"/>
                </a:cxn>
                <a:cxn ang="0">
                  <a:pos x="98" y="114"/>
                </a:cxn>
                <a:cxn ang="0">
                  <a:pos x="70" y="104"/>
                </a:cxn>
                <a:cxn ang="0">
                  <a:pos x="57" y="99"/>
                </a:cxn>
                <a:cxn ang="0">
                  <a:pos x="57" y="95"/>
                </a:cxn>
                <a:cxn ang="0">
                  <a:pos x="75" y="78"/>
                </a:cxn>
                <a:cxn ang="0">
                  <a:pos x="95" y="63"/>
                </a:cxn>
                <a:cxn ang="0">
                  <a:pos x="116" y="49"/>
                </a:cxn>
                <a:cxn ang="0">
                  <a:pos x="137" y="38"/>
                </a:cxn>
                <a:cxn ang="0">
                  <a:pos x="158" y="28"/>
                </a:cxn>
                <a:cxn ang="0">
                  <a:pos x="181" y="19"/>
                </a:cxn>
                <a:cxn ang="0">
                  <a:pos x="179" y="18"/>
                </a:cxn>
                <a:cxn ang="0">
                  <a:pos x="176" y="17"/>
                </a:cxn>
                <a:cxn ang="0">
                  <a:pos x="174" y="17"/>
                </a:cxn>
                <a:cxn ang="0">
                  <a:pos x="170" y="18"/>
                </a:cxn>
                <a:cxn ang="0">
                  <a:pos x="167" y="20"/>
                </a:cxn>
                <a:cxn ang="0">
                  <a:pos x="148" y="23"/>
                </a:cxn>
                <a:cxn ang="0">
                  <a:pos x="130" y="28"/>
                </a:cxn>
                <a:cxn ang="0">
                  <a:pos x="113" y="35"/>
                </a:cxn>
                <a:cxn ang="0">
                  <a:pos x="95" y="44"/>
                </a:cxn>
                <a:cxn ang="0">
                  <a:pos x="79" y="55"/>
                </a:cxn>
                <a:cxn ang="0">
                  <a:pos x="63" y="68"/>
                </a:cxn>
                <a:cxn ang="0">
                  <a:pos x="48" y="80"/>
                </a:cxn>
                <a:cxn ang="0">
                  <a:pos x="33" y="93"/>
                </a:cxn>
                <a:cxn ang="0">
                  <a:pos x="0" y="89"/>
                </a:cxn>
                <a:cxn ang="0">
                  <a:pos x="2" y="81"/>
                </a:cxn>
                <a:cxn ang="0">
                  <a:pos x="7" y="73"/>
                </a:cxn>
                <a:cxn ang="0">
                  <a:pos x="21" y="61"/>
                </a:cxn>
                <a:cxn ang="0">
                  <a:pos x="30" y="54"/>
                </a:cxn>
                <a:cxn ang="0">
                  <a:pos x="45" y="44"/>
                </a:cxn>
                <a:cxn ang="0">
                  <a:pos x="80" y="27"/>
                </a:cxn>
                <a:cxn ang="0">
                  <a:pos x="116" y="12"/>
                </a:cxn>
                <a:cxn ang="0">
                  <a:pos x="151" y="0"/>
                </a:cxn>
              </a:cxnLst>
              <a:rect l="0" t="0" r="r" b="b"/>
              <a:pathLst>
                <a:path w="377" h="117">
                  <a:moveTo>
                    <a:pt x="151" y="0"/>
                  </a:moveTo>
                  <a:lnTo>
                    <a:pt x="185" y="5"/>
                  </a:lnTo>
                  <a:lnTo>
                    <a:pt x="216" y="12"/>
                  </a:lnTo>
                  <a:lnTo>
                    <a:pt x="249" y="21"/>
                  </a:lnTo>
                  <a:lnTo>
                    <a:pt x="280" y="30"/>
                  </a:lnTo>
                  <a:lnTo>
                    <a:pt x="312" y="38"/>
                  </a:lnTo>
                  <a:lnTo>
                    <a:pt x="313" y="37"/>
                  </a:lnTo>
                  <a:lnTo>
                    <a:pt x="331" y="45"/>
                  </a:lnTo>
                  <a:lnTo>
                    <a:pt x="340" y="48"/>
                  </a:lnTo>
                  <a:lnTo>
                    <a:pt x="349" y="52"/>
                  </a:lnTo>
                  <a:lnTo>
                    <a:pt x="357" y="56"/>
                  </a:lnTo>
                  <a:lnTo>
                    <a:pt x="366" y="62"/>
                  </a:lnTo>
                  <a:lnTo>
                    <a:pt x="372" y="68"/>
                  </a:lnTo>
                  <a:lnTo>
                    <a:pt x="377" y="77"/>
                  </a:lnTo>
                  <a:lnTo>
                    <a:pt x="376" y="84"/>
                  </a:lnTo>
                  <a:lnTo>
                    <a:pt x="374" y="89"/>
                  </a:lnTo>
                  <a:lnTo>
                    <a:pt x="370" y="94"/>
                  </a:lnTo>
                  <a:lnTo>
                    <a:pt x="366" y="98"/>
                  </a:lnTo>
                  <a:lnTo>
                    <a:pt x="360" y="101"/>
                  </a:lnTo>
                  <a:lnTo>
                    <a:pt x="350" y="109"/>
                  </a:lnTo>
                  <a:lnTo>
                    <a:pt x="308" y="114"/>
                  </a:lnTo>
                  <a:lnTo>
                    <a:pt x="224" y="114"/>
                  </a:lnTo>
                  <a:lnTo>
                    <a:pt x="184" y="115"/>
                  </a:lnTo>
                  <a:lnTo>
                    <a:pt x="142" y="114"/>
                  </a:lnTo>
                  <a:lnTo>
                    <a:pt x="127" y="117"/>
                  </a:lnTo>
                  <a:lnTo>
                    <a:pt x="113" y="116"/>
                  </a:lnTo>
                  <a:lnTo>
                    <a:pt x="98" y="114"/>
                  </a:lnTo>
                  <a:lnTo>
                    <a:pt x="70" y="104"/>
                  </a:lnTo>
                  <a:lnTo>
                    <a:pt x="57" y="99"/>
                  </a:lnTo>
                  <a:lnTo>
                    <a:pt x="57" y="95"/>
                  </a:lnTo>
                  <a:lnTo>
                    <a:pt x="75" y="78"/>
                  </a:lnTo>
                  <a:lnTo>
                    <a:pt x="95" y="63"/>
                  </a:lnTo>
                  <a:lnTo>
                    <a:pt x="116" y="49"/>
                  </a:lnTo>
                  <a:lnTo>
                    <a:pt x="137" y="38"/>
                  </a:lnTo>
                  <a:lnTo>
                    <a:pt x="158" y="28"/>
                  </a:lnTo>
                  <a:lnTo>
                    <a:pt x="181" y="19"/>
                  </a:lnTo>
                  <a:lnTo>
                    <a:pt x="179" y="18"/>
                  </a:lnTo>
                  <a:lnTo>
                    <a:pt x="176" y="17"/>
                  </a:lnTo>
                  <a:lnTo>
                    <a:pt x="174" y="17"/>
                  </a:lnTo>
                  <a:lnTo>
                    <a:pt x="170" y="18"/>
                  </a:lnTo>
                  <a:lnTo>
                    <a:pt x="167" y="20"/>
                  </a:lnTo>
                  <a:lnTo>
                    <a:pt x="148" y="23"/>
                  </a:lnTo>
                  <a:lnTo>
                    <a:pt x="130" y="28"/>
                  </a:lnTo>
                  <a:lnTo>
                    <a:pt x="113" y="35"/>
                  </a:lnTo>
                  <a:lnTo>
                    <a:pt x="95" y="44"/>
                  </a:lnTo>
                  <a:lnTo>
                    <a:pt x="79" y="55"/>
                  </a:lnTo>
                  <a:lnTo>
                    <a:pt x="63" y="68"/>
                  </a:lnTo>
                  <a:lnTo>
                    <a:pt x="48" y="80"/>
                  </a:lnTo>
                  <a:lnTo>
                    <a:pt x="33" y="93"/>
                  </a:lnTo>
                  <a:lnTo>
                    <a:pt x="0" y="89"/>
                  </a:lnTo>
                  <a:lnTo>
                    <a:pt x="2" y="81"/>
                  </a:lnTo>
                  <a:lnTo>
                    <a:pt x="7" y="73"/>
                  </a:lnTo>
                  <a:lnTo>
                    <a:pt x="21" y="61"/>
                  </a:lnTo>
                  <a:lnTo>
                    <a:pt x="30" y="54"/>
                  </a:lnTo>
                  <a:lnTo>
                    <a:pt x="45" y="44"/>
                  </a:lnTo>
                  <a:lnTo>
                    <a:pt x="80" y="27"/>
                  </a:lnTo>
                  <a:lnTo>
                    <a:pt x="116" y="12"/>
                  </a:lnTo>
                  <a:lnTo>
                    <a:pt x="151"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226"/>
            <p:cNvSpPr>
              <a:spLocks/>
            </p:cNvSpPr>
            <p:nvPr/>
          </p:nvSpPr>
          <p:spPr bwMode="auto">
            <a:xfrm flipH="1">
              <a:off x="6859566" y="4375610"/>
              <a:ext cx="217917" cy="70218"/>
            </a:xfrm>
            <a:custGeom>
              <a:avLst/>
              <a:gdLst/>
              <a:ahLst/>
              <a:cxnLst>
                <a:cxn ang="0">
                  <a:pos x="84" y="1"/>
                </a:cxn>
                <a:cxn ang="0">
                  <a:pos x="91" y="7"/>
                </a:cxn>
                <a:cxn ang="0">
                  <a:pos x="100" y="23"/>
                </a:cxn>
                <a:cxn ang="0">
                  <a:pos x="106" y="24"/>
                </a:cxn>
                <a:cxn ang="0">
                  <a:pos x="119" y="33"/>
                </a:cxn>
                <a:cxn ang="0">
                  <a:pos x="134" y="37"/>
                </a:cxn>
                <a:cxn ang="0">
                  <a:pos x="148" y="40"/>
                </a:cxn>
                <a:cxn ang="0">
                  <a:pos x="160" y="47"/>
                </a:cxn>
                <a:cxn ang="0">
                  <a:pos x="168" y="60"/>
                </a:cxn>
                <a:cxn ang="0">
                  <a:pos x="205" y="77"/>
                </a:cxn>
                <a:cxn ang="0">
                  <a:pos x="244" y="85"/>
                </a:cxn>
                <a:cxn ang="0">
                  <a:pos x="285" y="87"/>
                </a:cxn>
                <a:cxn ang="0">
                  <a:pos x="347" y="60"/>
                </a:cxn>
                <a:cxn ang="0">
                  <a:pos x="463" y="49"/>
                </a:cxn>
                <a:cxn ang="0">
                  <a:pos x="473" y="46"/>
                </a:cxn>
                <a:cxn ang="0">
                  <a:pos x="488" y="38"/>
                </a:cxn>
                <a:cxn ang="0">
                  <a:pos x="501" y="40"/>
                </a:cxn>
                <a:cxn ang="0">
                  <a:pos x="515" y="45"/>
                </a:cxn>
                <a:cxn ang="0">
                  <a:pos x="532" y="46"/>
                </a:cxn>
                <a:cxn ang="0">
                  <a:pos x="529" y="56"/>
                </a:cxn>
                <a:cxn ang="0">
                  <a:pos x="499" y="85"/>
                </a:cxn>
                <a:cxn ang="0">
                  <a:pos x="483" y="105"/>
                </a:cxn>
                <a:cxn ang="0">
                  <a:pos x="473" y="118"/>
                </a:cxn>
                <a:cxn ang="0">
                  <a:pos x="470" y="123"/>
                </a:cxn>
                <a:cxn ang="0">
                  <a:pos x="466" y="129"/>
                </a:cxn>
                <a:cxn ang="0">
                  <a:pos x="458" y="142"/>
                </a:cxn>
                <a:cxn ang="0">
                  <a:pos x="448" y="157"/>
                </a:cxn>
                <a:cxn ang="0">
                  <a:pos x="440" y="169"/>
                </a:cxn>
                <a:cxn ang="0">
                  <a:pos x="437" y="174"/>
                </a:cxn>
                <a:cxn ang="0">
                  <a:pos x="394" y="173"/>
                </a:cxn>
                <a:cxn ang="0">
                  <a:pos x="351" y="168"/>
                </a:cxn>
                <a:cxn ang="0">
                  <a:pos x="310" y="167"/>
                </a:cxn>
                <a:cxn ang="0">
                  <a:pos x="269" y="167"/>
                </a:cxn>
                <a:cxn ang="0">
                  <a:pos x="230" y="166"/>
                </a:cxn>
                <a:cxn ang="0">
                  <a:pos x="193" y="166"/>
                </a:cxn>
                <a:cxn ang="0">
                  <a:pos x="159" y="158"/>
                </a:cxn>
                <a:cxn ang="0">
                  <a:pos x="126" y="154"/>
                </a:cxn>
                <a:cxn ang="0">
                  <a:pos x="92" y="150"/>
                </a:cxn>
                <a:cxn ang="0">
                  <a:pos x="61" y="143"/>
                </a:cxn>
                <a:cxn ang="0">
                  <a:pos x="31" y="130"/>
                </a:cxn>
                <a:cxn ang="0">
                  <a:pos x="5" y="107"/>
                </a:cxn>
                <a:cxn ang="0">
                  <a:pos x="0" y="90"/>
                </a:cxn>
                <a:cxn ang="0">
                  <a:pos x="5" y="74"/>
                </a:cxn>
                <a:cxn ang="0">
                  <a:pos x="15" y="61"/>
                </a:cxn>
                <a:cxn ang="0">
                  <a:pos x="26" y="47"/>
                </a:cxn>
                <a:cxn ang="0">
                  <a:pos x="45" y="25"/>
                </a:cxn>
                <a:cxn ang="0">
                  <a:pos x="78" y="0"/>
                </a:cxn>
              </a:cxnLst>
              <a:rect l="0" t="0" r="r" b="b"/>
              <a:pathLst>
                <a:path w="540" h="174">
                  <a:moveTo>
                    <a:pt x="78" y="0"/>
                  </a:moveTo>
                  <a:lnTo>
                    <a:pt x="84" y="1"/>
                  </a:lnTo>
                  <a:lnTo>
                    <a:pt x="88" y="3"/>
                  </a:lnTo>
                  <a:lnTo>
                    <a:pt x="91" y="7"/>
                  </a:lnTo>
                  <a:lnTo>
                    <a:pt x="97" y="19"/>
                  </a:lnTo>
                  <a:lnTo>
                    <a:pt x="100" y="23"/>
                  </a:lnTo>
                  <a:lnTo>
                    <a:pt x="104" y="25"/>
                  </a:lnTo>
                  <a:lnTo>
                    <a:pt x="106" y="24"/>
                  </a:lnTo>
                  <a:lnTo>
                    <a:pt x="113" y="30"/>
                  </a:lnTo>
                  <a:lnTo>
                    <a:pt x="119" y="33"/>
                  </a:lnTo>
                  <a:lnTo>
                    <a:pt x="126" y="35"/>
                  </a:lnTo>
                  <a:lnTo>
                    <a:pt x="134" y="37"/>
                  </a:lnTo>
                  <a:lnTo>
                    <a:pt x="141" y="38"/>
                  </a:lnTo>
                  <a:lnTo>
                    <a:pt x="148" y="40"/>
                  </a:lnTo>
                  <a:lnTo>
                    <a:pt x="154" y="43"/>
                  </a:lnTo>
                  <a:lnTo>
                    <a:pt x="160" y="47"/>
                  </a:lnTo>
                  <a:lnTo>
                    <a:pt x="165" y="52"/>
                  </a:lnTo>
                  <a:lnTo>
                    <a:pt x="168" y="60"/>
                  </a:lnTo>
                  <a:lnTo>
                    <a:pt x="186" y="70"/>
                  </a:lnTo>
                  <a:lnTo>
                    <a:pt x="205" y="77"/>
                  </a:lnTo>
                  <a:lnTo>
                    <a:pt x="224" y="82"/>
                  </a:lnTo>
                  <a:lnTo>
                    <a:pt x="244" y="85"/>
                  </a:lnTo>
                  <a:lnTo>
                    <a:pt x="265" y="87"/>
                  </a:lnTo>
                  <a:lnTo>
                    <a:pt x="285" y="87"/>
                  </a:lnTo>
                  <a:lnTo>
                    <a:pt x="306" y="85"/>
                  </a:lnTo>
                  <a:lnTo>
                    <a:pt x="347" y="60"/>
                  </a:lnTo>
                  <a:lnTo>
                    <a:pt x="424" y="52"/>
                  </a:lnTo>
                  <a:lnTo>
                    <a:pt x="463" y="49"/>
                  </a:lnTo>
                  <a:lnTo>
                    <a:pt x="468" y="48"/>
                  </a:lnTo>
                  <a:lnTo>
                    <a:pt x="473" y="46"/>
                  </a:lnTo>
                  <a:lnTo>
                    <a:pt x="483" y="40"/>
                  </a:lnTo>
                  <a:lnTo>
                    <a:pt x="488" y="38"/>
                  </a:lnTo>
                  <a:lnTo>
                    <a:pt x="495" y="38"/>
                  </a:lnTo>
                  <a:lnTo>
                    <a:pt x="501" y="40"/>
                  </a:lnTo>
                  <a:lnTo>
                    <a:pt x="508" y="43"/>
                  </a:lnTo>
                  <a:lnTo>
                    <a:pt x="515" y="45"/>
                  </a:lnTo>
                  <a:lnTo>
                    <a:pt x="523" y="45"/>
                  </a:lnTo>
                  <a:lnTo>
                    <a:pt x="532" y="46"/>
                  </a:lnTo>
                  <a:lnTo>
                    <a:pt x="540" y="47"/>
                  </a:lnTo>
                  <a:lnTo>
                    <a:pt x="529" y="56"/>
                  </a:lnTo>
                  <a:lnTo>
                    <a:pt x="518" y="66"/>
                  </a:lnTo>
                  <a:lnTo>
                    <a:pt x="499" y="85"/>
                  </a:lnTo>
                  <a:lnTo>
                    <a:pt x="490" y="95"/>
                  </a:lnTo>
                  <a:lnTo>
                    <a:pt x="483" y="105"/>
                  </a:lnTo>
                  <a:lnTo>
                    <a:pt x="478" y="112"/>
                  </a:lnTo>
                  <a:lnTo>
                    <a:pt x="473" y="118"/>
                  </a:lnTo>
                  <a:lnTo>
                    <a:pt x="471" y="122"/>
                  </a:lnTo>
                  <a:lnTo>
                    <a:pt x="470" y="123"/>
                  </a:lnTo>
                  <a:lnTo>
                    <a:pt x="469" y="125"/>
                  </a:lnTo>
                  <a:lnTo>
                    <a:pt x="466" y="129"/>
                  </a:lnTo>
                  <a:lnTo>
                    <a:pt x="462" y="135"/>
                  </a:lnTo>
                  <a:lnTo>
                    <a:pt x="458" y="142"/>
                  </a:lnTo>
                  <a:lnTo>
                    <a:pt x="453" y="150"/>
                  </a:lnTo>
                  <a:lnTo>
                    <a:pt x="448" y="157"/>
                  </a:lnTo>
                  <a:lnTo>
                    <a:pt x="444" y="164"/>
                  </a:lnTo>
                  <a:lnTo>
                    <a:pt x="440" y="169"/>
                  </a:lnTo>
                  <a:lnTo>
                    <a:pt x="438" y="173"/>
                  </a:lnTo>
                  <a:lnTo>
                    <a:pt x="437" y="174"/>
                  </a:lnTo>
                  <a:lnTo>
                    <a:pt x="415" y="174"/>
                  </a:lnTo>
                  <a:lnTo>
                    <a:pt x="394" y="173"/>
                  </a:lnTo>
                  <a:lnTo>
                    <a:pt x="373" y="171"/>
                  </a:lnTo>
                  <a:lnTo>
                    <a:pt x="351" y="168"/>
                  </a:lnTo>
                  <a:lnTo>
                    <a:pt x="330" y="167"/>
                  </a:lnTo>
                  <a:lnTo>
                    <a:pt x="310" y="167"/>
                  </a:lnTo>
                  <a:lnTo>
                    <a:pt x="289" y="170"/>
                  </a:lnTo>
                  <a:lnTo>
                    <a:pt x="269" y="167"/>
                  </a:lnTo>
                  <a:lnTo>
                    <a:pt x="250" y="166"/>
                  </a:lnTo>
                  <a:lnTo>
                    <a:pt x="230" y="166"/>
                  </a:lnTo>
                  <a:lnTo>
                    <a:pt x="211" y="167"/>
                  </a:lnTo>
                  <a:lnTo>
                    <a:pt x="193" y="166"/>
                  </a:lnTo>
                  <a:lnTo>
                    <a:pt x="177" y="161"/>
                  </a:lnTo>
                  <a:lnTo>
                    <a:pt x="159" y="158"/>
                  </a:lnTo>
                  <a:lnTo>
                    <a:pt x="143" y="156"/>
                  </a:lnTo>
                  <a:lnTo>
                    <a:pt x="126" y="154"/>
                  </a:lnTo>
                  <a:lnTo>
                    <a:pt x="109" y="152"/>
                  </a:lnTo>
                  <a:lnTo>
                    <a:pt x="92" y="150"/>
                  </a:lnTo>
                  <a:lnTo>
                    <a:pt x="77" y="147"/>
                  </a:lnTo>
                  <a:lnTo>
                    <a:pt x="61" y="143"/>
                  </a:lnTo>
                  <a:lnTo>
                    <a:pt x="45" y="138"/>
                  </a:lnTo>
                  <a:lnTo>
                    <a:pt x="31" y="130"/>
                  </a:lnTo>
                  <a:lnTo>
                    <a:pt x="18" y="120"/>
                  </a:lnTo>
                  <a:lnTo>
                    <a:pt x="5" y="107"/>
                  </a:lnTo>
                  <a:lnTo>
                    <a:pt x="1" y="98"/>
                  </a:lnTo>
                  <a:lnTo>
                    <a:pt x="0" y="90"/>
                  </a:lnTo>
                  <a:lnTo>
                    <a:pt x="2" y="82"/>
                  </a:lnTo>
                  <a:lnTo>
                    <a:pt x="5" y="74"/>
                  </a:lnTo>
                  <a:lnTo>
                    <a:pt x="10" y="67"/>
                  </a:lnTo>
                  <a:lnTo>
                    <a:pt x="15" y="61"/>
                  </a:lnTo>
                  <a:lnTo>
                    <a:pt x="21" y="54"/>
                  </a:lnTo>
                  <a:lnTo>
                    <a:pt x="26" y="47"/>
                  </a:lnTo>
                  <a:lnTo>
                    <a:pt x="30" y="41"/>
                  </a:lnTo>
                  <a:lnTo>
                    <a:pt x="45" y="25"/>
                  </a:lnTo>
                  <a:lnTo>
                    <a:pt x="62" y="11"/>
                  </a:lnTo>
                  <a:lnTo>
                    <a:pt x="78"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227"/>
            <p:cNvSpPr>
              <a:spLocks/>
            </p:cNvSpPr>
            <p:nvPr/>
          </p:nvSpPr>
          <p:spPr bwMode="auto">
            <a:xfrm flipH="1">
              <a:off x="6791770" y="4394980"/>
              <a:ext cx="104519" cy="55690"/>
            </a:xfrm>
            <a:custGeom>
              <a:avLst/>
              <a:gdLst/>
              <a:ahLst/>
              <a:cxnLst>
                <a:cxn ang="0">
                  <a:pos x="105" y="0"/>
                </a:cxn>
                <a:cxn ang="0">
                  <a:pos x="135" y="1"/>
                </a:cxn>
                <a:cxn ang="0">
                  <a:pos x="163" y="4"/>
                </a:cxn>
                <a:cxn ang="0">
                  <a:pos x="192" y="8"/>
                </a:cxn>
                <a:cxn ang="0">
                  <a:pos x="221" y="11"/>
                </a:cxn>
                <a:cxn ang="0">
                  <a:pos x="222" y="11"/>
                </a:cxn>
                <a:cxn ang="0">
                  <a:pos x="202" y="15"/>
                </a:cxn>
                <a:cxn ang="0">
                  <a:pos x="183" y="20"/>
                </a:cxn>
                <a:cxn ang="0">
                  <a:pos x="162" y="26"/>
                </a:cxn>
                <a:cxn ang="0">
                  <a:pos x="144" y="34"/>
                </a:cxn>
                <a:cxn ang="0">
                  <a:pos x="126" y="44"/>
                </a:cxn>
                <a:cxn ang="0">
                  <a:pos x="109" y="55"/>
                </a:cxn>
                <a:cxn ang="0">
                  <a:pos x="93" y="70"/>
                </a:cxn>
                <a:cxn ang="0">
                  <a:pos x="97" y="72"/>
                </a:cxn>
                <a:cxn ang="0">
                  <a:pos x="119" y="58"/>
                </a:cxn>
                <a:cxn ang="0">
                  <a:pos x="140" y="46"/>
                </a:cxn>
                <a:cxn ang="0">
                  <a:pos x="163" y="37"/>
                </a:cxn>
                <a:cxn ang="0">
                  <a:pos x="188" y="29"/>
                </a:cxn>
                <a:cxn ang="0">
                  <a:pos x="213" y="24"/>
                </a:cxn>
                <a:cxn ang="0">
                  <a:pos x="239" y="20"/>
                </a:cxn>
                <a:cxn ang="0">
                  <a:pos x="243" y="18"/>
                </a:cxn>
                <a:cxn ang="0">
                  <a:pos x="248" y="16"/>
                </a:cxn>
                <a:cxn ang="0">
                  <a:pos x="252" y="16"/>
                </a:cxn>
                <a:cxn ang="0">
                  <a:pos x="257" y="17"/>
                </a:cxn>
                <a:cxn ang="0">
                  <a:pos x="259" y="19"/>
                </a:cxn>
                <a:cxn ang="0">
                  <a:pos x="242" y="24"/>
                </a:cxn>
                <a:cxn ang="0">
                  <a:pos x="225" y="31"/>
                </a:cxn>
                <a:cxn ang="0">
                  <a:pos x="211" y="41"/>
                </a:cxn>
                <a:cxn ang="0">
                  <a:pos x="198" y="51"/>
                </a:cxn>
                <a:cxn ang="0">
                  <a:pos x="186" y="65"/>
                </a:cxn>
                <a:cxn ang="0">
                  <a:pos x="175" y="78"/>
                </a:cxn>
                <a:cxn ang="0">
                  <a:pos x="154" y="106"/>
                </a:cxn>
                <a:cxn ang="0">
                  <a:pos x="138" y="137"/>
                </a:cxn>
                <a:cxn ang="0">
                  <a:pos x="110" y="138"/>
                </a:cxn>
                <a:cxn ang="0">
                  <a:pos x="83" y="136"/>
                </a:cxn>
                <a:cxn ang="0">
                  <a:pos x="56" y="133"/>
                </a:cxn>
                <a:cxn ang="0">
                  <a:pos x="28" y="130"/>
                </a:cxn>
                <a:cxn ang="0">
                  <a:pos x="0" y="128"/>
                </a:cxn>
                <a:cxn ang="0">
                  <a:pos x="5" y="119"/>
                </a:cxn>
                <a:cxn ang="0">
                  <a:pos x="12" y="108"/>
                </a:cxn>
                <a:cxn ang="0">
                  <a:pos x="20" y="95"/>
                </a:cxn>
                <a:cxn ang="0">
                  <a:pos x="29" y="81"/>
                </a:cxn>
                <a:cxn ang="0">
                  <a:pos x="39" y="67"/>
                </a:cxn>
                <a:cxn ang="0">
                  <a:pos x="51" y="52"/>
                </a:cxn>
                <a:cxn ang="0">
                  <a:pos x="62" y="39"/>
                </a:cxn>
                <a:cxn ang="0">
                  <a:pos x="73" y="27"/>
                </a:cxn>
                <a:cxn ang="0">
                  <a:pos x="84" y="16"/>
                </a:cxn>
                <a:cxn ang="0">
                  <a:pos x="95" y="7"/>
                </a:cxn>
                <a:cxn ang="0">
                  <a:pos x="105" y="0"/>
                </a:cxn>
              </a:cxnLst>
              <a:rect l="0" t="0" r="r" b="b"/>
              <a:pathLst>
                <a:path w="259" h="138">
                  <a:moveTo>
                    <a:pt x="105" y="0"/>
                  </a:moveTo>
                  <a:lnTo>
                    <a:pt x="135" y="1"/>
                  </a:lnTo>
                  <a:lnTo>
                    <a:pt x="163" y="4"/>
                  </a:lnTo>
                  <a:lnTo>
                    <a:pt x="192" y="8"/>
                  </a:lnTo>
                  <a:lnTo>
                    <a:pt x="221" y="11"/>
                  </a:lnTo>
                  <a:lnTo>
                    <a:pt x="222" y="11"/>
                  </a:lnTo>
                  <a:lnTo>
                    <a:pt x="202" y="15"/>
                  </a:lnTo>
                  <a:lnTo>
                    <a:pt x="183" y="20"/>
                  </a:lnTo>
                  <a:lnTo>
                    <a:pt x="162" y="26"/>
                  </a:lnTo>
                  <a:lnTo>
                    <a:pt x="144" y="34"/>
                  </a:lnTo>
                  <a:lnTo>
                    <a:pt x="126" y="44"/>
                  </a:lnTo>
                  <a:lnTo>
                    <a:pt x="109" y="55"/>
                  </a:lnTo>
                  <a:lnTo>
                    <a:pt x="93" y="70"/>
                  </a:lnTo>
                  <a:lnTo>
                    <a:pt x="97" y="72"/>
                  </a:lnTo>
                  <a:lnTo>
                    <a:pt x="119" y="58"/>
                  </a:lnTo>
                  <a:lnTo>
                    <a:pt x="140" y="46"/>
                  </a:lnTo>
                  <a:lnTo>
                    <a:pt x="163" y="37"/>
                  </a:lnTo>
                  <a:lnTo>
                    <a:pt x="188" y="29"/>
                  </a:lnTo>
                  <a:lnTo>
                    <a:pt x="213" y="24"/>
                  </a:lnTo>
                  <a:lnTo>
                    <a:pt x="239" y="20"/>
                  </a:lnTo>
                  <a:lnTo>
                    <a:pt x="243" y="18"/>
                  </a:lnTo>
                  <a:lnTo>
                    <a:pt x="248" y="16"/>
                  </a:lnTo>
                  <a:lnTo>
                    <a:pt x="252" y="16"/>
                  </a:lnTo>
                  <a:lnTo>
                    <a:pt x="257" y="17"/>
                  </a:lnTo>
                  <a:lnTo>
                    <a:pt x="259" y="19"/>
                  </a:lnTo>
                  <a:lnTo>
                    <a:pt x="242" y="24"/>
                  </a:lnTo>
                  <a:lnTo>
                    <a:pt x="225" y="31"/>
                  </a:lnTo>
                  <a:lnTo>
                    <a:pt x="211" y="41"/>
                  </a:lnTo>
                  <a:lnTo>
                    <a:pt x="198" y="51"/>
                  </a:lnTo>
                  <a:lnTo>
                    <a:pt x="186" y="65"/>
                  </a:lnTo>
                  <a:lnTo>
                    <a:pt x="175" y="78"/>
                  </a:lnTo>
                  <a:lnTo>
                    <a:pt x="154" y="106"/>
                  </a:lnTo>
                  <a:lnTo>
                    <a:pt x="138" y="137"/>
                  </a:lnTo>
                  <a:lnTo>
                    <a:pt x="110" y="138"/>
                  </a:lnTo>
                  <a:lnTo>
                    <a:pt x="83" y="136"/>
                  </a:lnTo>
                  <a:lnTo>
                    <a:pt x="56" y="133"/>
                  </a:lnTo>
                  <a:lnTo>
                    <a:pt x="28" y="130"/>
                  </a:lnTo>
                  <a:lnTo>
                    <a:pt x="0" y="128"/>
                  </a:lnTo>
                  <a:lnTo>
                    <a:pt x="5" y="119"/>
                  </a:lnTo>
                  <a:lnTo>
                    <a:pt x="12" y="108"/>
                  </a:lnTo>
                  <a:lnTo>
                    <a:pt x="20" y="95"/>
                  </a:lnTo>
                  <a:lnTo>
                    <a:pt x="29" y="81"/>
                  </a:lnTo>
                  <a:lnTo>
                    <a:pt x="39" y="67"/>
                  </a:lnTo>
                  <a:lnTo>
                    <a:pt x="51" y="52"/>
                  </a:lnTo>
                  <a:lnTo>
                    <a:pt x="62" y="39"/>
                  </a:lnTo>
                  <a:lnTo>
                    <a:pt x="73" y="27"/>
                  </a:lnTo>
                  <a:lnTo>
                    <a:pt x="84" y="16"/>
                  </a:lnTo>
                  <a:lnTo>
                    <a:pt x="95" y="7"/>
                  </a:lnTo>
                  <a:lnTo>
                    <a:pt x="10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228"/>
            <p:cNvSpPr>
              <a:spLocks/>
            </p:cNvSpPr>
            <p:nvPr/>
          </p:nvSpPr>
          <p:spPr bwMode="auto">
            <a:xfrm flipH="1">
              <a:off x="6698145" y="4403455"/>
              <a:ext cx="136804" cy="54883"/>
            </a:xfrm>
            <a:custGeom>
              <a:avLst/>
              <a:gdLst/>
              <a:ahLst/>
              <a:cxnLst>
                <a:cxn ang="0">
                  <a:pos x="125" y="0"/>
                </a:cxn>
                <a:cxn ang="0">
                  <a:pos x="134" y="2"/>
                </a:cxn>
                <a:cxn ang="0">
                  <a:pos x="144" y="4"/>
                </a:cxn>
                <a:cxn ang="0">
                  <a:pos x="156" y="7"/>
                </a:cxn>
                <a:cxn ang="0">
                  <a:pos x="168" y="10"/>
                </a:cxn>
                <a:cxn ang="0">
                  <a:pos x="179" y="13"/>
                </a:cxn>
                <a:cxn ang="0">
                  <a:pos x="189" y="15"/>
                </a:cxn>
                <a:cxn ang="0">
                  <a:pos x="198" y="17"/>
                </a:cxn>
                <a:cxn ang="0">
                  <a:pos x="204" y="18"/>
                </a:cxn>
                <a:cxn ang="0">
                  <a:pos x="209" y="18"/>
                </a:cxn>
                <a:cxn ang="0">
                  <a:pos x="230" y="25"/>
                </a:cxn>
                <a:cxn ang="0">
                  <a:pos x="251" y="32"/>
                </a:cxn>
                <a:cxn ang="0">
                  <a:pos x="271" y="40"/>
                </a:cxn>
                <a:cxn ang="0">
                  <a:pos x="292" y="49"/>
                </a:cxn>
                <a:cxn ang="0">
                  <a:pos x="311" y="60"/>
                </a:cxn>
                <a:cxn ang="0">
                  <a:pos x="330" y="73"/>
                </a:cxn>
                <a:cxn ang="0">
                  <a:pos x="335" y="79"/>
                </a:cxn>
                <a:cxn ang="0">
                  <a:pos x="339" y="85"/>
                </a:cxn>
                <a:cxn ang="0">
                  <a:pos x="339" y="92"/>
                </a:cxn>
                <a:cxn ang="0">
                  <a:pos x="337" y="99"/>
                </a:cxn>
                <a:cxn ang="0">
                  <a:pos x="334" y="106"/>
                </a:cxn>
                <a:cxn ang="0">
                  <a:pos x="331" y="112"/>
                </a:cxn>
                <a:cxn ang="0">
                  <a:pos x="312" y="122"/>
                </a:cxn>
                <a:cxn ang="0">
                  <a:pos x="293" y="129"/>
                </a:cxn>
                <a:cxn ang="0">
                  <a:pos x="272" y="133"/>
                </a:cxn>
                <a:cxn ang="0">
                  <a:pos x="251" y="135"/>
                </a:cxn>
                <a:cxn ang="0">
                  <a:pos x="229" y="136"/>
                </a:cxn>
                <a:cxn ang="0">
                  <a:pos x="184" y="134"/>
                </a:cxn>
                <a:cxn ang="0">
                  <a:pos x="162" y="132"/>
                </a:cxn>
                <a:cxn ang="0">
                  <a:pos x="140" y="131"/>
                </a:cxn>
                <a:cxn ang="0">
                  <a:pos x="97" y="131"/>
                </a:cxn>
                <a:cxn ang="0">
                  <a:pos x="77" y="128"/>
                </a:cxn>
                <a:cxn ang="0">
                  <a:pos x="58" y="124"/>
                </a:cxn>
                <a:cxn ang="0">
                  <a:pos x="40" y="121"/>
                </a:cxn>
                <a:cxn ang="0">
                  <a:pos x="21" y="119"/>
                </a:cxn>
                <a:cxn ang="0">
                  <a:pos x="0" y="119"/>
                </a:cxn>
                <a:cxn ang="0">
                  <a:pos x="7" y="103"/>
                </a:cxn>
                <a:cxn ang="0">
                  <a:pos x="15" y="88"/>
                </a:cxn>
                <a:cxn ang="0">
                  <a:pos x="26" y="73"/>
                </a:cxn>
                <a:cxn ang="0">
                  <a:pos x="37" y="58"/>
                </a:cxn>
                <a:cxn ang="0">
                  <a:pos x="49" y="45"/>
                </a:cxn>
                <a:cxn ang="0">
                  <a:pos x="62" y="32"/>
                </a:cxn>
                <a:cxn ang="0">
                  <a:pos x="76" y="22"/>
                </a:cxn>
                <a:cxn ang="0">
                  <a:pos x="92" y="14"/>
                </a:cxn>
                <a:cxn ang="0">
                  <a:pos x="109" y="8"/>
                </a:cxn>
                <a:cxn ang="0">
                  <a:pos x="126" y="6"/>
                </a:cxn>
                <a:cxn ang="0">
                  <a:pos x="125" y="0"/>
                </a:cxn>
              </a:cxnLst>
              <a:rect l="0" t="0" r="r" b="b"/>
              <a:pathLst>
                <a:path w="339" h="136">
                  <a:moveTo>
                    <a:pt x="125" y="0"/>
                  </a:moveTo>
                  <a:lnTo>
                    <a:pt x="134" y="2"/>
                  </a:lnTo>
                  <a:lnTo>
                    <a:pt x="144" y="4"/>
                  </a:lnTo>
                  <a:lnTo>
                    <a:pt x="156" y="7"/>
                  </a:lnTo>
                  <a:lnTo>
                    <a:pt x="168" y="10"/>
                  </a:lnTo>
                  <a:lnTo>
                    <a:pt x="179" y="13"/>
                  </a:lnTo>
                  <a:lnTo>
                    <a:pt x="189" y="15"/>
                  </a:lnTo>
                  <a:lnTo>
                    <a:pt x="198" y="17"/>
                  </a:lnTo>
                  <a:lnTo>
                    <a:pt x="204" y="18"/>
                  </a:lnTo>
                  <a:lnTo>
                    <a:pt x="209" y="18"/>
                  </a:lnTo>
                  <a:lnTo>
                    <a:pt x="230" y="25"/>
                  </a:lnTo>
                  <a:lnTo>
                    <a:pt x="251" y="32"/>
                  </a:lnTo>
                  <a:lnTo>
                    <a:pt x="271" y="40"/>
                  </a:lnTo>
                  <a:lnTo>
                    <a:pt x="292" y="49"/>
                  </a:lnTo>
                  <a:lnTo>
                    <a:pt x="311" y="60"/>
                  </a:lnTo>
                  <a:lnTo>
                    <a:pt x="330" y="73"/>
                  </a:lnTo>
                  <a:lnTo>
                    <a:pt x="335" y="79"/>
                  </a:lnTo>
                  <a:lnTo>
                    <a:pt x="339" y="85"/>
                  </a:lnTo>
                  <a:lnTo>
                    <a:pt x="339" y="92"/>
                  </a:lnTo>
                  <a:lnTo>
                    <a:pt x="337" y="99"/>
                  </a:lnTo>
                  <a:lnTo>
                    <a:pt x="334" y="106"/>
                  </a:lnTo>
                  <a:lnTo>
                    <a:pt x="331" y="112"/>
                  </a:lnTo>
                  <a:lnTo>
                    <a:pt x="312" y="122"/>
                  </a:lnTo>
                  <a:lnTo>
                    <a:pt x="293" y="129"/>
                  </a:lnTo>
                  <a:lnTo>
                    <a:pt x="272" y="133"/>
                  </a:lnTo>
                  <a:lnTo>
                    <a:pt x="251" y="135"/>
                  </a:lnTo>
                  <a:lnTo>
                    <a:pt x="229" y="136"/>
                  </a:lnTo>
                  <a:lnTo>
                    <a:pt x="184" y="134"/>
                  </a:lnTo>
                  <a:lnTo>
                    <a:pt x="162" y="132"/>
                  </a:lnTo>
                  <a:lnTo>
                    <a:pt x="140" y="131"/>
                  </a:lnTo>
                  <a:lnTo>
                    <a:pt x="97" y="131"/>
                  </a:lnTo>
                  <a:lnTo>
                    <a:pt x="77" y="128"/>
                  </a:lnTo>
                  <a:lnTo>
                    <a:pt x="58" y="124"/>
                  </a:lnTo>
                  <a:lnTo>
                    <a:pt x="40" y="121"/>
                  </a:lnTo>
                  <a:lnTo>
                    <a:pt x="21" y="119"/>
                  </a:lnTo>
                  <a:lnTo>
                    <a:pt x="0" y="119"/>
                  </a:lnTo>
                  <a:lnTo>
                    <a:pt x="7" y="103"/>
                  </a:lnTo>
                  <a:lnTo>
                    <a:pt x="15" y="88"/>
                  </a:lnTo>
                  <a:lnTo>
                    <a:pt x="26" y="73"/>
                  </a:lnTo>
                  <a:lnTo>
                    <a:pt x="37" y="58"/>
                  </a:lnTo>
                  <a:lnTo>
                    <a:pt x="49" y="45"/>
                  </a:lnTo>
                  <a:lnTo>
                    <a:pt x="62" y="32"/>
                  </a:lnTo>
                  <a:lnTo>
                    <a:pt x="76" y="22"/>
                  </a:lnTo>
                  <a:lnTo>
                    <a:pt x="92" y="14"/>
                  </a:lnTo>
                  <a:lnTo>
                    <a:pt x="109" y="8"/>
                  </a:lnTo>
                  <a:lnTo>
                    <a:pt x="126" y="6"/>
                  </a:lnTo>
                  <a:lnTo>
                    <a:pt x="125" y="0"/>
                  </a:lnTo>
                  <a:close/>
                </a:path>
              </a:pathLst>
            </a:cu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229"/>
            <p:cNvSpPr>
              <a:spLocks/>
            </p:cNvSpPr>
            <p:nvPr/>
          </p:nvSpPr>
          <p:spPr bwMode="auto">
            <a:xfrm flipH="1">
              <a:off x="7092818" y="3285217"/>
              <a:ext cx="11299" cy="11703"/>
            </a:xfrm>
            <a:custGeom>
              <a:avLst/>
              <a:gdLst/>
              <a:ahLst/>
              <a:cxnLst>
                <a:cxn ang="0">
                  <a:pos x="11" y="0"/>
                </a:cxn>
                <a:cxn ang="0">
                  <a:pos x="17" y="0"/>
                </a:cxn>
                <a:cxn ang="0">
                  <a:pos x="20" y="1"/>
                </a:cxn>
                <a:cxn ang="0">
                  <a:pos x="23" y="3"/>
                </a:cxn>
                <a:cxn ang="0">
                  <a:pos x="25" y="5"/>
                </a:cxn>
                <a:cxn ang="0">
                  <a:pos x="27" y="8"/>
                </a:cxn>
                <a:cxn ang="0">
                  <a:pos x="28" y="11"/>
                </a:cxn>
                <a:cxn ang="0">
                  <a:pos x="28" y="17"/>
                </a:cxn>
                <a:cxn ang="0">
                  <a:pos x="27" y="20"/>
                </a:cxn>
                <a:cxn ang="0">
                  <a:pos x="25" y="23"/>
                </a:cxn>
                <a:cxn ang="0">
                  <a:pos x="23" y="25"/>
                </a:cxn>
                <a:cxn ang="0">
                  <a:pos x="20" y="28"/>
                </a:cxn>
                <a:cxn ang="0">
                  <a:pos x="17" y="29"/>
                </a:cxn>
                <a:cxn ang="0">
                  <a:pos x="11" y="29"/>
                </a:cxn>
                <a:cxn ang="0">
                  <a:pos x="8" y="28"/>
                </a:cxn>
                <a:cxn ang="0">
                  <a:pos x="5" y="25"/>
                </a:cxn>
                <a:cxn ang="0">
                  <a:pos x="3" y="23"/>
                </a:cxn>
                <a:cxn ang="0">
                  <a:pos x="1" y="20"/>
                </a:cxn>
                <a:cxn ang="0">
                  <a:pos x="0" y="17"/>
                </a:cxn>
                <a:cxn ang="0">
                  <a:pos x="0" y="11"/>
                </a:cxn>
                <a:cxn ang="0">
                  <a:pos x="1" y="8"/>
                </a:cxn>
                <a:cxn ang="0">
                  <a:pos x="3" y="5"/>
                </a:cxn>
                <a:cxn ang="0">
                  <a:pos x="5" y="3"/>
                </a:cxn>
                <a:cxn ang="0">
                  <a:pos x="8" y="1"/>
                </a:cxn>
                <a:cxn ang="0">
                  <a:pos x="11" y="0"/>
                </a:cxn>
              </a:cxnLst>
              <a:rect l="0" t="0" r="r" b="b"/>
              <a:pathLst>
                <a:path w="28" h="29">
                  <a:moveTo>
                    <a:pt x="11" y="0"/>
                  </a:moveTo>
                  <a:lnTo>
                    <a:pt x="17" y="0"/>
                  </a:lnTo>
                  <a:lnTo>
                    <a:pt x="20" y="1"/>
                  </a:lnTo>
                  <a:lnTo>
                    <a:pt x="23" y="3"/>
                  </a:lnTo>
                  <a:lnTo>
                    <a:pt x="25" y="5"/>
                  </a:lnTo>
                  <a:lnTo>
                    <a:pt x="27" y="8"/>
                  </a:lnTo>
                  <a:lnTo>
                    <a:pt x="28" y="11"/>
                  </a:lnTo>
                  <a:lnTo>
                    <a:pt x="28" y="17"/>
                  </a:lnTo>
                  <a:lnTo>
                    <a:pt x="27" y="20"/>
                  </a:lnTo>
                  <a:lnTo>
                    <a:pt x="25" y="23"/>
                  </a:lnTo>
                  <a:lnTo>
                    <a:pt x="23" y="25"/>
                  </a:lnTo>
                  <a:lnTo>
                    <a:pt x="20" y="28"/>
                  </a:lnTo>
                  <a:lnTo>
                    <a:pt x="17" y="29"/>
                  </a:lnTo>
                  <a:lnTo>
                    <a:pt x="11" y="29"/>
                  </a:lnTo>
                  <a:lnTo>
                    <a:pt x="8" y="28"/>
                  </a:lnTo>
                  <a:lnTo>
                    <a:pt x="5" y="25"/>
                  </a:lnTo>
                  <a:lnTo>
                    <a:pt x="3" y="23"/>
                  </a:lnTo>
                  <a:lnTo>
                    <a:pt x="1" y="20"/>
                  </a:lnTo>
                  <a:lnTo>
                    <a:pt x="0" y="17"/>
                  </a:lnTo>
                  <a:lnTo>
                    <a:pt x="0" y="11"/>
                  </a:lnTo>
                  <a:lnTo>
                    <a:pt x="1" y="8"/>
                  </a:lnTo>
                  <a:lnTo>
                    <a:pt x="3" y="5"/>
                  </a:lnTo>
                  <a:lnTo>
                    <a:pt x="5" y="3"/>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230"/>
            <p:cNvSpPr>
              <a:spLocks/>
            </p:cNvSpPr>
            <p:nvPr/>
          </p:nvSpPr>
          <p:spPr bwMode="auto">
            <a:xfrm flipH="1">
              <a:off x="7022196" y="3266249"/>
              <a:ext cx="11703" cy="11299"/>
            </a:xfrm>
            <a:custGeom>
              <a:avLst/>
              <a:gdLst/>
              <a:ahLst/>
              <a:cxnLst>
                <a:cxn ang="0">
                  <a:pos x="12" y="0"/>
                </a:cxn>
                <a:cxn ang="0">
                  <a:pos x="18" y="0"/>
                </a:cxn>
                <a:cxn ang="0">
                  <a:pos x="21" y="1"/>
                </a:cxn>
                <a:cxn ang="0">
                  <a:pos x="24" y="3"/>
                </a:cxn>
                <a:cxn ang="0">
                  <a:pos x="26" y="5"/>
                </a:cxn>
                <a:cxn ang="0">
                  <a:pos x="28" y="8"/>
                </a:cxn>
                <a:cxn ang="0">
                  <a:pos x="29" y="11"/>
                </a:cxn>
                <a:cxn ang="0">
                  <a:pos x="29" y="17"/>
                </a:cxn>
                <a:cxn ang="0">
                  <a:pos x="28" y="20"/>
                </a:cxn>
                <a:cxn ang="0">
                  <a:pos x="26" y="23"/>
                </a:cxn>
                <a:cxn ang="0">
                  <a:pos x="24" y="25"/>
                </a:cxn>
                <a:cxn ang="0">
                  <a:pos x="21" y="27"/>
                </a:cxn>
                <a:cxn ang="0">
                  <a:pos x="18" y="28"/>
                </a:cxn>
                <a:cxn ang="0">
                  <a:pos x="12" y="28"/>
                </a:cxn>
                <a:cxn ang="0">
                  <a:pos x="9" y="27"/>
                </a:cxn>
                <a:cxn ang="0">
                  <a:pos x="6" y="25"/>
                </a:cxn>
                <a:cxn ang="0">
                  <a:pos x="4" y="23"/>
                </a:cxn>
                <a:cxn ang="0">
                  <a:pos x="1" y="20"/>
                </a:cxn>
                <a:cxn ang="0">
                  <a:pos x="0" y="17"/>
                </a:cxn>
                <a:cxn ang="0">
                  <a:pos x="0" y="11"/>
                </a:cxn>
                <a:cxn ang="0">
                  <a:pos x="1" y="8"/>
                </a:cxn>
                <a:cxn ang="0">
                  <a:pos x="4" y="5"/>
                </a:cxn>
                <a:cxn ang="0">
                  <a:pos x="6" y="3"/>
                </a:cxn>
                <a:cxn ang="0">
                  <a:pos x="9" y="1"/>
                </a:cxn>
                <a:cxn ang="0">
                  <a:pos x="12" y="0"/>
                </a:cxn>
              </a:cxnLst>
              <a:rect l="0" t="0" r="r" b="b"/>
              <a:pathLst>
                <a:path w="29" h="28">
                  <a:moveTo>
                    <a:pt x="12" y="0"/>
                  </a:moveTo>
                  <a:lnTo>
                    <a:pt x="18" y="0"/>
                  </a:lnTo>
                  <a:lnTo>
                    <a:pt x="21" y="1"/>
                  </a:lnTo>
                  <a:lnTo>
                    <a:pt x="24" y="3"/>
                  </a:lnTo>
                  <a:lnTo>
                    <a:pt x="26" y="5"/>
                  </a:lnTo>
                  <a:lnTo>
                    <a:pt x="28" y="8"/>
                  </a:lnTo>
                  <a:lnTo>
                    <a:pt x="29" y="11"/>
                  </a:lnTo>
                  <a:lnTo>
                    <a:pt x="29" y="17"/>
                  </a:lnTo>
                  <a:lnTo>
                    <a:pt x="28" y="20"/>
                  </a:lnTo>
                  <a:lnTo>
                    <a:pt x="26" y="23"/>
                  </a:lnTo>
                  <a:lnTo>
                    <a:pt x="24" y="25"/>
                  </a:lnTo>
                  <a:lnTo>
                    <a:pt x="21" y="27"/>
                  </a:lnTo>
                  <a:lnTo>
                    <a:pt x="18" y="28"/>
                  </a:lnTo>
                  <a:lnTo>
                    <a:pt x="12" y="28"/>
                  </a:lnTo>
                  <a:lnTo>
                    <a:pt x="9" y="27"/>
                  </a:lnTo>
                  <a:lnTo>
                    <a:pt x="6" y="25"/>
                  </a:lnTo>
                  <a:lnTo>
                    <a:pt x="4" y="23"/>
                  </a:lnTo>
                  <a:lnTo>
                    <a:pt x="1" y="20"/>
                  </a:lnTo>
                  <a:lnTo>
                    <a:pt x="0" y="17"/>
                  </a:lnTo>
                  <a:lnTo>
                    <a:pt x="0" y="11"/>
                  </a:lnTo>
                  <a:lnTo>
                    <a:pt x="1" y="8"/>
                  </a:lnTo>
                  <a:lnTo>
                    <a:pt x="4" y="5"/>
                  </a:lnTo>
                  <a:lnTo>
                    <a:pt x="6" y="3"/>
                  </a:lnTo>
                  <a:lnTo>
                    <a:pt x="9"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231"/>
            <p:cNvSpPr>
              <a:spLocks noEditPoints="1"/>
            </p:cNvSpPr>
            <p:nvPr/>
          </p:nvSpPr>
          <p:spPr bwMode="auto">
            <a:xfrm flipH="1">
              <a:off x="7159000" y="4177063"/>
              <a:ext cx="134382" cy="88378"/>
            </a:xfrm>
            <a:custGeom>
              <a:avLst/>
              <a:gdLst/>
              <a:ahLst/>
              <a:cxnLst>
                <a:cxn ang="0">
                  <a:pos x="120" y="58"/>
                </a:cxn>
                <a:cxn ang="0">
                  <a:pos x="107" y="111"/>
                </a:cxn>
                <a:cxn ang="0">
                  <a:pos x="145" y="117"/>
                </a:cxn>
                <a:cxn ang="0">
                  <a:pos x="212" y="112"/>
                </a:cxn>
                <a:cxn ang="0">
                  <a:pos x="254" y="96"/>
                </a:cxn>
                <a:cxn ang="0">
                  <a:pos x="272" y="72"/>
                </a:cxn>
                <a:cxn ang="0">
                  <a:pos x="255" y="52"/>
                </a:cxn>
                <a:cxn ang="0">
                  <a:pos x="177" y="28"/>
                </a:cxn>
                <a:cxn ang="0">
                  <a:pos x="37" y="0"/>
                </a:cxn>
                <a:cxn ang="0">
                  <a:pos x="132" y="6"/>
                </a:cxn>
                <a:cxn ang="0">
                  <a:pos x="225" y="23"/>
                </a:cxn>
                <a:cxn ang="0">
                  <a:pos x="281" y="49"/>
                </a:cxn>
                <a:cxn ang="0">
                  <a:pos x="302" y="76"/>
                </a:cxn>
                <a:cxn ang="0">
                  <a:pos x="295" y="98"/>
                </a:cxn>
                <a:cxn ang="0">
                  <a:pos x="258" y="118"/>
                </a:cxn>
                <a:cxn ang="0">
                  <a:pos x="213" y="127"/>
                </a:cxn>
                <a:cxn ang="0">
                  <a:pos x="194" y="140"/>
                </a:cxn>
                <a:cxn ang="0">
                  <a:pos x="201" y="156"/>
                </a:cxn>
                <a:cxn ang="0">
                  <a:pos x="228" y="172"/>
                </a:cxn>
                <a:cxn ang="0">
                  <a:pos x="258" y="160"/>
                </a:cxn>
                <a:cxn ang="0">
                  <a:pos x="265" y="157"/>
                </a:cxn>
                <a:cxn ang="0">
                  <a:pos x="265" y="154"/>
                </a:cxn>
                <a:cxn ang="0">
                  <a:pos x="248" y="151"/>
                </a:cxn>
                <a:cxn ang="0">
                  <a:pos x="250" y="145"/>
                </a:cxn>
                <a:cxn ang="0">
                  <a:pos x="330" y="153"/>
                </a:cxn>
                <a:cxn ang="0">
                  <a:pos x="333" y="155"/>
                </a:cxn>
                <a:cxn ang="0">
                  <a:pos x="330" y="157"/>
                </a:cxn>
                <a:cxn ang="0">
                  <a:pos x="312" y="157"/>
                </a:cxn>
                <a:cxn ang="0">
                  <a:pos x="289" y="161"/>
                </a:cxn>
                <a:cxn ang="0">
                  <a:pos x="223" y="185"/>
                </a:cxn>
                <a:cxn ang="0">
                  <a:pos x="258" y="199"/>
                </a:cxn>
                <a:cxn ang="0">
                  <a:pos x="300" y="206"/>
                </a:cxn>
                <a:cxn ang="0">
                  <a:pos x="285" y="211"/>
                </a:cxn>
                <a:cxn ang="0">
                  <a:pos x="235" y="205"/>
                </a:cxn>
                <a:cxn ang="0">
                  <a:pos x="191" y="198"/>
                </a:cxn>
                <a:cxn ang="0">
                  <a:pos x="188" y="213"/>
                </a:cxn>
                <a:cxn ang="0">
                  <a:pos x="204" y="217"/>
                </a:cxn>
                <a:cxn ang="0">
                  <a:pos x="199" y="219"/>
                </a:cxn>
                <a:cxn ang="0">
                  <a:pos x="106" y="209"/>
                </a:cxn>
                <a:cxn ang="0">
                  <a:pos x="103" y="207"/>
                </a:cxn>
                <a:cxn ang="0">
                  <a:pos x="128" y="206"/>
                </a:cxn>
                <a:cxn ang="0">
                  <a:pos x="154" y="201"/>
                </a:cxn>
                <a:cxn ang="0">
                  <a:pos x="191" y="187"/>
                </a:cxn>
                <a:cxn ang="0">
                  <a:pos x="148" y="135"/>
                </a:cxn>
                <a:cxn ang="0">
                  <a:pos x="106" y="131"/>
                </a:cxn>
                <a:cxn ang="0">
                  <a:pos x="98" y="178"/>
                </a:cxn>
                <a:cxn ang="0">
                  <a:pos x="140" y="185"/>
                </a:cxn>
                <a:cxn ang="0">
                  <a:pos x="140" y="192"/>
                </a:cxn>
                <a:cxn ang="0">
                  <a:pos x="3" y="181"/>
                </a:cxn>
                <a:cxn ang="0">
                  <a:pos x="18" y="175"/>
                </a:cxn>
                <a:cxn ang="0">
                  <a:pos x="45" y="175"/>
                </a:cxn>
                <a:cxn ang="0">
                  <a:pos x="53" y="167"/>
                </a:cxn>
                <a:cxn ang="0">
                  <a:pos x="64" y="128"/>
                </a:cxn>
                <a:cxn ang="0">
                  <a:pos x="87" y="22"/>
                </a:cxn>
                <a:cxn ang="0">
                  <a:pos x="86" y="18"/>
                </a:cxn>
                <a:cxn ang="0">
                  <a:pos x="63" y="11"/>
                </a:cxn>
                <a:cxn ang="0">
                  <a:pos x="31" y="7"/>
                </a:cxn>
                <a:cxn ang="0">
                  <a:pos x="30" y="2"/>
                </a:cxn>
              </a:cxnLst>
              <a:rect l="0" t="0" r="r" b="b"/>
              <a:pathLst>
                <a:path w="333" h="219">
                  <a:moveTo>
                    <a:pt x="134" y="23"/>
                  </a:moveTo>
                  <a:lnTo>
                    <a:pt x="126" y="40"/>
                  </a:lnTo>
                  <a:lnTo>
                    <a:pt x="120" y="58"/>
                  </a:lnTo>
                  <a:lnTo>
                    <a:pt x="116" y="75"/>
                  </a:lnTo>
                  <a:lnTo>
                    <a:pt x="111" y="93"/>
                  </a:lnTo>
                  <a:lnTo>
                    <a:pt x="107" y="111"/>
                  </a:lnTo>
                  <a:lnTo>
                    <a:pt x="110" y="114"/>
                  </a:lnTo>
                  <a:lnTo>
                    <a:pt x="128" y="116"/>
                  </a:lnTo>
                  <a:lnTo>
                    <a:pt x="145" y="117"/>
                  </a:lnTo>
                  <a:lnTo>
                    <a:pt x="162" y="117"/>
                  </a:lnTo>
                  <a:lnTo>
                    <a:pt x="179" y="116"/>
                  </a:lnTo>
                  <a:lnTo>
                    <a:pt x="212" y="112"/>
                  </a:lnTo>
                  <a:lnTo>
                    <a:pt x="227" y="108"/>
                  </a:lnTo>
                  <a:lnTo>
                    <a:pt x="241" y="102"/>
                  </a:lnTo>
                  <a:lnTo>
                    <a:pt x="254" y="96"/>
                  </a:lnTo>
                  <a:lnTo>
                    <a:pt x="265" y="88"/>
                  </a:lnTo>
                  <a:lnTo>
                    <a:pt x="272" y="79"/>
                  </a:lnTo>
                  <a:lnTo>
                    <a:pt x="272" y="72"/>
                  </a:lnTo>
                  <a:lnTo>
                    <a:pt x="269" y="65"/>
                  </a:lnTo>
                  <a:lnTo>
                    <a:pt x="262" y="59"/>
                  </a:lnTo>
                  <a:lnTo>
                    <a:pt x="255" y="52"/>
                  </a:lnTo>
                  <a:lnTo>
                    <a:pt x="247" y="47"/>
                  </a:lnTo>
                  <a:lnTo>
                    <a:pt x="238" y="43"/>
                  </a:lnTo>
                  <a:lnTo>
                    <a:pt x="177" y="28"/>
                  </a:lnTo>
                  <a:lnTo>
                    <a:pt x="157" y="24"/>
                  </a:lnTo>
                  <a:lnTo>
                    <a:pt x="134" y="23"/>
                  </a:lnTo>
                  <a:close/>
                  <a:moveTo>
                    <a:pt x="37" y="0"/>
                  </a:moveTo>
                  <a:lnTo>
                    <a:pt x="60" y="0"/>
                  </a:lnTo>
                  <a:lnTo>
                    <a:pt x="84" y="2"/>
                  </a:lnTo>
                  <a:lnTo>
                    <a:pt x="132" y="6"/>
                  </a:lnTo>
                  <a:lnTo>
                    <a:pt x="157" y="9"/>
                  </a:lnTo>
                  <a:lnTo>
                    <a:pt x="180" y="13"/>
                  </a:lnTo>
                  <a:lnTo>
                    <a:pt x="225" y="23"/>
                  </a:lnTo>
                  <a:lnTo>
                    <a:pt x="245" y="30"/>
                  </a:lnTo>
                  <a:lnTo>
                    <a:pt x="264" y="39"/>
                  </a:lnTo>
                  <a:lnTo>
                    <a:pt x="281" y="49"/>
                  </a:lnTo>
                  <a:lnTo>
                    <a:pt x="295" y="62"/>
                  </a:lnTo>
                  <a:lnTo>
                    <a:pt x="299" y="69"/>
                  </a:lnTo>
                  <a:lnTo>
                    <a:pt x="302" y="76"/>
                  </a:lnTo>
                  <a:lnTo>
                    <a:pt x="302" y="84"/>
                  </a:lnTo>
                  <a:lnTo>
                    <a:pt x="300" y="91"/>
                  </a:lnTo>
                  <a:lnTo>
                    <a:pt x="295" y="98"/>
                  </a:lnTo>
                  <a:lnTo>
                    <a:pt x="285" y="106"/>
                  </a:lnTo>
                  <a:lnTo>
                    <a:pt x="273" y="112"/>
                  </a:lnTo>
                  <a:lnTo>
                    <a:pt x="258" y="118"/>
                  </a:lnTo>
                  <a:lnTo>
                    <a:pt x="243" y="121"/>
                  </a:lnTo>
                  <a:lnTo>
                    <a:pt x="228" y="125"/>
                  </a:lnTo>
                  <a:lnTo>
                    <a:pt x="213" y="127"/>
                  </a:lnTo>
                  <a:lnTo>
                    <a:pt x="197" y="130"/>
                  </a:lnTo>
                  <a:lnTo>
                    <a:pt x="194" y="134"/>
                  </a:lnTo>
                  <a:lnTo>
                    <a:pt x="194" y="140"/>
                  </a:lnTo>
                  <a:lnTo>
                    <a:pt x="196" y="144"/>
                  </a:lnTo>
                  <a:lnTo>
                    <a:pt x="196" y="146"/>
                  </a:lnTo>
                  <a:lnTo>
                    <a:pt x="201" y="156"/>
                  </a:lnTo>
                  <a:lnTo>
                    <a:pt x="207" y="167"/>
                  </a:lnTo>
                  <a:lnTo>
                    <a:pt x="215" y="177"/>
                  </a:lnTo>
                  <a:lnTo>
                    <a:pt x="228" y="172"/>
                  </a:lnTo>
                  <a:lnTo>
                    <a:pt x="240" y="167"/>
                  </a:lnTo>
                  <a:lnTo>
                    <a:pt x="250" y="163"/>
                  </a:lnTo>
                  <a:lnTo>
                    <a:pt x="258" y="160"/>
                  </a:lnTo>
                  <a:lnTo>
                    <a:pt x="264" y="158"/>
                  </a:lnTo>
                  <a:lnTo>
                    <a:pt x="264" y="157"/>
                  </a:lnTo>
                  <a:lnTo>
                    <a:pt x="265" y="157"/>
                  </a:lnTo>
                  <a:lnTo>
                    <a:pt x="266" y="156"/>
                  </a:lnTo>
                  <a:lnTo>
                    <a:pt x="266" y="154"/>
                  </a:lnTo>
                  <a:lnTo>
                    <a:pt x="265" y="154"/>
                  </a:lnTo>
                  <a:lnTo>
                    <a:pt x="264" y="153"/>
                  </a:lnTo>
                  <a:lnTo>
                    <a:pt x="253" y="151"/>
                  </a:lnTo>
                  <a:lnTo>
                    <a:pt x="248" y="151"/>
                  </a:lnTo>
                  <a:lnTo>
                    <a:pt x="245" y="149"/>
                  </a:lnTo>
                  <a:lnTo>
                    <a:pt x="243" y="147"/>
                  </a:lnTo>
                  <a:lnTo>
                    <a:pt x="250" y="145"/>
                  </a:lnTo>
                  <a:lnTo>
                    <a:pt x="278" y="147"/>
                  </a:lnTo>
                  <a:lnTo>
                    <a:pt x="329" y="153"/>
                  </a:lnTo>
                  <a:lnTo>
                    <a:pt x="330" y="153"/>
                  </a:lnTo>
                  <a:lnTo>
                    <a:pt x="331" y="154"/>
                  </a:lnTo>
                  <a:lnTo>
                    <a:pt x="332" y="154"/>
                  </a:lnTo>
                  <a:lnTo>
                    <a:pt x="333" y="155"/>
                  </a:lnTo>
                  <a:lnTo>
                    <a:pt x="333" y="156"/>
                  </a:lnTo>
                  <a:lnTo>
                    <a:pt x="332" y="157"/>
                  </a:lnTo>
                  <a:lnTo>
                    <a:pt x="330" y="157"/>
                  </a:lnTo>
                  <a:lnTo>
                    <a:pt x="329" y="158"/>
                  </a:lnTo>
                  <a:lnTo>
                    <a:pt x="320" y="158"/>
                  </a:lnTo>
                  <a:lnTo>
                    <a:pt x="312" y="157"/>
                  </a:lnTo>
                  <a:lnTo>
                    <a:pt x="304" y="157"/>
                  </a:lnTo>
                  <a:lnTo>
                    <a:pt x="296" y="158"/>
                  </a:lnTo>
                  <a:lnTo>
                    <a:pt x="289" y="161"/>
                  </a:lnTo>
                  <a:lnTo>
                    <a:pt x="239" y="179"/>
                  </a:lnTo>
                  <a:lnTo>
                    <a:pt x="235" y="181"/>
                  </a:lnTo>
                  <a:lnTo>
                    <a:pt x="223" y="185"/>
                  </a:lnTo>
                  <a:lnTo>
                    <a:pt x="230" y="190"/>
                  </a:lnTo>
                  <a:lnTo>
                    <a:pt x="248" y="198"/>
                  </a:lnTo>
                  <a:lnTo>
                    <a:pt x="258" y="199"/>
                  </a:lnTo>
                  <a:lnTo>
                    <a:pt x="281" y="201"/>
                  </a:lnTo>
                  <a:lnTo>
                    <a:pt x="291" y="203"/>
                  </a:lnTo>
                  <a:lnTo>
                    <a:pt x="300" y="206"/>
                  </a:lnTo>
                  <a:lnTo>
                    <a:pt x="296" y="208"/>
                  </a:lnTo>
                  <a:lnTo>
                    <a:pt x="290" y="209"/>
                  </a:lnTo>
                  <a:lnTo>
                    <a:pt x="285" y="211"/>
                  </a:lnTo>
                  <a:lnTo>
                    <a:pt x="273" y="211"/>
                  </a:lnTo>
                  <a:lnTo>
                    <a:pt x="253" y="208"/>
                  </a:lnTo>
                  <a:lnTo>
                    <a:pt x="235" y="205"/>
                  </a:lnTo>
                  <a:lnTo>
                    <a:pt x="218" y="200"/>
                  </a:lnTo>
                  <a:lnTo>
                    <a:pt x="203" y="194"/>
                  </a:lnTo>
                  <a:lnTo>
                    <a:pt x="191" y="198"/>
                  </a:lnTo>
                  <a:lnTo>
                    <a:pt x="181" y="203"/>
                  </a:lnTo>
                  <a:lnTo>
                    <a:pt x="174" y="208"/>
                  </a:lnTo>
                  <a:lnTo>
                    <a:pt x="188" y="213"/>
                  </a:lnTo>
                  <a:lnTo>
                    <a:pt x="196" y="214"/>
                  </a:lnTo>
                  <a:lnTo>
                    <a:pt x="204" y="216"/>
                  </a:lnTo>
                  <a:lnTo>
                    <a:pt x="204" y="217"/>
                  </a:lnTo>
                  <a:lnTo>
                    <a:pt x="203" y="218"/>
                  </a:lnTo>
                  <a:lnTo>
                    <a:pt x="201" y="218"/>
                  </a:lnTo>
                  <a:lnTo>
                    <a:pt x="199" y="219"/>
                  </a:lnTo>
                  <a:lnTo>
                    <a:pt x="198" y="219"/>
                  </a:lnTo>
                  <a:lnTo>
                    <a:pt x="107" y="209"/>
                  </a:lnTo>
                  <a:lnTo>
                    <a:pt x="106" y="209"/>
                  </a:lnTo>
                  <a:lnTo>
                    <a:pt x="105" y="208"/>
                  </a:lnTo>
                  <a:lnTo>
                    <a:pt x="104" y="208"/>
                  </a:lnTo>
                  <a:lnTo>
                    <a:pt x="103" y="207"/>
                  </a:lnTo>
                  <a:lnTo>
                    <a:pt x="111" y="205"/>
                  </a:lnTo>
                  <a:lnTo>
                    <a:pt x="120" y="205"/>
                  </a:lnTo>
                  <a:lnTo>
                    <a:pt x="128" y="206"/>
                  </a:lnTo>
                  <a:lnTo>
                    <a:pt x="138" y="205"/>
                  </a:lnTo>
                  <a:lnTo>
                    <a:pt x="146" y="204"/>
                  </a:lnTo>
                  <a:lnTo>
                    <a:pt x="154" y="201"/>
                  </a:lnTo>
                  <a:lnTo>
                    <a:pt x="169" y="196"/>
                  </a:lnTo>
                  <a:lnTo>
                    <a:pt x="179" y="191"/>
                  </a:lnTo>
                  <a:lnTo>
                    <a:pt x="191" y="187"/>
                  </a:lnTo>
                  <a:lnTo>
                    <a:pt x="178" y="177"/>
                  </a:lnTo>
                  <a:lnTo>
                    <a:pt x="169" y="165"/>
                  </a:lnTo>
                  <a:lnTo>
                    <a:pt x="148" y="135"/>
                  </a:lnTo>
                  <a:lnTo>
                    <a:pt x="138" y="132"/>
                  </a:lnTo>
                  <a:lnTo>
                    <a:pt x="127" y="131"/>
                  </a:lnTo>
                  <a:lnTo>
                    <a:pt x="106" y="131"/>
                  </a:lnTo>
                  <a:lnTo>
                    <a:pt x="102" y="134"/>
                  </a:lnTo>
                  <a:lnTo>
                    <a:pt x="93" y="174"/>
                  </a:lnTo>
                  <a:lnTo>
                    <a:pt x="98" y="178"/>
                  </a:lnTo>
                  <a:lnTo>
                    <a:pt x="114" y="182"/>
                  </a:lnTo>
                  <a:lnTo>
                    <a:pt x="123" y="183"/>
                  </a:lnTo>
                  <a:lnTo>
                    <a:pt x="140" y="185"/>
                  </a:lnTo>
                  <a:lnTo>
                    <a:pt x="146" y="188"/>
                  </a:lnTo>
                  <a:lnTo>
                    <a:pt x="144" y="190"/>
                  </a:lnTo>
                  <a:lnTo>
                    <a:pt x="140" y="192"/>
                  </a:lnTo>
                  <a:lnTo>
                    <a:pt x="134" y="192"/>
                  </a:lnTo>
                  <a:lnTo>
                    <a:pt x="91" y="189"/>
                  </a:lnTo>
                  <a:lnTo>
                    <a:pt x="3" y="181"/>
                  </a:lnTo>
                  <a:lnTo>
                    <a:pt x="0" y="178"/>
                  </a:lnTo>
                  <a:lnTo>
                    <a:pt x="9" y="176"/>
                  </a:lnTo>
                  <a:lnTo>
                    <a:pt x="18" y="175"/>
                  </a:lnTo>
                  <a:lnTo>
                    <a:pt x="27" y="176"/>
                  </a:lnTo>
                  <a:lnTo>
                    <a:pt x="37" y="176"/>
                  </a:lnTo>
                  <a:lnTo>
                    <a:pt x="45" y="175"/>
                  </a:lnTo>
                  <a:lnTo>
                    <a:pt x="48" y="174"/>
                  </a:lnTo>
                  <a:lnTo>
                    <a:pt x="53" y="169"/>
                  </a:lnTo>
                  <a:lnTo>
                    <a:pt x="53" y="167"/>
                  </a:lnTo>
                  <a:lnTo>
                    <a:pt x="54" y="165"/>
                  </a:lnTo>
                  <a:lnTo>
                    <a:pt x="54" y="163"/>
                  </a:lnTo>
                  <a:lnTo>
                    <a:pt x="64" y="128"/>
                  </a:lnTo>
                  <a:lnTo>
                    <a:pt x="74" y="93"/>
                  </a:lnTo>
                  <a:lnTo>
                    <a:pt x="81" y="58"/>
                  </a:lnTo>
                  <a:lnTo>
                    <a:pt x="87" y="22"/>
                  </a:lnTo>
                  <a:lnTo>
                    <a:pt x="87" y="21"/>
                  </a:lnTo>
                  <a:lnTo>
                    <a:pt x="86" y="19"/>
                  </a:lnTo>
                  <a:lnTo>
                    <a:pt x="86" y="18"/>
                  </a:lnTo>
                  <a:lnTo>
                    <a:pt x="85" y="16"/>
                  </a:lnTo>
                  <a:lnTo>
                    <a:pt x="79" y="13"/>
                  </a:lnTo>
                  <a:lnTo>
                    <a:pt x="63" y="11"/>
                  </a:lnTo>
                  <a:lnTo>
                    <a:pt x="47" y="10"/>
                  </a:lnTo>
                  <a:lnTo>
                    <a:pt x="32" y="8"/>
                  </a:lnTo>
                  <a:lnTo>
                    <a:pt x="31" y="7"/>
                  </a:lnTo>
                  <a:lnTo>
                    <a:pt x="31" y="6"/>
                  </a:lnTo>
                  <a:lnTo>
                    <a:pt x="30" y="5"/>
                  </a:lnTo>
                  <a:lnTo>
                    <a:pt x="30" y="2"/>
                  </a:lnTo>
                  <a:lnTo>
                    <a:pt x="37" y="0"/>
                  </a:lnTo>
                  <a:close/>
                </a:path>
              </a:pathLst>
            </a:custGeom>
            <a:solidFill>
              <a:srgbClr val="FEFEFE"/>
            </a:solidFill>
            <a:ln w="0">
              <a:solidFill>
                <a:srgbClr val="FEFEF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25" name="Oval Callout 924"/>
          <p:cNvSpPr/>
          <p:nvPr/>
        </p:nvSpPr>
        <p:spPr>
          <a:xfrm>
            <a:off x="6627585" y="2304281"/>
            <a:ext cx="482765" cy="459128"/>
          </a:xfrm>
          <a:prstGeom prst="wedgeEllipseCallout">
            <a:avLst>
              <a:gd name="adj1" fmla="val -69667"/>
              <a:gd name="adj2" fmla="val 31809"/>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1"/>
                </a:solidFill>
              </a:rPr>
              <a:t>?</a:t>
            </a:r>
            <a:endParaRPr lang="en-US" b="1" dirty="0">
              <a:solidFill>
                <a:schemeClr val="tx1"/>
              </a:solidFill>
            </a:endParaRPr>
          </a:p>
        </p:txBody>
      </p:sp>
      <p:sp>
        <p:nvSpPr>
          <p:cNvPr id="926" name="Oval Callout 925"/>
          <p:cNvSpPr/>
          <p:nvPr/>
        </p:nvSpPr>
        <p:spPr>
          <a:xfrm flipH="1">
            <a:off x="7254010" y="2304281"/>
            <a:ext cx="482765" cy="459128"/>
          </a:xfrm>
          <a:prstGeom prst="wedgeEllipseCallout">
            <a:avLst>
              <a:gd name="adj1" fmla="val -69667"/>
              <a:gd name="adj2" fmla="val 3180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1"/>
                </a:solidFill>
              </a:rPr>
              <a:t>?</a:t>
            </a:r>
            <a:endParaRPr lang="en-US" b="1" dirty="0">
              <a:solidFill>
                <a:schemeClr val="tx1"/>
              </a:solidFill>
            </a:endParaRPr>
          </a:p>
        </p:txBody>
      </p:sp>
    </p:spTree>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3"/>
          <p:cNvSpPr>
            <a:spLocks noGrp="1" noChangeArrowheads="1"/>
          </p:cNvSpPr>
          <p:nvPr>
            <p:ph type="title"/>
          </p:nvPr>
        </p:nvSpPr>
        <p:spPr>
          <a:xfrm>
            <a:off x="533400" y="381000"/>
            <a:ext cx="8472488" cy="604838"/>
          </a:xfrm>
        </p:spPr>
        <p:txBody>
          <a:bodyPr>
            <a:normAutofit fontScale="90000"/>
          </a:bodyPr>
          <a:lstStyle/>
          <a:p>
            <a:r>
              <a:rPr lang="en-US" b="1" dirty="0"/>
              <a:t>Sourcing before 2000</a:t>
            </a:r>
          </a:p>
        </p:txBody>
      </p:sp>
      <p:sp>
        <p:nvSpPr>
          <p:cNvPr id="48133" name="Rectangle 5"/>
          <p:cNvSpPr>
            <a:spLocks noChangeArrowheads="1"/>
          </p:cNvSpPr>
          <p:nvPr/>
        </p:nvSpPr>
        <p:spPr bwMode="auto">
          <a:xfrm>
            <a:off x="1765300" y="3860800"/>
            <a:ext cx="3295650" cy="2338388"/>
          </a:xfrm>
          <a:prstGeom prst="rect">
            <a:avLst/>
          </a:prstGeom>
          <a:noFill/>
          <a:ln w="9525" algn="ctr">
            <a:noFill/>
            <a:miter lim="800000"/>
            <a:headEnd/>
            <a:tailEnd/>
          </a:ln>
          <a:effectLst/>
        </p:spPr>
        <p:txBody>
          <a:bodyPr/>
          <a:lstStyle/>
          <a:p>
            <a:pPr marL="168275" indent="-168275">
              <a:lnSpc>
                <a:spcPts val="2200"/>
              </a:lnSpc>
              <a:spcAft>
                <a:spcPts val="1500"/>
              </a:spcAft>
              <a:buFontTx/>
              <a:buBlip>
                <a:blip r:embed="rId4"/>
              </a:buBlip>
            </a:pPr>
            <a:r>
              <a:rPr lang="en-US" b="1" i="1">
                <a:solidFill>
                  <a:schemeClr val="accent3">
                    <a:lumMod val="75000"/>
                  </a:schemeClr>
                </a:solidFill>
                <a:latin typeface="Trebuchet MS" pitchFamily="34" charset="0"/>
              </a:rPr>
              <a:t>Structured, transparent</a:t>
            </a:r>
          </a:p>
          <a:p>
            <a:pPr marL="168275" indent="-168275">
              <a:lnSpc>
                <a:spcPts val="2200"/>
              </a:lnSpc>
              <a:spcAft>
                <a:spcPts val="1500"/>
              </a:spcAft>
              <a:buFontTx/>
              <a:buBlip>
                <a:blip r:embed="rId4"/>
              </a:buBlip>
            </a:pPr>
            <a:r>
              <a:rPr lang="en-US" b="1" i="1">
                <a:solidFill>
                  <a:schemeClr val="accent3">
                    <a:lumMod val="75000"/>
                  </a:schemeClr>
                </a:solidFill>
                <a:latin typeface="Trebuchet MS" pitchFamily="34" charset="0"/>
              </a:rPr>
              <a:t>Simultaneous negotiation with all suppliers</a:t>
            </a:r>
          </a:p>
          <a:p>
            <a:pPr marL="168275" indent="-168275">
              <a:lnSpc>
                <a:spcPts val="2200"/>
              </a:lnSpc>
              <a:spcAft>
                <a:spcPts val="1500"/>
              </a:spcAft>
              <a:buFontTx/>
              <a:buBlip>
                <a:blip r:embed="rId4"/>
              </a:buBlip>
            </a:pPr>
            <a:r>
              <a:rPr lang="en-US" b="1" i="1">
                <a:solidFill>
                  <a:schemeClr val="accent3">
                    <a:lumMod val="75000"/>
                  </a:schemeClr>
                </a:solidFill>
                <a:latin typeface="Trebuchet MS" pitchFamily="34" charset="0"/>
              </a:rPr>
              <a:t>Global competition</a:t>
            </a:r>
          </a:p>
        </p:txBody>
      </p:sp>
      <p:sp>
        <p:nvSpPr>
          <p:cNvPr id="48134" name="Rectangle 6"/>
          <p:cNvSpPr>
            <a:spLocks noChangeArrowheads="1"/>
          </p:cNvSpPr>
          <p:nvPr/>
        </p:nvSpPr>
        <p:spPr bwMode="auto">
          <a:xfrm>
            <a:off x="152400" y="3860800"/>
            <a:ext cx="1612900" cy="2338388"/>
          </a:xfrm>
          <a:prstGeom prst="rect">
            <a:avLst/>
          </a:prstGeom>
          <a:noFill/>
          <a:ln w="9525" algn="ctr">
            <a:noFill/>
            <a:miter lim="800000"/>
            <a:headEnd/>
            <a:tailEnd/>
          </a:ln>
          <a:effectLst/>
        </p:spPr>
        <p:txBody>
          <a:bodyPr/>
          <a:lstStyle/>
          <a:p>
            <a:pPr marL="168275" indent="-168275">
              <a:lnSpc>
                <a:spcPts val="2200"/>
              </a:lnSpc>
              <a:spcBef>
                <a:spcPct val="20000"/>
              </a:spcBef>
              <a:spcAft>
                <a:spcPts val="1500"/>
              </a:spcAft>
              <a:buFontTx/>
              <a:buBlip>
                <a:blip r:embed="rId4"/>
              </a:buBlip>
            </a:pPr>
            <a:r>
              <a:rPr lang="en-US" sz="2000" b="1">
                <a:latin typeface="Trebuchet MS" pitchFamily="34" charset="0"/>
              </a:rPr>
              <a:t>Basic reverse auction</a:t>
            </a:r>
          </a:p>
        </p:txBody>
      </p:sp>
      <p:sp>
        <p:nvSpPr>
          <p:cNvPr id="48135" name="Rectangle 7"/>
          <p:cNvSpPr>
            <a:spLocks noChangeArrowheads="1"/>
          </p:cNvSpPr>
          <p:nvPr/>
        </p:nvSpPr>
        <p:spPr bwMode="auto">
          <a:xfrm>
            <a:off x="5051425" y="1801813"/>
            <a:ext cx="4029075" cy="2058987"/>
          </a:xfrm>
          <a:prstGeom prst="rect">
            <a:avLst/>
          </a:prstGeom>
          <a:noFill/>
          <a:ln w="9525" algn="ctr">
            <a:noFill/>
            <a:miter lim="800000"/>
            <a:headEnd/>
            <a:tailEnd/>
          </a:ln>
          <a:effectLst/>
        </p:spPr>
        <p:txBody>
          <a:bodyPr/>
          <a:lstStyle/>
          <a:p>
            <a:pPr marL="228600" indent="-228600">
              <a:lnSpc>
                <a:spcPts val="2200"/>
              </a:lnSpc>
              <a:spcBef>
                <a:spcPct val="20000"/>
              </a:spcBef>
              <a:spcAft>
                <a:spcPts val="1500"/>
              </a:spcAft>
              <a:buFontTx/>
              <a:buBlip>
                <a:blip r:embed="rId4"/>
              </a:buBlip>
            </a:pPr>
            <a:r>
              <a:rPr lang="en-US" b="1" i="1" dirty="0">
                <a:solidFill>
                  <a:srgbClr val="C00000"/>
                </a:solidFill>
                <a:latin typeface="Trebuchet MS" pitchFamily="34" charset="0"/>
              </a:rPr>
              <a:t>Unstructured, nontransparent</a:t>
            </a:r>
          </a:p>
          <a:p>
            <a:pPr marL="228600" indent="-228600">
              <a:lnSpc>
                <a:spcPts val="2200"/>
              </a:lnSpc>
              <a:spcBef>
                <a:spcPct val="20000"/>
              </a:spcBef>
              <a:spcAft>
                <a:spcPts val="1500"/>
              </a:spcAft>
              <a:buFontTx/>
              <a:buBlip>
                <a:blip r:embed="rId4"/>
              </a:buBlip>
            </a:pPr>
            <a:r>
              <a:rPr lang="en-US" b="1" i="1" dirty="0">
                <a:solidFill>
                  <a:srgbClr val="C00000"/>
                </a:solidFill>
                <a:latin typeface="Trebuchet MS" pitchFamily="34" charset="0"/>
              </a:rPr>
              <a:t>Sequential </a:t>
            </a:r>
            <a:r>
              <a:rPr lang="en-US" b="1" i="1" dirty="0" smtClean="0">
                <a:solidFill>
                  <a:srgbClr val="C00000"/>
                </a:solidFill>
                <a:latin typeface="Trebuchet MS" pitchFamily="34" charset="0"/>
                <a:sym typeface="Math1" pitchFamily="2" charset="2"/>
              </a:rPr>
              <a:t>=&gt;</a:t>
            </a:r>
            <a:r>
              <a:rPr lang="en-US" b="1" i="1" dirty="0" smtClean="0">
                <a:solidFill>
                  <a:srgbClr val="C00000"/>
                </a:solidFill>
                <a:latin typeface="Trebuchet MS" pitchFamily="34" charset="0"/>
              </a:rPr>
              <a:t> </a:t>
            </a:r>
            <a:r>
              <a:rPr lang="en-US" b="1" i="1" dirty="0">
                <a:solidFill>
                  <a:srgbClr val="C00000"/>
                </a:solidFill>
                <a:latin typeface="Trebuchet MS" pitchFamily="34" charset="0"/>
              </a:rPr>
              <a:t>difficult, suboptimal decisions</a:t>
            </a:r>
          </a:p>
          <a:p>
            <a:pPr marL="228600" indent="-228600">
              <a:lnSpc>
                <a:spcPts val="2200"/>
              </a:lnSpc>
              <a:spcBef>
                <a:spcPct val="20000"/>
              </a:spcBef>
              <a:spcAft>
                <a:spcPts val="1500"/>
              </a:spcAft>
              <a:buFontTx/>
              <a:buBlip>
                <a:blip r:embed="rId4"/>
              </a:buBlip>
            </a:pPr>
            <a:r>
              <a:rPr lang="en-US" b="1" i="1" dirty="0">
                <a:solidFill>
                  <a:srgbClr val="C00000"/>
                </a:solidFill>
                <a:latin typeface="Trebuchet MS" pitchFamily="34" charset="0"/>
              </a:rPr>
              <a:t>1-to-1 </a:t>
            </a:r>
            <a:r>
              <a:rPr lang="en-US" b="1" i="1" dirty="0" smtClean="0">
                <a:solidFill>
                  <a:srgbClr val="C00000"/>
                </a:solidFill>
                <a:latin typeface="Trebuchet MS" pitchFamily="34" charset="0"/>
                <a:sym typeface="Math1" pitchFamily="2" charset="2"/>
              </a:rPr>
              <a:t>=&gt;</a:t>
            </a:r>
            <a:r>
              <a:rPr lang="en-US" b="1" i="1" dirty="0" smtClean="0">
                <a:solidFill>
                  <a:srgbClr val="C00000"/>
                </a:solidFill>
                <a:latin typeface="Trebuchet MS" pitchFamily="34" charset="0"/>
              </a:rPr>
              <a:t> </a:t>
            </a:r>
            <a:r>
              <a:rPr lang="en-US" b="1" i="1" dirty="0">
                <a:solidFill>
                  <a:srgbClr val="C00000"/>
                </a:solidFill>
                <a:latin typeface="Trebuchet MS" pitchFamily="34" charset="0"/>
              </a:rPr>
              <a:t>lack of competition</a:t>
            </a:r>
          </a:p>
        </p:txBody>
      </p:sp>
      <p:sp>
        <p:nvSpPr>
          <p:cNvPr id="48136" name="Rectangle 8"/>
          <p:cNvSpPr>
            <a:spLocks noChangeArrowheads="1"/>
          </p:cNvSpPr>
          <p:nvPr/>
        </p:nvSpPr>
        <p:spPr bwMode="auto">
          <a:xfrm>
            <a:off x="1765300" y="1801813"/>
            <a:ext cx="3295650" cy="2058987"/>
          </a:xfrm>
          <a:prstGeom prst="rect">
            <a:avLst/>
          </a:prstGeom>
          <a:noFill/>
          <a:ln w="9525" algn="ctr">
            <a:noFill/>
            <a:miter lim="800000"/>
            <a:headEnd/>
            <a:tailEnd/>
          </a:ln>
          <a:effectLst/>
        </p:spPr>
        <p:txBody>
          <a:bodyPr/>
          <a:lstStyle/>
          <a:p>
            <a:pPr marL="228600" indent="-228600">
              <a:lnSpc>
                <a:spcPts val="2200"/>
              </a:lnSpc>
              <a:spcBef>
                <a:spcPct val="20000"/>
              </a:spcBef>
              <a:spcAft>
                <a:spcPts val="1500"/>
              </a:spcAft>
              <a:buFontTx/>
              <a:buBlip>
                <a:blip r:embed="rId4"/>
              </a:buBlip>
            </a:pPr>
            <a:r>
              <a:rPr lang="en-US" b="1" i="1" dirty="0">
                <a:solidFill>
                  <a:schemeClr val="accent3">
                    <a:lumMod val="75000"/>
                  </a:schemeClr>
                </a:solidFill>
                <a:latin typeface="Trebuchet MS" pitchFamily="34" charset="0"/>
              </a:rPr>
              <a:t>Expressive </a:t>
            </a:r>
            <a:r>
              <a:rPr lang="en-US" b="1" i="1" dirty="0" smtClean="0">
                <a:solidFill>
                  <a:schemeClr val="accent3">
                    <a:lumMod val="75000"/>
                  </a:schemeClr>
                </a:solidFill>
                <a:latin typeface="Trebuchet MS" pitchFamily="34" charset="0"/>
                <a:sym typeface="Math1" pitchFamily="2" charset="2"/>
              </a:rPr>
              <a:t>=&gt;</a:t>
            </a:r>
            <a:r>
              <a:rPr lang="en-US" b="1" i="1" dirty="0" smtClean="0">
                <a:solidFill>
                  <a:schemeClr val="accent3">
                    <a:lumMod val="75000"/>
                  </a:schemeClr>
                </a:solidFill>
                <a:latin typeface="Trebuchet MS" pitchFamily="34" charset="0"/>
              </a:rPr>
              <a:t> </a:t>
            </a:r>
            <a:r>
              <a:rPr lang="en-US" b="1" i="1" dirty="0">
                <a:solidFill>
                  <a:schemeClr val="accent3">
                    <a:lumMod val="75000"/>
                  </a:schemeClr>
                </a:solidFill>
                <a:latin typeface="Trebuchet MS" pitchFamily="34" charset="0"/>
              </a:rPr>
              <a:t>win-win</a:t>
            </a:r>
          </a:p>
          <a:p>
            <a:pPr marL="228600" indent="-228600">
              <a:lnSpc>
                <a:spcPts val="2200"/>
              </a:lnSpc>
              <a:spcBef>
                <a:spcPct val="20000"/>
              </a:spcBef>
              <a:spcAft>
                <a:spcPts val="1500"/>
              </a:spcAft>
              <a:buFontTx/>
              <a:buBlip>
                <a:blip r:embed="rId4"/>
              </a:buBlip>
            </a:pPr>
            <a:r>
              <a:rPr lang="en-US" b="1" i="1" dirty="0">
                <a:solidFill>
                  <a:schemeClr val="accent3">
                    <a:lumMod val="75000"/>
                  </a:schemeClr>
                </a:solidFill>
                <a:latin typeface="Trebuchet MS" pitchFamily="34" charset="0"/>
              </a:rPr>
              <a:t>Implementable solution</a:t>
            </a:r>
          </a:p>
        </p:txBody>
      </p:sp>
      <p:sp>
        <p:nvSpPr>
          <p:cNvPr id="48137" name="Rectangle 9"/>
          <p:cNvSpPr>
            <a:spLocks noChangeArrowheads="1"/>
          </p:cNvSpPr>
          <p:nvPr/>
        </p:nvSpPr>
        <p:spPr bwMode="auto">
          <a:xfrm>
            <a:off x="152400" y="1801813"/>
            <a:ext cx="1774825" cy="2058987"/>
          </a:xfrm>
          <a:prstGeom prst="rect">
            <a:avLst/>
          </a:prstGeom>
          <a:noFill/>
          <a:ln w="9525" algn="ctr">
            <a:noFill/>
            <a:miter lim="800000"/>
            <a:headEnd/>
            <a:tailEnd/>
          </a:ln>
          <a:effectLst/>
        </p:spPr>
        <p:txBody>
          <a:bodyPr/>
          <a:lstStyle/>
          <a:p>
            <a:pPr marL="168275" indent="-168275">
              <a:lnSpc>
                <a:spcPts val="2200"/>
              </a:lnSpc>
              <a:spcBef>
                <a:spcPct val="20000"/>
              </a:spcBef>
              <a:spcAft>
                <a:spcPts val="1500"/>
              </a:spcAft>
              <a:buFontTx/>
              <a:buBlip>
                <a:blip r:embed="rId4"/>
              </a:buBlip>
            </a:pPr>
            <a:r>
              <a:rPr lang="en-US" sz="2000" b="1">
                <a:latin typeface="Trebuchet MS" pitchFamily="34" charset="0"/>
              </a:rPr>
              <a:t>Manual negotiation</a:t>
            </a:r>
          </a:p>
        </p:txBody>
      </p:sp>
      <p:sp>
        <p:nvSpPr>
          <p:cNvPr id="48138" name="Rectangle 10"/>
          <p:cNvSpPr>
            <a:spLocks noChangeArrowheads="1"/>
          </p:cNvSpPr>
          <p:nvPr/>
        </p:nvSpPr>
        <p:spPr bwMode="auto">
          <a:xfrm>
            <a:off x="5060950" y="1304925"/>
            <a:ext cx="3867150" cy="496888"/>
          </a:xfrm>
          <a:prstGeom prst="rect">
            <a:avLst/>
          </a:prstGeom>
          <a:noFill/>
          <a:ln w="9525" algn="ctr">
            <a:noFill/>
            <a:miter lim="800000"/>
            <a:headEnd/>
            <a:tailEnd/>
          </a:ln>
          <a:effectLst/>
        </p:spPr>
        <p:txBody>
          <a:bodyPr/>
          <a:lstStyle/>
          <a:p>
            <a:pPr algn="ctr">
              <a:spcBef>
                <a:spcPct val="20000"/>
              </a:spcBef>
            </a:pPr>
            <a:r>
              <a:rPr lang="en-US" sz="2000" b="1" dirty="0">
                <a:solidFill>
                  <a:srgbClr val="C00000"/>
                </a:solidFill>
                <a:latin typeface="Trebuchet MS" pitchFamily="34" charset="0"/>
              </a:rPr>
              <a:t>Cons</a:t>
            </a:r>
          </a:p>
        </p:txBody>
      </p:sp>
      <p:sp>
        <p:nvSpPr>
          <p:cNvPr id="48139" name="Rectangle 11"/>
          <p:cNvSpPr>
            <a:spLocks noChangeArrowheads="1"/>
          </p:cNvSpPr>
          <p:nvPr/>
        </p:nvSpPr>
        <p:spPr bwMode="auto">
          <a:xfrm>
            <a:off x="1765300" y="1304925"/>
            <a:ext cx="3295650" cy="496888"/>
          </a:xfrm>
          <a:prstGeom prst="rect">
            <a:avLst/>
          </a:prstGeom>
          <a:noFill/>
          <a:ln w="9525" algn="ctr">
            <a:noFill/>
            <a:miter lim="800000"/>
            <a:headEnd/>
            <a:tailEnd/>
          </a:ln>
          <a:effectLst/>
        </p:spPr>
        <p:txBody>
          <a:bodyPr/>
          <a:lstStyle/>
          <a:p>
            <a:pPr algn="ctr">
              <a:spcBef>
                <a:spcPct val="20000"/>
              </a:spcBef>
            </a:pPr>
            <a:r>
              <a:rPr lang="en-US" sz="2000" b="1" dirty="0">
                <a:solidFill>
                  <a:schemeClr val="accent3">
                    <a:lumMod val="75000"/>
                  </a:schemeClr>
                </a:solidFill>
                <a:latin typeface="Trebuchet MS" pitchFamily="34" charset="0"/>
              </a:rPr>
              <a:t>Pros</a:t>
            </a:r>
          </a:p>
        </p:txBody>
      </p:sp>
      <p:sp>
        <p:nvSpPr>
          <p:cNvPr id="48140" name="Rectangle 12"/>
          <p:cNvSpPr>
            <a:spLocks noChangeArrowheads="1"/>
          </p:cNvSpPr>
          <p:nvPr/>
        </p:nvSpPr>
        <p:spPr bwMode="auto">
          <a:xfrm>
            <a:off x="152400" y="1304925"/>
            <a:ext cx="1612900" cy="496888"/>
          </a:xfrm>
          <a:prstGeom prst="rect">
            <a:avLst/>
          </a:prstGeom>
          <a:noFill/>
          <a:ln w="9525" algn="ctr">
            <a:noFill/>
            <a:miter lim="800000"/>
            <a:headEnd/>
            <a:tailEnd/>
          </a:ln>
          <a:effectLst/>
        </p:spPr>
        <p:txBody>
          <a:bodyPr/>
          <a:lstStyle/>
          <a:p>
            <a:pPr>
              <a:spcBef>
                <a:spcPct val="20000"/>
              </a:spcBef>
              <a:buFontTx/>
              <a:buBlip>
                <a:blip r:embed="rId4"/>
              </a:buBlip>
            </a:pPr>
            <a:endParaRPr lang="en-US" sz="2000" b="1" i="1">
              <a:latin typeface="Trebuchet MS" pitchFamily="34" charset="0"/>
            </a:endParaRPr>
          </a:p>
        </p:txBody>
      </p:sp>
      <p:sp>
        <p:nvSpPr>
          <p:cNvPr id="48141" name="Freeform 13"/>
          <p:cNvSpPr>
            <a:spLocks/>
          </p:cNvSpPr>
          <p:nvPr/>
        </p:nvSpPr>
        <p:spPr bwMode="auto">
          <a:xfrm>
            <a:off x="152400" y="1295400"/>
            <a:ext cx="8861425" cy="12700"/>
          </a:xfrm>
          <a:custGeom>
            <a:avLst/>
            <a:gdLst/>
            <a:ahLst/>
            <a:cxnLst>
              <a:cxn ang="0">
                <a:pos x="0" y="8"/>
              </a:cxn>
              <a:cxn ang="0">
                <a:pos x="5582" y="0"/>
              </a:cxn>
            </a:cxnLst>
            <a:rect l="0" t="0" r="r" b="b"/>
            <a:pathLst>
              <a:path w="5582" h="8">
                <a:moveTo>
                  <a:pt x="0" y="8"/>
                </a:moveTo>
                <a:lnTo>
                  <a:pt x="5582" y="0"/>
                </a:lnTo>
              </a:path>
            </a:pathLst>
          </a:custGeom>
          <a:noFill/>
          <a:ln w="28575" cap="sq">
            <a:solidFill>
              <a:schemeClr val="tx1"/>
            </a:solidFill>
            <a:round/>
            <a:headEnd/>
            <a:tailEnd/>
          </a:ln>
          <a:effectLst/>
        </p:spPr>
        <p:txBody>
          <a:bodyPr/>
          <a:lstStyle/>
          <a:p>
            <a:endParaRPr lang="en-US"/>
          </a:p>
        </p:txBody>
      </p:sp>
      <p:sp>
        <p:nvSpPr>
          <p:cNvPr id="48142" name="Line 14"/>
          <p:cNvSpPr>
            <a:spLocks noChangeShapeType="1"/>
          </p:cNvSpPr>
          <p:nvPr/>
        </p:nvSpPr>
        <p:spPr bwMode="auto">
          <a:xfrm flipV="1">
            <a:off x="174625" y="1792288"/>
            <a:ext cx="8823325" cy="9525"/>
          </a:xfrm>
          <a:prstGeom prst="line">
            <a:avLst/>
          </a:prstGeom>
          <a:noFill/>
          <a:ln w="12700">
            <a:solidFill>
              <a:schemeClr val="tx1"/>
            </a:solidFill>
            <a:round/>
            <a:headEnd/>
            <a:tailEnd/>
          </a:ln>
          <a:effectLst/>
        </p:spPr>
        <p:txBody>
          <a:bodyPr/>
          <a:lstStyle/>
          <a:p>
            <a:endParaRPr lang="en-US"/>
          </a:p>
        </p:txBody>
      </p:sp>
      <p:sp>
        <p:nvSpPr>
          <p:cNvPr id="48143" name="Freeform 15"/>
          <p:cNvSpPr>
            <a:spLocks/>
          </p:cNvSpPr>
          <p:nvPr/>
        </p:nvSpPr>
        <p:spPr bwMode="auto">
          <a:xfrm>
            <a:off x="152400" y="3857625"/>
            <a:ext cx="8851900" cy="3175"/>
          </a:xfrm>
          <a:custGeom>
            <a:avLst/>
            <a:gdLst/>
            <a:ahLst/>
            <a:cxnLst>
              <a:cxn ang="0">
                <a:pos x="0" y="2"/>
              </a:cxn>
              <a:cxn ang="0">
                <a:pos x="5576" y="0"/>
              </a:cxn>
            </a:cxnLst>
            <a:rect l="0" t="0" r="r" b="b"/>
            <a:pathLst>
              <a:path w="5576" h="2">
                <a:moveTo>
                  <a:pt x="0" y="2"/>
                </a:moveTo>
                <a:lnTo>
                  <a:pt x="5576" y="0"/>
                </a:lnTo>
              </a:path>
            </a:pathLst>
          </a:custGeom>
          <a:noFill/>
          <a:ln w="12700">
            <a:solidFill>
              <a:schemeClr val="tx1"/>
            </a:solidFill>
            <a:round/>
            <a:headEnd/>
            <a:tailEnd/>
          </a:ln>
          <a:effectLst/>
        </p:spPr>
        <p:txBody>
          <a:bodyPr/>
          <a:lstStyle/>
          <a:p>
            <a:endParaRPr lang="en-US"/>
          </a:p>
        </p:txBody>
      </p:sp>
      <p:sp>
        <p:nvSpPr>
          <p:cNvPr id="48144" name="Freeform 16"/>
          <p:cNvSpPr>
            <a:spLocks/>
          </p:cNvSpPr>
          <p:nvPr/>
        </p:nvSpPr>
        <p:spPr bwMode="auto">
          <a:xfrm>
            <a:off x="152400" y="6199188"/>
            <a:ext cx="8851900" cy="11112"/>
          </a:xfrm>
          <a:custGeom>
            <a:avLst/>
            <a:gdLst/>
            <a:ahLst/>
            <a:cxnLst>
              <a:cxn ang="0">
                <a:pos x="0" y="0"/>
              </a:cxn>
              <a:cxn ang="0">
                <a:pos x="5576" y="7"/>
              </a:cxn>
            </a:cxnLst>
            <a:rect l="0" t="0" r="r" b="b"/>
            <a:pathLst>
              <a:path w="5576" h="7">
                <a:moveTo>
                  <a:pt x="0" y="0"/>
                </a:moveTo>
                <a:lnTo>
                  <a:pt x="5576" y="7"/>
                </a:lnTo>
              </a:path>
            </a:pathLst>
          </a:custGeom>
          <a:noFill/>
          <a:ln w="28575" cap="sq">
            <a:solidFill>
              <a:schemeClr val="tx1"/>
            </a:solidFill>
            <a:round/>
            <a:headEnd/>
            <a:tailEnd/>
          </a:ln>
          <a:effectLst/>
        </p:spPr>
        <p:txBody>
          <a:bodyPr/>
          <a:lstStyle/>
          <a:p>
            <a:endParaRPr lang="en-US"/>
          </a:p>
        </p:txBody>
      </p:sp>
      <p:sp>
        <p:nvSpPr>
          <p:cNvPr id="48145" name="Line 17"/>
          <p:cNvSpPr>
            <a:spLocks noChangeShapeType="1"/>
          </p:cNvSpPr>
          <p:nvPr/>
        </p:nvSpPr>
        <p:spPr bwMode="auto">
          <a:xfrm>
            <a:off x="152400" y="1304925"/>
            <a:ext cx="0" cy="4894263"/>
          </a:xfrm>
          <a:prstGeom prst="line">
            <a:avLst/>
          </a:prstGeom>
          <a:noFill/>
          <a:ln w="28575" cap="sq">
            <a:solidFill>
              <a:schemeClr val="tx1"/>
            </a:solidFill>
            <a:round/>
            <a:headEnd/>
            <a:tailEnd/>
          </a:ln>
          <a:effectLst/>
        </p:spPr>
        <p:txBody>
          <a:bodyPr/>
          <a:lstStyle/>
          <a:p>
            <a:endParaRPr lang="en-US"/>
          </a:p>
        </p:txBody>
      </p:sp>
      <p:sp>
        <p:nvSpPr>
          <p:cNvPr id="48146" name="Line 18"/>
          <p:cNvSpPr>
            <a:spLocks noChangeShapeType="1"/>
          </p:cNvSpPr>
          <p:nvPr/>
        </p:nvSpPr>
        <p:spPr bwMode="auto">
          <a:xfrm>
            <a:off x="1851025" y="1295400"/>
            <a:ext cx="0" cy="4894263"/>
          </a:xfrm>
          <a:prstGeom prst="line">
            <a:avLst/>
          </a:prstGeom>
          <a:noFill/>
          <a:ln w="12700">
            <a:solidFill>
              <a:schemeClr val="tx1"/>
            </a:solidFill>
            <a:round/>
            <a:headEnd/>
            <a:tailEnd/>
          </a:ln>
          <a:effectLst/>
        </p:spPr>
        <p:txBody>
          <a:bodyPr/>
          <a:lstStyle/>
          <a:p>
            <a:endParaRPr lang="en-US">
              <a:solidFill>
                <a:schemeClr val="accent3">
                  <a:lumMod val="75000"/>
                </a:schemeClr>
              </a:solidFill>
            </a:endParaRPr>
          </a:p>
        </p:txBody>
      </p:sp>
      <p:sp>
        <p:nvSpPr>
          <p:cNvPr id="48147" name="Line 19"/>
          <p:cNvSpPr>
            <a:spLocks noChangeShapeType="1"/>
          </p:cNvSpPr>
          <p:nvPr/>
        </p:nvSpPr>
        <p:spPr bwMode="auto">
          <a:xfrm>
            <a:off x="5060950" y="1304925"/>
            <a:ext cx="0" cy="4894263"/>
          </a:xfrm>
          <a:prstGeom prst="line">
            <a:avLst/>
          </a:prstGeom>
          <a:noFill/>
          <a:ln w="12700">
            <a:solidFill>
              <a:schemeClr val="tx1"/>
            </a:solidFill>
            <a:round/>
            <a:headEnd/>
            <a:tailEnd/>
          </a:ln>
          <a:effectLst/>
        </p:spPr>
        <p:txBody>
          <a:bodyPr/>
          <a:lstStyle/>
          <a:p>
            <a:endParaRPr lang="en-US">
              <a:solidFill>
                <a:srgbClr val="C00000"/>
              </a:solidFill>
            </a:endParaRPr>
          </a:p>
        </p:txBody>
      </p:sp>
      <p:sp>
        <p:nvSpPr>
          <p:cNvPr id="48148" name="Line 20"/>
          <p:cNvSpPr>
            <a:spLocks noChangeShapeType="1"/>
          </p:cNvSpPr>
          <p:nvPr/>
        </p:nvSpPr>
        <p:spPr bwMode="auto">
          <a:xfrm>
            <a:off x="9013825" y="1304925"/>
            <a:ext cx="0" cy="4894263"/>
          </a:xfrm>
          <a:prstGeom prst="line">
            <a:avLst/>
          </a:prstGeom>
          <a:noFill/>
          <a:ln w="28575" cap="sq">
            <a:solidFill>
              <a:schemeClr val="tx1"/>
            </a:solidFill>
            <a:round/>
            <a:headEnd/>
            <a:tailEnd/>
          </a:ln>
          <a:effectLst/>
        </p:spPr>
        <p:txBody>
          <a:bodyPr/>
          <a:lstStyle/>
          <a:p>
            <a:endParaRPr lang="en-US">
              <a:solidFill>
                <a:srgbClr val="C00000"/>
              </a:solidFill>
            </a:endParaRPr>
          </a:p>
        </p:txBody>
      </p:sp>
      <p:sp>
        <p:nvSpPr>
          <p:cNvPr id="48154" name="Rectangle 26"/>
          <p:cNvSpPr>
            <a:spLocks noChangeArrowheads="1"/>
          </p:cNvSpPr>
          <p:nvPr/>
        </p:nvSpPr>
        <p:spPr bwMode="auto">
          <a:xfrm>
            <a:off x="5051425" y="3886200"/>
            <a:ext cx="3981450" cy="2209800"/>
          </a:xfrm>
          <a:prstGeom prst="rect">
            <a:avLst/>
          </a:prstGeom>
          <a:noFill/>
          <a:ln w="9525" algn="ctr">
            <a:noFill/>
            <a:miter lim="800000"/>
            <a:headEnd/>
            <a:tailEnd/>
          </a:ln>
          <a:effectLst/>
        </p:spPr>
        <p:txBody>
          <a:bodyPr/>
          <a:lstStyle/>
          <a:p>
            <a:pPr marL="168275" indent="-168275">
              <a:lnSpc>
                <a:spcPts val="2200"/>
              </a:lnSpc>
              <a:spcAft>
                <a:spcPts val="1000"/>
              </a:spcAft>
              <a:buFontTx/>
              <a:buBlip>
                <a:blip r:embed="rId4"/>
              </a:buBlip>
            </a:pPr>
            <a:r>
              <a:rPr lang="en-US" b="1" i="1" dirty="0">
                <a:solidFill>
                  <a:srgbClr val="C00000"/>
                </a:solidFill>
                <a:latin typeface="Trebuchet MS" pitchFamily="34" charset="0"/>
              </a:rPr>
              <a:t>Bidding on predetermined lots is not expressive </a:t>
            </a:r>
            <a:r>
              <a:rPr lang="en-US" b="1" i="1" dirty="0" smtClean="0">
                <a:solidFill>
                  <a:srgbClr val="C00000"/>
                </a:solidFill>
                <a:latin typeface="Trebuchet MS" pitchFamily="34" charset="0"/>
                <a:sym typeface="Math1" pitchFamily="2" charset="2"/>
              </a:rPr>
              <a:t>=&gt;</a:t>
            </a:r>
            <a:r>
              <a:rPr lang="en-US" b="1" i="1" dirty="0" smtClean="0">
                <a:solidFill>
                  <a:srgbClr val="C00000"/>
                </a:solidFill>
                <a:latin typeface="Trebuchet MS" pitchFamily="34" charset="0"/>
              </a:rPr>
              <a:t> </a:t>
            </a:r>
            <a:r>
              <a:rPr lang="en-US" b="1" i="1" dirty="0">
                <a:solidFill>
                  <a:srgbClr val="C00000"/>
                </a:solidFill>
                <a:latin typeface="Trebuchet MS" pitchFamily="34" charset="0"/>
              </a:rPr>
              <a:t>~ 0-sum game</a:t>
            </a:r>
          </a:p>
          <a:p>
            <a:pPr marL="168275" indent="-168275">
              <a:lnSpc>
                <a:spcPts val="2200"/>
              </a:lnSpc>
              <a:spcAft>
                <a:spcPts val="1000"/>
              </a:spcAft>
              <a:buFontTx/>
              <a:buBlip>
                <a:blip r:embed="rId4"/>
              </a:buBlip>
            </a:pPr>
            <a:r>
              <a:rPr lang="en-US" b="1" i="1" dirty="0" err="1">
                <a:solidFill>
                  <a:srgbClr val="C00000"/>
                </a:solidFill>
                <a:latin typeface="Trebuchet MS" pitchFamily="34" charset="0"/>
              </a:rPr>
              <a:t>Lotting</a:t>
            </a:r>
            <a:r>
              <a:rPr lang="en-US" b="1" i="1" dirty="0">
                <a:solidFill>
                  <a:srgbClr val="C00000"/>
                </a:solidFill>
                <a:latin typeface="Trebuchet MS" pitchFamily="34" charset="0"/>
              </a:rPr>
              <a:t> effort</a:t>
            </a:r>
          </a:p>
          <a:p>
            <a:pPr marL="168275" indent="-168275">
              <a:lnSpc>
                <a:spcPts val="2200"/>
              </a:lnSpc>
              <a:spcAft>
                <a:spcPts val="1000"/>
              </a:spcAft>
              <a:buFontTx/>
              <a:buBlip>
                <a:blip r:embed="rId4"/>
              </a:buBlip>
            </a:pPr>
            <a:r>
              <a:rPr lang="en-US" b="1" i="1" dirty="0">
                <a:solidFill>
                  <a:srgbClr val="C00000"/>
                </a:solidFill>
                <a:latin typeface="Trebuchet MS" pitchFamily="34" charset="0"/>
              </a:rPr>
              <a:t>Small suppliers can’t compete</a:t>
            </a:r>
          </a:p>
          <a:p>
            <a:pPr marL="168275" indent="-168275">
              <a:lnSpc>
                <a:spcPts val="2200"/>
              </a:lnSpc>
              <a:spcAft>
                <a:spcPts val="1000"/>
              </a:spcAft>
              <a:buFontTx/>
              <a:buBlip>
                <a:blip r:embed="rId4"/>
              </a:buBlip>
            </a:pPr>
            <a:r>
              <a:rPr lang="en-US" b="1" i="1" dirty="0" err="1">
                <a:solidFill>
                  <a:srgbClr val="C00000"/>
                </a:solidFill>
                <a:latin typeface="Trebuchet MS" pitchFamily="34" charset="0"/>
              </a:rPr>
              <a:t>Unimplementable</a:t>
            </a:r>
            <a:r>
              <a:rPr lang="en-US" b="1" i="1" dirty="0">
                <a:solidFill>
                  <a:srgbClr val="C00000"/>
                </a:solidFill>
                <a:latin typeface="Trebuchet MS" pitchFamily="34" charset="0"/>
              </a:rPr>
              <a:t> solution</a:t>
            </a:r>
          </a:p>
          <a:p>
            <a:pPr marL="168275" indent="-168275">
              <a:lnSpc>
                <a:spcPts val="2200"/>
              </a:lnSpc>
              <a:spcAft>
                <a:spcPts val="1000"/>
              </a:spcAft>
              <a:buFontTx/>
              <a:buBlip>
                <a:blip r:embed="rId4"/>
              </a:buBlip>
            </a:pPr>
            <a:r>
              <a:rPr lang="en-US" b="1" i="1" dirty="0">
                <a:solidFill>
                  <a:srgbClr val="C00000"/>
                </a:solidFill>
                <a:latin typeface="Trebuchet MS" pitchFamily="34" charset="0"/>
              </a:rPr>
              <a:t>Bidding complexity &amp; exposure</a:t>
            </a: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3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3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13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135">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35">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8133">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8133">
                                            <p:txEl>
                                              <p:pRg st="1" end="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8133">
                                            <p:txEl>
                                              <p:pRg st="2" end="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8154">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8154">
                                            <p:txEl>
                                              <p:pRg st="1" end="1"/>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8154">
                                            <p:txEl>
                                              <p:pRg st="2" end="2"/>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8154">
                                            <p:txEl>
                                              <p:pRg st="3" end="3"/>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815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uiExpand="1" build="p"/>
      <p:bldP spid="48134" grpId="0"/>
      <p:bldP spid="48135" grpId="0" uiExpand="1" build="p"/>
      <p:bldP spid="48136" grpId="0" uiExpand="1" build="p"/>
      <p:bldP spid="48154" grpId="0" uiExpand="1"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52400" y="1784873"/>
            <a:ext cx="8915400" cy="1680865"/>
          </a:xfrm>
          <a:prstGeom prst="rect">
            <a:avLst/>
          </a:prstGeom>
          <a:noFill/>
        </p:spPr>
        <p:txBody>
          <a:bodyPr wrap="square" rtlCol="0" anchor="ctr" anchorCtr="0">
            <a:noAutofit/>
          </a:bodyPr>
          <a:lstStyle/>
          <a:p>
            <a:r>
              <a:rPr lang="en-US" sz="2800" b="1" dirty="0" smtClean="0"/>
              <a:t>Theorem: </a:t>
            </a:r>
            <a:r>
              <a:rPr lang="en-US" sz="2800" dirty="0" smtClean="0"/>
              <a:t>the upper bound on efficiency for an optimal mechanism increases </a:t>
            </a:r>
            <a:r>
              <a:rPr lang="en-US" sz="2800" b="1" dirty="0" smtClean="0"/>
              <a:t>strictly monotonically</a:t>
            </a:r>
            <a:r>
              <a:rPr lang="en-US" sz="2800" dirty="0" smtClean="0"/>
              <a:t> as more expressiveness (# of expressible impact vectors) is allowed (until full efficiency is reached)</a:t>
            </a:r>
            <a:endParaRPr lang="en-US" sz="2800" dirty="0"/>
          </a:p>
        </p:txBody>
      </p:sp>
      <p:sp>
        <p:nvSpPr>
          <p:cNvPr id="8" name="TextBox 7"/>
          <p:cNvSpPr txBox="1"/>
          <p:nvPr/>
        </p:nvSpPr>
        <p:spPr>
          <a:xfrm>
            <a:off x="152400" y="4107611"/>
            <a:ext cx="8839200" cy="1468754"/>
          </a:xfrm>
          <a:prstGeom prst="rect">
            <a:avLst/>
          </a:prstGeom>
          <a:noFill/>
        </p:spPr>
        <p:txBody>
          <a:bodyPr wrap="square" rtlCol="0" anchor="ctr" anchorCtr="0">
            <a:noAutofit/>
          </a:bodyPr>
          <a:lstStyle/>
          <a:p>
            <a:r>
              <a:rPr lang="en-US" sz="2800" b="1" dirty="0" smtClean="0"/>
              <a:t>Proof intuition: </a:t>
            </a:r>
            <a:r>
              <a:rPr lang="en-US" sz="2800" dirty="0" smtClean="0"/>
              <a:t>induction on the number of expressible impact vectors;  each time this is increased at least one more efficient outcome is allowed</a:t>
            </a:r>
            <a:endParaRPr lang="en-US" sz="2800" dirty="0"/>
          </a:p>
        </p:txBody>
      </p:sp>
      <p:sp>
        <p:nvSpPr>
          <p:cNvPr id="6" name="Title 5"/>
          <p:cNvSpPr>
            <a:spLocks noGrp="1"/>
          </p:cNvSpPr>
          <p:nvPr>
            <p:ph type="title"/>
          </p:nvPr>
        </p:nvSpPr>
        <p:spPr>
          <a:xfrm>
            <a:off x="457200" y="0"/>
            <a:ext cx="8229600" cy="1143000"/>
          </a:xfrm>
        </p:spPr>
        <p:txBody>
          <a:bodyPr/>
          <a:lstStyle/>
          <a:p>
            <a:endParaRPr lang="en-US"/>
          </a:p>
        </p:txBody>
      </p:sp>
    </p:spTree>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52400" y="1784873"/>
            <a:ext cx="8915400" cy="1680865"/>
          </a:xfrm>
          <a:prstGeom prst="rect">
            <a:avLst/>
          </a:prstGeom>
          <a:noFill/>
        </p:spPr>
        <p:txBody>
          <a:bodyPr wrap="square" rtlCol="0" anchor="ctr" anchorCtr="0">
            <a:noAutofit/>
          </a:bodyPr>
          <a:lstStyle/>
          <a:p>
            <a:r>
              <a:rPr lang="en-US" sz="2800" b="1" dirty="0" smtClean="0"/>
              <a:t>Theorem: </a:t>
            </a:r>
            <a:r>
              <a:rPr lang="en-US" sz="2800" dirty="0" smtClean="0"/>
              <a:t>the upper bound on efficiency for an optimal mechanism can increase </a:t>
            </a:r>
            <a:r>
              <a:rPr lang="en-US" sz="2800" b="1" dirty="0" smtClean="0"/>
              <a:t>arbitrarily</a:t>
            </a:r>
            <a:r>
              <a:rPr lang="en-US" sz="2800" dirty="0" smtClean="0"/>
              <a:t> when any increase in expressiveness (# of expressible impact vectors) is allowed</a:t>
            </a:r>
            <a:endParaRPr lang="en-US" sz="2800" dirty="0"/>
          </a:p>
        </p:txBody>
      </p:sp>
      <p:sp>
        <p:nvSpPr>
          <p:cNvPr id="8" name="TextBox 7"/>
          <p:cNvSpPr txBox="1"/>
          <p:nvPr/>
        </p:nvSpPr>
        <p:spPr>
          <a:xfrm>
            <a:off x="152400" y="4107611"/>
            <a:ext cx="8839200" cy="1468754"/>
          </a:xfrm>
          <a:prstGeom prst="rect">
            <a:avLst/>
          </a:prstGeom>
          <a:noFill/>
        </p:spPr>
        <p:txBody>
          <a:bodyPr wrap="square" rtlCol="0" anchor="ctr" anchorCtr="0">
            <a:noAutofit/>
          </a:bodyPr>
          <a:lstStyle/>
          <a:p>
            <a:r>
              <a:rPr lang="en-US" sz="2800" b="1" dirty="0" smtClean="0"/>
              <a:t>Proof intuition: </a:t>
            </a:r>
            <a:r>
              <a:rPr lang="en-US" sz="2800" dirty="0" smtClean="0"/>
              <a:t>construct preference distributions that ensure at least one type makes each combination of outcomes arbitrarily more efficient than any others</a:t>
            </a:r>
            <a:endParaRPr lang="en-US" sz="2800" dirty="0"/>
          </a:p>
        </p:txBody>
      </p:sp>
      <p:sp>
        <p:nvSpPr>
          <p:cNvPr id="6" name="Title 5"/>
          <p:cNvSpPr>
            <a:spLocks noGrp="1"/>
          </p:cNvSpPr>
          <p:nvPr>
            <p:ph type="title"/>
          </p:nvPr>
        </p:nvSpPr>
        <p:spPr>
          <a:xfrm>
            <a:off x="457200" y="0"/>
            <a:ext cx="8229600" cy="1143000"/>
          </a:xfrm>
        </p:spPr>
        <p:txBody>
          <a:bodyPr/>
          <a:lstStyle/>
          <a:p>
            <a:endParaRPr lang="en-US"/>
          </a:p>
        </p:txBody>
      </p:sp>
    </p:spTree>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274638"/>
            <a:ext cx="8686800" cy="1143000"/>
          </a:xfrm>
        </p:spPr>
        <p:txBody>
          <a:bodyPr>
            <a:noAutofit/>
          </a:bodyPr>
          <a:lstStyle/>
          <a:p>
            <a:r>
              <a:rPr lang="en-US" dirty="0" smtClean="0"/>
              <a:t>The bound can always be met</a:t>
            </a:r>
            <a:endParaRPr lang="en-US" dirty="0"/>
          </a:p>
        </p:txBody>
      </p:sp>
      <p:sp>
        <p:nvSpPr>
          <p:cNvPr id="5" name="TextBox 4"/>
          <p:cNvSpPr txBox="1"/>
          <p:nvPr/>
        </p:nvSpPr>
        <p:spPr>
          <a:xfrm>
            <a:off x="152400" y="1219200"/>
            <a:ext cx="8915400" cy="5181599"/>
          </a:xfrm>
          <a:prstGeom prst="rect">
            <a:avLst/>
          </a:prstGeom>
          <a:noFill/>
        </p:spPr>
        <p:txBody>
          <a:bodyPr wrap="square" rtlCol="0" anchor="ctr" anchorCtr="0">
            <a:noAutofit/>
          </a:bodyPr>
          <a:lstStyle/>
          <a:p>
            <a:r>
              <a:rPr lang="en-US" sz="2800" b="1" dirty="0" smtClean="0"/>
              <a:t>Theorem: </a:t>
            </a:r>
            <a:r>
              <a:rPr lang="en-US" sz="2800" dirty="0" smtClean="0"/>
              <a:t>for any outcome function, there exists at least one payment function that yields a mechanism that achieves the bound's efficiency in </a:t>
            </a:r>
            <a:r>
              <a:rPr lang="en-US" sz="2800" dirty="0" err="1" smtClean="0"/>
              <a:t>Bayes</a:t>
            </a:r>
            <a:r>
              <a:rPr lang="en-US" sz="2800" dirty="0" smtClean="0"/>
              <a:t>-Nash equilibrium </a:t>
            </a:r>
          </a:p>
          <a:p>
            <a:r>
              <a:rPr lang="en-US" sz="2800" dirty="0" smtClean="0"/>
              <a:t> </a:t>
            </a:r>
          </a:p>
          <a:p>
            <a:r>
              <a:rPr lang="en-US" sz="2800" b="1" dirty="0" smtClean="0"/>
              <a:t>Proof intuition: </a:t>
            </a:r>
            <a:r>
              <a:rPr lang="en-US" sz="2800" dirty="0" smtClean="0"/>
              <a:t>if agents are charged their </a:t>
            </a:r>
            <a:r>
              <a:rPr lang="en-US" sz="2800" i="1" dirty="0" smtClean="0"/>
              <a:t>expected</a:t>
            </a:r>
            <a:r>
              <a:rPr lang="en-US" sz="2800" dirty="0" smtClean="0"/>
              <a:t> </a:t>
            </a:r>
            <a:r>
              <a:rPr lang="en-US" sz="2800" i="1" dirty="0" smtClean="0"/>
              <a:t>imposed externality</a:t>
            </a:r>
            <a:r>
              <a:rPr lang="en-US" sz="2800" dirty="0" smtClean="0"/>
              <a:t> (i.e., the inconvenience  that they cause to other agents </a:t>
            </a:r>
            <a:r>
              <a:rPr lang="en-US" sz="2800" i="1" dirty="0" smtClean="0"/>
              <a:t>in the potentially inexpressive </a:t>
            </a:r>
            <a:r>
              <a:rPr lang="en-US" sz="2800" dirty="0" smtClean="0"/>
              <a:t>mechanism), then making expressions that maximize social welfare is an optimal strategy for each agent given that the others do so as well </a:t>
            </a:r>
            <a:endParaRPr lang="en-US" sz="2800" dirty="0"/>
          </a:p>
        </p:txBody>
      </p:sp>
    </p:spTree>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Application to sponsored search</a:t>
            </a:r>
            <a:endParaRPr lang="en-US" dirty="0"/>
          </a:p>
        </p:txBody>
      </p:sp>
      <p:sp>
        <p:nvSpPr>
          <p:cNvPr id="5" name="TextBox 4"/>
          <p:cNvSpPr txBox="1"/>
          <p:nvPr/>
        </p:nvSpPr>
        <p:spPr>
          <a:xfrm>
            <a:off x="4114800" y="4724400"/>
            <a:ext cx="914400" cy="914400"/>
          </a:xfrm>
          <a:prstGeom prst="rect">
            <a:avLst/>
          </a:prstGeom>
          <a:noFill/>
        </p:spPr>
        <p:txBody>
          <a:bodyPr wrap="none" rtlCol="0" anchor="ctr" anchorCtr="0">
            <a:noAutofit/>
          </a:bodyPr>
          <a:lstStyle/>
          <a:p>
            <a:pPr algn="ctr"/>
            <a:r>
              <a:rPr lang="en-US" sz="2800" dirty="0" smtClean="0"/>
              <a:t>[Benisch, Sadeh &amp; S.  Ad Auctions Workshop 2008]</a:t>
            </a:r>
          </a:p>
        </p:txBody>
      </p:sp>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304800" y="1295400"/>
            <a:ext cx="8534400" cy="4038600"/>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4"/>
          <p:cNvGrpSpPr/>
          <p:nvPr/>
        </p:nvGrpSpPr>
        <p:grpSpPr>
          <a:xfrm>
            <a:off x="361950" y="1371600"/>
            <a:ext cx="8630569" cy="3886200"/>
            <a:chOff x="495300" y="2590800"/>
            <a:chExt cx="8630569" cy="3886200"/>
          </a:xfrm>
        </p:grpSpPr>
        <p:graphicFrame>
          <p:nvGraphicFramePr>
            <p:cNvPr id="6" name="Chart 5"/>
            <p:cNvGraphicFramePr/>
            <p:nvPr/>
          </p:nvGraphicFramePr>
          <p:xfrm>
            <a:off x="800100" y="2590800"/>
            <a:ext cx="7467600" cy="388620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2904746" y="3283803"/>
              <a:ext cx="2238754" cy="830997"/>
            </a:xfrm>
            <a:prstGeom prst="rect">
              <a:avLst/>
            </a:prstGeom>
            <a:solidFill>
              <a:schemeClr val="bg1"/>
            </a:solidFill>
          </p:spPr>
          <p:txBody>
            <a:bodyPr wrap="none" rtlCol="0" anchor="ctr" anchorCtr="0">
              <a:spAutoFit/>
            </a:bodyPr>
            <a:lstStyle/>
            <a:p>
              <a:pPr algn="ctr"/>
              <a:r>
                <a:rPr lang="en-US" sz="2400" b="1" dirty="0" smtClean="0">
                  <a:solidFill>
                    <a:schemeClr val="accent6"/>
                  </a:solidFill>
                </a:rPr>
                <a:t>Prototypical</a:t>
              </a:r>
            </a:p>
            <a:p>
              <a:pPr algn="ctr"/>
              <a:r>
                <a:rPr lang="en-US" sz="2400" b="1" dirty="0" smtClean="0">
                  <a:solidFill>
                    <a:schemeClr val="accent6"/>
                  </a:solidFill>
                </a:rPr>
                <a:t>value advertiser</a:t>
              </a:r>
              <a:endParaRPr lang="en-US" sz="2400" dirty="0" smtClean="0">
                <a:solidFill>
                  <a:schemeClr val="accent6"/>
                </a:solidFill>
              </a:endParaRPr>
            </a:p>
          </p:txBody>
        </p:sp>
        <p:sp>
          <p:nvSpPr>
            <p:cNvPr id="8" name="TextBox 7"/>
            <p:cNvSpPr txBox="1"/>
            <p:nvPr/>
          </p:nvSpPr>
          <p:spPr>
            <a:xfrm>
              <a:off x="6616374" y="3657600"/>
              <a:ext cx="2299026" cy="830997"/>
            </a:xfrm>
            <a:prstGeom prst="rect">
              <a:avLst/>
            </a:prstGeom>
            <a:solidFill>
              <a:schemeClr val="bg1"/>
            </a:solidFill>
          </p:spPr>
          <p:txBody>
            <a:bodyPr wrap="none" rtlCol="0" anchor="ctr" anchorCtr="0">
              <a:spAutoFit/>
            </a:bodyPr>
            <a:lstStyle/>
            <a:p>
              <a:pPr algn="ctr"/>
              <a:r>
                <a:rPr lang="en-US" sz="2400" b="1" dirty="0" smtClean="0">
                  <a:solidFill>
                    <a:schemeClr val="accent5"/>
                  </a:solidFill>
                </a:rPr>
                <a:t>Prototypical</a:t>
              </a:r>
            </a:p>
            <a:p>
              <a:pPr algn="ctr"/>
              <a:r>
                <a:rPr lang="en-US" sz="2400" b="1" dirty="0" smtClean="0">
                  <a:solidFill>
                    <a:schemeClr val="accent5"/>
                  </a:solidFill>
                </a:rPr>
                <a:t>brand advertiser</a:t>
              </a:r>
              <a:endParaRPr lang="en-US" sz="2400" dirty="0" smtClean="0">
                <a:solidFill>
                  <a:schemeClr val="accent5"/>
                </a:solidFill>
              </a:endParaRPr>
            </a:p>
          </p:txBody>
        </p:sp>
        <p:sp>
          <p:nvSpPr>
            <p:cNvPr id="10" name="TextBox 9"/>
            <p:cNvSpPr txBox="1"/>
            <p:nvPr/>
          </p:nvSpPr>
          <p:spPr>
            <a:xfrm>
              <a:off x="495300" y="3516314"/>
              <a:ext cx="615553" cy="2035173"/>
            </a:xfrm>
            <a:prstGeom prst="rect">
              <a:avLst/>
            </a:prstGeom>
            <a:noFill/>
          </p:spPr>
          <p:txBody>
            <a:bodyPr vert="vert270" wrap="none" rtlCol="0" anchor="ctr" anchorCtr="0">
              <a:spAutoFit/>
            </a:bodyPr>
            <a:lstStyle/>
            <a:p>
              <a:pPr algn="ctr"/>
              <a:r>
                <a:rPr lang="en-US" sz="2800" b="1" dirty="0" smtClean="0"/>
                <a:t>Bidder utility</a:t>
              </a:r>
              <a:endParaRPr lang="en-US" sz="2800" dirty="0" smtClean="0"/>
            </a:p>
          </p:txBody>
        </p:sp>
        <p:sp>
          <p:nvSpPr>
            <p:cNvPr id="11" name="TextBox 10"/>
            <p:cNvSpPr txBox="1"/>
            <p:nvPr/>
          </p:nvSpPr>
          <p:spPr>
            <a:xfrm>
              <a:off x="7448550" y="4876800"/>
              <a:ext cx="1677319" cy="954107"/>
            </a:xfrm>
            <a:prstGeom prst="rect">
              <a:avLst/>
            </a:prstGeom>
            <a:noFill/>
          </p:spPr>
          <p:txBody>
            <a:bodyPr vert="horz" wrap="none" rtlCol="0" anchor="ctr" anchorCtr="0">
              <a:spAutoFit/>
            </a:bodyPr>
            <a:lstStyle/>
            <a:p>
              <a:pPr algn="ctr"/>
              <a:r>
                <a:rPr lang="en-US" sz="2800" b="1" dirty="0" smtClean="0"/>
                <a:t>Rank</a:t>
              </a:r>
            </a:p>
            <a:p>
              <a:pPr algn="ctr"/>
              <a:r>
                <a:rPr lang="en-US" sz="2800" b="1" dirty="0" smtClean="0"/>
                <a:t>percentile</a:t>
              </a:r>
              <a:endParaRPr lang="en-US" sz="2800" dirty="0" smtClean="0"/>
            </a:p>
          </p:txBody>
        </p:sp>
      </p:grpSp>
      <p:sp>
        <p:nvSpPr>
          <p:cNvPr id="15" name="Title 1"/>
          <p:cNvSpPr>
            <a:spLocks noGrp="1"/>
          </p:cNvSpPr>
          <p:nvPr>
            <p:ph type="title"/>
          </p:nvPr>
        </p:nvSpPr>
        <p:spPr>
          <a:xfrm>
            <a:off x="0" y="274638"/>
            <a:ext cx="9144000" cy="868362"/>
          </a:xfrm>
        </p:spPr>
        <p:txBody>
          <a:bodyPr>
            <a:noAutofit/>
          </a:bodyPr>
          <a:lstStyle/>
          <a:p>
            <a:r>
              <a:rPr lang="en-US" sz="4000" dirty="0" smtClean="0"/>
              <a:t>Heterogeneous bidder preferences</a:t>
            </a:r>
            <a:endParaRPr lang="en-US" sz="4000" dirty="0"/>
          </a:p>
        </p:txBody>
      </p:sp>
    </p:spTree>
  </p:cSld>
  <p:clrMapOvr>
    <a:masterClrMapping/>
  </p:clrMapOvr>
  <p:transition>
    <p:fad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72"/>
          <p:cNvSpPr>
            <a:spLocks noGrp="1"/>
          </p:cNvSpPr>
          <p:nvPr>
            <p:ph type="title"/>
          </p:nvPr>
        </p:nvSpPr>
        <p:spPr>
          <a:xfrm>
            <a:off x="457200" y="274638"/>
            <a:ext cx="8229600" cy="792162"/>
          </a:xfrm>
        </p:spPr>
        <p:txBody>
          <a:bodyPr/>
          <a:lstStyle/>
          <a:p>
            <a:r>
              <a:rPr lang="en-US" dirty="0" smtClean="0"/>
              <a:t>Mechanisms we compared</a:t>
            </a:r>
            <a:endParaRPr lang="en-US" dirty="0"/>
          </a:p>
        </p:txBody>
      </p:sp>
      <p:grpSp>
        <p:nvGrpSpPr>
          <p:cNvPr id="2" name="Group 67"/>
          <p:cNvGrpSpPr/>
          <p:nvPr/>
        </p:nvGrpSpPr>
        <p:grpSpPr>
          <a:xfrm>
            <a:off x="168350" y="1295400"/>
            <a:ext cx="8807301" cy="4267200"/>
            <a:chOff x="260499" y="1295400"/>
            <a:chExt cx="8807301" cy="4267200"/>
          </a:xfrm>
        </p:grpSpPr>
        <p:sp>
          <p:nvSpPr>
            <p:cNvPr id="21" name="TextBox 20"/>
            <p:cNvSpPr txBox="1"/>
            <p:nvPr/>
          </p:nvSpPr>
          <p:spPr>
            <a:xfrm>
              <a:off x="1096150" y="3210316"/>
              <a:ext cx="1770100" cy="830997"/>
            </a:xfrm>
            <a:prstGeom prst="rect">
              <a:avLst/>
            </a:prstGeom>
            <a:noFill/>
            <a:ln w="22225">
              <a:noFill/>
            </a:ln>
          </p:spPr>
          <p:txBody>
            <a:bodyPr wrap="none" rtlCol="0" anchor="ctr" anchorCtr="0">
              <a:spAutoFit/>
            </a:bodyPr>
            <a:lstStyle/>
            <a:p>
              <a:pPr algn="ctr"/>
              <a:r>
                <a:rPr lang="en-US" sz="2400" b="1" dirty="0" smtClean="0">
                  <a:solidFill>
                    <a:schemeClr val="accent2"/>
                  </a:solidFill>
                </a:rPr>
                <a:t>Inexpressive</a:t>
              </a:r>
            </a:p>
            <a:p>
              <a:pPr algn="ctr"/>
              <a:r>
                <a:rPr lang="en-US" sz="2400" b="1" dirty="0" smtClean="0">
                  <a:solidFill>
                    <a:schemeClr val="accent2"/>
                  </a:solidFill>
                </a:rPr>
                <a:t>mechanism</a:t>
              </a:r>
              <a:endParaRPr lang="en-US" sz="2400" b="1" dirty="0">
                <a:solidFill>
                  <a:schemeClr val="accent2"/>
                </a:solidFill>
              </a:endParaRPr>
            </a:p>
          </p:txBody>
        </p:sp>
        <p:grpSp>
          <p:nvGrpSpPr>
            <p:cNvPr id="3" name="Group 32"/>
            <p:cNvGrpSpPr>
              <a:grpSpLocks noChangeAspect="1"/>
            </p:cNvGrpSpPr>
            <p:nvPr/>
          </p:nvGrpSpPr>
          <p:grpSpPr>
            <a:xfrm>
              <a:off x="1267669" y="4089645"/>
              <a:ext cx="1427062" cy="1463040"/>
              <a:chOff x="837438" y="5018294"/>
              <a:chExt cx="1210495" cy="1241012"/>
            </a:xfrm>
          </p:grpSpPr>
          <p:grpSp>
            <p:nvGrpSpPr>
              <p:cNvPr id="4" name="Group 37"/>
              <p:cNvGrpSpPr/>
              <p:nvPr/>
            </p:nvGrpSpPr>
            <p:grpSpPr>
              <a:xfrm>
                <a:off x="837438" y="5018294"/>
                <a:ext cx="1210495" cy="1241012"/>
                <a:chOff x="7243353" y="5105400"/>
                <a:chExt cx="1210495" cy="1241012"/>
              </a:xfrm>
            </p:grpSpPr>
            <p:sp>
              <p:nvSpPr>
                <p:cNvPr id="26" name="Rectangle 25"/>
                <p:cNvSpPr>
                  <a:spLocks noChangeAspect="1"/>
                </p:cNvSpPr>
                <p:nvPr/>
              </p:nvSpPr>
              <p:spPr>
                <a:xfrm>
                  <a:off x="7243353" y="5105400"/>
                  <a:ext cx="1210495" cy="27934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tx2"/>
                    </a:solidFill>
                  </a:endParaRPr>
                </a:p>
              </p:txBody>
            </p:sp>
            <p:sp>
              <p:nvSpPr>
                <p:cNvPr id="27" name="Rectangle 26"/>
                <p:cNvSpPr>
                  <a:spLocks noChangeAspect="1"/>
                </p:cNvSpPr>
                <p:nvPr/>
              </p:nvSpPr>
              <p:spPr>
                <a:xfrm>
                  <a:off x="7243353" y="5425955"/>
                  <a:ext cx="1210495" cy="27934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tx2"/>
                    </a:solidFill>
                  </a:endParaRPr>
                </a:p>
              </p:txBody>
            </p:sp>
            <p:sp>
              <p:nvSpPr>
                <p:cNvPr id="28" name="Rectangle 27"/>
                <p:cNvSpPr>
                  <a:spLocks noChangeAspect="1"/>
                </p:cNvSpPr>
                <p:nvPr/>
              </p:nvSpPr>
              <p:spPr>
                <a:xfrm>
                  <a:off x="7243353" y="5746510"/>
                  <a:ext cx="1210495" cy="27934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tx2"/>
                    </a:solidFill>
                  </a:endParaRPr>
                </a:p>
              </p:txBody>
            </p:sp>
            <p:sp>
              <p:nvSpPr>
                <p:cNvPr id="29" name="Rectangle 28"/>
                <p:cNvSpPr>
                  <a:spLocks noChangeAspect="1"/>
                </p:cNvSpPr>
                <p:nvPr/>
              </p:nvSpPr>
              <p:spPr>
                <a:xfrm>
                  <a:off x="7243353" y="6067066"/>
                  <a:ext cx="1210495" cy="27934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tx2"/>
                    </a:solidFill>
                  </a:endParaRPr>
                </a:p>
              </p:txBody>
            </p:sp>
          </p:grpSp>
          <p:sp>
            <p:nvSpPr>
              <p:cNvPr id="25" name="Rectangle 24"/>
              <p:cNvSpPr>
                <a:spLocks noChangeAspect="1"/>
              </p:cNvSpPr>
              <p:nvPr/>
            </p:nvSpPr>
            <p:spPr>
              <a:xfrm>
                <a:off x="1046392" y="5257800"/>
                <a:ext cx="792586" cy="76200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chemeClr val="accent2"/>
                    </a:solidFill>
                  </a:rPr>
                  <a:t>$4</a:t>
                </a:r>
                <a:endParaRPr lang="en-US" sz="3600" b="1" dirty="0">
                  <a:solidFill>
                    <a:schemeClr val="accent2"/>
                  </a:solidFill>
                </a:endParaRPr>
              </a:p>
            </p:txBody>
          </p:sp>
        </p:grpSp>
        <p:grpSp>
          <p:nvGrpSpPr>
            <p:cNvPr id="5" name="Group 30"/>
            <p:cNvGrpSpPr/>
            <p:nvPr/>
          </p:nvGrpSpPr>
          <p:grpSpPr>
            <a:xfrm>
              <a:off x="260499" y="3555853"/>
              <a:ext cx="932641" cy="2006747"/>
              <a:chOff x="31899" y="2009287"/>
              <a:chExt cx="932641" cy="2006747"/>
            </a:xfrm>
          </p:grpSpPr>
          <p:sp>
            <p:nvSpPr>
              <p:cNvPr id="42" name="Rectangle 41"/>
              <p:cNvSpPr>
                <a:spLocks noChangeAspect="1"/>
              </p:cNvSpPr>
              <p:nvPr/>
            </p:nvSpPr>
            <p:spPr>
              <a:xfrm>
                <a:off x="31899" y="2009287"/>
                <a:ext cx="932641" cy="5053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schemeClr val="tx1"/>
                    </a:solidFill>
                  </a:rPr>
                  <a:t>Rank</a:t>
                </a:r>
                <a:endParaRPr lang="en-US" sz="2400" dirty="0">
                  <a:solidFill>
                    <a:schemeClr val="tx1"/>
                  </a:solidFill>
                </a:endParaRPr>
              </a:p>
            </p:txBody>
          </p:sp>
          <p:sp>
            <p:nvSpPr>
              <p:cNvPr id="46" name="Rectangle 45"/>
              <p:cNvSpPr>
                <a:spLocks noChangeAspect="1"/>
              </p:cNvSpPr>
              <p:nvPr/>
            </p:nvSpPr>
            <p:spPr>
              <a:xfrm>
                <a:off x="420473" y="3646702"/>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4</a:t>
                </a:r>
                <a:endParaRPr lang="en-US" sz="2400" dirty="0">
                  <a:solidFill>
                    <a:schemeClr val="tx1"/>
                  </a:solidFill>
                </a:endParaRPr>
              </a:p>
            </p:txBody>
          </p:sp>
          <p:sp>
            <p:nvSpPr>
              <p:cNvPr id="48" name="Rectangle 47"/>
              <p:cNvSpPr>
                <a:spLocks noChangeAspect="1"/>
              </p:cNvSpPr>
              <p:nvPr/>
            </p:nvSpPr>
            <p:spPr>
              <a:xfrm>
                <a:off x="420473" y="3269503"/>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3</a:t>
                </a:r>
                <a:endParaRPr lang="en-US" sz="2400" dirty="0">
                  <a:solidFill>
                    <a:schemeClr val="tx1"/>
                  </a:solidFill>
                </a:endParaRPr>
              </a:p>
            </p:txBody>
          </p:sp>
          <p:sp>
            <p:nvSpPr>
              <p:cNvPr id="49" name="Rectangle 48"/>
              <p:cNvSpPr>
                <a:spLocks noChangeAspect="1"/>
              </p:cNvSpPr>
              <p:nvPr/>
            </p:nvSpPr>
            <p:spPr>
              <a:xfrm>
                <a:off x="420473" y="2892303"/>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2</a:t>
                </a:r>
                <a:endParaRPr lang="en-US" sz="2400" dirty="0">
                  <a:solidFill>
                    <a:schemeClr val="tx1"/>
                  </a:solidFill>
                </a:endParaRPr>
              </a:p>
            </p:txBody>
          </p:sp>
          <p:sp>
            <p:nvSpPr>
              <p:cNvPr id="50" name="Rectangle 49"/>
              <p:cNvSpPr>
                <a:spLocks noChangeAspect="1"/>
              </p:cNvSpPr>
              <p:nvPr/>
            </p:nvSpPr>
            <p:spPr>
              <a:xfrm>
                <a:off x="420473" y="2515103"/>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1</a:t>
                </a:r>
                <a:endParaRPr lang="en-US" sz="2400" dirty="0">
                  <a:solidFill>
                    <a:schemeClr val="tx1"/>
                  </a:solidFill>
                </a:endParaRPr>
              </a:p>
            </p:txBody>
          </p:sp>
        </p:grpSp>
        <p:grpSp>
          <p:nvGrpSpPr>
            <p:cNvPr id="6" name="Group 67"/>
            <p:cNvGrpSpPr/>
            <p:nvPr/>
          </p:nvGrpSpPr>
          <p:grpSpPr>
            <a:xfrm>
              <a:off x="4167793" y="3211683"/>
              <a:ext cx="1649811" cy="2339634"/>
              <a:chOff x="4226289" y="2909022"/>
              <a:chExt cx="1649811" cy="2339634"/>
            </a:xfrm>
          </p:grpSpPr>
          <p:sp>
            <p:nvSpPr>
              <p:cNvPr id="20" name="TextBox 19"/>
              <p:cNvSpPr txBox="1"/>
              <p:nvPr/>
            </p:nvSpPr>
            <p:spPr>
              <a:xfrm>
                <a:off x="4226289" y="2909022"/>
                <a:ext cx="1649811" cy="830997"/>
              </a:xfrm>
              <a:prstGeom prst="rect">
                <a:avLst/>
              </a:prstGeom>
              <a:noFill/>
              <a:ln w="22225">
                <a:noFill/>
              </a:ln>
            </p:spPr>
            <p:txBody>
              <a:bodyPr wrap="none" rtlCol="0" anchor="ctr" anchorCtr="0">
                <a:spAutoFit/>
              </a:bodyPr>
              <a:lstStyle/>
              <a:p>
                <a:pPr algn="ctr"/>
                <a:r>
                  <a:rPr lang="en-US" sz="2400" b="1" dirty="0" smtClean="0">
                    <a:solidFill>
                      <a:schemeClr val="tx2"/>
                    </a:solidFill>
                  </a:rPr>
                  <a:t>Premium</a:t>
                </a:r>
              </a:p>
              <a:p>
                <a:pPr algn="ctr"/>
                <a:r>
                  <a:rPr lang="en-US" sz="2400" b="1" dirty="0" smtClean="0">
                    <a:solidFill>
                      <a:schemeClr val="tx2"/>
                    </a:solidFill>
                  </a:rPr>
                  <a:t>mechanism</a:t>
                </a:r>
                <a:endParaRPr lang="en-US" sz="2400" b="1" dirty="0">
                  <a:solidFill>
                    <a:schemeClr val="tx2"/>
                  </a:solidFill>
                </a:endParaRPr>
              </a:p>
            </p:txBody>
          </p:sp>
          <p:grpSp>
            <p:nvGrpSpPr>
              <p:cNvPr id="7" name="Group 50"/>
              <p:cNvGrpSpPr/>
              <p:nvPr/>
            </p:nvGrpSpPr>
            <p:grpSpPr>
              <a:xfrm>
                <a:off x="4348614" y="3788349"/>
                <a:ext cx="1424397" cy="1460307"/>
                <a:chOff x="1035287" y="2555727"/>
                <a:chExt cx="1424397" cy="1460307"/>
              </a:xfrm>
            </p:grpSpPr>
            <p:sp>
              <p:nvSpPr>
                <p:cNvPr id="30" name="Rectangle 29"/>
                <p:cNvSpPr>
                  <a:spLocks noChangeAspect="1"/>
                </p:cNvSpPr>
                <p:nvPr/>
              </p:nvSpPr>
              <p:spPr>
                <a:xfrm>
                  <a:off x="1035287" y="2555727"/>
                  <a:ext cx="1424397" cy="3287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tx2"/>
                      </a:solidFill>
                    </a:rPr>
                    <a:t>$5</a:t>
                  </a:r>
                  <a:endParaRPr lang="en-US" sz="2400" b="1" dirty="0">
                    <a:solidFill>
                      <a:schemeClr val="tx2"/>
                    </a:solidFill>
                  </a:endParaRPr>
                </a:p>
              </p:txBody>
            </p:sp>
            <p:sp>
              <p:nvSpPr>
                <p:cNvPr id="33" name="Rectangle 32"/>
                <p:cNvSpPr>
                  <a:spLocks noChangeAspect="1"/>
                </p:cNvSpPr>
                <p:nvPr/>
              </p:nvSpPr>
              <p:spPr>
                <a:xfrm>
                  <a:off x="1035287" y="2932926"/>
                  <a:ext cx="1424397" cy="3287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tx2"/>
                    </a:solidFill>
                  </a:endParaRPr>
                </a:p>
              </p:txBody>
            </p:sp>
            <p:sp>
              <p:nvSpPr>
                <p:cNvPr id="34" name="Rectangle 33"/>
                <p:cNvSpPr>
                  <a:spLocks noChangeAspect="1"/>
                </p:cNvSpPr>
                <p:nvPr/>
              </p:nvSpPr>
              <p:spPr>
                <a:xfrm>
                  <a:off x="1035287" y="3310125"/>
                  <a:ext cx="1424397" cy="3287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tx2"/>
                    </a:solidFill>
                  </a:endParaRPr>
                </a:p>
              </p:txBody>
            </p:sp>
            <p:sp>
              <p:nvSpPr>
                <p:cNvPr id="35" name="Rectangle 34"/>
                <p:cNvSpPr>
                  <a:spLocks noChangeAspect="1"/>
                </p:cNvSpPr>
                <p:nvPr/>
              </p:nvSpPr>
              <p:spPr>
                <a:xfrm>
                  <a:off x="1035287" y="3687326"/>
                  <a:ext cx="1424397" cy="3287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400" b="1" dirty="0">
                    <a:solidFill>
                      <a:schemeClr val="tx2"/>
                    </a:solidFill>
                  </a:endParaRPr>
                </a:p>
              </p:txBody>
            </p:sp>
            <p:sp>
              <p:nvSpPr>
                <p:cNvPr id="32" name="Rectangle 31"/>
                <p:cNvSpPr>
                  <a:spLocks noChangeAspect="1"/>
                </p:cNvSpPr>
                <p:nvPr/>
              </p:nvSpPr>
              <p:spPr>
                <a:xfrm>
                  <a:off x="1281164" y="3221823"/>
                  <a:ext cx="932641" cy="5053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chemeClr val="tx2"/>
                      </a:solidFill>
                    </a:rPr>
                    <a:t>$4</a:t>
                  </a:r>
                  <a:endParaRPr lang="en-US" sz="2800" b="1" dirty="0">
                    <a:solidFill>
                      <a:schemeClr val="tx2"/>
                    </a:solidFill>
                  </a:endParaRPr>
                </a:p>
              </p:txBody>
            </p:sp>
          </p:grpSp>
        </p:grpSp>
        <p:grpSp>
          <p:nvGrpSpPr>
            <p:cNvPr id="8" name="Group 35"/>
            <p:cNvGrpSpPr/>
            <p:nvPr/>
          </p:nvGrpSpPr>
          <p:grpSpPr>
            <a:xfrm>
              <a:off x="3707963" y="4061669"/>
              <a:ext cx="155492" cy="1500931"/>
              <a:chOff x="420473" y="5040601"/>
              <a:chExt cx="155492" cy="1500931"/>
            </a:xfrm>
          </p:grpSpPr>
          <p:sp>
            <p:nvSpPr>
              <p:cNvPr id="53" name="Rectangle 52"/>
              <p:cNvSpPr>
                <a:spLocks noChangeAspect="1"/>
              </p:cNvSpPr>
              <p:nvPr/>
            </p:nvSpPr>
            <p:spPr>
              <a:xfrm>
                <a:off x="420473" y="6172200"/>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4</a:t>
                </a:r>
                <a:endParaRPr lang="en-US" sz="2400" dirty="0">
                  <a:solidFill>
                    <a:schemeClr val="tx1"/>
                  </a:solidFill>
                </a:endParaRPr>
              </a:p>
            </p:txBody>
          </p:sp>
          <p:sp>
            <p:nvSpPr>
              <p:cNvPr id="54" name="Rectangle 53"/>
              <p:cNvSpPr>
                <a:spLocks noChangeAspect="1"/>
              </p:cNvSpPr>
              <p:nvPr/>
            </p:nvSpPr>
            <p:spPr>
              <a:xfrm>
                <a:off x="420473" y="5795001"/>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3</a:t>
                </a:r>
                <a:endParaRPr lang="en-US" sz="2400" dirty="0">
                  <a:solidFill>
                    <a:schemeClr val="tx1"/>
                  </a:solidFill>
                </a:endParaRPr>
              </a:p>
            </p:txBody>
          </p:sp>
          <p:sp>
            <p:nvSpPr>
              <p:cNvPr id="55" name="Rectangle 54"/>
              <p:cNvSpPr>
                <a:spLocks noChangeAspect="1"/>
              </p:cNvSpPr>
              <p:nvPr/>
            </p:nvSpPr>
            <p:spPr>
              <a:xfrm>
                <a:off x="420473" y="5417801"/>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2</a:t>
                </a:r>
                <a:endParaRPr lang="en-US" sz="2400" dirty="0">
                  <a:solidFill>
                    <a:schemeClr val="tx1"/>
                  </a:solidFill>
                </a:endParaRPr>
              </a:p>
            </p:txBody>
          </p:sp>
          <p:sp>
            <p:nvSpPr>
              <p:cNvPr id="56" name="Rectangle 55"/>
              <p:cNvSpPr>
                <a:spLocks noChangeAspect="1"/>
              </p:cNvSpPr>
              <p:nvPr/>
            </p:nvSpPr>
            <p:spPr>
              <a:xfrm>
                <a:off x="420473" y="5040601"/>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1</a:t>
                </a:r>
                <a:endParaRPr lang="en-US" sz="2400" dirty="0">
                  <a:solidFill>
                    <a:schemeClr val="tx1"/>
                  </a:solidFill>
                </a:endParaRPr>
              </a:p>
            </p:txBody>
          </p:sp>
        </p:grpSp>
        <p:grpSp>
          <p:nvGrpSpPr>
            <p:cNvPr id="9" name="Group 71"/>
            <p:cNvGrpSpPr/>
            <p:nvPr/>
          </p:nvGrpSpPr>
          <p:grpSpPr>
            <a:xfrm>
              <a:off x="6662627" y="3211683"/>
              <a:ext cx="2405173" cy="2350917"/>
              <a:chOff x="6662627" y="2906883"/>
              <a:chExt cx="2405173" cy="2350917"/>
            </a:xfrm>
          </p:grpSpPr>
          <p:grpSp>
            <p:nvGrpSpPr>
              <p:cNvPr id="10" name="Group 68"/>
              <p:cNvGrpSpPr/>
              <p:nvPr/>
            </p:nvGrpSpPr>
            <p:grpSpPr>
              <a:xfrm>
                <a:off x="6803974" y="2906883"/>
                <a:ext cx="2263826" cy="2339634"/>
                <a:chOff x="6803974" y="2918166"/>
                <a:chExt cx="2263826" cy="2339634"/>
              </a:xfrm>
            </p:grpSpPr>
            <p:sp>
              <p:nvSpPr>
                <p:cNvPr id="58" name="TextBox 57"/>
                <p:cNvSpPr txBox="1"/>
                <p:nvPr/>
              </p:nvSpPr>
              <p:spPr>
                <a:xfrm>
                  <a:off x="6803974" y="2918166"/>
                  <a:ext cx="2263826" cy="830997"/>
                </a:xfrm>
                <a:prstGeom prst="rect">
                  <a:avLst/>
                </a:prstGeom>
                <a:noFill/>
                <a:ln w="22225">
                  <a:noFill/>
                </a:ln>
              </p:spPr>
              <p:txBody>
                <a:bodyPr wrap="none" rtlCol="0" anchor="ctr" anchorCtr="0">
                  <a:spAutoFit/>
                </a:bodyPr>
                <a:lstStyle/>
                <a:p>
                  <a:pPr algn="ctr"/>
                  <a:r>
                    <a:rPr lang="en-US" sz="2400" b="1" dirty="0" smtClean="0">
                      <a:solidFill>
                        <a:schemeClr val="accent6">
                          <a:lumMod val="50000"/>
                        </a:schemeClr>
                      </a:solidFill>
                    </a:rPr>
                    <a:t>Fully expressive </a:t>
                  </a:r>
                </a:p>
                <a:p>
                  <a:pPr algn="ctr"/>
                  <a:r>
                    <a:rPr lang="en-US" sz="2400" b="1" dirty="0" smtClean="0">
                      <a:solidFill>
                        <a:schemeClr val="accent6">
                          <a:lumMod val="50000"/>
                        </a:schemeClr>
                      </a:solidFill>
                    </a:rPr>
                    <a:t>mechanism</a:t>
                  </a:r>
                  <a:endParaRPr lang="en-US" sz="2400" b="1" dirty="0">
                    <a:solidFill>
                      <a:schemeClr val="accent6">
                        <a:lumMod val="50000"/>
                      </a:schemeClr>
                    </a:solidFill>
                  </a:endParaRPr>
                </a:p>
              </p:txBody>
            </p:sp>
            <p:grpSp>
              <p:nvGrpSpPr>
                <p:cNvPr id="11" name="Group 64"/>
                <p:cNvGrpSpPr/>
                <p:nvPr/>
              </p:nvGrpSpPr>
              <p:grpSpPr>
                <a:xfrm>
                  <a:off x="7223689" y="3797493"/>
                  <a:ext cx="1424397" cy="1460307"/>
                  <a:chOff x="7140078" y="3797493"/>
                  <a:chExt cx="1424397" cy="1460307"/>
                </a:xfrm>
              </p:grpSpPr>
              <p:sp>
                <p:nvSpPr>
                  <p:cNvPr id="60" name="Rectangle 59"/>
                  <p:cNvSpPr>
                    <a:spLocks noChangeAspect="1"/>
                  </p:cNvSpPr>
                  <p:nvPr/>
                </p:nvSpPr>
                <p:spPr>
                  <a:xfrm>
                    <a:off x="7140078" y="3797493"/>
                    <a:ext cx="1424397" cy="3287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accent6">
                            <a:lumMod val="50000"/>
                          </a:schemeClr>
                        </a:solidFill>
                      </a:rPr>
                      <a:t>$5</a:t>
                    </a:r>
                    <a:endParaRPr lang="en-US" sz="2400" b="1" dirty="0">
                      <a:solidFill>
                        <a:schemeClr val="accent6">
                          <a:lumMod val="50000"/>
                        </a:schemeClr>
                      </a:solidFill>
                    </a:endParaRPr>
                  </a:p>
                </p:txBody>
              </p:sp>
              <p:sp>
                <p:nvSpPr>
                  <p:cNvPr id="61" name="Rectangle 60"/>
                  <p:cNvSpPr>
                    <a:spLocks noChangeAspect="1"/>
                  </p:cNvSpPr>
                  <p:nvPr/>
                </p:nvSpPr>
                <p:spPr>
                  <a:xfrm>
                    <a:off x="7140078" y="4174692"/>
                    <a:ext cx="1424397" cy="3287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accent6">
                            <a:lumMod val="50000"/>
                          </a:schemeClr>
                        </a:solidFill>
                      </a:rPr>
                      <a:t>$4</a:t>
                    </a:r>
                    <a:endParaRPr lang="en-US" sz="2400" b="1" dirty="0">
                      <a:solidFill>
                        <a:schemeClr val="accent6">
                          <a:lumMod val="50000"/>
                        </a:schemeClr>
                      </a:solidFill>
                    </a:endParaRPr>
                  </a:p>
                </p:txBody>
              </p:sp>
              <p:sp>
                <p:nvSpPr>
                  <p:cNvPr id="62" name="Rectangle 61"/>
                  <p:cNvSpPr>
                    <a:spLocks noChangeAspect="1"/>
                  </p:cNvSpPr>
                  <p:nvPr/>
                </p:nvSpPr>
                <p:spPr>
                  <a:xfrm>
                    <a:off x="7140078" y="4551891"/>
                    <a:ext cx="1424397" cy="3287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accent6">
                            <a:lumMod val="50000"/>
                          </a:schemeClr>
                        </a:solidFill>
                      </a:rPr>
                      <a:t>$3</a:t>
                    </a:r>
                    <a:endParaRPr lang="en-US" sz="2400" b="1" dirty="0">
                      <a:solidFill>
                        <a:schemeClr val="accent6">
                          <a:lumMod val="50000"/>
                        </a:schemeClr>
                      </a:solidFill>
                    </a:endParaRPr>
                  </a:p>
                </p:txBody>
              </p:sp>
              <p:sp>
                <p:nvSpPr>
                  <p:cNvPr id="63" name="Rectangle 62"/>
                  <p:cNvSpPr>
                    <a:spLocks noChangeAspect="1"/>
                  </p:cNvSpPr>
                  <p:nvPr/>
                </p:nvSpPr>
                <p:spPr>
                  <a:xfrm>
                    <a:off x="7140078" y="4929092"/>
                    <a:ext cx="1424397" cy="3287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accent6">
                            <a:lumMod val="50000"/>
                          </a:schemeClr>
                        </a:solidFill>
                      </a:rPr>
                      <a:t>$2</a:t>
                    </a:r>
                    <a:endParaRPr lang="en-US" sz="2400" b="1" dirty="0">
                      <a:solidFill>
                        <a:schemeClr val="accent6">
                          <a:lumMod val="50000"/>
                        </a:schemeClr>
                      </a:solidFill>
                    </a:endParaRPr>
                  </a:p>
                </p:txBody>
              </p:sp>
            </p:grpSp>
          </p:grpSp>
          <p:grpSp>
            <p:nvGrpSpPr>
              <p:cNvPr id="12" name="Group 35"/>
              <p:cNvGrpSpPr/>
              <p:nvPr/>
            </p:nvGrpSpPr>
            <p:grpSpPr>
              <a:xfrm>
                <a:off x="6662627" y="3756869"/>
                <a:ext cx="155492" cy="1500931"/>
                <a:chOff x="420473" y="5040601"/>
                <a:chExt cx="155492" cy="1500931"/>
              </a:xfrm>
            </p:grpSpPr>
            <p:sp>
              <p:nvSpPr>
                <p:cNvPr id="45" name="Rectangle 44"/>
                <p:cNvSpPr>
                  <a:spLocks noChangeAspect="1"/>
                </p:cNvSpPr>
                <p:nvPr/>
              </p:nvSpPr>
              <p:spPr>
                <a:xfrm>
                  <a:off x="420473" y="6172200"/>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4</a:t>
                  </a:r>
                  <a:endParaRPr lang="en-US" sz="2400" dirty="0">
                    <a:solidFill>
                      <a:schemeClr val="tx1"/>
                    </a:solidFill>
                  </a:endParaRPr>
                </a:p>
              </p:txBody>
            </p:sp>
            <p:sp>
              <p:nvSpPr>
                <p:cNvPr id="47" name="Rectangle 46"/>
                <p:cNvSpPr>
                  <a:spLocks noChangeAspect="1"/>
                </p:cNvSpPr>
                <p:nvPr/>
              </p:nvSpPr>
              <p:spPr>
                <a:xfrm>
                  <a:off x="420473" y="5795001"/>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3</a:t>
                  </a:r>
                  <a:endParaRPr lang="en-US" sz="2400" dirty="0">
                    <a:solidFill>
                      <a:schemeClr val="tx1"/>
                    </a:solidFill>
                  </a:endParaRPr>
                </a:p>
              </p:txBody>
            </p:sp>
            <p:sp>
              <p:nvSpPr>
                <p:cNvPr id="52" name="Rectangle 51"/>
                <p:cNvSpPr>
                  <a:spLocks noChangeAspect="1"/>
                </p:cNvSpPr>
                <p:nvPr/>
              </p:nvSpPr>
              <p:spPr>
                <a:xfrm>
                  <a:off x="420473" y="5417801"/>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2</a:t>
                  </a:r>
                  <a:endParaRPr lang="en-US" sz="2400" dirty="0">
                    <a:solidFill>
                      <a:schemeClr val="tx1"/>
                    </a:solidFill>
                  </a:endParaRPr>
                </a:p>
              </p:txBody>
            </p:sp>
            <p:sp>
              <p:nvSpPr>
                <p:cNvPr id="57" name="Rectangle 56"/>
                <p:cNvSpPr>
                  <a:spLocks noChangeAspect="1"/>
                </p:cNvSpPr>
                <p:nvPr/>
              </p:nvSpPr>
              <p:spPr>
                <a:xfrm>
                  <a:off x="420473" y="5040601"/>
                  <a:ext cx="155492" cy="3693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pPr algn="ctr"/>
                  <a:r>
                    <a:rPr lang="en-US" sz="2400" dirty="0" smtClean="0">
                      <a:solidFill>
                        <a:schemeClr val="tx1"/>
                      </a:solidFill>
                    </a:rPr>
                    <a:t>1</a:t>
                  </a:r>
                  <a:endParaRPr lang="en-US" sz="2400" dirty="0">
                    <a:solidFill>
                      <a:schemeClr val="tx1"/>
                    </a:solidFill>
                  </a:endParaRPr>
                </a:p>
              </p:txBody>
            </p:sp>
          </p:grpSp>
        </p:grpSp>
        <p:sp>
          <p:nvSpPr>
            <p:cNvPr id="51" name="TextBox 50"/>
            <p:cNvSpPr txBox="1"/>
            <p:nvPr/>
          </p:nvSpPr>
          <p:spPr>
            <a:xfrm>
              <a:off x="914400" y="1295400"/>
              <a:ext cx="2133600" cy="1384995"/>
            </a:xfrm>
            <a:prstGeom prst="rect">
              <a:avLst/>
            </a:prstGeom>
            <a:noFill/>
          </p:spPr>
          <p:txBody>
            <a:bodyPr wrap="square" rtlCol="0" anchor="ctr" anchorCtr="0">
              <a:spAutoFit/>
            </a:bodyPr>
            <a:lstStyle/>
            <a:p>
              <a:pPr algn="ctr"/>
              <a:r>
                <a:rPr lang="en-US" sz="2800" dirty="0" smtClean="0"/>
                <a:t>Google, </a:t>
              </a:r>
            </a:p>
            <a:p>
              <a:pPr algn="ctr"/>
              <a:r>
                <a:rPr lang="en-US" sz="2800" dirty="0" smtClean="0"/>
                <a:t>Yahoo!, </a:t>
              </a:r>
            </a:p>
            <a:p>
              <a:pPr algn="ctr"/>
              <a:r>
                <a:rPr lang="en-US" sz="2800" dirty="0" smtClean="0"/>
                <a:t>Microsoft, …</a:t>
              </a:r>
            </a:p>
          </p:txBody>
        </p:sp>
        <p:cxnSp>
          <p:nvCxnSpPr>
            <p:cNvPr id="64" name="Straight Arrow Connector 63"/>
            <p:cNvCxnSpPr>
              <a:stCxn id="51" idx="2"/>
            </p:cNvCxnSpPr>
            <p:nvPr/>
          </p:nvCxnSpPr>
          <p:spPr>
            <a:xfrm rot="5400000">
              <a:off x="1682304" y="2978497"/>
              <a:ext cx="596999"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3948662" y="1676400"/>
              <a:ext cx="2088072" cy="523220"/>
            </a:xfrm>
            <a:prstGeom prst="rect">
              <a:avLst/>
            </a:prstGeom>
            <a:noFill/>
          </p:spPr>
          <p:txBody>
            <a:bodyPr wrap="none" rtlCol="0" anchor="ctr" anchorCtr="0">
              <a:spAutoFit/>
            </a:bodyPr>
            <a:lstStyle/>
            <a:p>
              <a:pPr algn="ctr"/>
              <a:r>
                <a:rPr lang="en-US" sz="2800" dirty="0" smtClean="0"/>
                <a:t>Our proposal</a:t>
              </a:r>
            </a:p>
          </p:txBody>
        </p:sp>
        <p:cxnSp>
          <p:nvCxnSpPr>
            <p:cNvPr id="67" name="Straight Arrow Connector 66"/>
            <p:cNvCxnSpPr>
              <a:stCxn id="66" idx="2"/>
            </p:cNvCxnSpPr>
            <p:nvPr/>
          </p:nvCxnSpPr>
          <p:spPr>
            <a:xfrm rot="5400000">
              <a:off x="4491514" y="2700010"/>
              <a:ext cx="1001574"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65" name="Straight Arrow Connector 64"/>
          <p:cNvCxnSpPr/>
          <p:nvPr/>
        </p:nvCxnSpPr>
        <p:spPr>
          <a:xfrm>
            <a:off x="1905000" y="6400800"/>
            <a:ext cx="5943600" cy="1588"/>
          </a:xfrm>
          <a:prstGeom prst="straightConnector1">
            <a:avLst/>
          </a:prstGeom>
          <a:ln w="50800">
            <a:tailEnd type="triangle"/>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4191000" y="5715000"/>
            <a:ext cx="914400" cy="914400"/>
          </a:xfrm>
          <a:prstGeom prst="rect">
            <a:avLst/>
          </a:prstGeom>
          <a:noFill/>
        </p:spPr>
        <p:txBody>
          <a:bodyPr wrap="none" rtlCol="0" anchor="ctr" anchorCtr="0">
            <a:noAutofit/>
          </a:bodyPr>
          <a:lstStyle/>
          <a:p>
            <a:pPr algn="ctr"/>
            <a:r>
              <a:rPr lang="en-US" sz="2800" b="1" dirty="0" smtClean="0">
                <a:solidFill>
                  <a:schemeClr val="accent1"/>
                </a:solidFill>
              </a:rPr>
              <a:t>Expressiveness</a:t>
            </a:r>
          </a:p>
        </p:txBody>
      </p:sp>
    </p:spTree>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63562"/>
          </a:xfrm>
        </p:spPr>
        <p:txBody>
          <a:bodyPr>
            <a:normAutofit fontScale="90000"/>
          </a:bodyPr>
          <a:lstStyle/>
          <a:p>
            <a:endParaRPr lang="en-US" dirty="0"/>
          </a:p>
        </p:txBody>
      </p:sp>
      <p:grpSp>
        <p:nvGrpSpPr>
          <p:cNvPr id="3" name="Group 7"/>
          <p:cNvGrpSpPr/>
          <p:nvPr/>
        </p:nvGrpSpPr>
        <p:grpSpPr>
          <a:xfrm>
            <a:off x="457200" y="685800"/>
            <a:ext cx="8067675" cy="5473158"/>
            <a:chOff x="457200" y="1219200"/>
            <a:chExt cx="8067675" cy="5473158"/>
          </a:xfrm>
        </p:grpSpPr>
        <p:graphicFrame>
          <p:nvGraphicFramePr>
            <p:cNvPr id="4" name="Chart 3"/>
            <p:cNvGraphicFramePr/>
            <p:nvPr/>
          </p:nvGraphicFramePr>
          <p:xfrm>
            <a:off x="457200" y="1219200"/>
            <a:ext cx="8067675" cy="48387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2268500" y="5861361"/>
              <a:ext cx="1770100" cy="830997"/>
            </a:xfrm>
            <a:prstGeom prst="rect">
              <a:avLst/>
            </a:prstGeom>
            <a:noFill/>
          </p:spPr>
          <p:txBody>
            <a:bodyPr wrap="none" rtlCol="0" anchor="ctr" anchorCtr="0">
              <a:spAutoFit/>
            </a:bodyPr>
            <a:lstStyle/>
            <a:p>
              <a:pPr algn="ctr"/>
              <a:r>
                <a:rPr lang="en-US" sz="2400" b="1" dirty="0" smtClean="0">
                  <a:solidFill>
                    <a:schemeClr val="tx2"/>
                  </a:solidFill>
                </a:rPr>
                <a:t>Inexpressive</a:t>
              </a:r>
            </a:p>
            <a:p>
              <a:pPr algn="ctr"/>
              <a:r>
                <a:rPr lang="en-US" sz="2400" b="1" dirty="0" smtClean="0">
                  <a:solidFill>
                    <a:schemeClr val="tx2"/>
                  </a:solidFill>
                </a:rPr>
                <a:t>mechanism</a:t>
              </a:r>
            </a:p>
          </p:txBody>
        </p:sp>
        <p:sp>
          <p:nvSpPr>
            <p:cNvPr id="6" name="TextBox 5"/>
            <p:cNvSpPr txBox="1"/>
            <p:nvPr/>
          </p:nvSpPr>
          <p:spPr>
            <a:xfrm>
              <a:off x="4343400" y="5861361"/>
              <a:ext cx="1649811" cy="830997"/>
            </a:xfrm>
            <a:prstGeom prst="rect">
              <a:avLst/>
            </a:prstGeom>
            <a:noFill/>
          </p:spPr>
          <p:txBody>
            <a:bodyPr wrap="none" rtlCol="0" anchor="ctr" anchorCtr="0">
              <a:spAutoFit/>
            </a:bodyPr>
            <a:lstStyle/>
            <a:p>
              <a:pPr algn="ctr"/>
              <a:r>
                <a:rPr lang="en-US" sz="2400" b="1" dirty="0" smtClean="0">
                  <a:solidFill>
                    <a:schemeClr val="accent2"/>
                  </a:solidFill>
                </a:rPr>
                <a:t>Premium</a:t>
              </a:r>
            </a:p>
            <a:p>
              <a:pPr algn="ctr"/>
              <a:r>
                <a:rPr lang="en-US" sz="2400" b="1" dirty="0" smtClean="0">
                  <a:solidFill>
                    <a:schemeClr val="accent2"/>
                  </a:solidFill>
                </a:rPr>
                <a:t>mechanism</a:t>
              </a:r>
            </a:p>
          </p:txBody>
        </p:sp>
        <p:sp>
          <p:nvSpPr>
            <p:cNvPr id="7" name="TextBox 6"/>
            <p:cNvSpPr txBox="1"/>
            <p:nvPr/>
          </p:nvSpPr>
          <p:spPr>
            <a:xfrm>
              <a:off x="6053468" y="5861361"/>
              <a:ext cx="2194896" cy="830997"/>
            </a:xfrm>
            <a:prstGeom prst="rect">
              <a:avLst/>
            </a:prstGeom>
            <a:noFill/>
          </p:spPr>
          <p:txBody>
            <a:bodyPr wrap="none" rtlCol="0" anchor="ctr" anchorCtr="0">
              <a:spAutoFit/>
            </a:bodyPr>
            <a:lstStyle/>
            <a:p>
              <a:pPr algn="ctr"/>
              <a:r>
                <a:rPr lang="en-US" sz="2400" b="1" dirty="0" smtClean="0">
                  <a:solidFill>
                    <a:schemeClr val="accent6">
                      <a:lumMod val="50000"/>
                    </a:schemeClr>
                  </a:solidFill>
                </a:rPr>
                <a:t>Fully expressive</a:t>
              </a:r>
            </a:p>
            <a:p>
              <a:pPr algn="ctr"/>
              <a:r>
                <a:rPr lang="en-US" sz="2400" b="1" dirty="0" smtClean="0">
                  <a:solidFill>
                    <a:schemeClr val="accent6">
                      <a:lumMod val="50000"/>
                    </a:schemeClr>
                  </a:solidFill>
                </a:rPr>
                <a:t>mechanism</a:t>
              </a:r>
            </a:p>
          </p:txBody>
        </p:sp>
      </p:gr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Rectangle 4"/>
          <p:cNvSpPr>
            <a:spLocks noGrp="1" noChangeArrowheads="1"/>
          </p:cNvSpPr>
          <p:nvPr>
            <p:ph type="subTitle" idx="1"/>
          </p:nvPr>
        </p:nvSpPr>
        <p:spPr>
          <a:xfrm>
            <a:off x="1295400" y="5410200"/>
            <a:ext cx="6400800" cy="990600"/>
          </a:xfrm>
          <a:noFill/>
          <a:ln/>
        </p:spPr>
        <p:txBody>
          <a:bodyPr>
            <a:normAutofit/>
          </a:bodyPr>
          <a:lstStyle/>
          <a:p>
            <a:pPr>
              <a:lnSpc>
                <a:spcPct val="80000"/>
              </a:lnSpc>
            </a:pPr>
            <a:r>
              <a:rPr lang="en-US" sz="2800" dirty="0" smtClean="0">
                <a:solidFill>
                  <a:schemeClr val="accent4">
                    <a:lumMod val="50000"/>
                  </a:schemeClr>
                </a:solidFill>
              </a:rPr>
              <a:t>[Boutilier, Parkes, S. &amp; Walsh AAAI-08]</a:t>
            </a:r>
            <a:endParaRPr lang="en-US" sz="2800" dirty="0">
              <a:solidFill>
                <a:schemeClr val="accent4">
                  <a:lumMod val="50000"/>
                </a:schemeClr>
              </a:solidFill>
            </a:endParaRPr>
          </a:p>
        </p:txBody>
      </p:sp>
      <p:sp>
        <p:nvSpPr>
          <p:cNvPr id="2053" name="Rectangle 5"/>
          <p:cNvSpPr>
            <a:spLocks noGrp="1" noChangeArrowheads="1"/>
          </p:cNvSpPr>
          <p:nvPr>
            <p:ph type="ctrTitle"/>
          </p:nvPr>
        </p:nvSpPr>
        <p:spPr>
          <a:xfrm>
            <a:off x="304800" y="2514600"/>
            <a:ext cx="8610600" cy="1600200"/>
          </a:xfrm>
          <a:noFill/>
          <a:ln/>
        </p:spPr>
        <p:txBody>
          <a:bodyPr>
            <a:noAutofit/>
          </a:bodyPr>
          <a:lstStyle/>
          <a:p>
            <a:pPr algn="ctr"/>
            <a:r>
              <a:rPr lang="en-US" sz="3600" dirty="0"/>
              <a:t>Expressive </a:t>
            </a:r>
            <a:r>
              <a:rPr lang="en-US" sz="3600" dirty="0" smtClean="0"/>
              <a:t>ad (e.g., banner) auctions </a:t>
            </a:r>
            <a:br>
              <a:rPr lang="en-US" sz="3600" dirty="0" smtClean="0"/>
            </a:br>
            <a:r>
              <a:rPr lang="en-US" sz="3600" dirty="0" smtClean="0"/>
              <a:t>that span time, </a:t>
            </a:r>
            <a:br>
              <a:rPr lang="en-US" sz="3600" dirty="0" smtClean="0"/>
            </a:br>
            <a:r>
              <a:rPr lang="en-US" sz="3600" dirty="0" smtClean="0"/>
              <a:t>and </a:t>
            </a:r>
            <a:r>
              <a:rPr lang="en-US" sz="3600" dirty="0"/>
              <a:t/>
            </a:r>
            <a:br>
              <a:rPr lang="en-US" sz="3600" dirty="0"/>
            </a:br>
            <a:r>
              <a:rPr lang="en-US" sz="3600" dirty="0" smtClean="0"/>
              <a:t>model-based online optimization </a:t>
            </a:r>
            <a:r>
              <a:rPr lang="en-US" sz="3600" dirty="0"/>
              <a:t>for </a:t>
            </a:r>
            <a:r>
              <a:rPr lang="en-US" sz="3600" dirty="0" smtClean="0"/>
              <a:t>clearing </a:t>
            </a:r>
            <a:endParaRPr lang="en-US" sz="3600" dirty="0"/>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0" y="76200"/>
            <a:ext cx="9144000" cy="1143000"/>
          </a:xfrm>
        </p:spPr>
        <p:txBody>
          <a:bodyPr>
            <a:normAutofit/>
          </a:bodyPr>
          <a:lstStyle/>
          <a:p>
            <a:r>
              <a:rPr lang="en-US" dirty="0" smtClean="0"/>
              <a:t>Prior expressiveness</a:t>
            </a:r>
            <a:endParaRPr lang="en-US" dirty="0"/>
          </a:p>
        </p:txBody>
      </p:sp>
      <p:sp>
        <p:nvSpPr>
          <p:cNvPr id="76803" name="Rectangle 3"/>
          <p:cNvSpPr>
            <a:spLocks noGrp="1" noChangeArrowheads="1"/>
          </p:cNvSpPr>
          <p:nvPr>
            <p:ph type="body" idx="1"/>
          </p:nvPr>
        </p:nvSpPr>
        <p:spPr>
          <a:xfrm>
            <a:off x="152400" y="1600200"/>
            <a:ext cx="8915400" cy="4525963"/>
          </a:xfrm>
        </p:spPr>
        <p:txBody>
          <a:bodyPr>
            <a:normAutofit/>
          </a:bodyPr>
          <a:lstStyle/>
          <a:p>
            <a:r>
              <a:rPr lang="en-US" dirty="0"/>
              <a:t>Typical </a:t>
            </a:r>
            <a:r>
              <a:rPr lang="en-US" dirty="0" smtClean="0"/>
              <a:t>expressiveness </a:t>
            </a:r>
            <a:r>
              <a:rPr lang="en-US" dirty="0"/>
              <a:t>in existing </a:t>
            </a:r>
            <a:r>
              <a:rPr lang="en-US" dirty="0" smtClean="0"/>
              <a:t>ad auctions</a:t>
            </a:r>
            <a:endParaRPr lang="en-US" dirty="0"/>
          </a:p>
          <a:p>
            <a:pPr lvl="1"/>
            <a:r>
              <a:rPr lang="en-US" dirty="0"/>
              <a:t>Acceptable attributes</a:t>
            </a:r>
          </a:p>
          <a:p>
            <a:pPr lvl="1"/>
            <a:r>
              <a:rPr lang="en-US" dirty="0"/>
              <a:t>Per-unit bidding (</a:t>
            </a:r>
            <a:r>
              <a:rPr lang="en-US" dirty="0" smtClean="0"/>
              <a:t>per-impression/per-</a:t>
            </a:r>
            <a:r>
              <a:rPr lang="en-US" dirty="0" err="1" smtClean="0"/>
              <a:t>clickthrough</a:t>
            </a:r>
            <a:r>
              <a:rPr lang="en-US" dirty="0" smtClean="0"/>
              <a:t> (CT))</a:t>
            </a:r>
            <a:endParaRPr lang="en-US" dirty="0"/>
          </a:p>
          <a:p>
            <a:pPr lvl="1"/>
            <a:r>
              <a:rPr lang="en-US" dirty="0"/>
              <a:t>Budgets</a:t>
            </a:r>
          </a:p>
          <a:p>
            <a:pPr lvl="1"/>
            <a:r>
              <a:rPr lang="en-US" dirty="0"/>
              <a:t>Single-period expressiveness (e.g., 1 day)</a:t>
            </a:r>
          </a:p>
          <a:p>
            <a:r>
              <a:rPr lang="en-US" dirty="0" smtClean="0"/>
              <a:t>Most prior research </a:t>
            </a:r>
            <a:r>
              <a:rPr lang="en-US" dirty="0"/>
              <a:t>assumes this level of expressiveness</a:t>
            </a:r>
          </a:p>
        </p:txBody>
      </p:sp>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p:txBody>
          <a:bodyPr/>
          <a:lstStyle/>
          <a:p>
            <a:r>
              <a:rPr lang="en-US" dirty="0"/>
              <a:t>Campaign-level </a:t>
            </a:r>
            <a:r>
              <a:rPr lang="en-US" dirty="0" smtClean="0"/>
              <a:t>expressiveness</a:t>
            </a:r>
            <a:endParaRPr lang="en-US" dirty="0"/>
          </a:p>
        </p:txBody>
      </p:sp>
      <p:sp>
        <p:nvSpPr>
          <p:cNvPr id="78851" name="Rectangle 3"/>
          <p:cNvSpPr>
            <a:spLocks noGrp="1" noChangeArrowheads="1"/>
          </p:cNvSpPr>
          <p:nvPr>
            <p:ph type="body" idx="1"/>
          </p:nvPr>
        </p:nvSpPr>
        <p:spPr>
          <a:xfrm>
            <a:off x="228600" y="1600200"/>
            <a:ext cx="8686800" cy="4525963"/>
          </a:xfrm>
        </p:spPr>
        <p:txBody>
          <a:bodyPr/>
          <a:lstStyle/>
          <a:p>
            <a:pPr>
              <a:lnSpc>
                <a:spcPct val="90000"/>
              </a:lnSpc>
            </a:pPr>
            <a:r>
              <a:rPr lang="en-US" sz="2000" dirty="0"/>
              <a:t>Advertising campaigns express preferences over a sequence of allocations</a:t>
            </a:r>
          </a:p>
          <a:p>
            <a:pPr lvl="1">
              <a:lnSpc>
                <a:spcPct val="90000"/>
              </a:lnSpc>
            </a:pPr>
            <a:r>
              <a:rPr lang="en-US" sz="1800" dirty="0"/>
              <a:t>Minimum targets: </a:t>
            </a:r>
            <a:r>
              <a:rPr lang="en-US" sz="1800" b="0" dirty="0"/>
              <a:t>pay only if 100K impressions in a week</a:t>
            </a:r>
          </a:p>
          <a:p>
            <a:pPr lvl="1">
              <a:lnSpc>
                <a:spcPct val="90000"/>
              </a:lnSpc>
            </a:pPr>
            <a:r>
              <a:rPr lang="en-US" sz="1800" dirty="0"/>
              <a:t>Tiered preferences: </a:t>
            </a:r>
            <a:r>
              <a:rPr lang="en-US" sz="1800" b="0" dirty="0"/>
              <a:t>$0.20 per impression up to 30K, $0.50 per impression for more</a:t>
            </a:r>
          </a:p>
          <a:p>
            <a:pPr lvl="1">
              <a:lnSpc>
                <a:spcPct val="90000"/>
              </a:lnSpc>
            </a:pPr>
            <a:r>
              <a:rPr lang="en-US" sz="1800" dirty="0"/>
              <a:t>Temporal sequencing:</a:t>
            </a:r>
            <a:r>
              <a:rPr lang="en-US" sz="1800" b="0" dirty="0"/>
              <a:t> at least 20K impressions per day for 14 days</a:t>
            </a:r>
          </a:p>
          <a:p>
            <a:pPr lvl="1">
              <a:lnSpc>
                <a:spcPct val="90000"/>
              </a:lnSpc>
            </a:pPr>
            <a:r>
              <a:rPr lang="en-US" sz="1800" dirty="0"/>
              <a:t>Substitution:</a:t>
            </a:r>
            <a:r>
              <a:rPr lang="en-US" sz="1800" b="0" dirty="0"/>
              <a:t> either </a:t>
            </a:r>
            <a:r>
              <a:rPr lang="en-US" sz="1800" dirty="0" smtClean="0"/>
              <a:t>NYT ($0.90) </a:t>
            </a:r>
            <a:r>
              <a:rPr lang="en-US" sz="1800" b="0" dirty="0" smtClean="0"/>
              <a:t>or </a:t>
            </a:r>
            <a:r>
              <a:rPr lang="en-US" sz="1800" b="0" dirty="0"/>
              <a:t>CNN ($0.50) but not both</a:t>
            </a:r>
          </a:p>
          <a:p>
            <a:pPr lvl="1">
              <a:lnSpc>
                <a:spcPct val="90000"/>
              </a:lnSpc>
            </a:pPr>
            <a:r>
              <a:rPr lang="en-US" sz="1800" dirty="0"/>
              <a:t>Smoothness:</a:t>
            </a:r>
            <a:r>
              <a:rPr lang="en-US" sz="1800" b="0" dirty="0"/>
              <a:t> impressions vary by no more than 20% daily</a:t>
            </a:r>
            <a:endParaRPr lang="en-US" sz="1800" dirty="0"/>
          </a:p>
          <a:p>
            <a:pPr lvl="1">
              <a:lnSpc>
                <a:spcPct val="90000"/>
              </a:lnSpc>
            </a:pPr>
            <a:r>
              <a:rPr lang="en-US" sz="1800" dirty="0"/>
              <a:t>Long-term budget:</a:t>
            </a:r>
            <a:r>
              <a:rPr lang="en-US" sz="1800" b="0" dirty="0"/>
              <a:t> spend no more that $</a:t>
            </a:r>
            <a:r>
              <a:rPr lang="en-US" sz="1800" b="0" dirty="0" smtClean="0"/>
              <a:t>250k </a:t>
            </a:r>
            <a:r>
              <a:rPr lang="en-US" sz="1800" b="0" dirty="0"/>
              <a:t>in a </a:t>
            </a:r>
            <a:r>
              <a:rPr lang="en-US" sz="1800" b="0" dirty="0" smtClean="0"/>
              <a:t>month</a:t>
            </a:r>
          </a:p>
          <a:p>
            <a:pPr lvl="1">
              <a:lnSpc>
                <a:spcPct val="90000"/>
              </a:lnSpc>
            </a:pPr>
            <a:r>
              <a:rPr lang="en-US" sz="1800" dirty="0" smtClean="0"/>
              <a:t>Exclusivity</a:t>
            </a:r>
            <a:endParaRPr lang="en-US" sz="1800" dirty="0"/>
          </a:p>
          <a:p>
            <a:pPr>
              <a:lnSpc>
                <a:spcPct val="90000"/>
              </a:lnSpc>
            </a:pPr>
            <a:endParaRPr lang="en-US" sz="2000" dirty="0" smtClean="0"/>
          </a:p>
          <a:p>
            <a:pPr>
              <a:lnSpc>
                <a:spcPct val="90000"/>
              </a:lnSpc>
            </a:pPr>
            <a:r>
              <a:rPr lang="en-US" sz="2000" dirty="0" smtClean="0"/>
              <a:t>Additional </a:t>
            </a:r>
            <a:r>
              <a:rPr lang="en-US" sz="2000" dirty="0"/>
              <a:t>forms of expressiveness</a:t>
            </a:r>
          </a:p>
          <a:p>
            <a:pPr lvl="1">
              <a:lnSpc>
                <a:spcPct val="90000"/>
              </a:lnSpc>
            </a:pPr>
            <a:r>
              <a:rPr lang="en-US" sz="1800" dirty="0" smtClean="0"/>
              <a:t>Advertiser’s </a:t>
            </a:r>
            <a:r>
              <a:rPr lang="en-US" sz="1800" dirty="0"/>
              <a:t>choice of impression/CT/conversion </a:t>
            </a:r>
            <a:r>
              <a:rPr lang="en-US" sz="1800" dirty="0" smtClean="0"/>
              <a:t>pricing (or combination)</a:t>
            </a:r>
            <a:endParaRPr lang="en-US" sz="1800" dirty="0"/>
          </a:p>
          <a:p>
            <a:pPr lvl="1">
              <a:lnSpc>
                <a:spcPct val="90000"/>
              </a:lnSpc>
            </a:pPr>
            <a:r>
              <a:rPr lang="en-US" sz="1800" dirty="0"/>
              <a:t>Target audience (e.g., demographics) rather than indirectly via web site </a:t>
            </a:r>
            <a:r>
              <a:rPr lang="en-US" sz="1800" dirty="0" smtClean="0"/>
              <a:t>properties</a:t>
            </a:r>
            <a:endParaRPr lang="en-US" sz="1800" dirty="0"/>
          </a:p>
        </p:txBody>
      </p:sp>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xfrm>
            <a:off x="0" y="228600"/>
            <a:ext cx="9144000" cy="1143000"/>
          </a:xfrm>
        </p:spPr>
        <p:txBody>
          <a:bodyPr/>
          <a:lstStyle/>
          <a:p>
            <a:r>
              <a:rPr lang="en-US" b="1" dirty="0"/>
              <a:t>Expressive commerce</a:t>
            </a:r>
          </a:p>
        </p:txBody>
      </p:sp>
      <p:sp>
        <p:nvSpPr>
          <p:cNvPr id="50179" name="Rectangle 3"/>
          <p:cNvSpPr>
            <a:spLocks noGrp="1" noChangeArrowheads="1"/>
          </p:cNvSpPr>
          <p:nvPr>
            <p:ph type="body" sz="half" idx="1"/>
          </p:nvPr>
        </p:nvSpPr>
        <p:spPr>
          <a:xfrm>
            <a:off x="741363" y="2393950"/>
            <a:ext cx="6283325" cy="3254375"/>
          </a:xfrm>
        </p:spPr>
        <p:txBody>
          <a:bodyPr/>
          <a:lstStyle/>
          <a:p>
            <a:r>
              <a:rPr lang="en-US" sz="2800" b="1" dirty="0"/>
              <a:t> Expressive bidding</a:t>
            </a:r>
          </a:p>
          <a:p>
            <a:endParaRPr lang="en-US" sz="2800" b="1" dirty="0"/>
          </a:p>
          <a:p>
            <a:r>
              <a:rPr lang="en-US" sz="2800" b="1" dirty="0"/>
              <a:t> Expressive allocation evaluation</a:t>
            </a:r>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Rectangle 3"/>
          <p:cNvSpPr>
            <a:spLocks noGrp="1" noChangeArrowheads="1"/>
          </p:cNvSpPr>
          <p:nvPr>
            <p:ph type="body" idx="1"/>
          </p:nvPr>
        </p:nvSpPr>
        <p:spPr>
          <a:xfrm>
            <a:off x="457200" y="1600200"/>
            <a:ext cx="8229600" cy="1295400"/>
          </a:xfrm>
        </p:spPr>
        <p:txBody>
          <a:bodyPr>
            <a:normAutofit fontScale="92500" lnSpcReduction="20000"/>
          </a:bodyPr>
          <a:lstStyle/>
          <a:p>
            <a:pPr>
              <a:lnSpc>
                <a:spcPct val="90000"/>
              </a:lnSpc>
            </a:pPr>
            <a:r>
              <a:rPr lang="en-US" dirty="0">
                <a:solidFill>
                  <a:schemeClr val="accent2"/>
                </a:solidFill>
              </a:rPr>
              <a:t>Bidder 1: bids $1 on A, $0.50 on B, budget $</a:t>
            </a:r>
            <a:r>
              <a:rPr lang="en-US" dirty="0" smtClean="0">
                <a:solidFill>
                  <a:schemeClr val="accent2"/>
                </a:solidFill>
              </a:rPr>
              <a:t>50k</a:t>
            </a:r>
            <a:endParaRPr lang="en-US" dirty="0">
              <a:solidFill>
                <a:schemeClr val="accent2"/>
              </a:solidFill>
            </a:endParaRPr>
          </a:p>
          <a:p>
            <a:pPr>
              <a:lnSpc>
                <a:spcPct val="90000"/>
              </a:lnSpc>
            </a:pPr>
            <a:r>
              <a:rPr lang="en-US" dirty="0">
                <a:solidFill>
                  <a:srgbClr val="008000"/>
                </a:solidFill>
              </a:rPr>
              <a:t>Bidder 2: bids $0.50 on A, budget $</a:t>
            </a:r>
            <a:r>
              <a:rPr lang="en-US" dirty="0" smtClean="0">
                <a:solidFill>
                  <a:srgbClr val="008000"/>
                </a:solidFill>
              </a:rPr>
              <a:t>20k</a:t>
            </a:r>
            <a:endParaRPr lang="en-US" dirty="0">
              <a:solidFill>
                <a:srgbClr val="008000"/>
              </a:solidFill>
            </a:endParaRPr>
          </a:p>
          <a:p>
            <a:pPr>
              <a:lnSpc>
                <a:spcPct val="90000"/>
              </a:lnSpc>
            </a:pPr>
            <a:r>
              <a:rPr lang="en-US" dirty="0"/>
              <a:t>Traditional first-price auction: $</a:t>
            </a:r>
            <a:r>
              <a:rPr lang="en-US" dirty="0" smtClean="0"/>
              <a:t>52.3k </a:t>
            </a:r>
            <a:r>
              <a:rPr lang="en-US" dirty="0"/>
              <a:t>revenue</a:t>
            </a:r>
          </a:p>
        </p:txBody>
      </p:sp>
      <p:sp>
        <p:nvSpPr>
          <p:cNvPr id="80898" name="Rectangle 2"/>
          <p:cNvSpPr>
            <a:spLocks noGrp="1" noChangeArrowheads="1"/>
          </p:cNvSpPr>
          <p:nvPr>
            <p:ph type="title"/>
          </p:nvPr>
        </p:nvSpPr>
        <p:spPr>
          <a:xfrm>
            <a:off x="152400" y="76200"/>
            <a:ext cx="8991600" cy="1143000"/>
          </a:xfrm>
        </p:spPr>
        <p:txBody>
          <a:bodyPr>
            <a:normAutofit fontScale="90000"/>
          </a:bodyPr>
          <a:lstStyle/>
          <a:p>
            <a:r>
              <a:rPr lang="en-US" dirty="0" smtClean="0"/>
              <a:t>Value </a:t>
            </a:r>
            <a:r>
              <a:rPr lang="en-US" dirty="0"/>
              <a:t>of </a:t>
            </a:r>
            <a:r>
              <a:rPr lang="en-US" dirty="0" smtClean="0"/>
              <a:t>optimization under sequential expressiveness</a:t>
            </a:r>
            <a:endParaRPr lang="en-US" dirty="0"/>
          </a:p>
        </p:txBody>
      </p:sp>
      <p:sp>
        <p:nvSpPr>
          <p:cNvPr id="80902" name="Text Box 6"/>
          <p:cNvSpPr txBox="1">
            <a:spLocks noChangeArrowheads="1"/>
          </p:cNvSpPr>
          <p:nvPr/>
        </p:nvSpPr>
        <p:spPr bwMode="auto">
          <a:xfrm>
            <a:off x="176213" y="4332288"/>
            <a:ext cx="1454150" cy="366712"/>
          </a:xfrm>
          <a:prstGeom prst="rect">
            <a:avLst/>
          </a:prstGeom>
          <a:noFill/>
          <a:ln w="19050" algn="ctr">
            <a:noFill/>
            <a:miter lim="800000"/>
            <a:headEnd/>
            <a:tailEnd/>
          </a:ln>
          <a:effectLst/>
        </p:spPr>
        <p:txBody>
          <a:bodyPr wrap="none">
            <a:spAutoFit/>
          </a:bodyPr>
          <a:lstStyle/>
          <a:p>
            <a:r>
              <a:rPr lang="en-US"/>
              <a:t>Supply of A</a:t>
            </a:r>
          </a:p>
        </p:txBody>
      </p:sp>
      <p:sp>
        <p:nvSpPr>
          <p:cNvPr id="80903" name="Text Box 7"/>
          <p:cNvSpPr txBox="1">
            <a:spLocks noChangeArrowheads="1"/>
          </p:cNvSpPr>
          <p:nvPr/>
        </p:nvSpPr>
        <p:spPr bwMode="auto">
          <a:xfrm>
            <a:off x="174625" y="5508625"/>
            <a:ext cx="1454150" cy="366713"/>
          </a:xfrm>
          <a:prstGeom prst="rect">
            <a:avLst/>
          </a:prstGeom>
          <a:noFill/>
          <a:ln w="19050" algn="ctr">
            <a:noFill/>
            <a:miter lim="800000"/>
            <a:headEnd/>
            <a:tailEnd/>
          </a:ln>
          <a:effectLst/>
        </p:spPr>
        <p:txBody>
          <a:bodyPr wrap="none">
            <a:spAutoFit/>
          </a:bodyPr>
          <a:lstStyle/>
          <a:p>
            <a:r>
              <a:rPr lang="en-US"/>
              <a:t>Supply of B</a:t>
            </a:r>
          </a:p>
        </p:txBody>
      </p:sp>
      <p:sp>
        <p:nvSpPr>
          <p:cNvPr id="80900" name="Line 4"/>
          <p:cNvSpPr>
            <a:spLocks noChangeShapeType="1"/>
          </p:cNvSpPr>
          <p:nvPr/>
        </p:nvSpPr>
        <p:spPr bwMode="auto">
          <a:xfrm flipV="1">
            <a:off x="1746250" y="4962525"/>
            <a:ext cx="6891338" cy="0"/>
          </a:xfrm>
          <a:prstGeom prst="line">
            <a:avLst/>
          </a:prstGeom>
          <a:noFill/>
          <a:ln w="19050">
            <a:solidFill>
              <a:schemeClr val="tx1"/>
            </a:solidFill>
            <a:round/>
            <a:headEnd/>
            <a:tailEnd type="triangle" w="med" len="med"/>
          </a:ln>
          <a:effectLst/>
        </p:spPr>
        <p:txBody>
          <a:bodyPr anchor="ctr">
            <a:spAutoFit/>
          </a:bodyPr>
          <a:lstStyle/>
          <a:p>
            <a:endParaRPr lang="en-US"/>
          </a:p>
        </p:txBody>
      </p:sp>
      <p:grpSp>
        <p:nvGrpSpPr>
          <p:cNvPr id="2" name="Group 31"/>
          <p:cNvGrpSpPr>
            <a:grpSpLocks/>
          </p:cNvGrpSpPr>
          <p:nvPr/>
        </p:nvGrpSpPr>
        <p:grpSpPr bwMode="auto">
          <a:xfrm>
            <a:off x="1633538" y="4772025"/>
            <a:ext cx="296862" cy="684213"/>
            <a:chOff x="1029" y="2738"/>
            <a:chExt cx="187" cy="431"/>
          </a:xfrm>
        </p:grpSpPr>
        <p:sp>
          <p:nvSpPr>
            <p:cNvPr id="80901" name="Line 5"/>
            <p:cNvSpPr>
              <a:spLocks noChangeShapeType="1"/>
            </p:cNvSpPr>
            <p:nvPr/>
          </p:nvSpPr>
          <p:spPr bwMode="auto">
            <a:xfrm>
              <a:off x="1100" y="2738"/>
              <a:ext cx="0" cy="240"/>
            </a:xfrm>
            <a:prstGeom prst="line">
              <a:avLst/>
            </a:prstGeom>
            <a:noFill/>
            <a:ln w="19050">
              <a:solidFill>
                <a:schemeClr val="tx1"/>
              </a:solidFill>
              <a:round/>
              <a:headEnd/>
              <a:tailEnd/>
            </a:ln>
            <a:effectLst/>
          </p:spPr>
          <p:txBody>
            <a:bodyPr wrap="none" anchor="ctr">
              <a:spAutoFit/>
            </a:bodyPr>
            <a:lstStyle/>
            <a:p>
              <a:endParaRPr lang="en-US"/>
            </a:p>
          </p:txBody>
        </p:sp>
        <p:sp>
          <p:nvSpPr>
            <p:cNvPr id="80908" name="Text Box 12"/>
            <p:cNvSpPr txBox="1">
              <a:spLocks noChangeArrowheads="1"/>
            </p:cNvSpPr>
            <p:nvPr/>
          </p:nvSpPr>
          <p:spPr bwMode="auto">
            <a:xfrm>
              <a:off x="1029" y="2977"/>
              <a:ext cx="187" cy="192"/>
            </a:xfrm>
            <a:prstGeom prst="rect">
              <a:avLst/>
            </a:prstGeom>
            <a:noFill/>
            <a:ln w="19050" algn="ctr">
              <a:noFill/>
              <a:miter lim="800000"/>
              <a:headEnd/>
              <a:tailEnd/>
            </a:ln>
            <a:effectLst/>
          </p:spPr>
          <p:txBody>
            <a:bodyPr wrap="none">
              <a:spAutoFit/>
            </a:bodyPr>
            <a:lstStyle/>
            <a:p>
              <a:r>
                <a:rPr lang="en-US" sz="1400" b="0"/>
                <a:t>t</a:t>
              </a:r>
              <a:r>
                <a:rPr lang="en-US" sz="1400" b="0" baseline="-25000"/>
                <a:t>0</a:t>
              </a:r>
              <a:endParaRPr lang="en-US" sz="1400" b="0"/>
            </a:p>
          </p:txBody>
        </p:sp>
      </p:grpSp>
      <p:grpSp>
        <p:nvGrpSpPr>
          <p:cNvPr id="3" name="Group 30"/>
          <p:cNvGrpSpPr>
            <a:grpSpLocks/>
          </p:cNvGrpSpPr>
          <p:nvPr/>
        </p:nvGrpSpPr>
        <p:grpSpPr bwMode="auto">
          <a:xfrm>
            <a:off x="4554538" y="4772025"/>
            <a:ext cx="296862" cy="684213"/>
            <a:chOff x="1841" y="2738"/>
            <a:chExt cx="187" cy="431"/>
          </a:xfrm>
        </p:grpSpPr>
        <p:sp>
          <p:nvSpPr>
            <p:cNvPr id="80904" name="Line 8"/>
            <p:cNvSpPr>
              <a:spLocks noChangeShapeType="1"/>
            </p:cNvSpPr>
            <p:nvPr/>
          </p:nvSpPr>
          <p:spPr bwMode="auto">
            <a:xfrm>
              <a:off x="1911" y="2738"/>
              <a:ext cx="0" cy="240"/>
            </a:xfrm>
            <a:prstGeom prst="line">
              <a:avLst/>
            </a:prstGeom>
            <a:noFill/>
            <a:ln w="19050">
              <a:solidFill>
                <a:schemeClr val="tx1"/>
              </a:solidFill>
              <a:round/>
              <a:headEnd/>
              <a:tailEnd/>
            </a:ln>
            <a:effectLst/>
          </p:spPr>
          <p:txBody>
            <a:bodyPr wrap="none" anchor="ctr">
              <a:spAutoFit/>
            </a:bodyPr>
            <a:lstStyle/>
            <a:p>
              <a:endParaRPr lang="en-US"/>
            </a:p>
          </p:txBody>
        </p:sp>
        <p:sp>
          <p:nvSpPr>
            <p:cNvPr id="80909" name="Text Box 13"/>
            <p:cNvSpPr txBox="1">
              <a:spLocks noChangeArrowheads="1"/>
            </p:cNvSpPr>
            <p:nvPr/>
          </p:nvSpPr>
          <p:spPr bwMode="auto">
            <a:xfrm>
              <a:off x="1841" y="2977"/>
              <a:ext cx="187" cy="192"/>
            </a:xfrm>
            <a:prstGeom prst="rect">
              <a:avLst/>
            </a:prstGeom>
            <a:noFill/>
            <a:ln w="19050" algn="ctr">
              <a:noFill/>
              <a:miter lim="800000"/>
              <a:headEnd/>
              <a:tailEnd/>
            </a:ln>
            <a:effectLst/>
          </p:spPr>
          <p:txBody>
            <a:bodyPr wrap="none">
              <a:spAutoFit/>
            </a:bodyPr>
            <a:lstStyle/>
            <a:p>
              <a:r>
                <a:rPr lang="en-US" sz="1400" b="0"/>
                <a:t>t</a:t>
              </a:r>
              <a:r>
                <a:rPr lang="en-US" sz="1400" b="0" baseline="-25000"/>
                <a:t>1</a:t>
              </a:r>
              <a:endParaRPr lang="en-US" sz="1400" b="0"/>
            </a:p>
          </p:txBody>
        </p:sp>
      </p:grpSp>
      <p:grpSp>
        <p:nvGrpSpPr>
          <p:cNvPr id="4" name="Group 32"/>
          <p:cNvGrpSpPr>
            <a:grpSpLocks/>
          </p:cNvGrpSpPr>
          <p:nvPr/>
        </p:nvGrpSpPr>
        <p:grpSpPr bwMode="auto">
          <a:xfrm>
            <a:off x="7475538" y="4772025"/>
            <a:ext cx="296862" cy="684213"/>
            <a:chOff x="2654" y="2738"/>
            <a:chExt cx="187" cy="431"/>
          </a:xfrm>
        </p:grpSpPr>
        <p:sp>
          <p:nvSpPr>
            <p:cNvPr id="80907" name="Line 11"/>
            <p:cNvSpPr>
              <a:spLocks noChangeShapeType="1"/>
            </p:cNvSpPr>
            <p:nvPr/>
          </p:nvSpPr>
          <p:spPr bwMode="auto">
            <a:xfrm>
              <a:off x="2722" y="2738"/>
              <a:ext cx="0" cy="240"/>
            </a:xfrm>
            <a:prstGeom prst="line">
              <a:avLst/>
            </a:prstGeom>
            <a:noFill/>
            <a:ln w="19050">
              <a:solidFill>
                <a:schemeClr val="tx1"/>
              </a:solidFill>
              <a:round/>
              <a:headEnd/>
              <a:tailEnd/>
            </a:ln>
            <a:effectLst/>
          </p:spPr>
          <p:txBody>
            <a:bodyPr wrap="none" anchor="ctr">
              <a:spAutoFit/>
            </a:bodyPr>
            <a:lstStyle/>
            <a:p>
              <a:endParaRPr lang="en-US"/>
            </a:p>
          </p:txBody>
        </p:sp>
        <p:sp>
          <p:nvSpPr>
            <p:cNvPr id="80911" name="Text Box 15"/>
            <p:cNvSpPr txBox="1">
              <a:spLocks noChangeArrowheads="1"/>
            </p:cNvSpPr>
            <p:nvPr/>
          </p:nvSpPr>
          <p:spPr bwMode="auto">
            <a:xfrm>
              <a:off x="2654" y="2977"/>
              <a:ext cx="187" cy="192"/>
            </a:xfrm>
            <a:prstGeom prst="rect">
              <a:avLst/>
            </a:prstGeom>
            <a:noFill/>
            <a:ln w="19050" algn="ctr">
              <a:noFill/>
              <a:miter lim="800000"/>
              <a:headEnd/>
              <a:tailEnd/>
            </a:ln>
            <a:effectLst/>
          </p:spPr>
          <p:txBody>
            <a:bodyPr wrap="none">
              <a:spAutoFit/>
            </a:bodyPr>
            <a:lstStyle/>
            <a:p>
              <a:r>
                <a:rPr lang="en-US" sz="1400" b="0"/>
                <a:t>t</a:t>
              </a:r>
              <a:r>
                <a:rPr lang="en-US" sz="1400" b="0" baseline="-25000"/>
                <a:t>2</a:t>
              </a:r>
              <a:endParaRPr lang="en-US" sz="1400" b="0"/>
            </a:p>
          </p:txBody>
        </p:sp>
      </p:grpSp>
      <p:sp>
        <p:nvSpPr>
          <p:cNvPr id="80913" name="Text Box 17"/>
          <p:cNvSpPr txBox="1">
            <a:spLocks noChangeArrowheads="1"/>
          </p:cNvSpPr>
          <p:nvPr/>
        </p:nvSpPr>
        <p:spPr bwMode="auto">
          <a:xfrm>
            <a:off x="2740025" y="4332288"/>
            <a:ext cx="522900" cy="369332"/>
          </a:xfrm>
          <a:prstGeom prst="rect">
            <a:avLst/>
          </a:prstGeom>
          <a:noFill/>
          <a:ln w="19050" algn="ctr">
            <a:noFill/>
            <a:miter lim="800000"/>
            <a:headEnd/>
            <a:tailEnd/>
          </a:ln>
          <a:effectLst/>
        </p:spPr>
        <p:txBody>
          <a:bodyPr wrap="none">
            <a:spAutoFit/>
          </a:bodyPr>
          <a:lstStyle/>
          <a:p>
            <a:r>
              <a:rPr lang="en-US" dirty="0" smtClean="0"/>
              <a:t>50k</a:t>
            </a:r>
            <a:endParaRPr lang="en-US" dirty="0">
              <a:solidFill>
                <a:srgbClr val="A50021"/>
              </a:solidFill>
            </a:endParaRPr>
          </a:p>
        </p:txBody>
      </p:sp>
      <p:sp>
        <p:nvSpPr>
          <p:cNvPr id="80914" name="Text Box 18"/>
          <p:cNvSpPr txBox="1">
            <a:spLocks noChangeArrowheads="1"/>
          </p:cNvSpPr>
          <p:nvPr/>
        </p:nvSpPr>
        <p:spPr bwMode="auto">
          <a:xfrm>
            <a:off x="5969000" y="4332288"/>
            <a:ext cx="311150" cy="366712"/>
          </a:xfrm>
          <a:prstGeom prst="rect">
            <a:avLst/>
          </a:prstGeom>
          <a:noFill/>
          <a:ln w="19050" algn="ctr">
            <a:noFill/>
            <a:miter lim="800000"/>
            <a:headEnd/>
            <a:tailEnd/>
          </a:ln>
          <a:effectLst/>
        </p:spPr>
        <p:txBody>
          <a:bodyPr wrap="none">
            <a:spAutoFit/>
          </a:bodyPr>
          <a:lstStyle/>
          <a:p>
            <a:r>
              <a:rPr lang="en-US"/>
              <a:t>0</a:t>
            </a:r>
          </a:p>
        </p:txBody>
      </p:sp>
      <p:sp>
        <p:nvSpPr>
          <p:cNvPr id="80918" name="Text Box 22"/>
          <p:cNvSpPr txBox="1">
            <a:spLocks noChangeArrowheads="1"/>
          </p:cNvSpPr>
          <p:nvPr/>
        </p:nvSpPr>
        <p:spPr bwMode="auto">
          <a:xfrm>
            <a:off x="8107363" y="5507038"/>
            <a:ext cx="501650" cy="366712"/>
          </a:xfrm>
          <a:prstGeom prst="rect">
            <a:avLst/>
          </a:prstGeom>
          <a:noFill/>
          <a:ln w="19050" algn="ctr">
            <a:noFill/>
            <a:miter lim="800000"/>
            <a:headEnd/>
            <a:tailEnd/>
          </a:ln>
          <a:effectLst/>
        </p:spPr>
        <p:txBody>
          <a:bodyPr wrap="none">
            <a:spAutoFit/>
          </a:bodyPr>
          <a:lstStyle/>
          <a:p>
            <a:r>
              <a:rPr lang="en-US"/>
              <a:t>. . .</a:t>
            </a:r>
          </a:p>
        </p:txBody>
      </p:sp>
      <p:sp>
        <p:nvSpPr>
          <p:cNvPr id="80919" name="Text Box 23"/>
          <p:cNvSpPr txBox="1">
            <a:spLocks noChangeArrowheads="1"/>
          </p:cNvSpPr>
          <p:nvPr/>
        </p:nvSpPr>
        <p:spPr bwMode="auto">
          <a:xfrm>
            <a:off x="8108950" y="4332288"/>
            <a:ext cx="501650" cy="366712"/>
          </a:xfrm>
          <a:prstGeom prst="rect">
            <a:avLst/>
          </a:prstGeom>
          <a:noFill/>
          <a:ln w="19050" algn="ctr">
            <a:noFill/>
            <a:miter lim="800000"/>
            <a:headEnd/>
            <a:tailEnd/>
          </a:ln>
          <a:effectLst/>
        </p:spPr>
        <p:txBody>
          <a:bodyPr wrap="none">
            <a:spAutoFit/>
          </a:bodyPr>
          <a:lstStyle/>
          <a:p>
            <a:r>
              <a:rPr lang="en-US"/>
              <a:t>. . .</a:t>
            </a:r>
          </a:p>
        </p:txBody>
      </p:sp>
      <p:sp>
        <p:nvSpPr>
          <p:cNvPr id="80920" name="Text Box 24"/>
          <p:cNvSpPr txBox="1">
            <a:spLocks noChangeArrowheads="1"/>
          </p:cNvSpPr>
          <p:nvPr/>
        </p:nvSpPr>
        <p:spPr bwMode="auto">
          <a:xfrm>
            <a:off x="2741613" y="5508625"/>
            <a:ext cx="522900" cy="369332"/>
          </a:xfrm>
          <a:prstGeom prst="rect">
            <a:avLst/>
          </a:prstGeom>
          <a:noFill/>
          <a:ln w="19050" algn="ctr">
            <a:noFill/>
            <a:miter lim="800000"/>
            <a:headEnd/>
            <a:tailEnd/>
          </a:ln>
          <a:effectLst/>
        </p:spPr>
        <p:txBody>
          <a:bodyPr wrap="none">
            <a:spAutoFit/>
          </a:bodyPr>
          <a:lstStyle/>
          <a:p>
            <a:r>
              <a:rPr lang="en-US" dirty="0" smtClean="0"/>
              <a:t>10k</a:t>
            </a:r>
            <a:endParaRPr lang="en-US" dirty="0">
              <a:solidFill>
                <a:srgbClr val="A50021"/>
              </a:solidFill>
            </a:endParaRPr>
          </a:p>
        </p:txBody>
      </p:sp>
      <p:sp>
        <p:nvSpPr>
          <p:cNvPr id="80923" name="Text Box 27"/>
          <p:cNvSpPr txBox="1">
            <a:spLocks noChangeArrowheads="1"/>
          </p:cNvSpPr>
          <p:nvPr/>
        </p:nvSpPr>
        <p:spPr bwMode="auto">
          <a:xfrm>
            <a:off x="5789613" y="5508625"/>
            <a:ext cx="522900" cy="369332"/>
          </a:xfrm>
          <a:prstGeom prst="rect">
            <a:avLst/>
          </a:prstGeom>
          <a:noFill/>
          <a:ln w="19050" algn="ctr">
            <a:noFill/>
            <a:miter lim="800000"/>
            <a:headEnd/>
            <a:tailEnd/>
          </a:ln>
          <a:effectLst/>
        </p:spPr>
        <p:txBody>
          <a:bodyPr wrap="none">
            <a:spAutoFit/>
          </a:bodyPr>
          <a:lstStyle/>
          <a:p>
            <a:r>
              <a:rPr lang="en-US" dirty="0" smtClean="0"/>
              <a:t>10k</a:t>
            </a:r>
            <a:endParaRPr lang="en-US" dirty="0">
              <a:solidFill>
                <a:srgbClr val="A50021"/>
              </a:solidFill>
            </a:endParaRPr>
          </a:p>
        </p:txBody>
      </p:sp>
      <p:grpSp>
        <p:nvGrpSpPr>
          <p:cNvPr id="5" name="Group 46"/>
          <p:cNvGrpSpPr>
            <a:grpSpLocks/>
          </p:cNvGrpSpPr>
          <p:nvPr/>
        </p:nvGrpSpPr>
        <p:grpSpPr bwMode="auto">
          <a:xfrm>
            <a:off x="3848100" y="3449638"/>
            <a:ext cx="1600200" cy="633412"/>
            <a:chOff x="2424" y="2173"/>
            <a:chExt cx="1008" cy="399"/>
          </a:xfrm>
        </p:grpSpPr>
        <p:sp>
          <p:nvSpPr>
            <p:cNvPr id="80938" name="AutoShape 42"/>
            <p:cNvSpPr>
              <a:spLocks/>
            </p:cNvSpPr>
            <p:nvPr/>
          </p:nvSpPr>
          <p:spPr bwMode="auto">
            <a:xfrm rot="-5400000">
              <a:off x="2726" y="2356"/>
              <a:ext cx="144" cy="288"/>
            </a:xfrm>
            <a:prstGeom prst="rightBrace">
              <a:avLst>
                <a:gd name="adj1" fmla="val 16667"/>
                <a:gd name="adj2" fmla="val 50000"/>
              </a:avLst>
            </a:prstGeom>
            <a:noFill/>
            <a:ln w="19050">
              <a:solidFill>
                <a:srgbClr val="008000"/>
              </a:solidFill>
              <a:round/>
              <a:headEnd/>
              <a:tailEnd/>
            </a:ln>
            <a:effectLst/>
          </p:spPr>
          <p:txBody>
            <a:bodyPr anchor="ctr">
              <a:spAutoFit/>
            </a:bodyPr>
            <a:lstStyle/>
            <a:p>
              <a:endParaRPr lang="en-US"/>
            </a:p>
          </p:txBody>
        </p:sp>
        <p:sp>
          <p:nvSpPr>
            <p:cNvPr id="80939" name="Text Box 43"/>
            <p:cNvSpPr txBox="1">
              <a:spLocks noChangeArrowheads="1"/>
            </p:cNvSpPr>
            <p:nvPr/>
          </p:nvSpPr>
          <p:spPr bwMode="auto">
            <a:xfrm>
              <a:off x="2424" y="2173"/>
              <a:ext cx="1008" cy="233"/>
            </a:xfrm>
            <a:prstGeom prst="rect">
              <a:avLst/>
            </a:prstGeom>
            <a:noFill/>
            <a:ln w="19050" algn="ctr">
              <a:noFill/>
              <a:miter lim="800000"/>
              <a:headEnd/>
              <a:tailEnd/>
            </a:ln>
            <a:effectLst/>
          </p:spPr>
          <p:txBody>
            <a:bodyPr wrap="none">
              <a:spAutoFit/>
            </a:bodyPr>
            <a:lstStyle/>
            <a:p>
              <a:r>
                <a:rPr lang="en-US" dirty="0">
                  <a:solidFill>
                    <a:srgbClr val="008000"/>
                  </a:solidFill>
                </a:rPr>
                <a:t>Bidder 2: </a:t>
              </a:r>
              <a:r>
                <a:rPr lang="en-US" dirty="0" smtClean="0">
                  <a:solidFill>
                    <a:srgbClr val="008000"/>
                  </a:solidFill>
                </a:rPr>
                <a:t>4.55k</a:t>
              </a:r>
              <a:endParaRPr lang="en-US" dirty="0">
                <a:solidFill>
                  <a:srgbClr val="008000"/>
                </a:solidFill>
              </a:endParaRPr>
            </a:p>
          </p:txBody>
        </p:sp>
      </p:grpSp>
      <p:grpSp>
        <p:nvGrpSpPr>
          <p:cNvPr id="6" name="Group 45"/>
          <p:cNvGrpSpPr>
            <a:grpSpLocks/>
          </p:cNvGrpSpPr>
          <p:nvPr/>
        </p:nvGrpSpPr>
        <p:grpSpPr bwMode="auto">
          <a:xfrm>
            <a:off x="1730375" y="3449638"/>
            <a:ext cx="2487613" cy="3233737"/>
            <a:chOff x="1090" y="2173"/>
            <a:chExt cx="1567" cy="2037"/>
          </a:xfrm>
        </p:grpSpPr>
        <p:sp>
          <p:nvSpPr>
            <p:cNvPr id="80931" name="Text Box 35"/>
            <p:cNvSpPr txBox="1">
              <a:spLocks noChangeArrowheads="1"/>
            </p:cNvSpPr>
            <p:nvPr/>
          </p:nvSpPr>
          <p:spPr bwMode="auto">
            <a:xfrm>
              <a:off x="1102" y="2173"/>
              <a:ext cx="1115" cy="233"/>
            </a:xfrm>
            <a:prstGeom prst="rect">
              <a:avLst/>
            </a:prstGeom>
            <a:noFill/>
            <a:ln w="19050" algn="ctr">
              <a:noFill/>
              <a:miter lim="800000"/>
              <a:headEnd/>
              <a:tailEnd/>
            </a:ln>
            <a:effectLst/>
          </p:spPr>
          <p:txBody>
            <a:bodyPr wrap="none">
              <a:spAutoFit/>
            </a:bodyPr>
            <a:lstStyle/>
            <a:p>
              <a:r>
                <a:rPr lang="en-US" dirty="0">
                  <a:solidFill>
                    <a:schemeClr val="accent2"/>
                  </a:solidFill>
                </a:rPr>
                <a:t>Bidder 1: </a:t>
              </a:r>
              <a:r>
                <a:rPr lang="en-US" dirty="0" smtClean="0">
                  <a:solidFill>
                    <a:schemeClr val="accent2"/>
                  </a:solidFill>
                </a:rPr>
                <a:t>45.45k</a:t>
              </a:r>
              <a:endParaRPr lang="en-US" dirty="0">
                <a:solidFill>
                  <a:schemeClr val="accent2"/>
                </a:solidFill>
              </a:endParaRPr>
            </a:p>
          </p:txBody>
        </p:sp>
        <p:sp>
          <p:nvSpPr>
            <p:cNvPr id="80934" name="Text Box 38"/>
            <p:cNvSpPr txBox="1">
              <a:spLocks noChangeArrowheads="1"/>
            </p:cNvSpPr>
            <p:nvPr/>
          </p:nvSpPr>
          <p:spPr bwMode="auto">
            <a:xfrm>
              <a:off x="1090" y="3977"/>
              <a:ext cx="1008" cy="233"/>
            </a:xfrm>
            <a:prstGeom prst="rect">
              <a:avLst/>
            </a:prstGeom>
            <a:noFill/>
            <a:ln w="19050" algn="ctr">
              <a:noFill/>
              <a:miter lim="800000"/>
              <a:headEnd/>
              <a:tailEnd/>
            </a:ln>
            <a:effectLst/>
          </p:spPr>
          <p:txBody>
            <a:bodyPr wrap="none">
              <a:spAutoFit/>
            </a:bodyPr>
            <a:lstStyle/>
            <a:p>
              <a:r>
                <a:rPr lang="en-US" dirty="0">
                  <a:solidFill>
                    <a:schemeClr val="accent2"/>
                  </a:solidFill>
                </a:rPr>
                <a:t>Bidder 1: </a:t>
              </a:r>
              <a:r>
                <a:rPr lang="en-US" dirty="0" smtClean="0">
                  <a:solidFill>
                    <a:schemeClr val="accent2"/>
                  </a:solidFill>
                </a:rPr>
                <a:t>9.09k</a:t>
              </a:r>
              <a:endParaRPr lang="en-US" dirty="0">
                <a:solidFill>
                  <a:schemeClr val="accent2"/>
                </a:solidFill>
              </a:endParaRPr>
            </a:p>
          </p:txBody>
        </p:sp>
        <p:sp>
          <p:nvSpPr>
            <p:cNvPr id="80935" name="AutoShape 39"/>
            <p:cNvSpPr>
              <a:spLocks/>
            </p:cNvSpPr>
            <p:nvPr/>
          </p:nvSpPr>
          <p:spPr bwMode="auto">
            <a:xfrm rot="5400000" flipV="1">
              <a:off x="1798" y="3037"/>
              <a:ext cx="172" cy="1546"/>
            </a:xfrm>
            <a:prstGeom prst="rightBrace">
              <a:avLst>
                <a:gd name="adj1" fmla="val 74903"/>
                <a:gd name="adj2" fmla="val 50000"/>
              </a:avLst>
            </a:prstGeom>
            <a:noFill/>
            <a:ln w="19050">
              <a:solidFill>
                <a:schemeClr val="accent2"/>
              </a:solidFill>
              <a:round/>
              <a:headEnd/>
              <a:tailEnd/>
            </a:ln>
            <a:effectLst/>
          </p:spPr>
          <p:txBody>
            <a:bodyPr anchor="ctr">
              <a:spAutoFit/>
            </a:bodyPr>
            <a:lstStyle/>
            <a:p>
              <a:endParaRPr lang="en-US"/>
            </a:p>
          </p:txBody>
        </p:sp>
        <p:sp>
          <p:nvSpPr>
            <p:cNvPr id="80940" name="AutoShape 44"/>
            <p:cNvSpPr>
              <a:spLocks/>
            </p:cNvSpPr>
            <p:nvPr/>
          </p:nvSpPr>
          <p:spPr bwMode="auto">
            <a:xfrm rot="-5400000">
              <a:off x="1796" y="1693"/>
              <a:ext cx="172" cy="1546"/>
            </a:xfrm>
            <a:prstGeom prst="rightBrace">
              <a:avLst>
                <a:gd name="adj1" fmla="val 74903"/>
                <a:gd name="adj2" fmla="val 50000"/>
              </a:avLst>
            </a:prstGeom>
            <a:noFill/>
            <a:ln w="19050">
              <a:solidFill>
                <a:schemeClr val="accent2"/>
              </a:solidFill>
              <a:round/>
              <a:headEnd/>
              <a:tailEnd/>
            </a:ln>
            <a:effectLst/>
          </p:spPr>
          <p:txBody>
            <a:bodyPr anchor="ctr">
              <a:spAutoFit/>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0899">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8" name="Rectangle 4"/>
          <p:cNvSpPr>
            <a:spLocks noGrp="1" noChangeArrowheads="1"/>
          </p:cNvSpPr>
          <p:nvPr>
            <p:ph type="body" idx="1"/>
          </p:nvPr>
        </p:nvSpPr>
        <p:spPr>
          <a:xfrm>
            <a:off x="457200" y="1600200"/>
            <a:ext cx="8229600" cy="1295400"/>
          </a:xfrm>
          <a:noFill/>
          <a:ln/>
        </p:spPr>
        <p:txBody>
          <a:bodyPr>
            <a:normAutofit fontScale="92500" lnSpcReduction="20000"/>
          </a:bodyPr>
          <a:lstStyle/>
          <a:p>
            <a:pPr>
              <a:lnSpc>
                <a:spcPct val="90000"/>
              </a:lnSpc>
            </a:pPr>
            <a:r>
              <a:rPr lang="en-US" dirty="0">
                <a:solidFill>
                  <a:schemeClr val="accent2"/>
                </a:solidFill>
              </a:rPr>
              <a:t>Bidder 1: bids $1 on A, $0.50 on B, budget $</a:t>
            </a:r>
            <a:r>
              <a:rPr lang="en-US" dirty="0" smtClean="0">
                <a:solidFill>
                  <a:schemeClr val="accent2"/>
                </a:solidFill>
              </a:rPr>
              <a:t>50k</a:t>
            </a:r>
            <a:endParaRPr lang="en-US" dirty="0">
              <a:solidFill>
                <a:schemeClr val="accent2"/>
              </a:solidFill>
            </a:endParaRPr>
          </a:p>
          <a:p>
            <a:pPr>
              <a:lnSpc>
                <a:spcPct val="90000"/>
              </a:lnSpc>
            </a:pPr>
            <a:r>
              <a:rPr lang="en-US" dirty="0">
                <a:solidFill>
                  <a:srgbClr val="008000"/>
                </a:solidFill>
              </a:rPr>
              <a:t>Bidder 2: bids $0.50 on A, budget $</a:t>
            </a:r>
            <a:r>
              <a:rPr lang="en-US" dirty="0" smtClean="0">
                <a:solidFill>
                  <a:srgbClr val="008000"/>
                </a:solidFill>
              </a:rPr>
              <a:t>20k</a:t>
            </a:r>
            <a:endParaRPr lang="en-US" dirty="0">
              <a:solidFill>
                <a:srgbClr val="008000"/>
              </a:solidFill>
            </a:endParaRPr>
          </a:p>
          <a:p>
            <a:pPr>
              <a:lnSpc>
                <a:spcPct val="90000"/>
              </a:lnSpc>
            </a:pPr>
            <a:r>
              <a:rPr lang="en-US" dirty="0"/>
              <a:t>Optimal allocation: $</a:t>
            </a:r>
            <a:r>
              <a:rPr lang="en-US" dirty="0" smtClean="0"/>
              <a:t>70k </a:t>
            </a:r>
            <a:r>
              <a:rPr lang="en-US" dirty="0"/>
              <a:t>revenue</a:t>
            </a:r>
          </a:p>
        </p:txBody>
      </p:sp>
      <p:sp>
        <p:nvSpPr>
          <p:cNvPr id="82949" name="Text Box 5"/>
          <p:cNvSpPr txBox="1">
            <a:spLocks noChangeArrowheads="1"/>
          </p:cNvSpPr>
          <p:nvPr/>
        </p:nvSpPr>
        <p:spPr bwMode="auto">
          <a:xfrm>
            <a:off x="176213" y="4332288"/>
            <a:ext cx="1454150" cy="366712"/>
          </a:xfrm>
          <a:prstGeom prst="rect">
            <a:avLst/>
          </a:prstGeom>
          <a:noFill/>
          <a:ln w="19050" algn="ctr">
            <a:noFill/>
            <a:miter lim="800000"/>
            <a:headEnd/>
            <a:tailEnd/>
          </a:ln>
          <a:effectLst/>
        </p:spPr>
        <p:txBody>
          <a:bodyPr wrap="none">
            <a:spAutoFit/>
          </a:bodyPr>
          <a:lstStyle/>
          <a:p>
            <a:r>
              <a:rPr lang="en-US"/>
              <a:t>Supply of A</a:t>
            </a:r>
          </a:p>
        </p:txBody>
      </p:sp>
      <p:sp>
        <p:nvSpPr>
          <p:cNvPr id="82950" name="Text Box 6"/>
          <p:cNvSpPr txBox="1">
            <a:spLocks noChangeArrowheads="1"/>
          </p:cNvSpPr>
          <p:nvPr/>
        </p:nvSpPr>
        <p:spPr bwMode="auto">
          <a:xfrm>
            <a:off x="174625" y="5508625"/>
            <a:ext cx="1454150" cy="366713"/>
          </a:xfrm>
          <a:prstGeom prst="rect">
            <a:avLst/>
          </a:prstGeom>
          <a:noFill/>
          <a:ln w="19050" algn="ctr">
            <a:noFill/>
            <a:miter lim="800000"/>
            <a:headEnd/>
            <a:tailEnd/>
          </a:ln>
          <a:effectLst/>
        </p:spPr>
        <p:txBody>
          <a:bodyPr wrap="none">
            <a:spAutoFit/>
          </a:bodyPr>
          <a:lstStyle/>
          <a:p>
            <a:r>
              <a:rPr lang="en-US"/>
              <a:t>Supply of B</a:t>
            </a:r>
          </a:p>
        </p:txBody>
      </p:sp>
      <p:sp>
        <p:nvSpPr>
          <p:cNvPr id="82951" name="Line 7"/>
          <p:cNvSpPr>
            <a:spLocks noChangeShapeType="1"/>
          </p:cNvSpPr>
          <p:nvPr/>
        </p:nvSpPr>
        <p:spPr bwMode="auto">
          <a:xfrm flipV="1">
            <a:off x="1746250" y="4962525"/>
            <a:ext cx="6891338" cy="0"/>
          </a:xfrm>
          <a:prstGeom prst="line">
            <a:avLst/>
          </a:prstGeom>
          <a:noFill/>
          <a:ln w="19050">
            <a:solidFill>
              <a:schemeClr val="tx1"/>
            </a:solidFill>
            <a:round/>
            <a:headEnd/>
            <a:tailEnd type="triangle" w="med" len="med"/>
          </a:ln>
          <a:effectLst/>
        </p:spPr>
        <p:txBody>
          <a:bodyPr anchor="ctr">
            <a:spAutoFit/>
          </a:bodyPr>
          <a:lstStyle/>
          <a:p>
            <a:endParaRPr lang="en-US"/>
          </a:p>
        </p:txBody>
      </p:sp>
      <p:grpSp>
        <p:nvGrpSpPr>
          <p:cNvPr id="2" name="Group 8"/>
          <p:cNvGrpSpPr>
            <a:grpSpLocks/>
          </p:cNvGrpSpPr>
          <p:nvPr/>
        </p:nvGrpSpPr>
        <p:grpSpPr bwMode="auto">
          <a:xfrm>
            <a:off x="1622425" y="4772025"/>
            <a:ext cx="319088" cy="688975"/>
            <a:chOff x="1022" y="2738"/>
            <a:chExt cx="201" cy="434"/>
          </a:xfrm>
        </p:grpSpPr>
        <p:sp>
          <p:nvSpPr>
            <p:cNvPr id="82953" name="Line 9"/>
            <p:cNvSpPr>
              <a:spLocks noChangeShapeType="1"/>
            </p:cNvSpPr>
            <p:nvPr/>
          </p:nvSpPr>
          <p:spPr bwMode="auto">
            <a:xfrm>
              <a:off x="1100" y="2738"/>
              <a:ext cx="0" cy="240"/>
            </a:xfrm>
            <a:prstGeom prst="line">
              <a:avLst/>
            </a:prstGeom>
            <a:noFill/>
            <a:ln w="19050">
              <a:solidFill>
                <a:schemeClr val="tx1"/>
              </a:solidFill>
              <a:round/>
              <a:headEnd/>
              <a:tailEnd/>
            </a:ln>
            <a:effectLst/>
          </p:spPr>
          <p:txBody>
            <a:bodyPr wrap="none" anchor="ctr">
              <a:spAutoFit/>
            </a:bodyPr>
            <a:lstStyle/>
            <a:p>
              <a:endParaRPr lang="en-US"/>
            </a:p>
          </p:txBody>
        </p:sp>
        <p:sp>
          <p:nvSpPr>
            <p:cNvPr id="82954" name="Text Box 10"/>
            <p:cNvSpPr txBox="1">
              <a:spLocks noChangeArrowheads="1"/>
            </p:cNvSpPr>
            <p:nvPr/>
          </p:nvSpPr>
          <p:spPr bwMode="auto">
            <a:xfrm>
              <a:off x="1022" y="2960"/>
              <a:ext cx="201" cy="212"/>
            </a:xfrm>
            <a:prstGeom prst="rect">
              <a:avLst/>
            </a:prstGeom>
            <a:noFill/>
            <a:ln w="19050" algn="ctr">
              <a:noFill/>
              <a:miter lim="800000"/>
              <a:headEnd/>
              <a:tailEnd/>
            </a:ln>
            <a:effectLst/>
          </p:spPr>
          <p:txBody>
            <a:bodyPr wrap="none">
              <a:spAutoFit/>
            </a:bodyPr>
            <a:lstStyle/>
            <a:p>
              <a:r>
                <a:rPr lang="en-US" sz="1600" b="0"/>
                <a:t>t</a:t>
              </a:r>
              <a:r>
                <a:rPr lang="en-US" sz="1600" b="0" baseline="-25000"/>
                <a:t>0</a:t>
              </a:r>
              <a:endParaRPr lang="en-US" sz="1600" b="0"/>
            </a:p>
          </p:txBody>
        </p:sp>
      </p:grpSp>
      <p:grpSp>
        <p:nvGrpSpPr>
          <p:cNvPr id="3" name="Group 11"/>
          <p:cNvGrpSpPr>
            <a:grpSpLocks/>
          </p:cNvGrpSpPr>
          <p:nvPr/>
        </p:nvGrpSpPr>
        <p:grpSpPr bwMode="auto">
          <a:xfrm>
            <a:off x="4543425" y="4772025"/>
            <a:ext cx="319088" cy="688975"/>
            <a:chOff x="1834" y="2738"/>
            <a:chExt cx="201" cy="434"/>
          </a:xfrm>
        </p:grpSpPr>
        <p:sp>
          <p:nvSpPr>
            <p:cNvPr id="82956" name="Line 12"/>
            <p:cNvSpPr>
              <a:spLocks noChangeShapeType="1"/>
            </p:cNvSpPr>
            <p:nvPr/>
          </p:nvSpPr>
          <p:spPr bwMode="auto">
            <a:xfrm>
              <a:off x="1911" y="2738"/>
              <a:ext cx="0" cy="240"/>
            </a:xfrm>
            <a:prstGeom prst="line">
              <a:avLst/>
            </a:prstGeom>
            <a:noFill/>
            <a:ln w="19050">
              <a:solidFill>
                <a:schemeClr val="tx1"/>
              </a:solidFill>
              <a:round/>
              <a:headEnd/>
              <a:tailEnd/>
            </a:ln>
            <a:effectLst/>
          </p:spPr>
          <p:txBody>
            <a:bodyPr wrap="none" anchor="ctr">
              <a:spAutoFit/>
            </a:bodyPr>
            <a:lstStyle/>
            <a:p>
              <a:endParaRPr lang="en-US"/>
            </a:p>
          </p:txBody>
        </p:sp>
        <p:sp>
          <p:nvSpPr>
            <p:cNvPr id="82957" name="Text Box 13"/>
            <p:cNvSpPr txBox="1">
              <a:spLocks noChangeArrowheads="1"/>
            </p:cNvSpPr>
            <p:nvPr/>
          </p:nvSpPr>
          <p:spPr bwMode="auto">
            <a:xfrm>
              <a:off x="1834" y="2960"/>
              <a:ext cx="201" cy="212"/>
            </a:xfrm>
            <a:prstGeom prst="rect">
              <a:avLst/>
            </a:prstGeom>
            <a:noFill/>
            <a:ln w="19050" algn="ctr">
              <a:noFill/>
              <a:miter lim="800000"/>
              <a:headEnd/>
              <a:tailEnd/>
            </a:ln>
            <a:effectLst/>
          </p:spPr>
          <p:txBody>
            <a:bodyPr wrap="none">
              <a:spAutoFit/>
            </a:bodyPr>
            <a:lstStyle/>
            <a:p>
              <a:r>
                <a:rPr lang="en-US" sz="1600" b="0"/>
                <a:t>t</a:t>
              </a:r>
              <a:r>
                <a:rPr lang="en-US" sz="1600" b="0" baseline="-25000"/>
                <a:t>1</a:t>
              </a:r>
              <a:endParaRPr lang="en-US" sz="1600" b="0"/>
            </a:p>
          </p:txBody>
        </p:sp>
      </p:grpSp>
      <p:grpSp>
        <p:nvGrpSpPr>
          <p:cNvPr id="4" name="Group 14"/>
          <p:cNvGrpSpPr>
            <a:grpSpLocks/>
          </p:cNvGrpSpPr>
          <p:nvPr/>
        </p:nvGrpSpPr>
        <p:grpSpPr bwMode="auto">
          <a:xfrm>
            <a:off x="7464425" y="4772025"/>
            <a:ext cx="319088" cy="688975"/>
            <a:chOff x="2647" y="2738"/>
            <a:chExt cx="201" cy="434"/>
          </a:xfrm>
        </p:grpSpPr>
        <p:sp>
          <p:nvSpPr>
            <p:cNvPr id="82959" name="Line 15"/>
            <p:cNvSpPr>
              <a:spLocks noChangeShapeType="1"/>
            </p:cNvSpPr>
            <p:nvPr/>
          </p:nvSpPr>
          <p:spPr bwMode="auto">
            <a:xfrm>
              <a:off x="2722" y="2738"/>
              <a:ext cx="0" cy="240"/>
            </a:xfrm>
            <a:prstGeom prst="line">
              <a:avLst/>
            </a:prstGeom>
            <a:noFill/>
            <a:ln w="19050">
              <a:solidFill>
                <a:schemeClr val="tx1"/>
              </a:solidFill>
              <a:round/>
              <a:headEnd/>
              <a:tailEnd/>
            </a:ln>
            <a:effectLst/>
          </p:spPr>
          <p:txBody>
            <a:bodyPr wrap="none" anchor="ctr">
              <a:spAutoFit/>
            </a:bodyPr>
            <a:lstStyle/>
            <a:p>
              <a:endParaRPr lang="en-US"/>
            </a:p>
          </p:txBody>
        </p:sp>
        <p:sp>
          <p:nvSpPr>
            <p:cNvPr id="82960" name="Text Box 16"/>
            <p:cNvSpPr txBox="1">
              <a:spLocks noChangeArrowheads="1"/>
            </p:cNvSpPr>
            <p:nvPr/>
          </p:nvSpPr>
          <p:spPr bwMode="auto">
            <a:xfrm>
              <a:off x="2647" y="2960"/>
              <a:ext cx="201" cy="212"/>
            </a:xfrm>
            <a:prstGeom prst="rect">
              <a:avLst/>
            </a:prstGeom>
            <a:noFill/>
            <a:ln w="19050" algn="ctr">
              <a:noFill/>
              <a:miter lim="800000"/>
              <a:headEnd/>
              <a:tailEnd/>
            </a:ln>
            <a:effectLst/>
          </p:spPr>
          <p:txBody>
            <a:bodyPr wrap="none">
              <a:spAutoFit/>
            </a:bodyPr>
            <a:lstStyle/>
            <a:p>
              <a:r>
                <a:rPr lang="en-US" sz="1600" b="0"/>
                <a:t>t</a:t>
              </a:r>
              <a:r>
                <a:rPr lang="en-US" sz="1600" b="0" baseline="-25000"/>
                <a:t>2</a:t>
              </a:r>
              <a:endParaRPr lang="en-US" sz="1600" b="0"/>
            </a:p>
          </p:txBody>
        </p:sp>
      </p:grpSp>
      <p:sp>
        <p:nvSpPr>
          <p:cNvPr id="82961" name="Text Box 17"/>
          <p:cNvSpPr txBox="1">
            <a:spLocks noChangeArrowheads="1"/>
          </p:cNvSpPr>
          <p:nvPr/>
        </p:nvSpPr>
        <p:spPr bwMode="auto">
          <a:xfrm>
            <a:off x="2740025" y="4332288"/>
            <a:ext cx="522900" cy="369332"/>
          </a:xfrm>
          <a:prstGeom prst="rect">
            <a:avLst/>
          </a:prstGeom>
          <a:noFill/>
          <a:ln w="19050" algn="ctr">
            <a:noFill/>
            <a:miter lim="800000"/>
            <a:headEnd/>
            <a:tailEnd/>
          </a:ln>
          <a:effectLst/>
        </p:spPr>
        <p:txBody>
          <a:bodyPr wrap="none">
            <a:spAutoFit/>
          </a:bodyPr>
          <a:lstStyle/>
          <a:p>
            <a:r>
              <a:rPr lang="en-US" dirty="0" smtClean="0"/>
              <a:t>50k</a:t>
            </a:r>
            <a:endParaRPr lang="en-US" dirty="0">
              <a:solidFill>
                <a:srgbClr val="A50021"/>
              </a:solidFill>
            </a:endParaRPr>
          </a:p>
        </p:txBody>
      </p:sp>
      <p:sp>
        <p:nvSpPr>
          <p:cNvPr id="82962" name="Text Box 18"/>
          <p:cNvSpPr txBox="1">
            <a:spLocks noChangeArrowheads="1"/>
          </p:cNvSpPr>
          <p:nvPr/>
        </p:nvSpPr>
        <p:spPr bwMode="auto">
          <a:xfrm>
            <a:off x="5969000" y="4332288"/>
            <a:ext cx="311150" cy="366712"/>
          </a:xfrm>
          <a:prstGeom prst="rect">
            <a:avLst/>
          </a:prstGeom>
          <a:noFill/>
          <a:ln w="19050" algn="ctr">
            <a:noFill/>
            <a:miter lim="800000"/>
            <a:headEnd/>
            <a:tailEnd/>
          </a:ln>
          <a:effectLst/>
        </p:spPr>
        <p:txBody>
          <a:bodyPr wrap="none">
            <a:spAutoFit/>
          </a:bodyPr>
          <a:lstStyle/>
          <a:p>
            <a:r>
              <a:rPr lang="en-US"/>
              <a:t>0</a:t>
            </a:r>
          </a:p>
        </p:txBody>
      </p:sp>
      <p:sp>
        <p:nvSpPr>
          <p:cNvPr id="82963" name="Text Box 19"/>
          <p:cNvSpPr txBox="1">
            <a:spLocks noChangeArrowheads="1"/>
          </p:cNvSpPr>
          <p:nvPr/>
        </p:nvSpPr>
        <p:spPr bwMode="auto">
          <a:xfrm>
            <a:off x="8107363" y="5507038"/>
            <a:ext cx="501650" cy="366712"/>
          </a:xfrm>
          <a:prstGeom prst="rect">
            <a:avLst/>
          </a:prstGeom>
          <a:noFill/>
          <a:ln w="19050" algn="ctr">
            <a:noFill/>
            <a:miter lim="800000"/>
            <a:headEnd/>
            <a:tailEnd/>
          </a:ln>
          <a:effectLst/>
        </p:spPr>
        <p:txBody>
          <a:bodyPr wrap="none">
            <a:spAutoFit/>
          </a:bodyPr>
          <a:lstStyle/>
          <a:p>
            <a:r>
              <a:rPr lang="en-US"/>
              <a:t>. . .</a:t>
            </a:r>
          </a:p>
        </p:txBody>
      </p:sp>
      <p:sp>
        <p:nvSpPr>
          <p:cNvPr id="82964" name="Text Box 20"/>
          <p:cNvSpPr txBox="1">
            <a:spLocks noChangeArrowheads="1"/>
          </p:cNvSpPr>
          <p:nvPr/>
        </p:nvSpPr>
        <p:spPr bwMode="auto">
          <a:xfrm>
            <a:off x="8108950" y="4332288"/>
            <a:ext cx="501650" cy="366712"/>
          </a:xfrm>
          <a:prstGeom prst="rect">
            <a:avLst/>
          </a:prstGeom>
          <a:noFill/>
          <a:ln w="19050" algn="ctr">
            <a:noFill/>
            <a:miter lim="800000"/>
            <a:headEnd/>
            <a:tailEnd/>
          </a:ln>
          <a:effectLst/>
        </p:spPr>
        <p:txBody>
          <a:bodyPr wrap="none">
            <a:spAutoFit/>
          </a:bodyPr>
          <a:lstStyle/>
          <a:p>
            <a:r>
              <a:rPr lang="en-US"/>
              <a:t>. . .</a:t>
            </a:r>
          </a:p>
        </p:txBody>
      </p:sp>
      <p:sp>
        <p:nvSpPr>
          <p:cNvPr id="82965" name="Text Box 21"/>
          <p:cNvSpPr txBox="1">
            <a:spLocks noChangeArrowheads="1"/>
          </p:cNvSpPr>
          <p:nvPr/>
        </p:nvSpPr>
        <p:spPr bwMode="auto">
          <a:xfrm>
            <a:off x="2741613" y="5508625"/>
            <a:ext cx="522900" cy="369332"/>
          </a:xfrm>
          <a:prstGeom prst="rect">
            <a:avLst/>
          </a:prstGeom>
          <a:noFill/>
          <a:ln w="19050" algn="ctr">
            <a:noFill/>
            <a:miter lim="800000"/>
            <a:headEnd/>
            <a:tailEnd/>
          </a:ln>
          <a:effectLst/>
        </p:spPr>
        <p:txBody>
          <a:bodyPr wrap="none">
            <a:spAutoFit/>
          </a:bodyPr>
          <a:lstStyle/>
          <a:p>
            <a:r>
              <a:rPr lang="en-US" dirty="0" smtClean="0"/>
              <a:t>10k</a:t>
            </a:r>
            <a:endParaRPr lang="en-US" dirty="0">
              <a:solidFill>
                <a:srgbClr val="A50021"/>
              </a:solidFill>
            </a:endParaRPr>
          </a:p>
        </p:txBody>
      </p:sp>
      <p:sp>
        <p:nvSpPr>
          <p:cNvPr id="82966" name="Text Box 22"/>
          <p:cNvSpPr txBox="1">
            <a:spLocks noChangeArrowheads="1"/>
          </p:cNvSpPr>
          <p:nvPr/>
        </p:nvSpPr>
        <p:spPr bwMode="auto">
          <a:xfrm>
            <a:off x="5789613" y="5508625"/>
            <a:ext cx="522900" cy="369332"/>
          </a:xfrm>
          <a:prstGeom prst="rect">
            <a:avLst/>
          </a:prstGeom>
          <a:noFill/>
          <a:ln w="19050" algn="ctr">
            <a:noFill/>
            <a:miter lim="800000"/>
            <a:headEnd/>
            <a:tailEnd/>
          </a:ln>
          <a:effectLst/>
        </p:spPr>
        <p:txBody>
          <a:bodyPr wrap="none">
            <a:spAutoFit/>
          </a:bodyPr>
          <a:lstStyle/>
          <a:p>
            <a:r>
              <a:rPr lang="en-US" dirty="0" smtClean="0"/>
              <a:t>10k</a:t>
            </a:r>
            <a:endParaRPr lang="en-US" dirty="0">
              <a:solidFill>
                <a:srgbClr val="A50021"/>
              </a:solidFill>
            </a:endParaRPr>
          </a:p>
        </p:txBody>
      </p:sp>
      <p:sp>
        <p:nvSpPr>
          <p:cNvPr id="82967" name="Text Box 23"/>
          <p:cNvSpPr txBox="1">
            <a:spLocks noChangeArrowheads="1"/>
          </p:cNvSpPr>
          <p:nvPr/>
        </p:nvSpPr>
        <p:spPr bwMode="auto">
          <a:xfrm>
            <a:off x="1439863" y="3602038"/>
            <a:ext cx="1425390" cy="369332"/>
          </a:xfrm>
          <a:prstGeom prst="rect">
            <a:avLst/>
          </a:prstGeom>
          <a:noFill/>
          <a:ln w="19050" algn="ctr">
            <a:noFill/>
            <a:miter lim="800000"/>
            <a:headEnd/>
            <a:tailEnd/>
          </a:ln>
          <a:effectLst/>
        </p:spPr>
        <p:txBody>
          <a:bodyPr wrap="none">
            <a:spAutoFit/>
          </a:bodyPr>
          <a:lstStyle/>
          <a:p>
            <a:r>
              <a:rPr lang="en-US" dirty="0">
                <a:solidFill>
                  <a:schemeClr val="accent2"/>
                </a:solidFill>
              </a:rPr>
              <a:t>Bidder 1: </a:t>
            </a:r>
            <a:r>
              <a:rPr lang="en-US" dirty="0" smtClean="0">
                <a:solidFill>
                  <a:schemeClr val="accent2"/>
                </a:solidFill>
              </a:rPr>
              <a:t>10k</a:t>
            </a:r>
            <a:endParaRPr lang="en-US" dirty="0">
              <a:solidFill>
                <a:schemeClr val="accent2"/>
              </a:solidFill>
            </a:endParaRPr>
          </a:p>
        </p:txBody>
      </p:sp>
      <p:sp>
        <p:nvSpPr>
          <p:cNvPr id="82968" name="AutoShape 24"/>
          <p:cNvSpPr>
            <a:spLocks/>
          </p:cNvSpPr>
          <p:nvPr/>
        </p:nvSpPr>
        <p:spPr bwMode="auto">
          <a:xfrm rot="-5400000">
            <a:off x="1981200" y="3778250"/>
            <a:ext cx="152400" cy="609600"/>
          </a:xfrm>
          <a:prstGeom prst="rightBrace">
            <a:avLst>
              <a:gd name="adj1" fmla="val 33333"/>
              <a:gd name="adj2" fmla="val 50000"/>
            </a:avLst>
          </a:prstGeom>
          <a:noFill/>
          <a:ln w="19050">
            <a:solidFill>
              <a:schemeClr val="accent2"/>
            </a:solidFill>
            <a:round/>
            <a:headEnd/>
            <a:tailEnd/>
          </a:ln>
          <a:effectLst/>
        </p:spPr>
        <p:txBody>
          <a:bodyPr anchor="ctr">
            <a:spAutoFit/>
          </a:bodyPr>
          <a:lstStyle/>
          <a:p>
            <a:endParaRPr lang="en-US"/>
          </a:p>
        </p:txBody>
      </p:sp>
      <p:sp>
        <p:nvSpPr>
          <p:cNvPr id="82969" name="Text Box 25"/>
          <p:cNvSpPr txBox="1">
            <a:spLocks noChangeArrowheads="1"/>
          </p:cNvSpPr>
          <p:nvPr/>
        </p:nvSpPr>
        <p:spPr bwMode="auto">
          <a:xfrm>
            <a:off x="4344988" y="6269038"/>
            <a:ext cx="1425390" cy="369332"/>
          </a:xfrm>
          <a:prstGeom prst="rect">
            <a:avLst/>
          </a:prstGeom>
          <a:noFill/>
          <a:ln w="19050" algn="ctr">
            <a:noFill/>
            <a:miter lim="800000"/>
            <a:headEnd/>
            <a:tailEnd/>
          </a:ln>
          <a:effectLst/>
        </p:spPr>
        <p:txBody>
          <a:bodyPr wrap="none">
            <a:spAutoFit/>
          </a:bodyPr>
          <a:lstStyle/>
          <a:p>
            <a:r>
              <a:rPr lang="en-US" dirty="0">
                <a:solidFill>
                  <a:schemeClr val="accent2"/>
                </a:solidFill>
              </a:rPr>
              <a:t>Bidder 1: </a:t>
            </a:r>
            <a:r>
              <a:rPr lang="en-US" dirty="0" smtClean="0">
                <a:solidFill>
                  <a:schemeClr val="accent2"/>
                </a:solidFill>
              </a:rPr>
              <a:t>80k</a:t>
            </a:r>
            <a:endParaRPr lang="en-US" dirty="0">
              <a:solidFill>
                <a:schemeClr val="accent2"/>
              </a:solidFill>
            </a:endParaRPr>
          </a:p>
        </p:txBody>
      </p:sp>
      <p:sp>
        <p:nvSpPr>
          <p:cNvPr id="82970" name="AutoShape 26"/>
          <p:cNvSpPr>
            <a:spLocks/>
          </p:cNvSpPr>
          <p:nvPr/>
        </p:nvSpPr>
        <p:spPr bwMode="auto">
          <a:xfrm rot="5400000" flipV="1">
            <a:off x="5165725" y="2543175"/>
            <a:ext cx="260350" cy="7086600"/>
          </a:xfrm>
          <a:prstGeom prst="rightBrace">
            <a:avLst>
              <a:gd name="adj1" fmla="val 226829"/>
              <a:gd name="adj2" fmla="val 50000"/>
            </a:avLst>
          </a:prstGeom>
          <a:noFill/>
          <a:ln w="19050">
            <a:solidFill>
              <a:schemeClr val="accent2"/>
            </a:solidFill>
            <a:round/>
            <a:headEnd/>
            <a:tailEnd/>
          </a:ln>
          <a:effectLst/>
        </p:spPr>
        <p:txBody>
          <a:bodyPr anchor="ctr">
            <a:spAutoFit/>
          </a:bodyPr>
          <a:lstStyle/>
          <a:p>
            <a:endParaRPr lang="en-US"/>
          </a:p>
        </p:txBody>
      </p:sp>
      <p:sp>
        <p:nvSpPr>
          <p:cNvPr id="82971" name="AutoShape 27"/>
          <p:cNvSpPr>
            <a:spLocks/>
          </p:cNvSpPr>
          <p:nvPr/>
        </p:nvSpPr>
        <p:spPr bwMode="auto">
          <a:xfrm rot="-5400000">
            <a:off x="2698750" y="2393950"/>
            <a:ext cx="184150" cy="2190750"/>
          </a:xfrm>
          <a:prstGeom prst="rightBrace">
            <a:avLst>
              <a:gd name="adj1" fmla="val 99138"/>
              <a:gd name="adj2" fmla="val 50000"/>
            </a:avLst>
          </a:prstGeom>
          <a:noFill/>
          <a:ln w="19050">
            <a:solidFill>
              <a:srgbClr val="008000"/>
            </a:solidFill>
            <a:round/>
            <a:headEnd/>
            <a:tailEnd/>
          </a:ln>
          <a:effectLst/>
        </p:spPr>
        <p:txBody>
          <a:bodyPr anchor="ctr">
            <a:spAutoFit/>
          </a:bodyPr>
          <a:lstStyle/>
          <a:p>
            <a:endParaRPr lang="en-US"/>
          </a:p>
        </p:txBody>
      </p:sp>
      <p:sp>
        <p:nvSpPr>
          <p:cNvPr id="82972" name="Text Box 28"/>
          <p:cNvSpPr txBox="1">
            <a:spLocks noChangeArrowheads="1"/>
          </p:cNvSpPr>
          <p:nvPr/>
        </p:nvSpPr>
        <p:spPr bwMode="auto">
          <a:xfrm>
            <a:off x="1677988" y="2992438"/>
            <a:ext cx="1425390" cy="369332"/>
          </a:xfrm>
          <a:prstGeom prst="rect">
            <a:avLst/>
          </a:prstGeom>
          <a:noFill/>
          <a:ln w="19050" algn="ctr">
            <a:noFill/>
            <a:miter lim="800000"/>
            <a:headEnd/>
            <a:tailEnd/>
          </a:ln>
          <a:effectLst/>
        </p:spPr>
        <p:txBody>
          <a:bodyPr wrap="none">
            <a:spAutoFit/>
          </a:bodyPr>
          <a:lstStyle/>
          <a:p>
            <a:r>
              <a:rPr lang="en-US" dirty="0">
                <a:solidFill>
                  <a:srgbClr val="008000"/>
                </a:solidFill>
              </a:rPr>
              <a:t>Bidder 2: </a:t>
            </a:r>
            <a:r>
              <a:rPr lang="en-US" dirty="0" smtClean="0">
                <a:solidFill>
                  <a:srgbClr val="008000"/>
                </a:solidFill>
              </a:rPr>
              <a:t>40k</a:t>
            </a:r>
            <a:endParaRPr lang="en-US" dirty="0">
              <a:solidFill>
                <a:srgbClr val="008000"/>
              </a:solidFill>
            </a:endParaRPr>
          </a:p>
        </p:txBody>
      </p:sp>
      <p:sp>
        <p:nvSpPr>
          <p:cNvPr id="29" name="Rectangle 2"/>
          <p:cNvSpPr txBox="1">
            <a:spLocks noChangeArrowheads="1"/>
          </p:cNvSpPr>
          <p:nvPr/>
        </p:nvSpPr>
        <p:spPr>
          <a:xfrm>
            <a:off x="152400" y="76200"/>
            <a:ext cx="8991600" cy="1143000"/>
          </a:xfrm>
          <a:prstGeom prst="rect">
            <a:avLst/>
          </a:prstGeom>
        </p:spPr>
        <p:txBody>
          <a:bodyPr vert="horz" lIns="91440" tIns="45720" rIns="91440" bIns="45720" rtlCol="0" anchor="ctr">
            <a:normAutofit fontScale="90000" lnSpcReduction="20000"/>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chemeClr val="tx1"/>
                </a:solidFill>
                <a:effectLst/>
                <a:uLnTx/>
                <a:uFillTx/>
                <a:latin typeface="+mj-lt"/>
                <a:ea typeface="+mj-ea"/>
                <a:cs typeface="+mj-cs"/>
              </a:rPr>
              <a:t>Value of optimization under sequential expressiveness</a:t>
            </a:r>
            <a:endParaRPr kumimoji="0" lang="en-US" sz="4400" b="0" i="0" u="none" strike="noStrike" kern="1200" cap="none" spc="0" normalizeH="0" baseline="0" noProof="0" dirty="0">
              <a:ln>
                <a:noFill/>
              </a:ln>
              <a:solidFill>
                <a:schemeClr val="tx1"/>
              </a:solidFill>
              <a:effectLst/>
              <a:uLnTx/>
              <a:uFillTx/>
              <a:latin typeface="+mj-lt"/>
              <a:ea typeface="+mj-ea"/>
              <a:cs typeface="+mj-cs"/>
            </a:endParaRPr>
          </a:p>
        </p:txBody>
      </p:sp>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0" y="76200"/>
            <a:ext cx="9144000" cy="1143000"/>
          </a:xfrm>
        </p:spPr>
        <p:txBody>
          <a:bodyPr>
            <a:normAutofit/>
          </a:bodyPr>
          <a:lstStyle/>
          <a:p>
            <a:r>
              <a:rPr lang="en-US" dirty="0"/>
              <a:t>Stochastic </a:t>
            </a:r>
            <a:r>
              <a:rPr lang="en-US" dirty="0" smtClean="0"/>
              <a:t>optimization problem</a:t>
            </a:r>
            <a:endParaRPr lang="en-US" dirty="0"/>
          </a:p>
        </p:txBody>
      </p:sp>
      <p:sp>
        <p:nvSpPr>
          <p:cNvPr id="84995" name="Rectangle 3"/>
          <p:cNvSpPr>
            <a:spLocks noGrp="1" noChangeArrowheads="1"/>
          </p:cNvSpPr>
          <p:nvPr>
            <p:ph type="body" sz="half" idx="1"/>
          </p:nvPr>
        </p:nvSpPr>
        <p:spPr>
          <a:xfrm>
            <a:off x="76200" y="1600200"/>
            <a:ext cx="8991600" cy="4525963"/>
          </a:xfrm>
        </p:spPr>
        <p:txBody>
          <a:bodyPr/>
          <a:lstStyle/>
          <a:p>
            <a:r>
              <a:rPr lang="en-US" dirty="0"/>
              <a:t>Advertising channels </a:t>
            </a:r>
            <a:r>
              <a:rPr lang="en-US" i="1" dirty="0"/>
              <a:t>C</a:t>
            </a:r>
            <a:endParaRPr lang="en-US" dirty="0"/>
          </a:p>
          <a:p>
            <a:r>
              <a:rPr lang="en-US" dirty="0"/>
              <a:t>Supply distribution of advertising channels </a:t>
            </a:r>
            <a:r>
              <a:rPr lang="en-US" i="1" dirty="0"/>
              <a:t>P</a:t>
            </a:r>
            <a:r>
              <a:rPr lang="en-US" i="1" baseline="30000" dirty="0"/>
              <a:t>S</a:t>
            </a:r>
            <a:endParaRPr lang="en-US" i="1" dirty="0"/>
          </a:p>
          <a:p>
            <a:r>
              <a:rPr lang="en-US" dirty="0"/>
              <a:t>Set of campaigns </a:t>
            </a:r>
            <a:r>
              <a:rPr lang="en-US" i="1" dirty="0"/>
              <a:t>B</a:t>
            </a:r>
            <a:endParaRPr lang="en-US" b="0" i="1" dirty="0"/>
          </a:p>
          <a:p>
            <a:r>
              <a:rPr lang="en-US" dirty="0"/>
              <a:t>Spot market demand distribution </a:t>
            </a:r>
            <a:r>
              <a:rPr lang="en-US" i="1" dirty="0"/>
              <a:t>P</a:t>
            </a:r>
            <a:r>
              <a:rPr lang="en-US" i="1" baseline="30000" dirty="0"/>
              <a:t>D</a:t>
            </a:r>
            <a:endParaRPr lang="en-US" dirty="0"/>
          </a:p>
          <a:p>
            <a:r>
              <a:rPr lang="en-US" dirty="0"/>
              <a:t>Time horizon </a:t>
            </a:r>
            <a:r>
              <a:rPr lang="en-US" i="1" dirty="0"/>
              <a:t>T</a:t>
            </a:r>
            <a:endParaRPr lang="en-US" dirty="0"/>
          </a:p>
          <a:p>
            <a:r>
              <a:rPr lang="en-US" dirty="0"/>
              <a:t>Can be modeled as </a:t>
            </a:r>
            <a:r>
              <a:rPr lang="en-US" dirty="0" smtClean="0"/>
              <a:t>Markov </a:t>
            </a:r>
            <a:r>
              <a:rPr lang="en-US" dirty="0"/>
              <a:t>Decision </a:t>
            </a:r>
            <a:r>
              <a:rPr lang="en-US" dirty="0" smtClean="0"/>
              <a:t>Process (MDP</a:t>
            </a:r>
            <a:r>
              <a:rPr lang="en-US" dirty="0"/>
              <a:t>)</a:t>
            </a:r>
          </a:p>
          <a:p>
            <a:pPr lvl="1"/>
            <a:r>
              <a:rPr lang="en-US" dirty="0"/>
              <a:t>But how do we make it scale?</a:t>
            </a:r>
            <a:endParaRPr lang="el-GR" dirty="0"/>
          </a:p>
        </p:txBody>
      </p:sp>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a:xfrm>
            <a:off x="0" y="76200"/>
            <a:ext cx="9144000" cy="1143000"/>
          </a:xfrm>
        </p:spPr>
        <p:txBody>
          <a:bodyPr>
            <a:normAutofit fontScale="90000"/>
          </a:bodyPr>
          <a:lstStyle/>
          <a:p>
            <a:r>
              <a:rPr lang="en-US" dirty="0"/>
              <a:t>Scalable </a:t>
            </a:r>
            <a:r>
              <a:rPr lang="en-US" dirty="0" smtClean="0"/>
              <a:t>optimization </a:t>
            </a:r>
            <a:r>
              <a:rPr lang="en-US" dirty="0"/>
              <a:t>with </a:t>
            </a:r>
            <a:r>
              <a:rPr lang="en-US" dirty="0" smtClean="0"/>
              <a:t>real-time response</a:t>
            </a:r>
            <a:endParaRPr lang="en-US" dirty="0"/>
          </a:p>
        </p:txBody>
      </p:sp>
      <p:sp>
        <p:nvSpPr>
          <p:cNvPr id="92163" name="Rectangle 3"/>
          <p:cNvSpPr>
            <a:spLocks noGrp="1" noChangeArrowheads="1"/>
          </p:cNvSpPr>
          <p:nvPr>
            <p:ph type="body" idx="1"/>
          </p:nvPr>
        </p:nvSpPr>
        <p:spPr/>
        <p:txBody>
          <a:bodyPr/>
          <a:lstStyle/>
          <a:p>
            <a:r>
              <a:rPr lang="en-US" sz="2000" dirty="0"/>
              <a:t>Huge number of possible events </a:t>
            </a:r>
            <a:r>
              <a:rPr lang="en-US" sz="2000" dirty="0" smtClean="0">
                <a:sym typeface="Symbol" pitchFamily="18" charset="2"/>
              </a:rPr>
              <a:t>=&gt; </a:t>
            </a:r>
            <a:r>
              <a:rPr lang="en-US" sz="2000" dirty="0">
                <a:sym typeface="Symbol" pitchFamily="18" charset="2"/>
              </a:rPr>
              <a:t>i</a:t>
            </a:r>
            <a:r>
              <a:rPr lang="en-US" sz="2000" dirty="0"/>
              <a:t>nfeasible to compute full policy contingent on all future states</a:t>
            </a:r>
          </a:p>
          <a:p>
            <a:r>
              <a:rPr lang="en-US" sz="2000" dirty="0"/>
              <a:t>Cannot </a:t>
            </a:r>
            <a:r>
              <a:rPr lang="en-US" sz="2000" dirty="0" err="1"/>
              <a:t>reoptimize</a:t>
            </a:r>
            <a:r>
              <a:rPr lang="en-US" sz="2000" dirty="0"/>
              <a:t> policy in real time at every event</a:t>
            </a:r>
          </a:p>
          <a:p>
            <a:r>
              <a:rPr lang="en-US" sz="2000" dirty="0">
                <a:solidFill>
                  <a:srgbClr val="FF0000"/>
                </a:solidFill>
              </a:rPr>
              <a:t>Optimize-and-dispatch </a:t>
            </a:r>
            <a:r>
              <a:rPr lang="en-US" sz="2000" dirty="0" smtClean="0">
                <a:solidFill>
                  <a:srgbClr val="FF0000"/>
                </a:solidFill>
              </a:rPr>
              <a:t>architecture </a:t>
            </a:r>
            <a:r>
              <a:rPr lang="en-US" sz="2000" dirty="0" smtClean="0">
                <a:solidFill>
                  <a:schemeClr val="accent4">
                    <a:lumMod val="50000"/>
                  </a:schemeClr>
                </a:solidFill>
              </a:rPr>
              <a:t>[Parkes </a:t>
            </a:r>
            <a:r>
              <a:rPr lang="en-US" sz="2000" dirty="0">
                <a:solidFill>
                  <a:schemeClr val="accent4">
                    <a:lumMod val="50000"/>
                  </a:schemeClr>
                </a:solidFill>
              </a:rPr>
              <a:t>and </a:t>
            </a:r>
            <a:r>
              <a:rPr lang="en-US" sz="2000" dirty="0" smtClean="0">
                <a:solidFill>
                  <a:schemeClr val="accent4">
                    <a:lumMod val="50000"/>
                  </a:schemeClr>
                </a:solidFill>
              </a:rPr>
              <a:t>S., 2005]</a:t>
            </a:r>
            <a:endParaRPr lang="en-US" sz="2000" dirty="0">
              <a:solidFill>
                <a:schemeClr val="accent4">
                  <a:lumMod val="50000"/>
                </a:schemeClr>
              </a:solidFill>
            </a:endParaRPr>
          </a:p>
          <a:p>
            <a:pPr lvl="1"/>
            <a:r>
              <a:rPr lang="en-US" sz="1800" dirty="0"/>
              <a:t>Periodically compute policies with limited contingencies (e.g., stop dispatching when budget reached)</a:t>
            </a:r>
          </a:p>
          <a:p>
            <a:pPr lvl="1"/>
            <a:r>
              <a:rPr lang="en-US" sz="1800" dirty="0"/>
              <a:t>Dispatch in real time</a:t>
            </a:r>
          </a:p>
          <a:p>
            <a:r>
              <a:rPr lang="en-US" sz="2000" dirty="0"/>
              <a:t>Policy form: </a:t>
            </a:r>
            <a:r>
              <a:rPr lang="en-US" sz="2000" i="1" dirty="0" err="1"/>
              <a:t>x</a:t>
            </a:r>
            <a:r>
              <a:rPr lang="en-US" sz="2000" i="1" baseline="30000" dirty="0" err="1"/>
              <a:t>t</a:t>
            </a:r>
            <a:r>
              <a:rPr lang="en-US" sz="2000" i="1" baseline="-25000" dirty="0" err="1"/>
              <a:t>i,j</a:t>
            </a:r>
            <a:r>
              <a:rPr lang="en-US" sz="2000" i="1" dirty="0"/>
              <a:t> - </a:t>
            </a:r>
            <a:r>
              <a:rPr lang="en-US" sz="2000" dirty="0"/>
              <a:t>fraction of channel </a:t>
            </a:r>
            <a:r>
              <a:rPr lang="en-US" sz="2000" i="1" dirty="0" err="1"/>
              <a:t>i</a:t>
            </a:r>
            <a:r>
              <a:rPr lang="en-US" sz="2000" dirty="0"/>
              <a:t> allocated to campaign </a:t>
            </a:r>
            <a:r>
              <a:rPr lang="en-US" sz="2000" i="1" dirty="0"/>
              <a:t>j</a:t>
            </a:r>
            <a:r>
              <a:rPr lang="en-US" sz="2000" dirty="0"/>
              <a:t> at time t</a:t>
            </a:r>
          </a:p>
          <a:p>
            <a:r>
              <a:rPr lang="en-US" sz="2000" dirty="0"/>
              <a:t>Optimize over coarse time periods (e.g., minutes, hours)</a:t>
            </a:r>
          </a:p>
          <a:p>
            <a:pPr lvl="1"/>
            <a:r>
              <a:rPr lang="en-US" sz="1800" dirty="0"/>
              <a:t>Tradeoff between optimization speed and optimality</a:t>
            </a:r>
          </a:p>
          <a:p>
            <a:pPr lvl="1"/>
            <a:r>
              <a:rPr lang="en-US" sz="1800" dirty="0"/>
              <a:t>Finer-grained in near-term, coarse-grained in long-term </a:t>
            </a:r>
          </a:p>
        </p:txBody>
      </p:sp>
    </p:spTree>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r>
              <a:rPr lang="en-US"/>
              <a:t>Channels</a:t>
            </a:r>
          </a:p>
        </p:txBody>
      </p:sp>
      <p:sp>
        <p:nvSpPr>
          <p:cNvPr id="90115" name="Rectangle 3"/>
          <p:cNvSpPr>
            <a:spLocks noGrp="1" noChangeArrowheads="1"/>
          </p:cNvSpPr>
          <p:nvPr>
            <p:ph type="body" idx="1"/>
          </p:nvPr>
        </p:nvSpPr>
        <p:spPr/>
        <p:txBody>
          <a:bodyPr/>
          <a:lstStyle/>
          <a:p>
            <a:r>
              <a:rPr lang="en-US" sz="2000" dirty="0"/>
              <a:t>A </a:t>
            </a:r>
            <a:r>
              <a:rPr lang="en-US" sz="2000" i="1" dirty="0"/>
              <a:t>channel</a:t>
            </a:r>
            <a:r>
              <a:rPr lang="en-US" sz="2000" dirty="0"/>
              <a:t> is an aggregation of </a:t>
            </a:r>
            <a:r>
              <a:rPr lang="en-US" sz="2000" dirty="0" smtClean="0"/>
              <a:t>properties (web pages or spots on them)</a:t>
            </a:r>
            <a:endParaRPr lang="en-US" sz="2000" dirty="0"/>
          </a:p>
          <a:p>
            <a:r>
              <a:rPr lang="en-US" sz="2000" dirty="0"/>
              <a:t>Constructed automatically based on campaigns</a:t>
            </a:r>
          </a:p>
          <a:p>
            <a:r>
              <a:rPr lang="en-US" sz="2000" dirty="0"/>
              <a:t>Lossless aggregation: two web pages are in the same channel if indistinguishable from the point of view of bids</a:t>
            </a:r>
          </a:p>
          <a:p>
            <a:r>
              <a:rPr lang="en-US" sz="2000" dirty="0"/>
              <a:t>Example:</a:t>
            </a:r>
          </a:p>
          <a:p>
            <a:pPr lvl="1"/>
            <a:r>
              <a:rPr lang="en-US" sz="1800" dirty="0"/>
              <a:t>Bid 1: NY Times (NYT)</a:t>
            </a:r>
          </a:p>
          <a:p>
            <a:pPr lvl="1"/>
            <a:r>
              <a:rPr lang="en-US" sz="1800" dirty="0"/>
              <a:t>Bid 2: Medical article (Med)</a:t>
            </a:r>
          </a:p>
          <a:p>
            <a:pPr lvl="1"/>
            <a:r>
              <a:rPr lang="en-US" sz="1800" dirty="0"/>
              <a:t>Channels: (NYT </a:t>
            </a:r>
            <a:r>
              <a:rPr lang="en-US" sz="1800" dirty="0">
                <a:latin typeface="Arial Unicode MS" pitchFamily="34" charset="-128"/>
                <a:ea typeface="Arial Unicode MS" pitchFamily="34" charset="-128"/>
                <a:cs typeface="Arial Unicode MS" pitchFamily="34" charset="-128"/>
              </a:rPr>
              <a:t>∧</a:t>
            </a:r>
            <a:r>
              <a:rPr lang="en-US" sz="1800" dirty="0">
                <a:ea typeface="Arial Unicode MS" pitchFamily="34" charset="-128"/>
                <a:cs typeface="Arial Unicode MS" pitchFamily="34" charset="-128"/>
              </a:rPr>
              <a:t> Med), (NYT </a:t>
            </a:r>
            <a:r>
              <a:rPr lang="en-US" sz="1800" dirty="0">
                <a:latin typeface="Arial Unicode MS" pitchFamily="34" charset="-128"/>
                <a:ea typeface="Arial Unicode MS" pitchFamily="34" charset="-128"/>
                <a:cs typeface="Arial Unicode MS" pitchFamily="34" charset="-128"/>
              </a:rPr>
              <a:t>∧ </a:t>
            </a:r>
            <a:r>
              <a:rPr lang="en-US" sz="1800" dirty="0">
                <a:ea typeface="Arial Unicode MS" pitchFamily="34" charset="-128"/>
                <a:cs typeface="Arial Unicode MS" pitchFamily="34" charset="-128"/>
              </a:rPr>
              <a:t>¬Med), (¬ NYT </a:t>
            </a:r>
            <a:r>
              <a:rPr lang="en-US" sz="1800" dirty="0">
                <a:latin typeface="Arial Unicode MS" pitchFamily="34" charset="-128"/>
                <a:ea typeface="Arial Unicode MS" pitchFamily="34" charset="-128"/>
                <a:cs typeface="Arial Unicode MS" pitchFamily="34" charset="-128"/>
              </a:rPr>
              <a:t>∧ </a:t>
            </a:r>
            <a:r>
              <a:rPr lang="en-US" sz="1800" dirty="0">
                <a:ea typeface="Arial Unicode MS" pitchFamily="34" charset="-128"/>
                <a:cs typeface="Arial Unicode MS" pitchFamily="34" charset="-128"/>
              </a:rPr>
              <a:t>Med)</a:t>
            </a:r>
          </a:p>
          <a:p>
            <a:pPr lvl="1"/>
            <a:r>
              <a:rPr lang="en-US" sz="1800" dirty="0">
                <a:ea typeface="Arial Unicode MS" pitchFamily="34" charset="-128"/>
                <a:cs typeface="Arial Unicode MS" pitchFamily="34" charset="-128"/>
              </a:rPr>
              <a:t>Non-NYT pages grouped together, non-Med pages grouped together</a:t>
            </a:r>
          </a:p>
          <a:p>
            <a:endParaRPr lang="en-US" sz="2000" dirty="0" smtClean="0">
              <a:ea typeface="Arial Unicode MS" pitchFamily="34" charset="-128"/>
              <a:cs typeface="Arial Unicode MS" pitchFamily="34" charset="-128"/>
            </a:endParaRPr>
          </a:p>
          <a:p>
            <a:r>
              <a:rPr lang="en-US" sz="2000" dirty="0" smtClean="0">
                <a:ea typeface="Arial Unicode MS" pitchFamily="34" charset="-128"/>
                <a:cs typeface="Arial Unicode MS" pitchFamily="34" charset="-128"/>
              </a:rPr>
              <a:t>We can also </a:t>
            </a:r>
            <a:r>
              <a:rPr lang="en-US" sz="2000" dirty="0">
                <a:ea typeface="Arial Unicode MS" pitchFamily="34" charset="-128"/>
                <a:cs typeface="Arial Unicode MS" pitchFamily="34" charset="-128"/>
              </a:rPr>
              <a:t>perform lossy abstraction to avoid exponential blowup</a:t>
            </a:r>
          </a:p>
        </p:txBody>
      </p:sp>
    </p:spTree>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p:txBody>
          <a:bodyPr>
            <a:normAutofit/>
          </a:bodyPr>
          <a:lstStyle/>
          <a:p>
            <a:r>
              <a:rPr lang="en-US" dirty="0" smtClean="0"/>
              <a:t>Algorithms for stochastic problem</a:t>
            </a:r>
            <a:endParaRPr lang="en-US" dirty="0"/>
          </a:p>
        </p:txBody>
      </p:sp>
      <p:sp>
        <p:nvSpPr>
          <p:cNvPr id="96259" name="Rectangle 3"/>
          <p:cNvSpPr>
            <a:spLocks noGrp="1" noChangeArrowheads="1"/>
          </p:cNvSpPr>
          <p:nvPr>
            <p:ph type="body" idx="1"/>
          </p:nvPr>
        </p:nvSpPr>
        <p:spPr/>
        <p:txBody>
          <a:bodyPr/>
          <a:lstStyle/>
          <a:p>
            <a:r>
              <a:rPr lang="en-US"/>
              <a:t>Infeasible to solve the MDP</a:t>
            </a:r>
          </a:p>
          <a:p>
            <a:pPr lvl="1"/>
            <a:r>
              <a:rPr lang="en-US"/>
              <a:t>Huge state space – cross product of individual campaign states</a:t>
            </a:r>
          </a:p>
          <a:p>
            <a:pPr lvl="1"/>
            <a:r>
              <a:rPr lang="en-US"/>
              <a:t>High-dimensional continuous action space</a:t>
            </a:r>
          </a:p>
          <a:p>
            <a:pPr lvl="1"/>
            <a:endParaRPr lang="en-US"/>
          </a:p>
          <a:p>
            <a:r>
              <a:rPr lang="en-US"/>
              <a:t>Our approaches:</a:t>
            </a:r>
          </a:p>
          <a:p>
            <a:pPr lvl="1"/>
            <a:r>
              <a:rPr lang="en-US"/>
              <a:t>Deterministic optimization</a:t>
            </a:r>
          </a:p>
          <a:p>
            <a:pPr lvl="1"/>
            <a:r>
              <a:rPr lang="en-US"/>
              <a:t>Online stochastic optimization</a:t>
            </a:r>
          </a:p>
          <a:p>
            <a:pPr lvl="1"/>
            <a:endParaRPr lang="en-US"/>
          </a:p>
          <a:p>
            <a:pPr lvl="1"/>
            <a:endParaRPr lang="en-US"/>
          </a:p>
        </p:txBody>
      </p:sp>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p:txBody>
          <a:bodyPr/>
          <a:lstStyle/>
          <a:p>
            <a:r>
              <a:rPr lang="en-US" dirty="0"/>
              <a:t>Deterministic </a:t>
            </a:r>
            <a:r>
              <a:rPr lang="en-US" dirty="0" smtClean="0"/>
              <a:t>optimization</a:t>
            </a:r>
            <a:endParaRPr lang="en-US" dirty="0"/>
          </a:p>
        </p:txBody>
      </p:sp>
      <p:sp>
        <p:nvSpPr>
          <p:cNvPr id="98307" name="Rectangle 3"/>
          <p:cNvSpPr>
            <a:spLocks noGrp="1" noChangeArrowheads="1"/>
          </p:cNvSpPr>
          <p:nvPr>
            <p:ph type="body" idx="1"/>
          </p:nvPr>
        </p:nvSpPr>
        <p:spPr>
          <a:xfrm>
            <a:off x="304800" y="1600200"/>
            <a:ext cx="8763000" cy="4525963"/>
          </a:xfrm>
        </p:spPr>
        <p:txBody>
          <a:bodyPr/>
          <a:lstStyle/>
          <a:p>
            <a:r>
              <a:rPr lang="en-US" sz="2000" dirty="0"/>
              <a:t>Replace uncertain channel supply with expectations</a:t>
            </a:r>
          </a:p>
          <a:p>
            <a:r>
              <a:rPr lang="en-US" sz="2000" dirty="0"/>
              <a:t>Formulate the problem as a mixed-integer program (MIP)</a:t>
            </a:r>
          </a:p>
          <a:p>
            <a:r>
              <a:rPr lang="en-US" sz="2000" dirty="0"/>
              <a:t>Solving a MIP is much faster than an MDP</a:t>
            </a:r>
          </a:p>
          <a:p>
            <a:r>
              <a:rPr lang="en-US" sz="2000" dirty="0" smtClean="0"/>
              <a:t>Our winner determination algorithms can </a:t>
            </a:r>
            <a:r>
              <a:rPr lang="en-US" sz="2000" dirty="0"/>
              <a:t>solve very </a:t>
            </a:r>
            <a:r>
              <a:rPr lang="en-US" sz="2000" dirty="0" smtClean="0"/>
              <a:t>large problems  </a:t>
            </a:r>
            <a:r>
              <a:rPr lang="en-US" sz="2000" dirty="0" smtClean="0">
                <a:solidFill>
                  <a:schemeClr val="accent4">
                    <a:lumMod val="50000"/>
                  </a:schemeClr>
                </a:solidFill>
              </a:rPr>
              <a:t>[S. 2007]</a:t>
            </a:r>
            <a:endParaRPr lang="en-US" sz="2000" dirty="0">
              <a:solidFill>
                <a:schemeClr val="accent4">
                  <a:lumMod val="50000"/>
                </a:schemeClr>
              </a:solidFill>
            </a:endParaRPr>
          </a:p>
          <a:p>
            <a:endParaRPr lang="en-US" sz="2000" dirty="0" smtClean="0"/>
          </a:p>
          <a:p>
            <a:r>
              <a:rPr lang="en-US" sz="2000" dirty="0" smtClean="0"/>
              <a:t>Solutions </a:t>
            </a:r>
            <a:r>
              <a:rPr lang="en-US" sz="2000" dirty="0"/>
              <a:t>may be far from optimal if supply distributions have high variance</a:t>
            </a:r>
          </a:p>
          <a:p>
            <a:pPr lvl="1"/>
            <a:r>
              <a:rPr lang="en-US" sz="1800" dirty="0"/>
              <a:t>Does not adequately account for risk</a:t>
            </a:r>
          </a:p>
          <a:p>
            <a:pPr lvl="1"/>
            <a:r>
              <a:rPr lang="en-US" sz="1800" dirty="0"/>
              <a:t>Can be mitigated by periodic </a:t>
            </a:r>
            <a:r>
              <a:rPr lang="en-US" sz="1800" dirty="0" err="1"/>
              <a:t>reoptimization</a:t>
            </a:r>
            <a:endParaRPr lang="en-US" sz="1800" dirty="0"/>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0" y="76200"/>
            <a:ext cx="9144000" cy="1143000"/>
          </a:xfrm>
        </p:spPr>
        <p:txBody>
          <a:bodyPr/>
          <a:lstStyle/>
          <a:p>
            <a:r>
              <a:rPr lang="en-US" sz="2800" dirty="0" smtClean="0"/>
              <a:t>Sample-based online stochastic optimization </a:t>
            </a:r>
            <a:r>
              <a:rPr lang="en-US" sz="1600" dirty="0" smtClean="0">
                <a:solidFill>
                  <a:schemeClr val="accent4">
                    <a:lumMod val="50000"/>
                  </a:schemeClr>
                </a:solidFill>
              </a:rPr>
              <a:t>[van </a:t>
            </a:r>
            <a:r>
              <a:rPr lang="en-US" sz="1600" dirty="0">
                <a:solidFill>
                  <a:schemeClr val="accent4">
                    <a:lumMod val="50000"/>
                  </a:schemeClr>
                </a:solidFill>
              </a:rPr>
              <a:t>Hentenryck </a:t>
            </a:r>
            <a:r>
              <a:rPr lang="en-US" sz="1600" dirty="0" smtClean="0">
                <a:solidFill>
                  <a:schemeClr val="accent4">
                    <a:lumMod val="50000"/>
                  </a:schemeClr>
                </a:solidFill>
              </a:rPr>
              <a:t>&amp; Bent 06]</a:t>
            </a:r>
            <a:endParaRPr lang="en-US" sz="2000" dirty="0">
              <a:solidFill>
                <a:schemeClr val="accent4">
                  <a:lumMod val="50000"/>
                </a:schemeClr>
              </a:solidFill>
            </a:endParaRPr>
          </a:p>
        </p:txBody>
      </p:sp>
      <p:sp>
        <p:nvSpPr>
          <p:cNvPr id="100355" name="Rectangle 3"/>
          <p:cNvSpPr>
            <a:spLocks noGrp="1" noChangeArrowheads="1"/>
          </p:cNvSpPr>
          <p:nvPr>
            <p:ph type="body" idx="1"/>
          </p:nvPr>
        </p:nvSpPr>
        <p:spPr/>
        <p:txBody>
          <a:bodyPr>
            <a:normAutofit fontScale="85000" lnSpcReduction="10000"/>
          </a:bodyPr>
          <a:lstStyle/>
          <a:p>
            <a:pPr marL="457200" indent="-457200">
              <a:lnSpc>
                <a:spcPct val="90000"/>
              </a:lnSpc>
            </a:pPr>
            <a:r>
              <a:rPr lang="en-US" dirty="0" smtClean="0"/>
              <a:t>Compute </a:t>
            </a:r>
            <a:r>
              <a:rPr lang="en-US" dirty="0"/>
              <a:t>only </a:t>
            </a:r>
            <a:r>
              <a:rPr lang="en-US" i="1" dirty="0" smtClean="0"/>
              <a:t>next</a:t>
            </a:r>
            <a:r>
              <a:rPr lang="en-US" dirty="0" smtClean="0"/>
              <a:t> </a:t>
            </a:r>
            <a:r>
              <a:rPr lang="en-US" dirty="0"/>
              <a:t>action, rather than entire policy</a:t>
            </a:r>
          </a:p>
          <a:p>
            <a:pPr marL="838200" lvl="1" indent="-381000">
              <a:lnSpc>
                <a:spcPct val="90000"/>
              </a:lnSpc>
            </a:pPr>
            <a:r>
              <a:rPr lang="en-US" dirty="0"/>
              <a:t>Informed by what we might do in the future</a:t>
            </a:r>
          </a:p>
          <a:p>
            <a:pPr marL="838200" lvl="1" indent="-381000">
              <a:lnSpc>
                <a:spcPct val="90000"/>
              </a:lnSpc>
            </a:pPr>
            <a:r>
              <a:rPr lang="en-US" dirty="0" err="1"/>
              <a:t>Recompute</a:t>
            </a:r>
            <a:r>
              <a:rPr lang="en-US" dirty="0"/>
              <a:t> at each time period</a:t>
            </a:r>
          </a:p>
          <a:p>
            <a:pPr marL="457200" indent="-457200">
              <a:lnSpc>
                <a:spcPct val="90000"/>
              </a:lnSpc>
            </a:pPr>
            <a:r>
              <a:rPr lang="en-US" i="1" dirty="0"/>
              <a:t>Sample-based</a:t>
            </a:r>
          </a:p>
          <a:p>
            <a:pPr marL="838200" lvl="1" indent="-381000">
              <a:lnSpc>
                <a:spcPct val="90000"/>
              </a:lnSpc>
            </a:pPr>
            <a:r>
              <a:rPr lang="en-US" dirty="0"/>
              <a:t>Solve </a:t>
            </a:r>
            <a:r>
              <a:rPr lang="en-US" dirty="0" err="1"/>
              <a:t>w.r.t</a:t>
            </a:r>
            <a:r>
              <a:rPr lang="en-US" dirty="0"/>
              <a:t>. samples from distributions</a:t>
            </a:r>
          </a:p>
          <a:p>
            <a:pPr marL="457200" indent="-457200">
              <a:lnSpc>
                <a:spcPct val="90000"/>
              </a:lnSpc>
            </a:pPr>
            <a:r>
              <a:rPr lang="en-US" dirty="0"/>
              <a:t>Extremely effective when good deterministic algorithms exist</a:t>
            </a:r>
          </a:p>
          <a:p>
            <a:pPr marL="457200" indent="-457200">
              <a:lnSpc>
                <a:spcPct val="90000"/>
              </a:lnSpc>
            </a:pPr>
            <a:r>
              <a:rPr lang="en-US" dirty="0"/>
              <a:t>Requires that domain uncertainty is exogenous</a:t>
            </a:r>
          </a:p>
          <a:p>
            <a:pPr marL="838200" lvl="1" indent="-381000">
              <a:lnSpc>
                <a:spcPct val="90000"/>
              </a:lnSpc>
            </a:pPr>
            <a:r>
              <a:rPr lang="en-US" dirty="0"/>
              <a:t>Distribution of future events </a:t>
            </a:r>
            <a:r>
              <a:rPr lang="en-US" dirty="0" smtClean="0"/>
              <a:t>doesn’t depend </a:t>
            </a:r>
            <a:r>
              <a:rPr lang="en-US" dirty="0"/>
              <a:t>on decisions</a:t>
            </a:r>
          </a:p>
          <a:p>
            <a:pPr marL="838200" lvl="1" indent="-381000">
              <a:lnSpc>
                <a:spcPct val="90000"/>
              </a:lnSpc>
            </a:pPr>
            <a:r>
              <a:rPr lang="en-US" dirty="0"/>
              <a:t>Roughly true for advertising: allocation of ads should have little effect on supply of </a:t>
            </a:r>
            <a:r>
              <a:rPr lang="en-US" dirty="0" smtClean="0"/>
              <a:t>channel</a:t>
            </a:r>
            <a:endParaRPr lang="en-US" dirty="0"/>
          </a:p>
        </p:txBody>
      </p:sp>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3" name="Rectangle 5"/>
          <p:cNvSpPr>
            <a:spLocks noGrp="1" noChangeArrowheads="1"/>
          </p:cNvSpPr>
          <p:nvPr>
            <p:ph type="title"/>
          </p:nvPr>
        </p:nvSpPr>
        <p:spPr>
          <a:xfrm>
            <a:off x="0" y="76200"/>
            <a:ext cx="9144000" cy="990600"/>
          </a:xfrm>
          <a:noFill/>
          <a:ln/>
        </p:spPr>
        <p:txBody>
          <a:bodyPr/>
          <a:lstStyle/>
          <a:p>
            <a:r>
              <a:rPr lang="en-US" dirty="0"/>
              <a:t>REGRETS </a:t>
            </a:r>
            <a:r>
              <a:rPr lang="en-US" dirty="0" smtClean="0"/>
              <a:t>algorithm</a:t>
            </a:r>
            <a:r>
              <a:rPr lang="en-US" dirty="0"/>
              <a:t> </a:t>
            </a:r>
            <a:r>
              <a:rPr lang="en-US" sz="2800" dirty="0" smtClean="0">
                <a:solidFill>
                  <a:schemeClr val="accent4">
                    <a:lumMod val="50000"/>
                  </a:schemeClr>
                </a:solidFill>
              </a:rPr>
              <a:t>[Bent &amp; van Hentenryck 04]</a:t>
            </a:r>
            <a:endParaRPr lang="en-US" sz="2000" dirty="0">
              <a:solidFill>
                <a:schemeClr val="accent4">
                  <a:lumMod val="50000"/>
                </a:schemeClr>
              </a:solidFill>
            </a:endParaRPr>
          </a:p>
        </p:txBody>
      </p:sp>
      <p:grpSp>
        <p:nvGrpSpPr>
          <p:cNvPr id="2" name="Group 58"/>
          <p:cNvGrpSpPr>
            <a:grpSpLocks/>
          </p:cNvGrpSpPr>
          <p:nvPr/>
        </p:nvGrpSpPr>
        <p:grpSpPr bwMode="auto">
          <a:xfrm>
            <a:off x="2922588" y="2368550"/>
            <a:ext cx="2408237" cy="3948113"/>
            <a:chOff x="1841" y="1492"/>
            <a:chExt cx="1517" cy="2487"/>
          </a:xfrm>
        </p:grpSpPr>
        <p:sp>
          <p:nvSpPr>
            <p:cNvPr id="104504" name="AutoShape 56"/>
            <p:cNvSpPr>
              <a:spLocks/>
            </p:cNvSpPr>
            <p:nvPr/>
          </p:nvSpPr>
          <p:spPr bwMode="auto">
            <a:xfrm>
              <a:off x="1841" y="1492"/>
              <a:ext cx="284" cy="2487"/>
            </a:xfrm>
            <a:prstGeom prst="rightBrace">
              <a:avLst>
                <a:gd name="adj1" fmla="val 72975"/>
                <a:gd name="adj2" fmla="val 50000"/>
              </a:avLst>
            </a:prstGeom>
            <a:noFill/>
            <a:ln w="19050">
              <a:solidFill>
                <a:schemeClr val="tx1"/>
              </a:solidFill>
              <a:round/>
              <a:headEnd/>
              <a:tailEnd/>
            </a:ln>
            <a:effectLst/>
          </p:spPr>
          <p:txBody>
            <a:bodyPr wrap="none" anchor="ctr">
              <a:spAutoFit/>
            </a:bodyPr>
            <a:lstStyle/>
            <a:p>
              <a:endParaRPr lang="en-US"/>
            </a:p>
          </p:txBody>
        </p:sp>
        <p:sp>
          <p:nvSpPr>
            <p:cNvPr id="104505" name="Text Box 57"/>
            <p:cNvSpPr txBox="1">
              <a:spLocks noChangeArrowheads="1"/>
            </p:cNvSpPr>
            <p:nvPr/>
          </p:nvSpPr>
          <p:spPr bwMode="auto">
            <a:xfrm>
              <a:off x="2164" y="2536"/>
              <a:ext cx="1194" cy="404"/>
            </a:xfrm>
            <a:prstGeom prst="rect">
              <a:avLst/>
            </a:prstGeom>
            <a:noFill/>
            <a:ln w="19050" algn="ctr">
              <a:noFill/>
              <a:miter lim="800000"/>
              <a:headEnd/>
              <a:tailEnd/>
            </a:ln>
            <a:effectLst/>
          </p:spPr>
          <p:txBody>
            <a:bodyPr wrap="none">
              <a:spAutoFit/>
            </a:bodyPr>
            <a:lstStyle/>
            <a:p>
              <a:r>
                <a:rPr lang="en-US"/>
                <a:t>Choose </a:t>
              </a:r>
              <a:r>
                <a:rPr lang="en-US" i="1"/>
                <a:t>x</a:t>
              </a:r>
              <a:r>
                <a:rPr lang="en-US" i="1" baseline="30000"/>
                <a:t>t,i</a:t>
              </a:r>
              <a:r>
                <a:rPr lang="en-US"/>
                <a:t> that</a:t>
              </a:r>
            </a:p>
            <a:p>
              <a:r>
                <a:rPr lang="en-US"/>
                <a:t>maximizes </a:t>
              </a:r>
              <a:r>
                <a:rPr lang="en-US" i="1"/>
                <a:t>f(x</a:t>
              </a:r>
              <a:r>
                <a:rPr lang="en-US" i="1" baseline="30000"/>
                <a:t>t,i</a:t>
              </a:r>
              <a:r>
                <a:rPr lang="en-US" i="1"/>
                <a:t>)</a:t>
              </a:r>
            </a:p>
          </p:txBody>
        </p:sp>
      </p:grpSp>
      <p:graphicFrame>
        <p:nvGraphicFramePr>
          <p:cNvPr id="104576" name="Object 128"/>
          <p:cNvGraphicFramePr>
            <a:graphicFrameLocks noChangeAspect="1"/>
          </p:cNvGraphicFramePr>
          <p:nvPr/>
        </p:nvGraphicFramePr>
        <p:xfrm>
          <a:off x="6397625" y="3876675"/>
          <a:ext cx="1441450" cy="411163"/>
        </p:xfrm>
        <a:graphic>
          <a:graphicData uri="http://schemas.openxmlformats.org/presentationml/2006/ole">
            <p:oleObj spid="_x0000_s1026" name="Equation" r:id="rId4" imgW="977760" imgH="279360" progId="Equation.3">
              <p:embed/>
            </p:oleObj>
          </a:graphicData>
        </a:graphic>
      </p:graphicFrame>
      <p:graphicFrame>
        <p:nvGraphicFramePr>
          <p:cNvPr id="104577" name="Object 129"/>
          <p:cNvGraphicFramePr>
            <a:graphicFrameLocks noChangeAspect="1"/>
          </p:cNvGraphicFramePr>
          <p:nvPr/>
        </p:nvGraphicFramePr>
        <p:xfrm>
          <a:off x="6407150" y="2303463"/>
          <a:ext cx="1422400" cy="411162"/>
        </p:xfrm>
        <a:graphic>
          <a:graphicData uri="http://schemas.openxmlformats.org/presentationml/2006/ole">
            <p:oleObj spid="_x0000_s1027" name="Equation" r:id="rId5" imgW="965160" imgH="279360" progId="Equation.3">
              <p:embed/>
            </p:oleObj>
          </a:graphicData>
        </a:graphic>
      </p:graphicFrame>
      <p:sp>
        <p:nvSpPr>
          <p:cNvPr id="104578" name="Text Box 130"/>
          <p:cNvSpPr txBox="1">
            <a:spLocks noChangeArrowheads="1"/>
          </p:cNvSpPr>
          <p:nvPr/>
        </p:nvSpPr>
        <p:spPr bwMode="auto">
          <a:xfrm>
            <a:off x="6289675" y="1693863"/>
            <a:ext cx="1748171" cy="646331"/>
          </a:xfrm>
          <a:prstGeom prst="rect">
            <a:avLst/>
          </a:prstGeom>
          <a:noFill/>
          <a:ln w="19050" algn="ctr">
            <a:noFill/>
            <a:miter lim="800000"/>
            <a:headEnd/>
            <a:tailEnd/>
          </a:ln>
          <a:effectLst/>
        </p:spPr>
        <p:txBody>
          <a:bodyPr wrap="none">
            <a:spAutoFit/>
          </a:bodyPr>
          <a:lstStyle/>
          <a:p>
            <a:r>
              <a:rPr lang="en-US" dirty="0"/>
              <a:t>Sample</a:t>
            </a:r>
            <a:r>
              <a:rPr lang="en-US" i="1" dirty="0"/>
              <a:t> </a:t>
            </a:r>
            <a:r>
              <a:rPr lang="el-GR" i="1" dirty="0">
                <a:cs typeface="Arial" charset="0"/>
              </a:rPr>
              <a:t>λ</a:t>
            </a:r>
            <a:r>
              <a:rPr lang="en-US" i="1" baseline="-25000" dirty="0"/>
              <a:t>1</a:t>
            </a:r>
            <a:endParaRPr lang="en-US" dirty="0"/>
          </a:p>
          <a:p>
            <a:r>
              <a:rPr lang="en-US" dirty="0"/>
              <a:t>Optimal </a:t>
            </a:r>
            <a:r>
              <a:rPr lang="en-US" dirty="0" smtClean="0"/>
              <a:t>solution</a:t>
            </a:r>
            <a:endParaRPr lang="en-US" i="1" dirty="0"/>
          </a:p>
        </p:txBody>
      </p:sp>
      <p:sp>
        <p:nvSpPr>
          <p:cNvPr id="104579" name="Text Box 131"/>
          <p:cNvSpPr txBox="1">
            <a:spLocks noChangeArrowheads="1"/>
          </p:cNvSpPr>
          <p:nvPr/>
        </p:nvSpPr>
        <p:spPr bwMode="auto">
          <a:xfrm>
            <a:off x="6997700" y="4143375"/>
            <a:ext cx="241300" cy="730250"/>
          </a:xfrm>
          <a:prstGeom prst="rect">
            <a:avLst/>
          </a:prstGeom>
          <a:noFill/>
          <a:ln w="19050" algn="ctr">
            <a:noFill/>
            <a:miter lim="800000"/>
            <a:headEnd/>
            <a:tailEnd/>
          </a:ln>
          <a:effectLst/>
        </p:spPr>
        <p:txBody>
          <a:bodyPr>
            <a:spAutoFit/>
          </a:bodyPr>
          <a:lstStyle/>
          <a:p>
            <a:r>
              <a:rPr lang="en-US" sz="1400"/>
              <a:t>.</a:t>
            </a:r>
          </a:p>
          <a:p>
            <a:r>
              <a:rPr lang="en-US" sz="1400"/>
              <a:t>.</a:t>
            </a:r>
          </a:p>
          <a:p>
            <a:r>
              <a:rPr lang="en-US" sz="1400"/>
              <a:t>.</a:t>
            </a:r>
          </a:p>
        </p:txBody>
      </p:sp>
      <p:sp>
        <p:nvSpPr>
          <p:cNvPr id="104580" name="Text Box 132"/>
          <p:cNvSpPr txBox="1">
            <a:spLocks noChangeArrowheads="1"/>
          </p:cNvSpPr>
          <p:nvPr/>
        </p:nvSpPr>
        <p:spPr bwMode="auto">
          <a:xfrm>
            <a:off x="6289675" y="3262313"/>
            <a:ext cx="1748171" cy="646331"/>
          </a:xfrm>
          <a:prstGeom prst="rect">
            <a:avLst/>
          </a:prstGeom>
          <a:noFill/>
          <a:ln w="19050" algn="ctr">
            <a:noFill/>
            <a:miter lim="800000"/>
            <a:headEnd/>
            <a:tailEnd/>
          </a:ln>
          <a:effectLst/>
        </p:spPr>
        <p:txBody>
          <a:bodyPr wrap="none">
            <a:spAutoFit/>
          </a:bodyPr>
          <a:lstStyle/>
          <a:p>
            <a:r>
              <a:rPr lang="en-US" dirty="0"/>
              <a:t>Sample</a:t>
            </a:r>
            <a:r>
              <a:rPr lang="en-US" i="1" dirty="0"/>
              <a:t> </a:t>
            </a:r>
            <a:r>
              <a:rPr lang="el-GR" i="1" dirty="0"/>
              <a:t>λ</a:t>
            </a:r>
            <a:r>
              <a:rPr lang="en-US" i="1" baseline="-25000" dirty="0"/>
              <a:t>2</a:t>
            </a:r>
            <a:r>
              <a:rPr lang="en-US" dirty="0"/>
              <a:t> </a:t>
            </a:r>
          </a:p>
          <a:p>
            <a:r>
              <a:rPr lang="en-US" dirty="0"/>
              <a:t>Optimal </a:t>
            </a:r>
            <a:r>
              <a:rPr lang="en-US" dirty="0" smtClean="0"/>
              <a:t>solution</a:t>
            </a:r>
            <a:endParaRPr lang="en-US" i="1" dirty="0"/>
          </a:p>
        </p:txBody>
      </p:sp>
      <p:sp>
        <p:nvSpPr>
          <p:cNvPr id="104581" name="Text Box 133"/>
          <p:cNvSpPr txBox="1">
            <a:spLocks noChangeArrowheads="1"/>
          </p:cNvSpPr>
          <p:nvPr/>
        </p:nvSpPr>
        <p:spPr bwMode="auto">
          <a:xfrm>
            <a:off x="6289675" y="5272088"/>
            <a:ext cx="1748171" cy="646331"/>
          </a:xfrm>
          <a:prstGeom prst="rect">
            <a:avLst/>
          </a:prstGeom>
          <a:noFill/>
          <a:ln w="19050" algn="ctr">
            <a:noFill/>
            <a:miter lim="800000"/>
            <a:headEnd/>
            <a:tailEnd/>
          </a:ln>
          <a:effectLst/>
        </p:spPr>
        <p:txBody>
          <a:bodyPr wrap="none">
            <a:spAutoFit/>
          </a:bodyPr>
          <a:lstStyle/>
          <a:p>
            <a:r>
              <a:rPr lang="en-US" dirty="0"/>
              <a:t>Sample</a:t>
            </a:r>
            <a:r>
              <a:rPr lang="en-US" i="1" dirty="0"/>
              <a:t> </a:t>
            </a:r>
            <a:r>
              <a:rPr lang="el-GR" i="1" dirty="0"/>
              <a:t>λ</a:t>
            </a:r>
            <a:r>
              <a:rPr lang="en-US" i="1" baseline="-25000" dirty="0"/>
              <a:t>K</a:t>
            </a:r>
            <a:endParaRPr lang="en-US" dirty="0"/>
          </a:p>
          <a:p>
            <a:r>
              <a:rPr lang="en-US" dirty="0"/>
              <a:t>Optimal </a:t>
            </a:r>
            <a:r>
              <a:rPr lang="en-US" dirty="0" smtClean="0"/>
              <a:t>solution</a:t>
            </a:r>
            <a:endParaRPr lang="en-US" i="1" dirty="0"/>
          </a:p>
        </p:txBody>
      </p:sp>
      <p:grpSp>
        <p:nvGrpSpPr>
          <p:cNvPr id="3" name="Group 134"/>
          <p:cNvGrpSpPr>
            <a:grpSpLocks/>
          </p:cNvGrpSpPr>
          <p:nvPr/>
        </p:nvGrpSpPr>
        <p:grpSpPr bwMode="auto">
          <a:xfrm>
            <a:off x="5813425" y="1330325"/>
            <a:ext cx="2611438" cy="338138"/>
            <a:chOff x="3595" y="1017"/>
            <a:chExt cx="1645" cy="213"/>
          </a:xfrm>
        </p:grpSpPr>
        <p:grpSp>
          <p:nvGrpSpPr>
            <p:cNvPr id="4" name="Group 135"/>
            <p:cNvGrpSpPr>
              <a:grpSpLocks/>
            </p:cNvGrpSpPr>
            <p:nvPr/>
          </p:nvGrpSpPr>
          <p:grpSpPr bwMode="auto">
            <a:xfrm>
              <a:off x="3797" y="1017"/>
              <a:ext cx="299" cy="213"/>
              <a:chOff x="1434" y="2764"/>
              <a:chExt cx="299" cy="213"/>
            </a:xfrm>
          </p:grpSpPr>
          <p:sp>
            <p:nvSpPr>
              <p:cNvPr id="104584" name="Text Box 136"/>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t+1</a:t>
                </a:r>
                <a:endParaRPr lang="el-GR" sz="1200">
                  <a:cs typeface="Arial" charset="0"/>
                </a:endParaRPr>
              </a:p>
            </p:txBody>
          </p:sp>
          <p:sp>
            <p:nvSpPr>
              <p:cNvPr id="104585" name="Rectangle 137"/>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5" name="Group 138"/>
            <p:cNvGrpSpPr>
              <a:grpSpLocks/>
            </p:cNvGrpSpPr>
            <p:nvPr/>
          </p:nvGrpSpPr>
          <p:grpSpPr bwMode="auto">
            <a:xfrm>
              <a:off x="3595" y="1017"/>
              <a:ext cx="233" cy="213"/>
              <a:chOff x="1105" y="2777"/>
              <a:chExt cx="233" cy="213"/>
            </a:xfrm>
          </p:grpSpPr>
          <p:sp>
            <p:nvSpPr>
              <p:cNvPr id="104587" name="Text Box 139"/>
              <p:cNvSpPr txBox="1">
                <a:spLocks noChangeArrowheads="1"/>
              </p:cNvSpPr>
              <p:nvPr/>
            </p:nvSpPr>
            <p:spPr bwMode="auto">
              <a:xfrm>
                <a:off x="1108" y="2797"/>
                <a:ext cx="226"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a:t>
                </a:r>
                <a:endParaRPr lang="el-GR" sz="1200">
                  <a:cs typeface="Arial" charset="0"/>
                </a:endParaRPr>
              </a:p>
            </p:txBody>
          </p:sp>
          <p:sp>
            <p:nvSpPr>
              <p:cNvPr id="104588" name="Rectangle 140"/>
              <p:cNvSpPr>
                <a:spLocks noChangeArrowheads="1"/>
              </p:cNvSpPr>
              <p:nvPr/>
            </p:nvSpPr>
            <p:spPr bwMode="auto">
              <a:xfrm>
                <a:off x="1105" y="2777"/>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6" name="Group 141"/>
            <p:cNvGrpSpPr>
              <a:grpSpLocks/>
            </p:cNvGrpSpPr>
            <p:nvPr/>
          </p:nvGrpSpPr>
          <p:grpSpPr bwMode="auto">
            <a:xfrm>
              <a:off x="4029" y="1017"/>
              <a:ext cx="299" cy="213"/>
              <a:chOff x="1434" y="2764"/>
              <a:chExt cx="299" cy="213"/>
            </a:xfrm>
          </p:grpSpPr>
          <p:sp>
            <p:nvSpPr>
              <p:cNvPr id="104590" name="Text Box 142"/>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t+2</a:t>
                </a:r>
                <a:endParaRPr lang="el-GR" sz="1200">
                  <a:cs typeface="Arial" charset="0"/>
                </a:endParaRPr>
              </a:p>
            </p:txBody>
          </p:sp>
          <p:sp>
            <p:nvSpPr>
              <p:cNvPr id="104591" name="Rectangle 143"/>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7" name="Group 144"/>
            <p:cNvGrpSpPr>
              <a:grpSpLocks/>
            </p:cNvGrpSpPr>
            <p:nvPr/>
          </p:nvGrpSpPr>
          <p:grpSpPr bwMode="auto">
            <a:xfrm>
              <a:off x="4996" y="1017"/>
              <a:ext cx="244" cy="213"/>
              <a:chOff x="1461" y="2764"/>
              <a:chExt cx="244" cy="213"/>
            </a:xfrm>
          </p:grpSpPr>
          <p:sp>
            <p:nvSpPr>
              <p:cNvPr id="104593" name="Text Box 145"/>
              <p:cNvSpPr txBox="1">
                <a:spLocks noChangeArrowheads="1"/>
              </p:cNvSpPr>
              <p:nvPr/>
            </p:nvSpPr>
            <p:spPr bwMode="auto">
              <a:xfrm>
                <a:off x="1461" y="2784"/>
                <a:ext cx="244"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a:t>
                </a:r>
                <a:endParaRPr lang="el-GR" sz="1200">
                  <a:cs typeface="Arial" charset="0"/>
                </a:endParaRPr>
              </a:p>
            </p:txBody>
          </p:sp>
          <p:sp>
            <p:nvSpPr>
              <p:cNvPr id="104594" name="Rectangle 146"/>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8" name="Group 147"/>
            <p:cNvGrpSpPr>
              <a:grpSpLocks/>
            </p:cNvGrpSpPr>
            <p:nvPr/>
          </p:nvGrpSpPr>
          <p:grpSpPr bwMode="auto">
            <a:xfrm>
              <a:off x="4767" y="1017"/>
              <a:ext cx="233" cy="213"/>
              <a:chOff x="1467" y="2764"/>
              <a:chExt cx="233" cy="213"/>
            </a:xfrm>
          </p:grpSpPr>
          <p:sp>
            <p:nvSpPr>
              <p:cNvPr id="104596" name="Text Box 148"/>
              <p:cNvSpPr txBox="1">
                <a:spLocks noChangeArrowheads="1"/>
              </p:cNvSpPr>
              <p:nvPr/>
            </p:nvSpPr>
            <p:spPr bwMode="auto">
              <a:xfrm>
                <a:off x="1485" y="2784"/>
                <a:ext cx="197" cy="173"/>
              </a:xfrm>
              <a:prstGeom prst="rect">
                <a:avLst/>
              </a:prstGeom>
              <a:noFill/>
              <a:ln w="19050" algn="ctr">
                <a:noFill/>
                <a:miter lim="800000"/>
                <a:headEnd/>
                <a:tailEnd/>
              </a:ln>
              <a:effectLst/>
            </p:spPr>
            <p:txBody>
              <a:bodyPr wrap="none">
                <a:spAutoFit/>
              </a:bodyPr>
              <a:lstStyle/>
              <a:p>
                <a:r>
                  <a:rPr lang="en-US" sz="1200">
                    <a:cs typeface="Arial" charset="0"/>
                  </a:rPr>
                  <a:t>...</a:t>
                </a:r>
                <a:endParaRPr lang="el-GR" sz="1200">
                  <a:cs typeface="Arial" charset="0"/>
                </a:endParaRPr>
              </a:p>
            </p:txBody>
          </p:sp>
          <p:sp>
            <p:nvSpPr>
              <p:cNvPr id="104597" name="Rectangle 149"/>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9" name="Group 150"/>
            <p:cNvGrpSpPr>
              <a:grpSpLocks/>
            </p:cNvGrpSpPr>
            <p:nvPr/>
          </p:nvGrpSpPr>
          <p:grpSpPr bwMode="auto">
            <a:xfrm>
              <a:off x="4264" y="1017"/>
              <a:ext cx="299" cy="213"/>
              <a:chOff x="1434" y="2764"/>
              <a:chExt cx="299" cy="213"/>
            </a:xfrm>
          </p:grpSpPr>
          <p:sp>
            <p:nvSpPr>
              <p:cNvPr id="104599" name="Text Box 151"/>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t+3</a:t>
                </a:r>
                <a:endParaRPr lang="el-GR" sz="1200">
                  <a:cs typeface="Arial" charset="0"/>
                </a:endParaRPr>
              </a:p>
            </p:txBody>
          </p:sp>
          <p:sp>
            <p:nvSpPr>
              <p:cNvPr id="104600" name="Rectangle 152"/>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0" name="Group 153"/>
            <p:cNvGrpSpPr>
              <a:grpSpLocks/>
            </p:cNvGrpSpPr>
            <p:nvPr/>
          </p:nvGrpSpPr>
          <p:grpSpPr bwMode="auto">
            <a:xfrm>
              <a:off x="4500" y="1017"/>
              <a:ext cx="299" cy="213"/>
              <a:chOff x="1434" y="2764"/>
              <a:chExt cx="299" cy="213"/>
            </a:xfrm>
          </p:grpSpPr>
          <p:sp>
            <p:nvSpPr>
              <p:cNvPr id="104602" name="Text Box 154"/>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t+4</a:t>
                </a:r>
                <a:endParaRPr lang="el-GR" sz="1200">
                  <a:cs typeface="Arial" charset="0"/>
                </a:endParaRPr>
              </a:p>
            </p:txBody>
          </p:sp>
          <p:sp>
            <p:nvSpPr>
              <p:cNvPr id="104603" name="Rectangle 155"/>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grpSp>
        <p:nvGrpSpPr>
          <p:cNvPr id="11" name="Group 156"/>
          <p:cNvGrpSpPr>
            <a:grpSpLocks/>
          </p:cNvGrpSpPr>
          <p:nvPr/>
        </p:nvGrpSpPr>
        <p:grpSpPr bwMode="auto">
          <a:xfrm>
            <a:off x="5811838" y="2905125"/>
            <a:ext cx="2611437" cy="338138"/>
            <a:chOff x="3595" y="1017"/>
            <a:chExt cx="1645" cy="213"/>
          </a:xfrm>
        </p:grpSpPr>
        <p:grpSp>
          <p:nvGrpSpPr>
            <p:cNvPr id="12" name="Group 157"/>
            <p:cNvGrpSpPr>
              <a:grpSpLocks/>
            </p:cNvGrpSpPr>
            <p:nvPr/>
          </p:nvGrpSpPr>
          <p:grpSpPr bwMode="auto">
            <a:xfrm>
              <a:off x="3797" y="1017"/>
              <a:ext cx="299" cy="213"/>
              <a:chOff x="1434" y="2764"/>
              <a:chExt cx="299" cy="213"/>
            </a:xfrm>
          </p:grpSpPr>
          <p:sp>
            <p:nvSpPr>
              <p:cNvPr id="104606" name="Text Box 158"/>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t+1</a:t>
                </a:r>
                <a:endParaRPr lang="el-GR" sz="1200">
                  <a:cs typeface="Arial" charset="0"/>
                </a:endParaRPr>
              </a:p>
            </p:txBody>
          </p:sp>
          <p:sp>
            <p:nvSpPr>
              <p:cNvPr id="104607" name="Rectangle 159"/>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3" name="Group 160"/>
            <p:cNvGrpSpPr>
              <a:grpSpLocks/>
            </p:cNvGrpSpPr>
            <p:nvPr/>
          </p:nvGrpSpPr>
          <p:grpSpPr bwMode="auto">
            <a:xfrm>
              <a:off x="3595" y="1017"/>
              <a:ext cx="233" cy="213"/>
              <a:chOff x="1105" y="2777"/>
              <a:chExt cx="233" cy="213"/>
            </a:xfrm>
          </p:grpSpPr>
          <p:sp>
            <p:nvSpPr>
              <p:cNvPr id="104609" name="Text Box 161"/>
              <p:cNvSpPr txBox="1">
                <a:spLocks noChangeArrowheads="1"/>
              </p:cNvSpPr>
              <p:nvPr/>
            </p:nvSpPr>
            <p:spPr bwMode="auto">
              <a:xfrm>
                <a:off x="1108" y="2797"/>
                <a:ext cx="226"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a:t>
                </a:r>
                <a:endParaRPr lang="el-GR" sz="1200">
                  <a:cs typeface="Arial" charset="0"/>
                </a:endParaRPr>
              </a:p>
            </p:txBody>
          </p:sp>
          <p:sp>
            <p:nvSpPr>
              <p:cNvPr id="104610" name="Rectangle 162"/>
              <p:cNvSpPr>
                <a:spLocks noChangeArrowheads="1"/>
              </p:cNvSpPr>
              <p:nvPr/>
            </p:nvSpPr>
            <p:spPr bwMode="auto">
              <a:xfrm>
                <a:off x="1105" y="2777"/>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4" name="Group 163"/>
            <p:cNvGrpSpPr>
              <a:grpSpLocks/>
            </p:cNvGrpSpPr>
            <p:nvPr/>
          </p:nvGrpSpPr>
          <p:grpSpPr bwMode="auto">
            <a:xfrm>
              <a:off x="4029" y="1017"/>
              <a:ext cx="299" cy="213"/>
              <a:chOff x="1434" y="2764"/>
              <a:chExt cx="299" cy="213"/>
            </a:xfrm>
          </p:grpSpPr>
          <p:sp>
            <p:nvSpPr>
              <p:cNvPr id="104612" name="Text Box 164"/>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t+2</a:t>
                </a:r>
                <a:endParaRPr lang="el-GR" sz="1200">
                  <a:cs typeface="Arial" charset="0"/>
                </a:endParaRPr>
              </a:p>
            </p:txBody>
          </p:sp>
          <p:sp>
            <p:nvSpPr>
              <p:cNvPr id="104613" name="Rectangle 165"/>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5" name="Group 166"/>
            <p:cNvGrpSpPr>
              <a:grpSpLocks/>
            </p:cNvGrpSpPr>
            <p:nvPr/>
          </p:nvGrpSpPr>
          <p:grpSpPr bwMode="auto">
            <a:xfrm>
              <a:off x="4996" y="1017"/>
              <a:ext cx="244" cy="213"/>
              <a:chOff x="1461" y="2764"/>
              <a:chExt cx="244" cy="213"/>
            </a:xfrm>
          </p:grpSpPr>
          <p:sp>
            <p:nvSpPr>
              <p:cNvPr id="104615" name="Text Box 167"/>
              <p:cNvSpPr txBox="1">
                <a:spLocks noChangeArrowheads="1"/>
              </p:cNvSpPr>
              <p:nvPr/>
            </p:nvSpPr>
            <p:spPr bwMode="auto">
              <a:xfrm>
                <a:off x="1461" y="2784"/>
                <a:ext cx="244"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a:t>
                </a:r>
                <a:endParaRPr lang="el-GR" sz="1200">
                  <a:cs typeface="Arial" charset="0"/>
                </a:endParaRPr>
              </a:p>
            </p:txBody>
          </p:sp>
          <p:sp>
            <p:nvSpPr>
              <p:cNvPr id="104616" name="Rectangle 168"/>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6" name="Group 169"/>
            <p:cNvGrpSpPr>
              <a:grpSpLocks/>
            </p:cNvGrpSpPr>
            <p:nvPr/>
          </p:nvGrpSpPr>
          <p:grpSpPr bwMode="auto">
            <a:xfrm>
              <a:off x="4767" y="1017"/>
              <a:ext cx="233" cy="213"/>
              <a:chOff x="1467" y="2764"/>
              <a:chExt cx="233" cy="213"/>
            </a:xfrm>
          </p:grpSpPr>
          <p:sp>
            <p:nvSpPr>
              <p:cNvPr id="104618" name="Text Box 170"/>
              <p:cNvSpPr txBox="1">
                <a:spLocks noChangeArrowheads="1"/>
              </p:cNvSpPr>
              <p:nvPr/>
            </p:nvSpPr>
            <p:spPr bwMode="auto">
              <a:xfrm>
                <a:off x="1485" y="2784"/>
                <a:ext cx="197" cy="173"/>
              </a:xfrm>
              <a:prstGeom prst="rect">
                <a:avLst/>
              </a:prstGeom>
              <a:noFill/>
              <a:ln w="19050" algn="ctr">
                <a:noFill/>
                <a:miter lim="800000"/>
                <a:headEnd/>
                <a:tailEnd/>
              </a:ln>
              <a:effectLst/>
            </p:spPr>
            <p:txBody>
              <a:bodyPr wrap="none">
                <a:spAutoFit/>
              </a:bodyPr>
              <a:lstStyle/>
              <a:p>
                <a:r>
                  <a:rPr lang="en-US" sz="1200">
                    <a:cs typeface="Arial" charset="0"/>
                  </a:rPr>
                  <a:t>...</a:t>
                </a:r>
                <a:endParaRPr lang="el-GR" sz="1200">
                  <a:cs typeface="Arial" charset="0"/>
                </a:endParaRPr>
              </a:p>
            </p:txBody>
          </p:sp>
          <p:sp>
            <p:nvSpPr>
              <p:cNvPr id="104619" name="Rectangle 171"/>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7" name="Group 172"/>
            <p:cNvGrpSpPr>
              <a:grpSpLocks/>
            </p:cNvGrpSpPr>
            <p:nvPr/>
          </p:nvGrpSpPr>
          <p:grpSpPr bwMode="auto">
            <a:xfrm>
              <a:off x="4264" y="1017"/>
              <a:ext cx="299" cy="213"/>
              <a:chOff x="1434" y="2764"/>
              <a:chExt cx="299" cy="213"/>
            </a:xfrm>
          </p:grpSpPr>
          <p:sp>
            <p:nvSpPr>
              <p:cNvPr id="104621" name="Text Box 173"/>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t+3</a:t>
                </a:r>
                <a:endParaRPr lang="el-GR" sz="1200">
                  <a:cs typeface="Arial" charset="0"/>
                </a:endParaRPr>
              </a:p>
            </p:txBody>
          </p:sp>
          <p:sp>
            <p:nvSpPr>
              <p:cNvPr id="104622" name="Rectangle 174"/>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8" name="Group 175"/>
            <p:cNvGrpSpPr>
              <a:grpSpLocks/>
            </p:cNvGrpSpPr>
            <p:nvPr/>
          </p:nvGrpSpPr>
          <p:grpSpPr bwMode="auto">
            <a:xfrm>
              <a:off x="4500" y="1017"/>
              <a:ext cx="299" cy="213"/>
              <a:chOff x="1434" y="2764"/>
              <a:chExt cx="299" cy="213"/>
            </a:xfrm>
          </p:grpSpPr>
          <p:sp>
            <p:nvSpPr>
              <p:cNvPr id="104624" name="Text Box 176"/>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t+4</a:t>
                </a:r>
                <a:endParaRPr lang="el-GR" sz="1200">
                  <a:cs typeface="Arial" charset="0"/>
                </a:endParaRPr>
              </a:p>
            </p:txBody>
          </p:sp>
          <p:sp>
            <p:nvSpPr>
              <p:cNvPr id="104625" name="Rectangle 177"/>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grpSp>
        <p:nvGrpSpPr>
          <p:cNvPr id="19" name="Group 178"/>
          <p:cNvGrpSpPr>
            <a:grpSpLocks/>
          </p:cNvGrpSpPr>
          <p:nvPr/>
        </p:nvGrpSpPr>
        <p:grpSpPr bwMode="auto">
          <a:xfrm>
            <a:off x="5807075" y="4935538"/>
            <a:ext cx="2622550" cy="338137"/>
            <a:chOff x="3593" y="1017"/>
            <a:chExt cx="1652" cy="213"/>
          </a:xfrm>
        </p:grpSpPr>
        <p:grpSp>
          <p:nvGrpSpPr>
            <p:cNvPr id="20" name="Group 179"/>
            <p:cNvGrpSpPr>
              <a:grpSpLocks/>
            </p:cNvGrpSpPr>
            <p:nvPr/>
          </p:nvGrpSpPr>
          <p:grpSpPr bwMode="auto">
            <a:xfrm>
              <a:off x="3792" y="1017"/>
              <a:ext cx="309" cy="213"/>
              <a:chOff x="1429" y="2764"/>
              <a:chExt cx="309" cy="213"/>
            </a:xfrm>
          </p:grpSpPr>
          <p:sp>
            <p:nvSpPr>
              <p:cNvPr id="104628" name="Text Box 180"/>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t+1</a:t>
                </a:r>
                <a:endParaRPr lang="el-GR" sz="1200">
                  <a:cs typeface="Arial" charset="0"/>
                </a:endParaRPr>
              </a:p>
            </p:txBody>
          </p:sp>
          <p:sp>
            <p:nvSpPr>
              <p:cNvPr id="104629" name="Rectangle 181"/>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1" name="Group 182"/>
            <p:cNvGrpSpPr>
              <a:grpSpLocks/>
            </p:cNvGrpSpPr>
            <p:nvPr/>
          </p:nvGrpSpPr>
          <p:grpSpPr bwMode="auto">
            <a:xfrm>
              <a:off x="3593" y="1017"/>
              <a:ext cx="236" cy="213"/>
              <a:chOff x="1103" y="2777"/>
              <a:chExt cx="236" cy="213"/>
            </a:xfrm>
          </p:grpSpPr>
          <p:sp>
            <p:nvSpPr>
              <p:cNvPr id="104631" name="Text Box 183"/>
              <p:cNvSpPr txBox="1">
                <a:spLocks noChangeArrowheads="1"/>
              </p:cNvSpPr>
              <p:nvPr/>
            </p:nvSpPr>
            <p:spPr bwMode="auto">
              <a:xfrm>
                <a:off x="1103" y="2797"/>
                <a:ext cx="236"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a:t>
                </a:r>
                <a:endParaRPr lang="el-GR" sz="1200">
                  <a:cs typeface="Arial" charset="0"/>
                </a:endParaRPr>
              </a:p>
            </p:txBody>
          </p:sp>
          <p:sp>
            <p:nvSpPr>
              <p:cNvPr id="104632" name="Rectangle 184"/>
              <p:cNvSpPr>
                <a:spLocks noChangeArrowheads="1"/>
              </p:cNvSpPr>
              <p:nvPr/>
            </p:nvSpPr>
            <p:spPr bwMode="auto">
              <a:xfrm>
                <a:off x="1105" y="2777"/>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2" name="Group 185"/>
            <p:cNvGrpSpPr>
              <a:grpSpLocks/>
            </p:cNvGrpSpPr>
            <p:nvPr/>
          </p:nvGrpSpPr>
          <p:grpSpPr bwMode="auto">
            <a:xfrm>
              <a:off x="4024" y="1017"/>
              <a:ext cx="309" cy="213"/>
              <a:chOff x="1429" y="2764"/>
              <a:chExt cx="309" cy="213"/>
            </a:xfrm>
          </p:grpSpPr>
          <p:sp>
            <p:nvSpPr>
              <p:cNvPr id="104634" name="Text Box 186"/>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t+2</a:t>
                </a:r>
                <a:endParaRPr lang="el-GR" sz="1200">
                  <a:cs typeface="Arial" charset="0"/>
                </a:endParaRPr>
              </a:p>
            </p:txBody>
          </p:sp>
          <p:sp>
            <p:nvSpPr>
              <p:cNvPr id="104635" name="Rectangle 187"/>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3" name="Group 188"/>
            <p:cNvGrpSpPr>
              <a:grpSpLocks/>
            </p:cNvGrpSpPr>
            <p:nvPr/>
          </p:nvGrpSpPr>
          <p:grpSpPr bwMode="auto">
            <a:xfrm>
              <a:off x="4991" y="1017"/>
              <a:ext cx="254" cy="213"/>
              <a:chOff x="1456" y="2764"/>
              <a:chExt cx="254" cy="213"/>
            </a:xfrm>
          </p:grpSpPr>
          <p:sp>
            <p:nvSpPr>
              <p:cNvPr id="104637" name="Text Box 189"/>
              <p:cNvSpPr txBox="1">
                <a:spLocks noChangeArrowheads="1"/>
              </p:cNvSpPr>
              <p:nvPr/>
            </p:nvSpPr>
            <p:spPr bwMode="auto">
              <a:xfrm>
                <a:off x="1456" y="2784"/>
                <a:ext cx="254"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a:t>
                </a:r>
                <a:endParaRPr lang="el-GR" sz="1200">
                  <a:cs typeface="Arial" charset="0"/>
                </a:endParaRPr>
              </a:p>
            </p:txBody>
          </p:sp>
          <p:sp>
            <p:nvSpPr>
              <p:cNvPr id="104638" name="Rectangle 190"/>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4" name="Group 191"/>
            <p:cNvGrpSpPr>
              <a:grpSpLocks/>
            </p:cNvGrpSpPr>
            <p:nvPr/>
          </p:nvGrpSpPr>
          <p:grpSpPr bwMode="auto">
            <a:xfrm>
              <a:off x="4767" y="1017"/>
              <a:ext cx="233" cy="213"/>
              <a:chOff x="1467" y="2764"/>
              <a:chExt cx="233" cy="213"/>
            </a:xfrm>
          </p:grpSpPr>
          <p:sp>
            <p:nvSpPr>
              <p:cNvPr id="104640" name="Text Box 192"/>
              <p:cNvSpPr txBox="1">
                <a:spLocks noChangeArrowheads="1"/>
              </p:cNvSpPr>
              <p:nvPr/>
            </p:nvSpPr>
            <p:spPr bwMode="auto">
              <a:xfrm>
                <a:off x="1485" y="2784"/>
                <a:ext cx="197" cy="173"/>
              </a:xfrm>
              <a:prstGeom prst="rect">
                <a:avLst/>
              </a:prstGeom>
              <a:noFill/>
              <a:ln w="19050" algn="ctr">
                <a:noFill/>
                <a:miter lim="800000"/>
                <a:headEnd/>
                <a:tailEnd/>
              </a:ln>
              <a:effectLst/>
            </p:spPr>
            <p:txBody>
              <a:bodyPr wrap="none">
                <a:spAutoFit/>
              </a:bodyPr>
              <a:lstStyle/>
              <a:p>
                <a:r>
                  <a:rPr lang="en-US" sz="1200">
                    <a:cs typeface="Arial" charset="0"/>
                  </a:rPr>
                  <a:t>...</a:t>
                </a:r>
                <a:endParaRPr lang="el-GR" sz="1200">
                  <a:cs typeface="Arial" charset="0"/>
                </a:endParaRPr>
              </a:p>
            </p:txBody>
          </p:sp>
          <p:sp>
            <p:nvSpPr>
              <p:cNvPr id="104641" name="Rectangle 193"/>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5" name="Group 194"/>
            <p:cNvGrpSpPr>
              <a:grpSpLocks/>
            </p:cNvGrpSpPr>
            <p:nvPr/>
          </p:nvGrpSpPr>
          <p:grpSpPr bwMode="auto">
            <a:xfrm>
              <a:off x="4259" y="1017"/>
              <a:ext cx="309" cy="213"/>
              <a:chOff x="1429" y="2764"/>
              <a:chExt cx="309" cy="213"/>
            </a:xfrm>
          </p:grpSpPr>
          <p:sp>
            <p:nvSpPr>
              <p:cNvPr id="104643" name="Text Box 195"/>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t+3</a:t>
                </a:r>
                <a:endParaRPr lang="el-GR" sz="1200">
                  <a:cs typeface="Arial" charset="0"/>
                </a:endParaRPr>
              </a:p>
            </p:txBody>
          </p:sp>
          <p:sp>
            <p:nvSpPr>
              <p:cNvPr id="104644" name="Rectangle 196"/>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6" name="Group 197"/>
            <p:cNvGrpSpPr>
              <a:grpSpLocks/>
            </p:cNvGrpSpPr>
            <p:nvPr/>
          </p:nvGrpSpPr>
          <p:grpSpPr bwMode="auto">
            <a:xfrm>
              <a:off x="4495" y="1017"/>
              <a:ext cx="309" cy="213"/>
              <a:chOff x="1429" y="2764"/>
              <a:chExt cx="309" cy="213"/>
            </a:xfrm>
          </p:grpSpPr>
          <p:sp>
            <p:nvSpPr>
              <p:cNvPr id="104646" name="Text Box 198"/>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t+4</a:t>
                </a:r>
                <a:endParaRPr lang="el-GR" sz="1200">
                  <a:cs typeface="Arial" charset="0"/>
                </a:endParaRPr>
              </a:p>
            </p:txBody>
          </p:sp>
          <p:sp>
            <p:nvSpPr>
              <p:cNvPr id="104647" name="Rectangle 199"/>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graphicFrame>
        <p:nvGraphicFramePr>
          <p:cNvPr id="104648" name="Object 200"/>
          <p:cNvGraphicFramePr>
            <a:graphicFrameLocks noChangeAspect="1"/>
          </p:cNvGraphicFramePr>
          <p:nvPr/>
        </p:nvGraphicFramePr>
        <p:xfrm>
          <a:off x="6396038" y="5911850"/>
          <a:ext cx="1444625" cy="396875"/>
        </p:xfrm>
        <a:graphic>
          <a:graphicData uri="http://schemas.openxmlformats.org/presentationml/2006/ole">
            <p:oleObj spid="_x0000_s1028" name="Equation" r:id="rId6" imgW="1015920" imgH="279360" progId="Equation.3">
              <p:embed/>
            </p:oleObj>
          </a:graphicData>
        </a:graphic>
      </p:graphicFrame>
      <p:grpSp>
        <p:nvGrpSpPr>
          <p:cNvPr id="27" name="Group 203"/>
          <p:cNvGrpSpPr>
            <a:grpSpLocks/>
          </p:cNvGrpSpPr>
          <p:nvPr/>
        </p:nvGrpSpPr>
        <p:grpSpPr bwMode="auto">
          <a:xfrm>
            <a:off x="234950" y="1341438"/>
            <a:ext cx="2622550" cy="5002212"/>
            <a:chOff x="148" y="845"/>
            <a:chExt cx="1652" cy="3151"/>
          </a:xfrm>
        </p:grpSpPr>
        <p:sp>
          <p:nvSpPr>
            <p:cNvPr id="104498" name="Text Box 50"/>
            <p:cNvSpPr txBox="1">
              <a:spLocks noChangeArrowheads="1"/>
            </p:cNvSpPr>
            <p:nvPr/>
          </p:nvSpPr>
          <p:spPr bwMode="auto">
            <a:xfrm>
              <a:off x="148" y="845"/>
              <a:ext cx="1652" cy="404"/>
            </a:xfrm>
            <a:prstGeom prst="rect">
              <a:avLst/>
            </a:prstGeom>
            <a:noFill/>
            <a:ln w="19050" algn="ctr">
              <a:noFill/>
              <a:miter lim="800000"/>
              <a:headEnd/>
              <a:tailEnd/>
            </a:ln>
            <a:effectLst/>
          </p:spPr>
          <p:txBody>
            <a:bodyPr wrap="none">
              <a:spAutoFit/>
            </a:bodyPr>
            <a:lstStyle/>
            <a:p>
              <a:r>
                <a:rPr lang="en-US"/>
                <a:t>Time t</a:t>
              </a:r>
            </a:p>
            <a:p>
              <a:r>
                <a:rPr lang="en-US" u="sng"/>
                <a:t>Action		Value</a:t>
              </a:r>
            </a:p>
          </p:txBody>
        </p:sp>
        <p:sp>
          <p:nvSpPr>
            <p:cNvPr id="104499" name="Text Box 51"/>
            <p:cNvSpPr txBox="1">
              <a:spLocks noChangeArrowheads="1"/>
            </p:cNvSpPr>
            <p:nvPr/>
          </p:nvSpPr>
          <p:spPr bwMode="auto">
            <a:xfrm>
              <a:off x="172" y="1447"/>
              <a:ext cx="1604" cy="231"/>
            </a:xfrm>
            <a:prstGeom prst="rect">
              <a:avLst/>
            </a:prstGeom>
            <a:noFill/>
            <a:ln w="19050" algn="ctr">
              <a:noFill/>
              <a:miter lim="800000"/>
              <a:headEnd/>
              <a:tailEnd/>
            </a:ln>
            <a:effectLst/>
          </p:spPr>
          <p:txBody>
            <a:bodyPr wrap="none">
              <a:spAutoFit/>
            </a:bodyPr>
            <a:lstStyle/>
            <a:p>
              <a:r>
                <a:rPr lang="en-US" i="1"/>
                <a:t>x</a:t>
              </a:r>
              <a:r>
                <a:rPr lang="en-US" i="1" baseline="30000"/>
                <a:t>t,1</a:t>
              </a:r>
              <a:r>
                <a:rPr lang="en-US" i="1"/>
                <a:t> 		f(x</a:t>
              </a:r>
              <a:r>
                <a:rPr lang="en-US" i="1" baseline="30000"/>
                <a:t>t,1</a:t>
              </a:r>
              <a:r>
                <a:rPr lang="en-US" i="1"/>
                <a:t>)</a:t>
              </a:r>
            </a:p>
          </p:txBody>
        </p:sp>
        <p:sp>
          <p:nvSpPr>
            <p:cNvPr id="104500" name="Text Box 52"/>
            <p:cNvSpPr txBox="1">
              <a:spLocks noChangeArrowheads="1"/>
            </p:cNvSpPr>
            <p:nvPr/>
          </p:nvSpPr>
          <p:spPr bwMode="auto">
            <a:xfrm>
              <a:off x="172" y="1876"/>
              <a:ext cx="1604" cy="231"/>
            </a:xfrm>
            <a:prstGeom prst="rect">
              <a:avLst/>
            </a:prstGeom>
            <a:noFill/>
            <a:ln w="19050" algn="ctr">
              <a:noFill/>
              <a:miter lim="800000"/>
              <a:headEnd/>
              <a:tailEnd/>
            </a:ln>
            <a:effectLst/>
          </p:spPr>
          <p:txBody>
            <a:bodyPr wrap="none">
              <a:spAutoFit/>
            </a:bodyPr>
            <a:lstStyle/>
            <a:p>
              <a:r>
                <a:rPr lang="en-US" i="1"/>
                <a:t>x</a:t>
              </a:r>
              <a:r>
                <a:rPr lang="en-US" i="1" baseline="30000"/>
                <a:t>t,2</a:t>
              </a:r>
              <a:r>
                <a:rPr lang="en-US" i="1"/>
                <a:t> 		f(x</a:t>
              </a:r>
              <a:r>
                <a:rPr lang="en-US" i="1" baseline="30000"/>
                <a:t>t,2</a:t>
              </a:r>
              <a:r>
                <a:rPr lang="en-US" i="1"/>
                <a:t>)</a:t>
              </a:r>
            </a:p>
          </p:txBody>
        </p:sp>
        <p:sp>
          <p:nvSpPr>
            <p:cNvPr id="104502" name="Text Box 54"/>
            <p:cNvSpPr txBox="1">
              <a:spLocks noChangeArrowheads="1"/>
            </p:cNvSpPr>
            <p:nvPr/>
          </p:nvSpPr>
          <p:spPr bwMode="auto">
            <a:xfrm>
              <a:off x="169" y="3765"/>
              <a:ext cx="1610" cy="231"/>
            </a:xfrm>
            <a:prstGeom prst="rect">
              <a:avLst/>
            </a:prstGeom>
            <a:noFill/>
            <a:ln w="19050" algn="ctr">
              <a:noFill/>
              <a:miter lim="800000"/>
              <a:headEnd/>
              <a:tailEnd/>
            </a:ln>
            <a:effectLst/>
          </p:spPr>
          <p:txBody>
            <a:bodyPr wrap="none">
              <a:spAutoFit/>
            </a:bodyPr>
            <a:lstStyle/>
            <a:p>
              <a:r>
                <a:rPr lang="en-US" i="1"/>
                <a:t>x</a:t>
              </a:r>
              <a:r>
                <a:rPr lang="en-US" i="1" baseline="30000"/>
                <a:t>t,n</a:t>
              </a:r>
              <a:r>
                <a:rPr lang="en-US" i="1"/>
                <a:t> 		f(x</a:t>
              </a:r>
              <a:r>
                <a:rPr lang="en-US" i="1" baseline="30000"/>
                <a:t>t,n</a:t>
              </a:r>
              <a:r>
                <a:rPr lang="en-US" i="1"/>
                <a:t>)</a:t>
              </a:r>
            </a:p>
          </p:txBody>
        </p:sp>
        <p:sp>
          <p:nvSpPr>
            <p:cNvPr id="104503" name="Text Box 55"/>
            <p:cNvSpPr txBox="1">
              <a:spLocks noChangeArrowheads="1"/>
            </p:cNvSpPr>
            <p:nvPr/>
          </p:nvSpPr>
          <p:spPr bwMode="auto">
            <a:xfrm>
              <a:off x="172" y="2305"/>
              <a:ext cx="1604" cy="231"/>
            </a:xfrm>
            <a:prstGeom prst="rect">
              <a:avLst/>
            </a:prstGeom>
            <a:noFill/>
            <a:ln w="19050" algn="ctr">
              <a:noFill/>
              <a:miter lim="800000"/>
              <a:headEnd/>
              <a:tailEnd/>
            </a:ln>
            <a:effectLst/>
          </p:spPr>
          <p:txBody>
            <a:bodyPr wrap="none">
              <a:spAutoFit/>
            </a:bodyPr>
            <a:lstStyle/>
            <a:p>
              <a:r>
                <a:rPr lang="en-US" i="1"/>
                <a:t>x</a:t>
              </a:r>
              <a:r>
                <a:rPr lang="en-US" i="1" baseline="30000"/>
                <a:t>t,3</a:t>
              </a:r>
              <a:r>
                <a:rPr lang="en-US" i="1"/>
                <a:t> 		f(x</a:t>
              </a:r>
              <a:r>
                <a:rPr lang="en-US" i="1" baseline="30000"/>
                <a:t>t,3</a:t>
              </a:r>
              <a:r>
                <a:rPr lang="en-US" i="1"/>
                <a:t>)</a:t>
              </a:r>
            </a:p>
          </p:txBody>
        </p:sp>
        <p:sp>
          <p:nvSpPr>
            <p:cNvPr id="104649" name="Text Box 201"/>
            <p:cNvSpPr txBox="1">
              <a:spLocks noChangeArrowheads="1"/>
            </p:cNvSpPr>
            <p:nvPr/>
          </p:nvSpPr>
          <p:spPr bwMode="auto">
            <a:xfrm>
              <a:off x="240" y="2832"/>
              <a:ext cx="156" cy="577"/>
            </a:xfrm>
            <a:prstGeom prst="rect">
              <a:avLst/>
            </a:prstGeom>
            <a:noFill/>
            <a:ln w="19050" algn="ctr">
              <a:noFill/>
              <a:miter lim="800000"/>
              <a:headEnd/>
              <a:tailEnd/>
            </a:ln>
            <a:effectLst/>
          </p:spPr>
          <p:txBody>
            <a:bodyPr wrap="none">
              <a:spAutoFit/>
            </a:bodyPr>
            <a:lstStyle/>
            <a:p>
              <a:r>
                <a:rPr lang="en-US"/>
                <a:t>.</a:t>
              </a:r>
            </a:p>
            <a:p>
              <a:r>
                <a:rPr lang="en-US"/>
                <a:t>.</a:t>
              </a:r>
            </a:p>
            <a:p>
              <a:r>
                <a:rPr lang="en-US"/>
                <a:t>.</a:t>
              </a:r>
            </a:p>
          </p:txBody>
        </p:sp>
        <p:sp>
          <p:nvSpPr>
            <p:cNvPr id="104650" name="Text Box 202"/>
            <p:cNvSpPr txBox="1">
              <a:spLocks noChangeArrowheads="1"/>
            </p:cNvSpPr>
            <p:nvPr/>
          </p:nvSpPr>
          <p:spPr bwMode="auto">
            <a:xfrm>
              <a:off x="1428" y="2832"/>
              <a:ext cx="156" cy="577"/>
            </a:xfrm>
            <a:prstGeom prst="rect">
              <a:avLst/>
            </a:prstGeom>
            <a:noFill/>
            <a:ln w="19050" algn="ctr">
              <a:noFill/>
              <a:miter lim="800000"/>
              <a:headEnd/>
              <a:tailEnd/>
            </a:ln>
            <a:effectLst/>
          </p:spPr>
          <p:txBody>
            <a:bodyPr wrap="none">
              <a:spAutoFit/>
            </a:bodyPr>
            <a:lstStyle/>
            <a:p>
              <a:r>
                <a:rPr lang="en-US"/>
                <a:t>.</a:t>
              </a:r>
            </a:p>
            <a:p>
              <a:r>
                <a:rPr lang="en-US"/>
                <a:t>.</a:t>
              </a:r>
            </a:p>
            <a:p>
              <a:r>
                <a:rPr lang="en-US"/>
                <a:t>.</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565" name="Object 165"/>
          <p:cNvGraphicFramePr>
            <a:graphicFrameLocks noChangeAspect="1"/>
          </p:cNvGraphicFramePr>
          <p:nvPr/>
        </p:nvGraphicFramePr>
        <p:xfrm>
          <a:off x="6397625" y="3876675"/>
          <a:ext cx="1441450" cy="411163"/>
        </p:xfrm>
        <a:graphic>
          <a:graphicData uri="http://schemas.openxmlformats.org/presentationml/2006/ole">
            <p:oleObj spid="_x0000_s2050" name="Equation" r:id="rId4" imgW="977760" imgH="279360" progId="Equation.3">
              <p:embed/>
            </p:oleObj>
          </a:graphicData>
        </a:graphic>
      </p:graphicFrame>
      <p:graphicFrame>
        <p:nvGraphicFramePr>
          <p:cNvPr id="102566" name="Object 166"/>
          <p:cNvGraphicFramePr>
            <a:graphicFrameLocks noChangeAspect="1"/>
          </p:cNvGraphicFramePr>
          <p:nvPr/>
        </p:nvGraphicFramePr>
        <p:xfrm>
          <a:off x="6407150" y="2303463"/>
          <a:ext cx="1422400" cy="411162"/>
        </p:xfrm>
        <a:graphic>
          <a:graphicData uri="http://schemas.openxmlformats.org/presentationml/2006/ole">
            <p:oleObj spid="_x0000_s2051" name="Equation" r:id="rId5" imgW="965160" imgH="279360" progId="Equation.3">
              <p:embed/>
            </p:oleObj>
          </a:graphicData>
        </a:graphic>
      </p:graphicFrame>
      <p:sp>
        <p:nvSpPr>
          <p:cNvPr id="102567" name="Text Box 167"/>
          <p:cNvSpPr txBox="1">
            <a:spLocks noChangeArrowheads="1"/>
          </p:cNvSpPr>
          <p:nvPr/>
        </p:nvSpPr>
        <p:spPr bwMode="auto">
          <a:xfrm>
            <a:off x="6289675" y="1693863"/>
            <a:ext cx="1748171" cy="646331"/>
          </a:xfrm>
          <a:prstGeom prst="rect">
            <a:avLst/>
          </a:prstGeom>
          <a:noFill/>
          <a:ln w="19050" algn="ctr">
            <a:noFill/>
            <a:miter lim="800000"/>
            <a:headEnd/>
            <a:tailEnd/>
          </a:ln>
          <a:effectLst/>
        </p:spPr>
        <p:txBody>
          <a:bodyPr wrap="none">
            <a:spAutoFit/>
          </a:bodyPr>
          <a:lstStyle/>
          <a:p>
            <a:r>
              <a:rPr lang="en-US" dirty="0"/>
              <a:t>Sample</a:t>
            </a:r>
            <a:r>
              <a:rPr lang="en-US" i="1" dirty="0"/>
              <a:t> </a:t>
            </a:r>
            <a:r>
              <a:rPr lang="el-GR" i="1" dirty="0">
                <a:cs typeface="Arial" charset="0"/>
              </a:rPr>
              <a:t>λ</a:t>
            </a:r>
            <a:r>
              <a:rPr lang="en-US" i="1" baseline="-25000" dirty="0"/>
              <a:t>1</a:t>
            </a:r>
            <a:endParaRPr lang="en-US" dirty="0"/>
          </a:p>
          <a:p>
            <a:r>
              <a:rPr lang="en-US" dirty="0"/>
              <a:t>Optimal </a:t>
            </a:r>
            <a:r>
              <a:rPr lang="en-US" dirty="0" smtClean="0"/>
              <a:t>solution</a:t>
            </a:r>
            <a:endParaRPr lang="en-US" i="1" dirty="0"/>
          </a:p>
        </p:txBody>
      </p:sp>
      <p:sp>
        <p:nvSpPr>
          <p:cNvPr id="102568" name="Text Box 168"/>
          <p:cNvSpPr txBox="1">
            <a:spLocks noChangeArrowheads="1"/>
          </p:cNvSpPr>
          <p:nvPr/>
        </p:nvSpPr>
        <p:spPr bwMode="auto">
          <a:xfrm>
            <a:off x="6997700" y="4143375"/>
            <a:ext cx="241300" cy="730250"/>
          </a:xfrm>
          <a:prstGeom prst="rect">
            <a:avLst/>
          </a:prstGeom>
          <a:noFill/>
          <a:ln w="19050" algn="ctr">
            <a:noFill/>
            <a:miter lim="800000"/>
            <a:headEnd/>
            <a:tailEnd/>
          </a:ln>
          <a:effectLst/>
        </p:spPr>
        <p:txBody>
          <a:bodyPr>
            <a:spAutoFit/>
          </a:bodyPr>
          <a:lstStyle/>
          <a:p>
            <a:r>
              <a:rPr lang="en-US" sz="1400"/>
              <a:t>.</a:t>
            </a:r>
          </a:p>
          <a:p>
            <a:r>
              <a:rPr lang="en-US" sz="1400"/>
              <a:t>.</a:t>
            </a:r>
          </a:p>
          <a:p>
            <a:r>
              <a:rPr lang="en-US" sz="1400"/>
              <a:t>.</a:t>
            </a:r>
          </a:p>
        </p:txBody>
      </p:sp>
      <p:sp>
        <p:nvSpPr>
          <p:cNvPr id="102569" name="Text Box 169"/>
          <p:cNvSpPr txBox="1">
            <a:spLocks noChangeArrowheads="1"/>
          </p:cNvSpPr>
          <p:nvPr/>
        </p:nvSpPr>
        <p:spPr bwMode="auto">
          <a:xfrm>
            <a:off x="6289675" y="3262313"/>
            <a:ext cx="1748171" cy="646331"/>
          </a:xfrm>
          <a:prstGeom prst="rect">
            <a:avLst/>
          </a:prstGeom>
          <a:noFill/>
          <a:ln w="19050" algn="ctr">
            <a:noFill/>
            <a:miter lim="800000"/>
            <a:headEnd/>
            <a:tailEnd/>
          </a:ln>
          <a:effectLst/>
        </p:spPr>
        <p:txBody>
          <a:bodyPr wrap="none">
            <a:spAutoFit/>
          </a:bodyPr>
          <a:lstStyle/>
          <a:p>
            <a:r>
              <a:rPr lang="en-US" dirty="0"/>
              <a:t>Sample</a:t>
            </a:r>
            <a:r>
              <a:rPr lang="en-US" i="1" dirty="0"/>
              <a:t> </a:t>
            </a:r>
            <a:r>
              <a:rPr lang="el-GR" i="1" dirty="0"/>
              <a:t>λ</a:t>
            </a:r>
            <a:r>
              <a:rPr lang="en-US" i="1" baseline="-25000" dirty="0"/>
              <a:t>2</a:t>
            </a:r>
            <a:r>
              <a:rPr lang="en-US" dirty="0"/>
              <a:t> </a:t>
            </a:r>
          </a:p>
          <a:p>
            <a:r>
              <a:rPr lang="en-US" dirty="0"/>
              <a:t>Optimal </a:t>
            </a:r>
            <a:r>
              <a:rPr lang="en-US" dirty="0" smtClean="0"/>
              <a:t>solution</a:t>
            </a:r>
            <a:endParaRPr lang="en-US" i="1" dirty="0"/>
          </a:p>
        </p:txBody>
      </p:sp>
      <p:sp>
        <p:nvSpPr>
          <p:cNvPr id="102570" name="Text Box 170"/>
          <p:cNvSpPr txBox="1">
            <a:spLocks noChangeArrowheads="1"/>
          </p:cNvSpPr>
          <p:nvPr/>
        </p:nvSpPr>
        <p:spPr bwMode="auto">
          <a:xfrm>
            <a:off x="6289675" y="5272088"/>
            <a:ext cx="1748171" cy="646331"/>
          </a:xfrm>
          <a:prstGeom prst="rect">
            <a:avLst/>
          </a:prstGeom>
          <a:noFill/>
          <a:ln w="19050" algn="ctr">
            <a:noFill/>
            <a:miter lim="800000"/>
            <a:headEnd/>
            <a:tailEnd/>
          </a:ln>
          <a:effectLst/>
        </p:spPr>
        <p:txBody>
          <a:bodyPr wrap="none">
            <a:spAutoFit/>
          </a:bodyPr>
          <a:lstStyle/>
          <a:p>
            <a:r>
              <a:rPr lang="en-US" dirty="0"/>
              <a:t>Sample</a:t>
            </a:r>
            <a:r>
              <a:rPr lang="en-US" i="1" dirty="0"/>
              <a:t> </a:t>
            </a:r>
            <a:r>
              <a:rPr lang="el-GR" i="1" dirty="0"/>
              <a:t>λ</a:t>
            </a:r>
            <a:r>
              <a:rPr lang="en-US" i="1" baseline="-25000" dirty="0"/>
              <a:t>K</a:t>
            </a:r>
            <a:endParaRPr lang="en-US" dirty="0"/>
          </a:p>
          <a:p>
            <a:r>
              <a:rPr lang="en-US" dirty="0"/>
              <a:t>Optimal </a:t>
            </a:r>
            <a:r>
              <a:rPr lang="en-US" dirty="0" smtClean="0"/>
              <a:t>solution</a:t>
            </a:r>
            <a:endParaRPr lang="en-US" i="1" dirty="0"/>
          </a:p>
        </p:txBody>
      </p:sp>
      <p:grpSp>
        <p:nvGrpSpPr>
          <p:cNvPr id="2" name="Group 171"/>
          <p:cNvGrpSpPr>
            <a:grpSpLocks/>
          </p:cNvGrpSpPr>
          <p:nvPr/>
        </p:nvGrpSpPr>
        <p:grpSpPr bwMode="auto">
          <a:xfrm>
            <a:off x="5813425" y="1330325"/>
            <a:ext cx="2611438" cy="338138"/>
            <a:chOff x="3595" y="1017"/>
            <a:chExt cx="1645" cy="213"/>
          </a:xfrm>
        </p:grpSpPr>
        <p:grpSp>
          <p:nvGrpSpPr>
            <p:cNvPr id="3" name="Group 172"/>
            <p:cNvGrpSpPr>
              <a:grpSpLocks/>
            </p:cNvGrpSpPr>
            <p:nvPr/>
          </p:nvGrpSpPr>
          <p:grpSpPr bwMode="auto">
            <a:xfrm>
              <a:off x="3797" y="1017"/>
              <a:ext cx="299" cy="213"/>
              <a:chOff x="1434" y="2764"/>
              <a:chExt cx="299" cy="213"/>
            </a:xfrm>
          </p:grpSpPr>
          <p:sp>
            <p:nvSpPr>
              <p:cNvPr id="102573" name="Text Box 173"/>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t+1</a:t>
                </a:r>
                <a:endParaRPr lang="el-GR" sz="1200">
                  <a:cs typeface="Arial" charset="0"/>
                </a:endParaRPr>
              </a:p>
            </p:txBody>
          </p:sp>
          <p:sp>
            <p:nvSpPr>
              <p:cNvPr id="102574" name="Rectangle 174"/>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4" name="Group 175"/>
            <p:cNvGrpSpPr>
              <a:grpSpLocks/>
            </p:cNvGrpSpPr>
            <p:nvPr/>
          </p:nvGrpSpPr>
          <p:grpSpPr bwMode="auto">
            <a:xfrm>
              <a:off x="3595" y="1017"/>
              <a:ext cx="233" cy="213"/>
              <a:chOff x="1105" y="2777"/>
              <a:chExt cx="233" cy="213"/>
            </a:xfrm>
          </p:grpSpPr>
          <p:sp>
            <p:nvSpPr>
              <p:cNvPr id="102576" name="Text Box 176"/>
              <p:cNvSpPr txBox="1">
                <a:spLocks noChangeArrowheads="1"/>
              </p:cNvSpPr>
              <p:nvPr/>
            </p:nvSpPr>
            <p:spPr bwMode="auto">
              <a:xfrm>
                <a:off x="1108" y="2797"/>
                <a:ext cx="226"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a:t>
                </a:r>
                <a:endParaRPr lang="el-GR" sz="1200">
                  <a:cs typeface="Arial" charset="0"/>
                </a:endParaRPr>
              </a:p>
            </p:txBody>
          </p:sp>
          <p:sp>
            <p:nvSpPr>
              <p:cNvPr id="102577" name="Rectangle 177"/>
              <p:cNvSpPr>
                <a:spLocks noChangeArrowheads="1"/>
              </p:cNvSpPr>
              <p:nvPr/>
            </p:nvSpPr>
            <p:spPr bwMode="auto">
              <a:xfrm>
                <a:off x="1105" y="2777"/>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5" name="Group 178"/>
            <p:cNvGrpSpPr>
              <a:grpSpLocks/>
            </p:cNvGrpSpPr>
            <p:nvPr/>
          </p:nvGrpSpPr>
          <p:grpSpPr bwMode="auto">
            <a:xfrm>
              <a:off x="4029" y="1017"/>
              <a:ext cx="299" cy="213"/>
              <a:chOff x="1434" y="2764"/>
              <a:chExt cx="299" cy="213"/>
            </a:xfrm>
          </p:grpSpPr>
          <p:sp>
            <p:nvSpPr>
              <p:cNvPr id="102579" name="Text Box 179"/>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t+2</a:t>
                </a:r>
                <a:endParaRPr lang="el-GR" sz="1200">
                  <a:cs typeface="Arial" charset="0"/>
                </a:endParaRPr>
              </a:p>
            </p:txBody>
          </p:sp>
          <p:sp>
            <p:nvSpPr>
              <p:cNvPr id="102580" name="Rectangle 180"/>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6" name="Group 181"/>
            <p:cNvGrpSpPr>
              <a:grpSpLocks/>
            </p:cNvGrpSpPr>
            <p:nvPr/>
          </p:nvGrpSpPr>
          <p:grpSpPr bwMode="auto">
            <a:xfrm>
              <a:off x="4996" y="1017"/>
              <a:ext cx="244" cy="213"/>
              <a:chOff x="1461" y="2764"/>
              <a:chExt cx="244" cy="213"/>
            </a:xfrm>
          </p:grpSpPr>
          <p:sp>
            <p:nvSpPr>
              <p:cNvPr id="102582" name="Text Box 182"/>
              <p:cNvSpPr txBox="1">
                <a:spLocks noChangeArrowheads="1"/>
              </p:cNvSpPr>
              <p:nvPr/>
            </p:nvSpPr>
            <p:spPr bwMode="auto">
              <a:xfrm>
                <a:off x="1461" y="2784"/>
                <a:ext cx="244"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a:t>
                </a:r>
                <a:endParaRPr lang="el-GR" sz="1200">
                  <a:cs typeface="Arial" charset="0"/>
                </a:endParaRPr>
              </a:p>
            </p:txBody>
          </p:sp>
          <p:sp>
            <p:nvSpPr>
              <p:cNvPr id="102583" name="Rectangle 183"/>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7" name="Group 184"/>
            <p:cNvGrpSpPr>
              <a:grpSpLocks/>
            </p:cNvGrpSpPr>
            <p:nvPr/>
          </p:nvGrpSpPr>
          <p:grpSpPr bwMode="auto">
            <a:xfrm>
              <a:off x="4767" y="1017"/>
              <a:ext cx="233" cy="213"/>
              <a:chOff x="1467" y="2764"/>
              <a:chExt cx="233" cy="213"/>
            </a:xfrm>
          </p:grpSpPr>
          <p:sp>
            <p:nvSpPr>
              <p:cNvPr id="102585" name="Text Box 185"/>
              <p:cNvSpPr txBox="1">
                <a:spLocks noChangeArrowheads="1"/>
              </p:cNvSpPr>
              <p:nvPr/>
            </p:nvSpPr>
            <p:spPr bwMode="auto">
              <a:xfrm>
                <a:off x="1485" y="2784"/>
                <a:ext cx="197" cy="173"/>
              </a:xfrm>
              <a:prstGeom prst="rect">
                <a:avLst/>
              </a:prstGeom>
              <a:noFill/>
              <a:ln w="19050" algn="ctr">
                <a:noFill/>
                <a:miter lim="800000"/>
                <a:headEnd/>
                <a:tailEnd/>
              </a:ln>
              <a:effectLst/>
            </p:spPr>
            <p:txBody>
              <a:bodyPr wrap="none">
                <a:spAutoFit/>
              </a:bodyPr>
              <a:lstStyle/>
              <a:p>
                <a:r>
                  <a:rPr lang="en-US" sz="1200">
                    <a:cs typeface="Arial" charset="0"/>
                  </a:rPr>
                  <a:t>...</a:t>
                </a:r>
                <a:endParaRPr lang="el-GR" sz="1200">
                  <a:cs typeface="Arial" charset="0"/>
                </a:endParaRPr>
              </a:p>
            </p:txBody>
          </p:sp>
          <p:sp>
            <p:nvSpPr>
              <p:cNvPr id="102586" name="Rectangle 186"/>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8" name="Group 187"/>
            <p:cNvGrpSpPr>
              <a:grpSpLocks/>
            </p:cNvGrpSpPr>
            <p:nvPr/>
          </p:nvGrpSpPr>
          <p:grpSpPr bwMode="auto">
            <a:xfrm>
              <a:off x="4264" y="1017"/>
              <a:ext cx="299" cy="213"/>
              <a:chOff x="1434" y="2764"/>
              <a:chExt cx="299" cy="213"/>
            </a:xfrm>
          </p:grpSpPr>
          <p:sp>
            <p:nvSpPr>
              <p:cNvPr id="102588" name="Text Box 188"/>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t+3</a:t>
                </a:r>
                <a:endParaRPr lang="el-GR" sz="1200">
                  <a:cs typeface="Arial" charset="0"/>
                </a:endParaRPr>
              </a:p>
            </p:txBody>
          </p:sp>
          <p:sp>
            <p:nvSpPr>
              <p:cNvPr id="102589" name="Rectangle 189"/>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9" name="Group 190"/>
            <p:cNvGrpSpPr>
              <a:grpSpLocks/>
            </p:cNvGrpSpPr>
            <p:nvPr/>
          </p:nvGrpSpPr>
          <p:grpSpPr bwMode="auto">
            <a:xfrm>
              <a:off x="4500" y="1017"/>
              <a:ext cx="299" cy="213"/>
              <a:chOff x="1434" y="2764"/>
              <a:chExt cx="299" cy="213"/>
            </a:xfrm>
          </p:grpSpPr>
          <p:sp>
            <p:nvSpPr>
              <p:cNvPr id="102591" name="Text Box 191"/>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t+4</a:t>
                </a:r>
                <a:endParaRPr lang="el-GR" sz="1200">
                  <a:cs typeface="Arial" charset="0"/>
                </a:endParaRPr>
              </a:p>
            </p:txBody>
          </p:sp>
          <p:sp>
            <p:nvSpPr>
              <p:cNvPr id="102592" name="Rectangle 192"/>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grpSp>
        <p:nvGrpSpPr>
          <p:cNvPr id="10" name="Group 193"/>
          <p:cNvGrpSpPr>
            <a:grpSpLocks/>
          </p:cNvGrpSpPr>
          <p:nvPr/>
        </p:nvGrpSpPr>
        <p:grpSpPr bwMode="auto">
          <a:xfrm>
            <a:off x="5811838" y="2905125"/>
            <a:ext cx="2611437" cy="338138"/>
            <a:chOff x="3595" y="1017"/>
            <a:chExt cx="1645" cy="213"/>
          </a:xfrm>
        </p:grpSpPr>
        <p:grpSp>
          <p:nvGrpSpPr>
            <p:cNvPr id="11" name="Group 194"/>
            <p:cNvGrpSpPr>
              <a:grpSpLocks/>
            </p:cNvGrpSpPr>
            <p:nvPr/>
          </p:nvGrpSpPr>
          <p:grpSpPr bwMode="auto">
            <a:xfrm>
              <a:off x="3797" y="1017"/>
              <a:ext cx="299" cy="213"/>
              <a:chOff x="1434" y="2764"/>
              <a:chExt cx="299" cy="213"/>
            </a:xfrm>
          </p:grpSpPr>
          <p:sp>
            <p:nvSpPr>
              <p:cNvPr id="102595" name="Text Box 195"/>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t+1</a:t>
                </a:r>
                <a:endParaRPr lang="el-GR" sz="1200">
                  <a:cs typeface="Arial" charset="0"/>
                </a:endParaRPr>
              </a:p>
            </p:txBody>
          </p:sp>
          <p:sp>
            <p:nvSpPr>
              <p:cNvPr id="102596" name="Rectangle 196"/>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2" name="Group 197"/>
            <p:cNvGrpSpPr>
              <a:grpSpLocks/>
            </p:cNvGrpSpPr>
            <p:nvPr/>
          </p:nvGrpSpPr>
          <p:grpSpPr bwMode="auto">
            <a:xfrm>
              <a:off x="3595" y="1017"/>
              <a:ext cx="233" cy="213"/>
              <a:chOff x="1105" y="2777"/>
              <a:chExt cx="233" cy="213"/>
            </a:xfrm>
          </p:grpSpPr>
          <p:sp>
            <p:nvSpPr>
              <p:cNvPr id="102598" name="Text Box 198"/>
              <p:cNvSpPr txBox="1">
                <a:spLocks noChangeArrowheads="1"/>
              </p:cNvSpPr>
              <p:nvPr/>
            </p:nvSpPr>
            <p:spPr bwMode="auto">
              <a:xfrm>
                <a:off x="1108" y="2797"/>
                <a:ext cx="226"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a:t>
                </a:r>
                <a:endParaRPr lang="el-GR" sz="1200">
                  <a:cs typeface="Arial" charset="0"/>
                </a:endParaRPr>
              </a:p>
            </p:txBody>
          </p:sp>
          <p:sp>
            <p:nvSpPr>
              <p:cNvPr id="102599" name="Rectangle 199"/>
              <p:cNvSpPr>
                <a:spLocks noChangeArrowheads="1"/>
              </p:cNvSpPr>
              <p:nvPr/>
            </p:nvSpPr>
            <p:spPr bwMode="auto">
              <a:xfrm>
                <a:off x="1105" y="2777"/>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3" name="Group 200"/>
            <p:cNvGrpSpPr>
              <a:grpSpLocks/>
            </p:cNvGrpSpPr>
            <p:nvPr/>
          </p:nvGrpSpPr>
          <p:grpSpPr bwMode="auto">
            <a:xfrm>
              <a:off x="4029" y="1017"/>
              <a:ext cx="299" cy="213"/>
              <a:chOff x="1434" y="2764"/>
              <a:chExt cx="299" cy="213"/>
            </a:xfrm>
          </p:grpSpPr>
          <p:sp>
            <p:nvSpPr>
              <p:cNvPr id="102601" name="Text Box 201"/>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t+2</a:t>
                </a:r>
                <a:endParaRPr lang="el-GR" sz="1200">
                  <a:cs typeface="Arial" charset="0"/>
                </a:endParaRPr>
              </a:p>
            </p:txBody>
          </p:sp>
          <p:sp>
            <p:nvSpPr>
              <p:cNvPr id="102602" name="Rectangle 202"/>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4" name="Group 203"/>
            <p:cNvGrpSpPr>
              <a:grpSpLocks/>
            </p:cNvGrpSpPr>
            <p:nvPr/>
          </p:nvGrpSpPr>
          <p:grpSpPr bwMode="auto">
            <a:xfrm>
              <a:off x="4996" y="1017"/>
              <a:ext cx="244" cy="213"/>
              <a:chOff x="1461" y="2764"/>
              <a:chExt cx="244" cy="213"/>
            </a:xfrm>
          </p:grpSpPr>
          <p:sp>
            <p:nvSpPr>
              <p:cNvPr id="102604" name="Text Box 204"/>
              <p:cNvSpPr txBox="1">
                <a:spLocks noChangeArrowheads="1"/>
              </p:cNvSpPr>
              <p:nvPr/>
            </p:nvSpPr>
            <p:spPr bwMode="auto">
              <a:xfrm>
                <a:off x="1461" y="2784"/>
                <a:ext cx="244"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a:t>
                </a:r>
                <a:endParaRPr lang="el-GR" sz="1200">
                  <a:cs typeface="Arial" charset="0"/>
                </a:endParaRPr>
              </a:p>
            </p:txBody>
          </p:sp>
          <p:sp>
            <p:nvSpPr>
              <p:cNvPr id="102605" name="Rectangle 205"/>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5" name="Group 206"/>
            <p:cNvGrpSpPr>
              <a:grpSpLocks/>
            </p:cNvGrpSpPr>
            <p:nvPr/>
          </p:nvGrpSpPr>
          <p:grpSpPr bwMode="auto">
            <a:xfrm>
              <a:off x="4767" y="1017"/>
              <a:ext cx="233" cy="213"/>
              <a:chOff x="1467" y="2764"/>
              <a:chExt cx="233" cy="213"/>
            </a:xfrm>
          </p:grpSpPr>
          <p:sp>
            <p:nvSpPr>
              <p:cNvPr id="102607" name="Text Box 207"/>
              <p:cNvSpPr txBox="1">
                <a:spLocks noChangeArrowheads="1"/>
              </p:cNvSpPr>
              <p:nvPr/>
            </p:nvSpPr>
            <p:spPr bwMode="auto">
              <a:xfrm>
                <a:off x="1485" y="2784"/>
                <a:ext cx="197" cy="173"/>
              </a:xfrm>
              <a:prstGeom prst="rect">
                <a:avLst/>
              </a:prstGeom>
              <a:noFill/>
              <a:ln w="19050" algn="ctr">
                <a:noFill/>
                <a:miter lim="800000"/>
                <a:headEnd/>
                <a:tailEnd/>
              </a:ln>
              <a:effectLst/>
            </p:spPr>
            <p:txBody>
              <a:bodyPr wrap="none">
                <a:spAutoFit/>
              </a:bodyPr>
              <a:lstStyle/>
              <a:p>
                <a:r>
                  <a:rPr lang="en-US" sz="1200">
                    <a:cs typeface="Arial" charset="0"/>
                  </a:rPr>
                  <a:t>...</a:t>
                </a:r>
                <a:endParaRPr lang="el-GR" sz="1200">
                  <a:cs typeface="Arial" charset="0"/>
                </a:endParaRPr>
              </a:p>
            </p:txBody>
          </p:sp>
          <p:sp>
            <p:nvSpPr>
              <p:cNvPr id="102608" name="Rectangle 208"/>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6" name="Group 209"/>
            <p:cNvGrpSpPr>
              <a:grpSpLocks/>
            </p:cNvGrpSpPr>
            <p:nvPr/>
          </p:nvGrpSpPr>
          <p:grpSpPr bwMode="auto">
            <a:xfrm>
              <a:off x="4264" y="1017"/>
              <a:ext cx="299" cy="213"/>
              <a:chOff x="1434" y="2764"/>
              <a:chExt cx="299" cy="213"/>
            </a:xfrm>
          </p:grpSpPr>
          <p:sp>
            <p:nvSpPr>
              <p:cNvPr id="102610" name="Text Box 210"/>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t+3</a:t>
                </a:r>
                <a:endParaRPr lang="el-GR" sz="1200">
                  <a:cs typeface="Arial" charset="0"/>
                </a:endParaRPr>
              </a:p>
            </p:txBody>
          </p:sp>
          <p:sp>
            <p:nvSpPr>
              <p:cNvPr id="102611" name="Rectangle 211"/>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7" name="Group 212"/>
            <p:cNvGrpSpPr>
              <a:grpSpLocks/>
            </p:cNvGrpSpPr>
            <p:nvPr/>
          </p:nvGrpSpPr>
          <p:grpSpPr bwMode="auto">
            <a:xfrm>
              <a:off x="4500" y="1017"/>
              <a:ext cx="299" cy="213"/>
              <a:chOff x="1434" y="2764"/>
              <a:chExt cx="299" cy="213"/>
            </a:xfrm>
          </p:grpSpPr>
          <p:sp>
            <p:nvSpPr>
              <p:cNvPr id="102613" name="Text Box 213"/>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t+4</a:t>
                </a:r>
                <a:endParaRPr lang="el-GR" sz="1200">
                  <a:cs typeface="Arial" charset="0"/>
                </a:endParaRPr>
              </a:p>
            </p:txBody>
          </p:sp>
          <p:sp>
            <p:nvSpPr>
              <p:cNvPr id="102614" name="Rectangle 214"/>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grpSp>
        <p:nvGrpSpPr>
          <p:cNvPr id="18" name="Group 215"/>
          <p:cNvGrpSpPr>
            <a:grpSpLocks/>
          </p:cNvGrpSpPr>
          <p:nvPr/>
        </p:nvGrpSpPr>
        <p:grpSpPr bwMode="auto">
          <a:xfrm>
            <a:off x="5807075" y="4935538"/>
            <a:ext cx="2622550" cy="338137"/>
            <a:chOff x="3593" y="1017"/>
            <a:chExt cx="1652" cy="213"/>
          </a:xfrm>
        </p:grpSpPr>
        <p:grpSp>
          <p:nvGrpSpPr>
            <p:cNvPr id="19" name="Group 216"/>
            <p:cNvGrpSpPr>
              <a:grpSpLocks/>
            </p:cNvGrpSpPr>
            <p:nvPr/>
          </p:nvGrpSpPr>
          <p:grpSpPr bwMode="auto">
            <a:xfrm>
              <a:off x="3792" y="1017"/>
              <a:ext cx="309" cy="213"/>
              <a:chOff x="1429" y="2764"/>
              <a:chExt cx="309" cy="213"/>
            </a:xfrm>
          </p:grpSpPr>
          <p:sp>
            <p:nvSpPr>
              <p:cNvPr id="102617" name="Text Box 217"/>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t+1</a:t>
                </a:r>
                <a:endParaRPr lang="el-GR" sz="1200">
                  <a:cs typeface="Arial" charset="0"/>
                </a:endParaRPr>
              </a:p>
            </p:txBody>
          </p:sp>
          <p:sp>
            <p:nvSpPr>
              <p:cNvPr id="102618" name="Rectangle 218"/>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0" name="Group 219"/>
            <p:cNvGrpSpPr>
              <a:grpSpLocks/>
            </p:cNvGrpSpPr>
            <p:nvPr/>
          </p:nvGrpSpPr>
          <p:grpSpPr bwMode="auto">
            <a:xfrm>
              <a:off x="3593" y="1017"/>
              <a:ext cx="236" cy="213"/>
              <a:chOff x="1103" y="2777"/>
              <a:chExt cx="236" cy="213"/>
            </a:xfrm>
          </p:grpSpPr>
          <p:sp>
            <p:nvSpPr>
              <p:cNvPr id="102620" name="Text Box 220"/>
              <p:cNvSpPr txBox="1">
                <a:spLocks noChangeArrowheads="1"/>
              </p:cNvSpPr>
              <p:nvPr/>
            </p:nvSpPr>
            <p:spPr bwMode="auto">
              <a:xfrm>
                <a:off x="1103" y="2797"/>
                <a:ext cx="236"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a:t>
                </a:r>
                <a:endParaRPr lang="el-GR" sz="1200">
                  <a:cs typeface="Arial" charset="0"/>
                </a:endParaRPr>
              </a:p>
            </p:txBody>
          </p:sp>
          <p:sp>
            <p:nvSpPr>
              <p:cNvPr id="102621" name="Rectangle 221"/>
              <p:cNvSpPr>
                <a:spLocks noChangeArrowheads="1"/>
              </p:cNvSpPr>
              <p:nvPr/>
            </p:nvSpPr>
            <p:spPr bwMode="auto">
              <a:xfrm>
                <a:off x="1105" y="2777"/>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1" name="Group 222"/>
            <p:cNvGrpSpPr>
              <a:grpSpLocks/>
            </p:cNvGrpSpPr>
            <p:nvPr/>
          </p:nvGrpSpPr>
          <p:grpSpPr bwMode="auto">
            <a:xfrm>
              <a:off x="4024" y="1017"/>
              <a:ext cx="309" cy="213"/>
              <a:chOff x="1429" y="2764"/>
              <a:chExt cx="309" cy="213"/>
            </a:xfrm>
          </p:grpSpPr>
          <p:sp>
            <p:nvSpPr>
              <p:cNvPr id="102623" name="Text Box 223"/>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t+2</a:t>
                </a:r>
                <a:endParaRPr lang="el-GR" sz="1200">
                  <a:cs typeface="Arial" charset="0"/>
                </a:endParaRPr>
              </a:p>
            </p:txBody>
          </p:sp>
          <p:sp>
            <p:nvSpPr>
              <p:cNvPr id="102624" name="Rectangle 224"/>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2" name="Group 225"/>
            <p:cNvGrpSpPr>
              <a:grpSpLocks/>
            </p:cNvGrpSpPr>
            <p:nvPr/>
          </p:nvGrpSpPr>
          <p:grpSpPr bwMode="auto">
            <a:xfrm>
              <a:off x="4991" y="1017"/>
              <a:ext cx="254" cy="213"/>
              <a:chOff x="1456" y="2764"/>
              <a:chExt cx="254" cy="213"/>
            </a:xfrm>
          </p:grpSpPr>
          <p:sp>
            <p:nvSpPr>
              <p:cNvPr id="102626" name="Text Box 226"/>
              <p:cNvSpPr txBox="1">
                <a:spLocks noChangeArrowheads="1"/>
              </p:cNvSpPr>
              <p:nvPr/>
            </p:nvSpPr>
            <p:spPr bwMode="auto">
              <a:xfrm>
                <a:off x="1456" y="2784"/>
                <a:ext cx="254"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a:t>
                </a:r>
                <a:endParaRPr lang="el-GR" sz="1200">
                  <a:cs typeface="Arial" charset="0"/>
                </a:endParaRPr>
              </a:p>
            </p:txBody>
          </p:sp>
          <p:sp>
            <p:nvSpPr>
              <p:cNvPr id="102627" name="Rectangle 227"/>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3" name="Group 228"/>
            <p:cNvGrpSpPr>
              <a:grpSpLocks/>
            </p:cNvGrpSpPr>
            <p:nvPr/>
          </p:nvGrpSpPr>
          <p:grpSpPr bwMode="auto">
            <a:xfrm>
              <a:off x="4767" y="1017"/>
              <a:ext cx="233" cy="213"/>
              <a:chOff x="1467" y="2764"/>
              <a:chExt cx="233" cy="213"/>
            </a:xfrm>
          </p:grpSpPr>
          <p:sp>
            <p:nvSpPr>
              <p:cNvPr id="102629" name="Text Box 229"/>
              <p:cNvSpPr txBox="1">
                <a:spLocks noChangeArrowheads="1"/>
              </p:cNvSpPr>
              <p:nvPr/>
            </p:nvSpPr>
            <p:spPr bwMode="auto">
              <a:xfrm>
                <a:off x="1485" y="2784"/>
                <a:ext cx="197" cy="173"/>
              </a:xfrm>
              <a:prstGeom prst="rect">
                <a:avLst/>
              </a:prstGeom>
              <a:noFill/>
              <a:ln w="19050" algn="ctr">
                <a:noFill/>
                <a:miter lim="800000"/>
                <a:headEnd/>
                <a:tailEnd/>
              </a:ln>
              <a:effectLst/>
            </p:spPr>
            <p:txBody>
              <a:bodyPr wrap="none">
                <a:spAutoFit/>
              </a:bodyPr>
              <a:lstStyle/>
              <a:p>
                <a:r>
                  <a:rPr lang="en-US" sz="1200">
                    <a:cs typeface="Arial" charset="0"/>
                  </a:rPr>
                  <a:t>...</a:t>
                </a:r>
                <a:endParaRPr lang="el-GR" sz="1200">
                  <a:cs typeface="Arial" charset="0"/>
                </a:endParaRPr>
              </a:p>
            </p:txBody>
          </p:sp>
          <p:sp>
            <p:nvSpPr>
              <p:cNvPr id="102630" name="Rectangle 230"/>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4" name="Group 231"/>
            <p:cNvGrpSpPr>
              <a:grpSpLocks/>
            </p:cNvGrpSpPr>
            <p:nvPr/>
          </p:nvGrpSpPr>
          <p:grpSpPr bwMode="auto">
            <a:xfrm>
              <a:off x="4259" y="1017"/>
              <a:ext cx="309" cy="213"/>
              <a:chOff x="1429" y="2764"/>
              <a:chExt cx="309" cy="213"/>
            </a:xfrm>
          </p:grpSpPr>
          <p:sp>
            <p:nvSpPr>
              <p:cNvPr id="102632" name="Text Box 232"/>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t+3</a:t>
                </a:r>
                <a:endParaRPr lang="el-GR" sz="1200">
                  <a:cs typeface="Arial" charset="0"/>
                </a:endParaRPr>
              </a:p>
            </p:txBody>
          </p:sp>
          <p:sp>
            <p:nvSpPr>
              <p:cNvPr id="102633" name="Rectangle 233"/>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5" name="Group 234"/>
            <p:cNvGrpSpPr>
              <a:grpSpLocks/>
            </p:cNvGrpSpPr>
            <p:nvPr/>
          </p:nvGrpSpPr>
          <p:grpSpPr bwMode="auto">
            <a:xfrm>
              <a:off x="4495" y="1017"/>
              <a:ext cx="309" cy="213"/>
              <a:chOff x="1429" y="2764"/>
              <a:chExt cx="309" cy="213"/>
            </a:xfrm>
          </p:grpSpPr>
          <p:sp>
            <p:nvSpPr>
              <p:cNvPr id="102635" name="Text Box 235"/>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t+4</a:t>
                </a:r>
                <a:endParaRPr lang="el-GR" sz="1200">
                  <a:cs typeface="Arial" charset="0"/>
                </a:endParaRPr>
              </a:p>
            </p:txBody>
          </p:sp>
          <p:sp>
            <p:nvSpPr>
              <p:cNvPr id="102636" name="Rectangle 236"/>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graphicFrame>
        <p:nvGraphicFramePr>
          <p:cNvPr id="102637" name="Object 237"/>
          <p:cNvGraphicFramePr>
            <a:graphicFrameLocks noChangeAspect="1"/>
          </p:cNvGraphicFramePr>
          <p:nvPr/>
        </p:nvGraphicFramePr>
        <p:xfrm>
          <a:off x="6396038" y="5911850"/>
          <a:ext cx="1444625" cy="396875"/>
        </p:xfrm>
        <a:graphic>
          <a:graphicData uri="http://schemas.openxmlformats.org/presentationml/2006/ole">
            <p:oleObj spid="_x0000_s2052" name="Equation" r:id="rId6" imgW="1015920" imgH="279360" progId="Equation.3">
              <p:embed/>
            </p:oleObj>
          </a:graphicData>
        </a:graphic>
      </p:graphicFrame>
      <p:grpSp>
        <p:nvGrpSpPr>
          <p:cNvPr id="26" name="Group 248"/>
          <p:cNvGrpSpPr>
            <a:grpSpLocks/>
          </p:cNvGrpSpPr>
          <p:nvPr/>
        </p:nvGrpSpPr>
        <p:grpSpPr bwMode="auto">
          <a:xfrm>
            <a:off x="695325" y="1071563"/>
            <a:ext cx="4911725" cy="5162550"/>
            <a:chOff x="438" y="675"/>
            <a:chExt cx="3094" cy="3252"/>
          </a:xfrm>
        </p:grpSpPr>
        <p:grpSp>
          <p:nvGrpSpPr>
            <p:cNvPr id="27" name="Group 244"/>
            <p:cNvGrpSpPr>
              <a:grpSpLocks/>
            </p:cNvGrpSpPr>
            <p:nvPr/>
          </p:nvGrpSpPr>
          <p:grpSpPr bwMode="auto">
            <a:xfrm>
              <a:off x="438" y="1128"/>
              <a:ext cx="1128" cy="2799"/>
              <a:chOff x="438" y="1176"/>
              <a:chExt cx="1128" cy="2799"/>
            </a:xfrm>
          </p:grpSpPr>
          <p:sp>
            <p:nvSpPr>
              <p:cNvPr id="102476" name="AutoShape 76"/>
              <p:cNvSpPr>
                <a:spLocks/>
              </p:cNvSpPr>
              <p:nvPr/>
            </p:nvSpPr>
            <p:spPr bwMode="auto">
              <a:xfrm>
                <a:off x="1410" y="1176"/>
                <a:ext cx="156" cy="2799"/>
              </a:xfrm>
              <a:prstGeom prst="leftBrace">
                <a:avLst>
                  <a:gd name="adj1" fmla="val 149519"/>
                  <a:gd name="adj2" fmla="val 50000"/>
                </a:avLst>
              </a:prstGeom>
              <a:noFill/>
              <a:ln w="19050">
                <a:solidFill>
                  <a:schemeClr val="tx1"/>
                </a:solidFill>
                <a:round/>
                <a:headEnd/>
                <a:tailEnd/>
              </a:ln>
              <a:effectLst/>
            </p:spPr>
            <p:txBody>
              <a:bodyPr anchor="ctr">
                <a:spAutoFit/>
              </a:bodyPr>
              <a:lstStyle/>
              <a:p>
                <a:endParaRPr lang="en-US"/>
              </a:p>
            </p:txBody>
          </p:sp>
          <p:graphicFrame>
            <p:nvGraphicFramePr>
              <p:cNvPr id="102554" name="Object 154"/>
              <p:cNvGraphicFramePr>
                <a:graphicFrameLocks noChangeAspect="1"/>
              </p:cNvGraphicFramePr>
              <p:nvPr/>
            </p:nvGraphicFramePr>
            <p:xfrm>
              <a:off x="438" y="2466"/>
              <a:ext cx="952" cy="307"/>
            </p:xfrm>
            <a:graphic>
              <a:graphicData uri="http://schemas.openxmlformats.org/presentationml/2006/ole">
                <p:oleObj spid="_x0000_s2056" name="Equation" r:id="rId7" imgW="787320" imgH="253800" progId="Equation.3">
                  <p:embed/>
                </p:oleObj>
              </a:graphicData>
            </a:graphic>
          </p:graphicFrame>
        </p:grpSp>
        <p:grpSp>
          <p:nvGrpSpPr>
            <p:cNvPr id="28" name="Group 247"/>
            <p:cNvGrpSpPr>
              <a:grpSpLocks/>
            </p:cNvGrpSpPr>
            <p:nvPr/>
          </p:nvGrpSpPr>
          <p:grpSpPr bwMode="auto">
            <a:xfrm>
              <a:off x="1648" y="675"/>
              <a:ext cx="1884" cy="3229"/>
              <a:chOff x="1648" y="675"/>
              <a:chExt cx="1884" cy="3229"/>
            </a:xfrm>
          </p:grpSpPr>
          <p:grpSp>
            <p:nvGrpSpPr>
              <p:cNvPr id="29" name="Group 243"/>
              <p:cNvGrpSpPr>
                <a:grpSpLocks/>
              </p:cNvGrpSpPr>
              <p:nvPr/>
            </p:nvGrpSpPr>
            <p:grpSpPr bwMode="auto">
              <a:xfrm>
                <a:off x="1648" y="675"/>
                <a:ext cx="1884" cy="3229"/>
                <a:chOff x="1648" y="675"/>
                <a:chExt cx="1884" cy="3229"/>
              </a:xfrm>
            </p:grpSpPr>
            <p:sp>
              <p:nvSpPr>
                <p:cNvPr id="102562" name="Text Box 162"/>
                <p:cNvSpPr txBox="1">
                  <a:spLocks noChangeArrowheads="1"/>
                </p:cNvSpPr>
                <p:nvPr/>
              </p:nvSpPr>
              <p:spPr bwMode="auto">
                <a:xfrm>
                  <a:off x="1648" y="675"/>
                  <a:ext cx="1884" cy="404"/>
                </a:xfrm>
                <a:prstGeom prst="rect">
                  <a:avLst/>
                </a:prstGeom>
                <a:noFill/>
                <a:ln w="19050" algn="ctr">
                  <a:noFill/>
                  <a:miter lim="800000"/>
                  <a:headEnd/>
                  <a:tailEnd/>
                </a:ln>
                <a:effectLst/>
              </p:spPr>
              <p:txBody>
                <a:bodyPr wrap="none">
                  <a:spAutoFit/>
                </a:bodyPr>
                <a:lstStyle/>
                <a:p>
                  <a:r>
                    <a:rPr lang="en-US"/>
                    <a:t>Lower bound on Q-values</a:t>
                  </a:r>
                </a:p>
                <a:p>
                  <a:r>
                    <a:rPr lang="en-US" u="sng"/>
                    <a:t>for action </a:t>
                  </a:r>
                  <a:r>
                    <a:rPr lang="en-US" i="1" u="sng"/>
                    <a:t>x</a:t>
                  </a:r>
                  <a:r>
                    <a:rPr lang="en-US" i="1" u="sng" baseline="30000"/>
                    <a:t>t</a:t>
                  </a:r>
                  <a:r>
                    <a:rPr lang="en-US" u="sng"/>
                    <a:t> at time </a:t>
                  </a:r>
                  <a:r>
                    <a:rPr lang="en-US" i="1" u="sng"/>
                    <a:t>t</a:t>
                  </a:r>
                  <a:endParaRPr lang="en-US" u="sng"/>
                </a:p>
              </p:txBody>
            </p:sp>
            <p:grpSp>
              <p:nvGrpSpPr>
                <p:cNvPr id="30" name="Group 239"/>
                <p:cNvGrpSpPr>
                  <a:grpSpLocks/>
                </p:cNvGrpSpPr>
                <p:nvPr/>
              </p:nvGrpSpPr>
              <p:grpSpPr bwMode="auto">
                <a:xfrm>
                  <a:off x="2101" y="1122"/>
                  <a:ext cx="978" cy="2782"/>
                  <a:chOff x="2166" y="1122"/>
                  <a:chExt cx="978" cy="2782"/>
                </a:xfrm>
              </p:grpSpPr>
              <p:graphicFrame>
                <p:nvGraphicFramePr>
                  <p:cNvPr id="102640" name="Object 240"/>
                  <p:cNvGraphicFramePr>
                    <a:graphicFrameLocks noChangeAspect="1"/>
                  </p:cNvGraphicFramePr>
                  <p:nvPr/>
                </p:nvGraphicFramePr>
                <p:xfrm>
                  <a:off x="2172" y="2124"/>
                  <a:ext cx="965" cy="532"/>
                </p:xfrm>
                <a:graphic>
                  <a:graphicData uri="http://schemas.openxmlformats.org/presentationml/2006/ole">
                    <p:oleObj spid="_x0000_s2053" name="Equation" r:id="rId8" imgW="965160" imgH="533160" progId="Equation.3">
                      <p:embed/>
                    </p:oleObj>
                  </a:graphicData>
                </a:graphic>
              </p:graphicFrame>
              <p:graphicFrame>
                <p:nvGraphicFramePr>
                  <p:cNvPr id="102641" name="Object 241"/>
                  <p:cNvGraphicFramePr>
                    <a:graphicFrameLocks noChangeAspect="1"/>
                  </p:cNvGraphicFramePr>
                  <p:nvPr/>
                </p:nvGraphicFramePr>
                <p:xfrm>
                  <a:off x="2166" y="1122"/>
                  <a:ext cx="978" cy="540"/>
                </p:xfrm>
                <a:graphic>
                  <a:graphicData uri="http://schemas.openxmlformats.org/presentationml/2006/ole">
                    <p:oleObj spid="_x0000_s2054" name="Equation" r:id="rId9" imgW="965160" imgH="533160" progId="Equation.3">
                      <p:embed/>
                    </p:oleObj>
                  </a:graphicData>
                </a:graphic>
              </p:graphicFrame>
              <p:graphicFrame>
                <p:nvGraphicFramePr>
                  <p:cNvPr id="102642" name="Object 242"/>
                  <p:cNvGraphicFramePr>
                    <a:graphicFrameLocks noChangeAspect="1"/>
                  </p:cNvGraphicFramePr>
                  <p:nvPr/>
                </p:nvGraphicFramePr>
                <p:xfrm>
                  <a:off x="2184" y="3390"/>
                  <a:ext cx="941" cy="514"/>
                </p:xfrm>
                <a:graphic>
                  <a:graphicData uri="http://schemas.openxmlformats.org/presentationml/2006/ole">
                    <p:oleObj spid="_x0000_s2055" name="Equation" r:id="rId10" imgW="977760" imgH="533160" progId="Equation.3">
                      <p:embed/>
                    </p:oleObj>
                  </a:graphicData>
                </a:graphic>
              </p:graphicFrame>
            </p:grpSp>
          </p:grpSp>
          <p:sp>
            <p:nvSpPr>
              <p:cNvPr id="102646" name="Text Box 246"/>
              <p:cNvSpPr txBox="1">
                <a:spLocks noChangeArrowheads="1"/>
              </p:cNvSpPr>
              <p:nvPr/>
            </p:nvSpPr>
            <p:spPr bwMode="auto">
              <a:xfrm>
                <a:off x="2536" y="2784"/>
                <a:ext cx="152" cy="460"/>
              </a:xfrm>
              <a:prstGeom prst="rect">
                <a:avLst/>
              </a:prstGeom>
              <a:noFill/>
              <a:ln w="19050" algn="ctr">
                <a:noFill/>
                <a:miter lim="800000"/>
                <a:headEnd/>
                <a:tailEnd/>
              </a:ln>
              <a:effectLst/>
            </p:spPr>
            <p:txBody>
              <a:bodyPr>
                <a:spAutoFit/>
              </a:bodyPr>
              <a:lstStyle/>
              <a:p>
                <a:r>
                  <a:rPr lang="en-US" sz="1400"/>
                  <a:t>.</a:t>
                </a:r>
              </a:p>
              <a:p>
                <a:r>
                  <a:rPr lang="en-US" sz="1400"/>
                  <a:t>.</a:t>
                </a:r>
              </a:p>
              <a:p>
                <a:r>
                  <a:rPr lang="en-US" sz="1400"/>
                  <a:t>.</a:t>
                </a:r>
              </a:p>
            </p:txBody>
          </p:sp>
        </p:grpSp>
      </p:grpSp>
      <p:sp>
        <p:nvSpPr>
          <p:cNvPr id="88" name="Rectangle 5"/>
          <p:cNvSpPr txBox="1">
            <a:spLocks noChangeArrowheads="1"/>
          </p:cNvSpPr>
          <p:nvPr/>
        </p:nvSpPr>
        <p:spPr>
          <a:xfrm>
            <a:off x="0" y="76200"/>
            <a:ext cx="9144000" cy="990600"/>
          </a:xfrm>
          <a:prstGeom prst="rect">
            <a:avLst/>
          </a:prstGeom>
          <a:noFill/>
          <a:ln/>
        </p:spPr>
        <p:txBody>
          <a:bodyPr vert="horz" lIns="91440" tIns="45720" rIns="91440" bIns="45720" rtlCol="0" anchor="ctr">
            <a:norm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chemeClr val="tx1"/>
                </a:solidFill>
                <a:effectLst/>
                <a:uLnTx/>
                <a:uFillTx/>
                <a:latin typeface="+mj-lt"/>
                <a:ea typeface="+mj-ea"/>
                <a:cs typeface="+mj-cs"/>
              </a:rPr>
              <a:t>REGRETS algorithm </a:t>
            </a:r>
            <a:r>
              <a:rPr kumimoji="0" lang="en-US" sz="2800" b="0" i="0" u="none" strike="noStrike" kern="1200" cap="none" spc="0" normalizeH="0" baseline="0" noProof="0" smtClean="0">
                <a:ln>
                  <a:noFill/>
                </a:ln>
                <a:solidFill>
                  <a:schemeClr val="accent4">
                    <a:lumMod val="50000"/>
                  </a:schemeClr>
                </a:solidFill>
                <a:effectLst/>
                <a:uLnTx/>
                <a:uFillTx/>
                <a:latin typeface="+mj-lt"/>
                <a:ea typeface="+mj-ea"/>
                <a:cs typeface="+mj-cs"/>
              </a:rPr>
              <a:t>[Bent &amp; van Hentenryck 04]</a:t>
            </a:r>
            <a:endParaRPr kumimoji="0" lang="en-US" sz="2000" b="0" i="0" u="none" strike="noStrike" kern="1200" cap="none" spc="0" normalizeH="0" baseline="0" noProof="0" dirty="0">
              <a:ln>
                <a:noFill/>
              </a:ln>
              <a:solidFill>
                <a:schemeClr val="accent4">
                  <a:lumMod val="50000"/>
                </a:schemeClr>
              </a:solidFill>
              <a:effectLst/>
              <a:uLnTx/>
              <a:uFillTx/>
              <a:latin typeface="+mj-lt"/>
              <a:ea typeface="+mj-ea"/>
              <a:cs typeface="+mj-cs"/>
            </a:endParaRPr>
          </a:p>
        </p:txBody>
      </p:sp>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0" y="228600"/>
            <a:ext cx="9144000" cy="1143000"/>
          </a:xfrm>
        </p:spPr>
        <p:txBody>
          <a:bodyPr/>
          <a:lstStyle/>
          <a:p>
            <a:r>
              <a:rPr lang="en-US" b="1" dirty="0"/>
              <a:t>Expressive bidding</a:t>
            </a:r>
          </a:p>
        </p:txBody>
      </p:sp>
      <p:sp>
        <p:nvSpPr>
          <p:cNvPr id="52228" name="Rectangle 4"/>
          <p:cNvSpPr>
            <a:spLocks noGrp="1" noChangeArrowheads="1"/>
          </p:cNvSpPr>
          <p:nvPr>
            <p:ph type="body" sz="half" idx="1"/>
          </p:nvPr>
        </p:nvSpPr>
        <p:spPr>
          <a:xfrm>
            <a:off x="282575" y="1447800"/>
            <a:ext cx="8464550" cy="4724400"/>
          </a:xfrm>
        </p:spPr>
        <p:txBody>
          <a:bodyPr/>
          <a:lstStyle/>
          <a:p>
            <a:pPr marL="173038" indent="-173038">
              <a:lnSpc>
                <a:spcPts val="2400"/>
              </a:lnSpc>
              <a:spcBef>
                <a:spcPct val="80000"/>
              </a:spcBef>
            </a:pPr>
            <a:r>
              <a:rPr lang="en-US" sz="2000" b="1" dirty="0"/>
              <a:t>Package bids of different forms</a:t>
            </a:r>
          </a:p>
          <a:p>
            <a:pPr marL="173038" indent="-173038">
              <a:lnSpc>
                <a:spcPts val="2400"/>
              </a:lnSpc>
              <a:spcBef>
                <a:spcPct val="80000"/>
              </a:spcBef>
            </a:pPr>
            <a:r>
              <a:rPr lang="en-US" sz="2000" b="1" dirty="0"/>
              <a:t>Conditional discount offers of different forms (general trigger conditions, effects, combinations &amp; sequencing)</a:t>
            </a:r>
          </a:p>
          <a:p>
            <a:pPr marL="173038" indent="-173038">
              <a:lnSpc>
                <a:spcPts val="2400"/>
              </a:lnSpc>
              <a:spcBef>
                <a:spcPct val="80000"/>
              </a:spcBef>
            </a:pPr>
            <a:r>
              <a:rPr lang="en-US" sz="2000" b="1" dirty="0"/>
              <a:t>Discount schedules of different forms</a:t>
            </a:r>
          </a:p>
          <a:p>
            <a:pPr marL="173038" indent="-173038">
              <a:lnSpc>
                <a:spcPts val="2400"/>
              </a:lnSpc>
              <a:spcBef>
                <a:spcPct val="80000"/>
              </a:spcBef>
            </a:pPr>
            <a:r>
              <a:rPr lang="en-US" sz="2000" b="1" dirty="0"/>
              <a:t>Side constraints, e.g. capacity constraints</a:t>
            </a:r>
          </a:p>
          <a:p>
            <a:pPr marL="173038" indent="-173038">
              <a:lnSpc>
                <a:spcPts val="2400"/>
              </a:lnSpc>
              <a:spcBef>
                <a:spcPct val="80000"/>
              </a:spcBef>
            </a:pPr>
            <a:r>
              <a:rPr lang="en-US" sz="2000" b="1" dirty="0"/>
              <a:t>Multi-attribute bidding – alternates</a:t>
            </a:r>
          </a:p>
          <a:p>
            <a:pPr marL="173038" indent="-173038">
              <a:lnSpc>
                <a:spcPts val="2400"/>
              </a:lnSpc>
              <a:spcBef>
                <a:spcPct val="80000"/>
              </a:spcBef>
            </a:pPr>
            <a:r>
              <a:rPr lang="en-US" sz="2000" b="1" dirty="0"/>
              <a:t>Detailed cost structures</a:t>
            </a:r>
          </a:p>
          <a:p>
            <a:pPr marL="173038" indent="-173038">
              <a:lnSpc>
                <a:spcPts val="2400"/>
              </a:lnSpc>
              <a:spcBef>
                <a:spcPct val="80000"/>
              </a:spcBef>
            </a:pPr>
            <a:r>
              <a:rPr lang="en-US" sz="2000" b="1" dirty="0">
                <a:solidFill>
                  <a:srgbClr val="CC3300"/>
                </a:solidFill>
              </a:rPr>
              <a:t>All of these are used in conjunction</a:t>
            </a:r>
          </a:p>
          <a:p>
            <a:pPr lvl="1">
              <a:lnSpc>
                <a:spcPts val="2400"/>
              </a:lnSpc>
              <a:spcBef>
                <a:spcPct val="80000"/>
              </a:spcBef>
            </a:pPr>
            <a:r>
              <a:rPr lang="en-US" sz="1800" b="1" dirty="0">
                <a:solidFill>
                  <a:srgbClr val="CC3300"/>
                </a:solidFill>
              </a:rPr>
              <a:t>Don’t have to be used by all</a:t>
            </a: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2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222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222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2228">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2228">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2228">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2228">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2228">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0" y="76200"/>
            <a:ext cx="9144000" cy="1143000"/>
          </a:xfrm>
        </p:spPr>
        <p:txBody>
          <a:bodyPr>
            <a:normAutofit/>
          </a:bodyPr>
          <a:lstStyle/>
          <a:p>
            <a:r>
              <a:rPr lang="en-US" dirty="0" smtClean="0"/>
              <a:t>REGRETS doesn’t apply to ad auctions</a:t>
            </a:r>
            <a:endParaRPr lang="en-US" dirty="0"/>
          </a:p>
        </p:txBody>
      </p:sp>
      <p:sp>
        <p:nvSpPr>
          <p:cNvPr id="107523" name="Rectangle 3"/>
          <p:cNvSpPr>
            <a:spLocks noGrp="1" noChangeArrowheads="1"/>
          </p:cNvSpPr>
          <p:nvPr>
            <p:ph type="body" idx="1"/>
          </p:nvPr>
        </p:nvSpPr>
        <p:spPr>
          <a:xfrm>
            <a:off x="152400" y="1600200"/>
            <a:ext cx="8839200" cy="4525963"/>
          </a:xfrm>
        </p:spPr>
        <p:txBody>
          <a:bodyPr>
            <a:normAutofit/>
          </a:bodyPr>
          <a:lstStyle/>
          <a:p>
            <a:pPr marL="457200" indent="-457200"/>
            <a:endParaRPr lang="en-US" sz="2800" dirty="0"/>
          </a:p>
          <a:p>
            <a:pPr marL="438150" indent="-381000"/>
            <a:r>
              <a:rPr lang="en-US" sz="2800" dirty="0"/>
              <a:t>Requires set of possible first-period decisions to be </a:t>
            </a:r>
            <a:r>
              <a:rPr lang="en-US" sz="2800" dirty="0" smtClean="0"/>
              <a:t>small</a:t>
            </a:r>
            <a:endParaRPr lang="en-US" sz="2800" dirty="0"/>
          </a:p>
          <a:p>
            <a:pPr marL="438150" indent="-381000"/>
            <a:r>
              <a:rPr lang="en-US" sz="2800" dirty="0"/>
              <a:t>Our dispatch policies are </a:t>
            </a:r>
            <a:r>
              <a:rPr lang="en-US" sz="2800" i="1" dirty="0"/>
              <a:t>continuous</a:t>
            </a:r>
            <a:endParaRPr lang="en-US" sz="2800" dirty="0"/>
          </a:p>
          <a:p>
            <a:pPr marL="438150" indent="-381000"/>
            <a:r>
              <a:rPr lang="en-US" sz="2800" dirty="0"/>
              <a:t>Even a </a:t>
            </a:r>
            <a:r>
              <a:rPr lang="en-US" sz="2800" dirty="0" err="1"/>
              <a:t>discretization</a:t>
            </a:r>
            <a:r>
              <a:rPr lang="en-US" sz="2800" dirty="0"/>
              <a:t> of our continuous decision space would be huge: dimensionality = |C||B||</a:t>
            </a:r>
            <a:r>
              <a:rPr lang="en-US" sz="2800" dirty="0" err="1"/>
              <a:t>Discretization</a:t>
            </a:r>
            <a:r>
              <a:rPr lang="en-US" sz="2800" dirty="0"/>
              <a:t>|</a:t>
            </a:r>
          </a:p>
          <a:p>
            <a:pPr marL="457200" indent="-457200">
              <a:buNone/>
            </a:pPr>
            <a:endParaRPr lang="en-US" sz="2800" dirty="0" smtClean="0"/>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9760" name="Object 192"/>
          <p:cNvGraphicFramePr>
            <a:graphicFrameLocks noChangeAspect="1"/>
          </p:cNvGraphicFramePr>
          <p:nvPr/>
        </p:nvGraphicFramePr>
        <p:xfrm>
          <a:off x="1524000" y="1397000"/>
          <a:ext cx="6096000" cy="4064000"/>
        </p:xfrm>
        <a:graphic>
          <a:graphicData uri="http://schemas.openxmlformats.org/presentationml/2006/ole">
            <p:oleObj spid="_x0000_s3074" name="Equation" r:id="rId4" imgW="114120" imgH="215640" progId="Equation.3">
              <p:embed/>
            </p:oleObj>
          </a:graphicData>
        </a:graphic>
      </p:graphicFrame>
      <p:sp>
        <p:nvSpPr>
          <p:cNvPr id="109572" name="Rectangle 4"/>
          <p:cNvSpPr>
            <a:spLocks noGrp="1" noChangeArrowheads="1"/>
          </p:cNvSpPr>
          <p:nvPr>
            <p:ph type="title"/>
          </p:nvPr>
        </p:nvSpPr>
        <p:spPr>
          <a:xfrm>
            <a:off x="0" y="0"/>
            <a:ext cx="9144000" cy="990600"/>
          </a:xfrm>
        </p:spPr>
        <p:txBody>
          <a:bodyPr>
            <a:normAutofit/>
          </a:bodyPr>
          <a:lstStyle/>
          <a:p>
            <a:r>
              <a:rPr lang="en-US" sz="2800" dirty="0" smtClean="0"/>
              <a:t>Our extension of REGRETS to continuous action spaces</a:t>
            </a:r>
            <a:endParaRPr lang="en-US" sz="2800" dirty="0"/>
          </a:p>
        </p:txBody>
      </p:sp>
      <p:graphicFrame>
        <p:nvGraphicFramePr>
          <p:cNvPr id="109605" name="Object 37"/>
          <p:cNvGraphicFramePr>
            <a:graphicFrameLocks noChangeAspect="1"/>
          </p:cNvGraphicFramePr>
          <p:nvPr>
            <p:ph sz="half" idx="1"/>
          </p:nvPr>
        </p:nvGraphicFramePr>
        <p:xfrm>
          <a:off x="6397625" y="3876675"/>
          <a:ext cx="1439863" cy="411163"/>
        </p:xfrm>
        <a:graphic>
          <a:graphicData uri="http://schemas.openxmlformats.org/presentationml/2006/ole">
            <p:oleObj spid="_x0000_s3075" name="Equation" r:id="rId5" imgW="977760" imgH="279360" progId="Equation.3">
              <p:embed/>
            </p:oleObj>
          </a:graphicData>
        </a:graphic>
      </p:graphicFrame>
      <p:graphicFrame>
        <p:nvGraphicFramePr>
          <p:cNvPr id="109746" name="Object 178"/>
          <p:cNvGraphicFramePr>
            <a:graphicFrameLocks noChangeAspect="1"/>
          </p:cNvGraphicFramePr>
          <p:nvPr>
            <p:ph sz="quarter" idx="2"/>
          </p:nvPr>
        </p:nvGraphicFramePr>
        <p:xfrm>
          <a:off x="6407150" y="2303463"/>
          <a:ext cx="1420813" cy="411162"/>
        </p:xfrm>
        <a:graphic>
          <a:graphicData uri="http://schemas.openxmlformats.org/presentationml/2006/ole">
            <p:oleObj spid="_x0000_s3076" name="Equation" r:id="rId6" imgW="965160" imgH="279360" progId="Equation.3">
              <p:embed/>
            </p:oleObj>
          </a:graphicData>
        </a:graphic>
      </p:graphicFrame>
      <p:sp>
        <p:nvSpPr>
          <p:cNvPr id="109674" name="Text Box 106"/>
          <p:cNvSpPr txBox="1">
            <a:spLocks noChangeArrowheads="1"/>
          </p:cNvSpPr>
          <p:nvPr/>
        </p:nvSpPr>
        <p:spPr bwMode="auto">
          <a:xfrm>
            <a:off x="5730875" y="1693863"/>
            <a:ext cx="2743123" cy="646331"/>
          </a:xfrm>
          <a:prstGeom prst="rect">
            <a:avLst/>
          </a:prstGeom>
          <a:noFill/>
          <a:ln w="19050" algn="ctr">
            <a:noFill/>
            <a:miter lim="800000"/>
            <a:headEnd/>
            <a:tailEnd/>
          </a:ln>
          <a:effectLst/>
        </p:spPr>
        <p:txBody>
          <a:bodyPr wrap="none">
            <a:spAutoFit/>
          </a:bodyPr>
          <a:lstStyle/>
          <a:p>
            <a:r>
              <a:rPr lang="en-US" dirty="0"/>
              <a:t>Sample</a:t>
            </a:r>
            <a:r>
              <a:rPr lang="en-US" i="1" dirty="0"/>
              <a:t> </a:t>
            </a:r>
            <a:r>
              <a:rPr lang="el-GR" i="1" dirty="0">
                <a:cs typeface="Arial" charset="0"/>
              </a:rPr>
              <a:t>λ</a:t>
            </a:r>
            <a:r>
              <a:rPr lang="en-US" i="1" baseline="-25000" dirty="0"/>
              <a:t>1</a:t>
            </a:r>
            <a:endParaRPr lang="en-US" dirty="0"/>
          </a:p>
          <a:p>
            <a:r>
              <a:rPr lang="en-US" dirty="0"/>
              <a:t>Optimal </a:t>
            </a:r>
            <a:r>
              <a:rPr lang="en-US" dirty="0" smtClean="0"/>
              <a:t>solution </a:t>
            </a:r>
            <a:r>
              <a:rPr lang="en-US" dirty="0"/>
              <a:t>from MIP:</a:t>
            </a:r>
            <a:endParaRPr lang="en-US" i="1" dirty="0"/>
          </a:p>
        </p:txBody>
      </p:sp>
      <p:sp>
        <p:nvSpPr>
          <p:cNvPr id="109675" name="Text Box 107"/>
          <p:cNvSpPr txBox="1">
            <a:spLocks noChangeArrowheads="1"/>
          </p:cNvSpPr>
          <p:nvPr/>
        </p:nvSpPr>
        <p:spPr bwMode="auto">
          <a:xfrm>
            <a:off x="6997700" y="4143375"/>
            <a:ext cx="241300" cy="730250"/>
          </a:xfrm>
          <a:prstGeom prst="rect">
            <a:avLst/>
          </a:prstGeom>
          <a:noFill/>
          <a:ln w="19050" algn="ctr">
            <a:noFill/>
            <a:miter lim="800000"/>
            <a:headEnd/>
            <a:tailEnd/>
          </a:ln>
          <a:effectLst/>
        </p:spPr>
        <p:txBody>
          <a:bodyPr>
            <a:spAutoFit/>
          </a:bodyPr>
          <a:lstStyle/>
          <a:p>
            <a:r>
              <a:rPr lang="en-US" sz="1400"/>
              <a:t>.</a:t>
            </a:r>
          </a:p>
          <a:p>
            <a:r>
              <a:rPr lang="en-US" sz="1400"/>
              <a:t>.</a:t>
            </a:r>
          </a:p>
          <a:p>
            <a:r>
              <a:rPr lang="en-US" sz="1400"/>
              <a:t>.</a:t>
            </a:r>
          </a:p>
        </p:txBody>
      </p:sp>
      <p:sp>
        <p:nvSpPr>
          <p:cNvPr id="109676" name="Text Box 108"/>
          <p:cNvSpPr txBox="1">
            <a:spLocks noChangeArrowheads="1"/>
          </p:cNvSpPr>
          <p:nvPr/>
        </p:nvSpPr>
        <p:spPr bwMode="auto">
          <a:xfrm>
            <a:off x="5730875" y="3262313"/>
            <a:ext cx="2774950" cy="641350"/>
          </a:xfrm>
          <a:prstGeom prst="rect">
            <a:avLst/>
          </a:prstGeom>
          <a:noFill/>
          <a:ln w="19050" algn="ctr">
            <a:noFill/>
            <a:miter lim="800000"/>
            <a:headEnd/>
            <a:tailEnd/>
          </a:ln>
          <a:effectLst/>
        </p:spPr>
        <p:txBody>
          <a:bodyPr wrap="none">
            <a:spAutoFit/>
          </a:bodyPr>
          <a:lstStyle/>
          <a:p>
            <a:r>
              <a:rPr lang="en-US" dirty="0"/>
              <a:t>Sample</a:t>
            </a:r>
            <a:r>
              <a:rPr lang="en-US" i="1" dirty="0"/>
              <a:t> </a:t>
            </a:r>
            <a:r>
              <a:rPr lang="el-GR" i="1" dirty="0"/>
              <a:t>λ</a:t>
            </a:r>
            <a:r>
              <a:rPr lang="en-US" i="1" baseline="-25000" dirty="0"/>
              <a:t>2</a:t>
            </a:r>
            <a:r>
              <a:rPr lang="en-US" dirty="0"/>
              <a:t> </a:t>
            </a:r>
          </a:p>
          <a:p>
            <a:r>
              <a:rPr lang="en-US" dirty="0"/>
              <a:t>Optimal </a:t>
            </a:r>
            <a:r>
              <a:rPr lang="en-US" dirty="0" smtClean="0"/>
              <a:t>solution </a:t>
            </a:r>
            <a:r>
              <a:rPr lang="en-US" dirty="0"/>
              <a:t>from MIP:</a:t>
            </a:r>
            <a:endParaRPr lang="en-US" i="1" dirty="0"/>
          </a:p>
        </p:txBody>
      </p:sp>
      <p:sp>
        <p:nvSpPr>
          <p:cNvPr id="109677" name="Text Box 109"/>
          <p:cNvSpPr txBox="1">
            <a:spLocks noChangeArrowheads="1"/>
          </p:cNvSpPr>
          <p:nvPr/>
        </p:nvSpPr>
        <p:spPr bwMode="auto">
          <a:xfrm>
            <a:off x="5730875" y="5272088"/>
            <a:ext cx="2774950" cy="641350"/>
          </a:xfrm>
          <a:prstGeom prst="rect">
            <a:avLst/>
          </a:prstGeom>
          <a:noFill/>
          <a:ln w="19050" algn="ctr">
            <a:noFill/>
            <a:miter lim="800000"/>
            <a:headEnd/>
            <a:tailEnd/>
          </a:ln>
          <a:effectLst/>
        </p:spPr>
        <p:txBody>
          <a:bodyPr wrap="none">
            <a:spAutoFit/>
          </a:bodyPr>
          <a:lstStyle/>
          <a:p>
            <a:r>
              <a:rPr lang="en-US" dirty="0"/>
              <a:t>Sample</a:t>
            </a:r>
            <a:r>
              <a:rPr lang="en-US" i="1" dirty="0"/>
              <a:t> </a:t>
            </a:r>
            <a:r>
              <a:rPr lang="el-GR" i="1" dirty="0"/>
              <a:t>λ</a:t>
            </a:r>
            <a:r>
              <a:rPr lang="en-US" i="1" baseline="-25000" dirty="0"/>
              <a:t>K</a:t>
            </a:r>
            <a:endParaRPr lang="en-US" dirty="0"/>
          </a:p>
          <a:p>
            <a:r>
              <a:rPr lang="en-US" dirty="0"/>
              <a:t>Optimal </a:t>
            </a:r>
            <a:r>
              <a:rPr lang="en-US" dirty="0" smtClean="0"/>
              <a:t>solution </a:t>
            </a:r>
            <a:r>
              <a:rPr lang="en-US" dirty="0"/>
              <a:t>from MIP:</a:t>
            </a:r>
            <a:endParaRPr lang="en-US" i="1" dirty="0"/>
          </a:p>
        </p:txBody>
      </p:sp>
      <p:grpSp>
        <p:nvGrpSpPr>
          <p:cNvPr id="2" name="Group 110"/>
          <p:cNvGrpSpPr>
            <a:grpSpLocks/>
          </p:cNvGrpSpPr>
          <p:nvPr/>
        </p:nvGrpSpPr>
        <p:grpSpPr bwMode="auto">
          <a:xfrm>
            <a:off x="5813425" y="1330325"/>
            <a:ext cx="2611438" cy="338138"/>
            <a:chOff x="3595" y="1017"/>
            <a:chExt cx="1645" cy="213"/>
          </a:xfrm>
        </p:grpSpPr>
        <p:grpSp>
          <p:nvGrpSpPr>
            <p:cNvPr id="3" name="Group 111"/>
            <p:cNvGrpSpPr>
              <a:grpSpLocks/>
            </p:cNvGrpSpPr>
            <p:nvPr/>
          </p:nvGrpSpPr>
          <p:grpSpPr bwMode="auto">
            <a:xfrm>
              <a:off x="3797" y="1017"/>
              <a:ext cx="299" cy="213"/>
              <a:chOff x="1434" y="2764"/>
              <a:chExt cx="299" cy="213"/>
            </a:xfrm>
          </p:grpSpPr>
          <p:sp>
            <p:nvSpPr>
              <p:cNvPr id="109680" name="Text Box 112"/>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t+1</a:t>
                </a:r>
                <a:endParaRPr lang="el-GR" sz="1200">
                  <a:cs typeface="Arial" charset="0"/>
                </a:endParaRPr>
              </a:p>
            </p:txBody>
          </p:sp>
          <p:sp>
            <p:nvSpPr>
              <p:cNvPr id="109681" name="Rectangle 113"/>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4" name="Group 114"/>
            <p:cNvGrpSpPr>
              <a:grpSpLocks/>
            </p:cNvGrpSpPr>
            <p:nvPr/>
          </p:nvGrpSpPr>
          <p:grpSpPr bwMode="auto">
            <a:xfrm>
              <a:off x="3595" y="1017"/>
              <a:ext cx="233" cy="213"/>
              <a:chOff x="1105" y="2777"/>
              <a:chExt cx="233" cy="213"/>
            </a:xfrm>
          </p:grpSpPr>
          <p:sp>
            <p:nvSpPr>
              <p:cNvPr id="109683" name="Text Box 115"/>
              <p:cNvSpPr txBox="1">
                <a:spLocks noChangeArrowheads="1"/>
              </p:cNvSpPr>
              <p:nvPr/>
            </p:nvSpPr>
            <p:spPr bwMode="auto">
              <a:xfrm>
                <a:off x="1108" y="2797"/>
                <a:ext cx="226"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a:t>
                </a:r>
                <a:endParaRPr lang="el-GR" sz="1200">
                  <a:cs typeface="Arial" charset="0"/>
                </a:endParaRPr>
              </a:p>
            </p:txBody>
          </p:sp>
          <p:sp>
            <p:nvSpPr>
              <p:cNvPr id="109684" name="Rectangle 116"/>
              <p:cNvSpPr>
                <a:spLocks noChangeArrowheads="1"/>
              </p:cNvSpPr>
              <p:nvPr/>
            </p:nvSpPr>
            <p:spPr bwMode="auto">
              <a:xfrm>
                <a:off x="1105" y="2777"/>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5" name="Group 117"/>
            <p:cNvGrpSpPr>
              <a:grpSpLocks/>
            </p:cNvGrpSpPr>
            <p:nvPr/>
          </p:nvGrpSpPr>
          <p:grpSpPr bwMode="auto">
            <a:xfrm>
              <a:off x="4029" y="1017"/>
              <a:ext cx="299" cy="213"/>
              <a:chOff x="1434" y="2764"/>
              <a:chExt cx="299" cy="213"/>
            </a:xfrm>
          </p:grpSpPr>
          <p:sp>
            <p:nvSpPr>
              <p:cNvPr id="109686" name="Text Box 118"/>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t+2</a:t>
                </a:r>
                <a:endParaRPr lang="el-GR" sz="1200">
                  <a:cs typeface="Arial" charset="0"/>
                </a:endParaRPr>
              </a:p>
            </p:txBody>
          </p:sp>
          <p:sp>
            <p:nvSpPr>
              <p:cNvPr id="109687" name="Rectangle 119"/>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6" name="Group 120"/>
            <p:cNvGrpSpPr>
              <a:grpSpLocks/>
            </p:cNvGrpSpPr>
            <p:nvPr/>
          </p:nvGrpSpPr>
          <p:grpSpPr bwMode="auto">
            <a:xfrm>
              <a:off x="4996" y="1017"/>
              <a:ext cx="244" cy="213"/>
              <a:chOff x="1461" y="2764"/>
              <a:chExt cx="244" cy="213"/>
            </a:xfrm>
          </p:grpSpPr>
          <p:sp>
            <p:nvSpPr>
              <p:cNvPr id="109689" name="Text Box 121"/>
              <p:cNvSpPr txBox="1">
                <a:spLocks noChangeArrowheads="1"/>
              </p:cNvSpPr>
              <p:nvPr/>
            </p:nvSpPr>
            <p:spPr bwMode="auto">
              <a:xfrm>
                <a:off x="1461" y="2784"/>
                <a:ext cx="244"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a:t>
                </a:r>
                <a:endParaRPr lang="el-GR" sz="1200">
                  <a:cs typeface="Arial" charset="0"/>
                </a:endParaRPr>
              </a:p>
            </p:txBody>
          </p:sp>
          <p:sp>
            <p:nvSpPr>
              <p:cNvPr id="109690" name="Rectangle 122"/>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7" name="Group 123"/>
            <p:cNvGrpSpPr>
              <a:grpSpLocks/>
            </p:cNvGrpSpPr>
            <p:nvPr/>
          </p:nvGrpSpPr>
          <p:grpSpPr bwMode="auto">
            <a:xfrm>
              <a:off x="4767" y="1017"/>
              <a:ext cx="233" cy="213"/>
              <a:chOff x="1467" y="2764"/>
              <a:chExt cx="233" cy="213"/>
            </a:xfrm>
          </p:grpSpPr>
          <p:sp>
            <p:nvSpPr>
              <p:cNvPr id="109692" name="Text Box 124"/>
              <p:cNvSpPr txBox="1">
                <a:spLocks noChangeArrowheads="1"/>
              </p:cNvSpPr>
              <p:nvPr/>
            </p:nvSpPr>
            <p:spPr bwMode="auto">
              <a:xfrm>
                <a:off x="1485" y="2784"/>
                <a:ext cx="197" cy="173"/>
              </a:xfrm>
              <a:prstGeom prst="rect">
                <a:avLst/>
              </a:prstGeom>
              <a:noFill/>
              <a:ln w="19050" algn="ctr">
                <a:noFill/>
                <a:miter lim="800000"/>
                <a:headEnd/>
                <a:tailEnd/>
              </a:ln>
              <a:effectLst/>
            </p:spPr>
            <p:txBody>
              <a:bodyPr wrap="none">
                <a:spAutoFit/>
              </a:bodyPr>
              <a:lstStyle/>
              <a:p>
                <a:r>
                  <a:rPr lang="en-US" sz="1200">
                    <a:cs typeface="Arial" charset="0"/>
                  </a:rPr>
                  <a:t>...</a:t>
                </a:r>
                <a:endParaRPr lang="el-GR" sz="1200">
                  <a:cs typeface="Arial" charset="0"/>
                </a:endParaRPr>
              </a:p>
            </p:txBody>
          </p:sp>
          <p:sp>
            <p:nvSpPr>
              <p:cNvPr id="109693" name="Rectangle 125"/>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8" name="Group 126"/>
            <p:cNvGrpSpPr>
              <a:grpSpLocks/>
            </p:cNvGrpSpPr>
            <p:nvPr/>
          </p:nvGrpSpPr>
          <p:grpSpPr bwMode="auto">
            <a:xfrm>
              <a:off x="4264" y="1017"/>
              <a:ext cx="299" cy="213"/>
              <a:chOff x="1434" y="2764"/>
              <a:chExt cx="299" cy="213"/>
            </a:xfrm>
          </p:grpSpPr>
          <p:sp>
            <p:nvSpPr>
              <p:cNvPr id="109695" name="Text Box 127"/>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t+3</a:t>
                </a:r>
                <a:endParaRPr lang="el-GR" sz="1200">
                  <a:cs typeface="Arial" charset="0"/>
                </a:endParaRPr>
              </a:p>
            </p:txBody>
          </p:sp>
          <p:sp>
            <p:nvSpPr>
              <p:cNvPr id="109696" name="Rectangle 128"/>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9" name="Group 129"/>
            <p:cNvGrpSpPr>
              <a:grpSpLocks/>
            </p:cNvGrpSpPr>
            <p:nvPr/>
          </p:nvGrpSpPr>
          <p:grpSpPr bwMode="auto">
            <a:xfrm>
              <a:off x="4500" y="1017"/>
              <a:ext cx="299" cy="213"/>
              <a:chOff x="1434" y="2764"/>
              <a:chExt cx="299" cy="213"/>
            </a:xfrm>
          </p:grpSpPr>
          <p:sp>
            <p:nvSpPr>
              <p:cNvPr id="109698" name="Text Box 130"/>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1</a:t>
                </a:r>
                <a:r>
                  <a:rPr lang="en-US" sz="1200" baseline="30000">
                    <a:cs typeface="Arial" charset="0"/>
                  </a:rPr>
                  <a:t>t+4</a:t>
                </a:r>
                <a:endParaRPr lang="el-GR" sz="1200">
                  <a:cs typeface="Arial" charset="0"/>
                </a:endParaRPr>
              </a:p>
            </p:txBody>
          </p:sp>
          <p:sp>
            <p:nvSpPr>
              <p:cNvPr id="109699" name="Rectangle 131"/>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grpSp>
        <p:nvGrpSpPr>
          <p:cNvPr id="10" name="Group 132"/>
          <p:cNvGrpSpPr>
            <a:grpSpLocks/>
          </p:cNvGrpSpPr>
          <p:nvPr/>
        </p:nvGrpSpPr>
        <p:grpSpPr bwMode="auto">
          <a:xfrm>
            <a:off x="5811838" y="2905125"/>
            <a:ext cx="2611437" cy="338138"/>
            <a:chOff x="3595" y="1017"/>
            <a:chExt cx="1645" cy="213"/>
          </a:xfrm>
        </p:grpSpPr>
        <p:grpSp>
          <p:nvGrpSpPr>
            <p:cNvPr id="11" name="Group 133"/>
            <p:cNvGrpSpPr>
              <a:grpSpLocks/>
            </p:cNvGrpSpPr>
            <p:nvPr/>
          </p:nvGrpSpPr>
          <p:grpSpPr bwMode="auto">
            <a:xfrm>
              <a:off x="3797" y="1017"/>
              <a:ext cx="299" cy="213"/>
              <a:chOff x="1434" y="2764"/>
              <a:chExt cx="299" cy="213"/>
            </a:xfrm>
          </p:grpSpPr>
          <p:sp>
            <p:nvSpPr>
              <p:cNvPr id="109702" name="Text Box 134"/>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t+1</a:t>
                </a:r>
                <a:endParaRPr lang="el-GR" sz="1200">
                  <a:cs typeface="Arial" charset="0"/>
                </a:endParaRPr>
              </a:p>
            </p:txBody>
          </p:sp>
          <p:sp>
            <p:nvSpPr>
              <p:cNvPr id="109703" name="Rectangle 135"/>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2" name="Group 136"/>
            <p:cNvGrpSpPr>
              <a:grpSpLocks/>
            </p:cNvGrpSpPr>
            <p:nvPr/>
          </p:nvGrpSpPr>
          <p:grpSpPr bwMode="auto">
            <a:xfrm>
              <a:off x="3595" y="1017"/>
              <a:ext cx="233" cy="213"/>
              <a:chOff x="1105" y="2777"/>
              <a:chExt cx="233" cy="213"/>
            </a:xfrm>
          </p:grpSpPr>
          <p:sp>
            <p:nvSpPr>
              <p:cNvPr id="109705" name="Text Box 137"/>
              <p:cNvSpPr txBox="1">
                <a:spLocks noChangeArrowheads="1"/>
              </p:cNvSpPr>
              <p:nvPr/>
            </p:nvSpPr>
            <p:spPr bwMode="auto">
              <a:xfrm>
                <a:off x="1108" y="2797"/>
                <a:ext cx="226"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a:t>
                </a:r>
                <a:endParaRPr lang="el-GR" sz="1200">
                  <a:cs typeface="Arial" charset="0"/>
                </a:endParaRPr>
              </a:p>
            </p:txBody>
          </p:sp>
          <p:sp>
            <p:nvSpPr>
              <p:cNvPr id="109706" name="Rectangle 138"/>
              <p:cNvSpPr>
                <a:spLocks noChangeArrowheads="1"/>
              </p:cNvSpPr>
              <p:nvPr/>
            </p:nvSpPr>
            <p:spPr bwMode="auto">
              <a:xfrm>
                <a:off x="1105" y="2777"/>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3" name="Group 139"/>
            <p:cNvGrpSpPr>
              <a:grpSpLocks/>
            </p:cNvGrpSpPr>
            <p:nvPr/>
          </p:nvGrpSpPr>
          <p:grpSpPr bwMode="auto">
            <a:xfrm>
              <a:off x="4029" y="1017"/>
              <a:ext cx="299" cy="213"/>
              <a:chOff x="1434" y="2764"/>
              <a:chExt cx="299" cy="213"/>
            </a:xfrm>
          </p:grpSpPr>
          <p:sp>
            <p:nvSpPr>
              <p:cNvPr id="109708" name="Text Box 140"/>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t+2</a:t>
                </a:r>
                <a:endParaRPr lang="el-GR" sz="1200">
                  <a:cs typeface="Arial" charset="0"/>
                </a:endParaRPr>
              </a:p>
            </p:txBody>
          </p:sp>
          <p:sp>
            <p:nvSpPr>
              <p:cNvPr id="109709" name="Rectangle 141"/>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4" name="Group 142"/>
            <p:cNvGrpSpPr>
              <a:grpSpLocks/>
            </p:cNvGrpSpPr>
            <p:nvPr/>
          </p:nvGrpSpPr>
          <p:grpSpPr bwMode="auto">
            <a:xfrm>
              <a:off x="4996" y="1017"/>
              <a:ext cx="244" cy="213"/>
              <a:chOff x="1461" y="2764"/>
              <a:chExt cx="244" cy="213"/>
            </a:xfrm>
          </p:grpSpPr>
          <p:sp>
            <p:nvSpPr>
              <p:cNvPr id="109711" name="Text Box 143"/>
              <p:cNvSpPr txBox="1">
                <a:spLocks noChangeArrowheads="1"/>
              </p:cNvSpPr>
              <p:nvPr/>
            </p:nvSpPr>
            <p:spPr bwMode="auto">
              <a:xfrm>
                <a:off x="1461" y="2784"/>
                <a:ext cx="244"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a:t>
                </a:r>
                <a:endParaRPr lang="el-GR" sz="1200">
                  <a:cs typeface="Arial" charset="0"/>
                </a:endParaRPr>
              </a:p>
            </p:txBody>
          </p:sp>
          <p:sp>
            <p:nvSpPr>
              <p:cNvPr id="109712" name="Rectangle 144"/>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5" name="Group 145"/>
            <p:cNvGrpSpPr>
              <a:grpSpLocks/>
            </p:cNvGrpSpPr>
            <p:nvPr/>
          </p:nvGrpSpPr>
          <p:grpSpPr bwMode="auto">
            <a:xfrm>
              <a:off x="4767" y="1017"/>
              <a:ext cx="233" cy="213"/>
              <a:chOff x="1467" y="2764"/>
              <a:chExt cx="233" cy="213"/>
            </a:xfrm>
          </p:grpSpPr>
          <p:sp>
            <p:nvSpPr>
              <p:cNvPr id="109714" name="Text Box 146"/>
              <p:cNvSpPr txBox="1">
                <a:spLocks noChangeArrowheads="1"/>
              </p:cNvSpPr>
              <p:nvPr/>
            </p:nvSpPr>
            <p:spPr bwMode="auto">
              <a:xfrm>
                <a:off x="1485" y="2784"/>
                <a:ext cx="197" cy="173"/>
              </a:xfrm>
              <a:prstGeom prst="rect">
                <a:avLst/>
              </a:prstGeom>
              <a:noFill/>
              <a:ln w="19050" algn="ctr">
                <a:noFill/>
                <a:miter lim="800000"/>
                <a:headEnd/>
                <a:tailEnd/>
              </a:ln>
              <a:effectLst/>
            </p:spPr>
            <p:txBody>
              <a:bodyPr wrap="none">
                <a:spAutoFit/>
              </a:bodyPr>
              <a:lstStyle/>
              <a:p>
                <a:r>
                  <a:rPr lang="en-US" sz="1200">
                    <a:cs typeface="Arial" charset="0"/>
                  </a:rPr>
                  <a:t>...</a:t>
                </a:r>
                <a:endParaRPr lang="el-GR" sz="1200">
                  <a:cs typeface="Arial" charset="0"/>
                </a:endParaRPr>
              </a:p>
            </p:txBody>
          </p:sp>
          <p:sp>
            <p:nvSpPr>
              <p:cNvPr id="109715" name="Rectangle 147"/>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6" name="Group 148"/>
            <p:cNvGrpSpPr>
              <a:grpSpLocks/>
            </p:cNvGrpSpPr>
            <p:nvPr/>
          </p:nvGrpSpPr>
          <p:grpSpPr bwMode="auto">
            <a:xfrm>
              <a:off x="4264" y="1017"/>
              <a:ext cx="299" cy="213"/>
              <a:chOff x="1434" y="2764"/>
              <a:chExt cx="299" cy="213"/>
            </a:xfrm>
          </p:grpSpPr>
          <p:sp>
            <p:nvSpPr>
              <p:cNvPr id="109717" name="Text Box 149"/>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t+3</a:t>
                </a:r>
                <a:endParaRPr lang="el-GR" sz="1200">
                  <a:cs typeface="Arial" charset="0"/>
                </a:endParaRPr>
              </a:p>
            </p:txBody>
          </p:sp>
          <p:sp>
            <p:nvSpPr>
              <p:cNvPr id="109718" name="Rectangle 150"/>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17" name="Group 151"/>
            <p:cNvGrpSpPr>
              <a:grpSpLocks/>
            </p:cNvGrpSpPr>
            <p:nvPr/>
          </p:nvGrpSpPr>
          <p:grpSpPr bwMode="auto">
            <a:xfrm>
              <a:off x="4500" y="1017"/>
              <a:ext cx="299" cy="213"/>
              <a:chOff x="1434" y="2764"/>
              <a:chExt cx="299" cy="213"/>
            </a:xfrm>
          </p:grpSpPr>
          <p:sp>
            <p:nvSpPr>
              <p:cNvPr id="109720" name="Text Box 152"/>
              <p:cNvSpPr txBox="1">
                <a:spLocks noChangeArrowheads="1"/>
              </p:cNvSpPr>
              <p:nvPr/>
            </p:nvSpPr>
            <p:spPr bwMode="auto">
              <a:xfrm>
                <a:off x="1434" y="2784"/>
                <a:ext cx="29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2</a:t>
                </a:r>
                <a:r>
                  <a:rPr lang="en-US" sz="1200" baseline="30000">
                    <a:cs typeface="Arial" charset="0"/>
                  </a:rPr>
                  <a:t>t+4</a:t>
                </a:r>
                <a:endParaRPr lang="el-GR" sz="1200">
                  <a:cs typeface="Arial" charset="0"/>
                </a:endParaRPr>
              </a:p>
            </p:txBody>
          </p:sp>
          <p:sp>
            <p:nvSpPr>
              <p:cNvPr id="109721" name="Rectangle 153"/>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grpSp>
        <p:nvGrpSpPr>
          <p:cNvPr id="18" name="Group 154"/>
          <p:cNvGrpSpPr>
            <a:grpSpLocks/>
          </p:cNvGrpSpPr>
          <p:nvPr/>
        </p:nvGrpSpPr>
        <p:grpSpPr bwMode="auto">
          <a:xfrm>
            <a:off x="5807075" y="4935538"/>
            <a:ext cx="2622550" cy="338137"/>
            <a:chOff x="3593" y="1017"/>
            <a:chExt cx="1652" cy="213"/>
          </a:xfrm>
        </p:grpSpPr>
        <p:grpSp>
          <p:nvGrpSpPr>
            <p:cNvPr id="19" name="Group 155"/>
            <p:cNvGrpSpPr>
              <a:grpSpLocks/>
            </p:cNvGrpSpPr>
            <p:nvPr/>
          </p:nvGrpSpPr>
          <p:grpSpPr bwMode="auto">
            <a:xfrm>
              <a:off x="3792" y="1017"/>
              <a:ext cx="309" cy="213"/>
              <a:chOff x="1429" y="2764"/>
              <a:chExt cx="309" cy="213"/>
            </a:xfrm>
          </p:grpSpPr>
          <p:sp>
            <p:nvSpPr>
              <p:cNvPr id="109724" name="Text Box 156"/>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t+1</a:t>
                </a:r>
                <a:endParaRPr lang="el-GR" sz="1200">
                  <a:cs typeface="Arial" charset="0"/>
                </a:endParaRPr>
              </a:p>
            </p:txBody>
          </p:sp>
          <p:sp>
            <p:nvSpPr>
              <p:cNvPr id="109725" name="Rectangle 157"/>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0" name="Group 158"/>
            <p:cNvGrpSpPr>
              <a:grpSpLocks/>
            </p:cNvGrpSpPr>
            <p:nvPr/>
          </p:nvGrpSpPr>
          <p:grpSpPr bwMode="auto">
            <a:xfrm>
              <a:off x="3593" y="1017"/>
              <a:ext cx="236" cy="213"/>
              <a:chOff x="1103" y="2777"/>
              <a:chExt cx="236" cy="213"/>
            </a:xfrm>
          </p:grpSpPr>
          <p:sp>
            <p:nvSpPr>
              <p:cNvPr id="109727" name="Text Box 159"/>
              <p:cNvSpPr txBox="1">
                <a:spLocks noChangeArrowheads="1"/>
              </p:cNvSpPr>
              <p:nvPr/>
            </p:nvSpPr>
            <p:spPr bwMode="auto">
              <a:xfrm>
                <a:off x="1103" y="2797"/>
                <a:ext cx="236"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a:t>
                </a:r>
                <a:endParaRPr lang="el-GR" sz="1200">
                  <a:cs typeface="Arial" charset="0"/>
                </a:endParaRPr>
              </a:p>
            </p:txBody>
          </p:sp>
          <p:sp>
            <p:nvSpPr>
              <p:cNvPr id="109728" name="Rectangle 160"/>
              <p:cNvSpPr>
                <a:spLocks noChangeArrowheads="1"/>
              </p:cNvSpPr>
              <p:nvPr/>
            </p:nvSpPr>
            <p:spPr bwMode="auto">
              <a:xfrm>
                <a:off x="1105" y="2777"/>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1" name="Group 161"/>
            <p:cNvGrpSpPr>
              <a:grpSpLocks/>
            </p:cNvGrpSpPr>
            <p:nvPr/>
          </p:nvGrpSpPr>
          <p:grpSpPr bwMode="auto">
            <a:xfrm>
              <a:off x="4024" y="1017"/>
              <a:ext cx="309" cy="213"/>
              <a:chOff x="1429" y="2764"/>
              <a:chExt cx="309" cy="213"/>
            </a:xfrm>
          </p:grpSpPr>
          <p:sp>
            <p:nvSpPr>
              <p:cNvPr id="109730" name="Text Box 162"/>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t+2</a:t>
                </a:r>
                <a:endParaRPr lang="el-GR" sz="1200">
                  <a:cs typeface="Arial" charset="0"/>
                </a:endParaRPr>
              </a:p>
            </p:txBody>
          </p:sp>
          <p:sp>
            <p:nvSpPr>
              <p:cNvPr id="109731" name="Rectangle 163"/>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2" name="Group 164"/>
            <p:cNvGrpSpPr>
              <a:grpSpLocks/>
            </p:cNvGrpSpPr>
            <p:nvPr/>
          </p:nvGrpSpPr>
          <p:grpSpPr bwMode="auto">
            <a:xfrm>
              <a:off x="4991" y="1017"/>
              <a:ext cx="254" cy="213"/>
              <a:chOff x="1456" y="2764"/>
              <a:chExt cx="254" cy="213"/>
            </a:xfrm>
          </p:grpSpPr>
          <p:sp>
            <p:nvSpPr>
              <p:cNvPr id="109733" name="Text Box 165"/>
              <p:cNvSpPr txBox="1">
                <a:spLocks noChangeArrowheads="1"/>
              </p:cNvSpPr>
              <p:nvPr/>
            </p:nvSpPr>
            <p:spPr bwMode="auto">
              <a:xfrm>
                <a:off x="1456" y="2784"/>
                <a:ext cx="254"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a:t>
                </a:r>
                <a:endParaRPr lang="el-GR" sz="1200">
                  <a:cs typeface="Arial" charset="0"/>
                </a:endParaRPr>
              </a:p>
            </p:txBody>
          </p:sp>
          <p:sp>
            <p:nvSpPr>
              <p:cNvPr id="109734" name="Rectangle 166"/>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3" name="Group 167"/>
            <p:cNvGrpSpPr>
              <a:grpSpLocks/>
            </p:cNvGrpSpPr>
            <p:nvPr/>
          </p:nvGrpSpPr>
          <p:grpSpPr bwMode="auto">
            <a:xfrm>
              <a:off x="4767" y="1017"/>
              <a:ext cx="233" cy="213"/>
              <a:chOff x="1467" y="2764"/>
              <a:chExt cx="233" cy="213"/>
            </a:xfrm>
          </p:grpSpPr>
          <p:sp>
            <p:nvSpPr>
              <p:cNvPr id="109736" name="Text Box 168"/>
              <p:cNvSpPr txBox="1">
                <a:spLocks noChangeArrowheads="1"/>
              </p:cNvSpPr>
              <p:nvPr/>
            </p:nvSpPr>
            <p:spPr bwMode="auto">
              <a:xfrm>
                <a:off x="1485" y="2784"/>
                <a:ext cx="197" cy="173"/>
              </a:xfrm>
              <a:prstGeom prst="rect">
                <a:avLst/>
              </a:prstGeom>
              <a:noFill/>
              <a:ln w="19050" algn="ctr">
                <a:noFill/>
                <a:miter lim="800000"/>
                <a:headEnd/>
                <a:tailEnd/>
              </a:ln>
              <a:effectLst/>
            </p:spPr>
            <p:txBody>
              <a:bodyPr wrap="none">
                <a:spAutoFit/>
              </a:bodyPr>
              <a:lstStyle/>
              <a:p>
                <a:r>
                  <a:rPr lang="en-US" sz="1200">
                    <a:cs typeface="Arial" charset="0"/>
                  </a:rPr>
                  <a:t>...</a:t>
                </a:r>
                <a:endParaRPr lang="el-GR" sz="1200">
                  <a:cs typeface="Arial" charset="0"/>
                </a:endParaRPr>
              </a:p>
            </p:txBody>
          </p:sp>
          <p:sp>
            <p:nvSpPr>
              <p:cNvPr id="109737" name="Rectangle 169"/>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4" name="Group 170"/>
            <p:cNvGrpSpPr>
              <a:grpSpLocks/>
            </p:cNvGrpSpPr>
            <p:nvPr/>
          </p:nvGrpSpPr>
          <p:grpSpPr bwMode="auto">
            <a:xfrm>
              <a:off x="4259" y="1017"/>
              <a:ext cx="309" cy="213"/>
              <a:chOff x="1429" y="2764"/>
              <a:chExt cx="309" cy="213"/>
            </a:xfrm>
          </p:grpSpPr>
          <p:sp>
            <p:nvSpPr>
              <p:cNvPr id="109739" name="Text Box 171"/>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t+3</a:t>
                </a:r>
                <a:endParaRPr lang="el-GR" sz="1200">
                  <a:cs typeface="Arial" charset="0"/>
                </a:endParaRPr>
              </a:p>
            </p:txBody>
          </p:sp>
          <p:sp>
            <p:nvSpPr>
              <p:cNvPr id="109740" name="Rectangle 172"/>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nvGrpSpPr>
            <p:cNvPr id="25" name="Group 173"/>
            <p:cNvGrpSpPr>
              <a:grpSpLocks/>
            </p:cNvGrpSpPr>
            <p:nvPr/>
          </p:nvGrpSpPr>
          <p:grpSpPr bwMode="auto">
            <a:xfrm>
              <a:off x="4495" y="1017"/>
              <a:ext cx="309" cy="213"/>
              <a:chOff x="1429" y="2764"/>
              <a:chExt cx="309" cy="213"/>
            </a:xfrm>
          </p:grpSpPr>
          <p:sp>
            <p:nvSpPr>
              <p:cNvPr id="109742" name="Text Box 174"/>
              <p:cNvSpPr txBox="1">
                <a:spLocks noChangeArrowheads="1"/>
              </p:cNvSpPr>
              <p:nvPr/>
            </p:nvSpPr>
            <p:spPr bwMode="auto">
              <a:xfrm>
                <a:off x="1429" y="2784"/>
                <a:ext cx="309" cy="173"/>
              </a:xfrm>
              <a:prstGeom prst="rect">
                <a:avLst/>
              </a:prstGeom>
              <a:noFill/>
              <a:ln w="19050" algn="ctr">
                <a:noFill/>
                <a:miter lim="800000"/>
                <a:headEnd/>
                <a:tailEnd/>
              </a:ln>
              <a:effectLst/>
            </p:spPr>
            <p:txBody>
              <a:bodyPr wrap="none">
                <a:spAutoFit/>
              </a:bodyPr>
              <a:lstStyle/>
              <a:p>
                <a:r>
                  <a:rPr lang="el-GR" sz="1200">
                    <a:cs typeface="Arial" charset="0"/>
                  </a:rPr>
                  <a:t>λ</a:t>
                </a:r>
                <a:r>
                  <a:rPr lang="en-US" sz="1200" baseline="-25000">
                    <a:cs typeface="Arial" charset="0"/>
                  </a:rPr>
                  <a:t>K</a:t>
                </a:r>
                <a:r>
                  <a:rPr lang="en-US" sz="1200" baseline="30000">
                    <a:cs typeface="Arial" charset="0"/>
                  </a:rPr>
                  <a:t>t+4</a:t>
                </a:r>
                <a:endParaRPr lang="el-GR" sz="1200">
                  <a:cs typeface="Arial" charset="0"/>
                </a:endParaRPr>
              </a:p>
            </p:txBody>
          </p:sp>
          <p:sp>
            <p:nvSpPr>
              <p:cNvPr id="109743" name="Rectangle 175"/>
              <p:cNvSpPr>
                <a:spLocks noChangeArrowheads="1"/>
              </p:cNvSpPr>
              <p:nvPr/>
            </p:nvSpPr>
            <p:spPr bwMode="auto">
              <a:xfrm>
                <a:off x="1467" y="2764"/>
                <a:ext cx="233" cy="213"/>
              </a:xfrm>
              <a:prstGeom prst="rect">
                <a:avLst/>
              </a:prstGeom>
              <a:noFill/>
              <a:ln w="19050" algn="ctr">
                <a:solidFill>
                  <a:schemeClr val="tx1"/>
                </a:solidFill>
                <a:miter lim="800000"/>
                <a:headEnd/>
                <a:tailEnd/>
              </a:ln>
              <a:effectLst/>
            </p:spPr>
            <p:txBody>
              <a:bodyPr anchor="ctr">
                <a:spAutoFit/>
              </a:bodyPr>
              <a:lstStyle/>
              <a:p>
                <a:endParaRPr lang="en-US"/>
              </a:p>
            </p:txBody>
          </p:sp>
        </p:grpSp>
      </p:grpSp>
      <p:graphicFrame>
        <p:nvGraphicFramePr>
          <p:cNvPr id="109748" name="Object 180"/>
          <p:cNvGraphicFramePr>
            <a:graphicFrameLocks noChangeAspect="1"/>
          </p:cNvGraphicFramePr>
          <p:nvPr>
            <p:ph sz="quarter" idx="3"/>
          </p:nvPr>
        </p:nvGraphicFramePr>
        <p:xfrm>
          <a:off x="6396038" y="5911850"/>
          <a:ext cx="1443037" cy="396875"/>
        </p:xfrm>
        <a:graphic>
          <a:graphicData uri="http://schemas.openxmlformats.org/presentationml/2006/ole">
            <p:oleObj spid="_x0000_s3077" name="Equation" r:id="rId7" imgW="1015920" imgH="279360" progId="Equation.3">
              <p:embed/>
            </p:oleObj>
          </a:graphicData>
        </a:graphic>
      </p:graphicFrame>
      <p:grpSp>
        <p:nvGrpSpPr>
          <p:cNvPr id="26" name="Group 201"/>
          <p:cNvGrpSpPr>
            <a:grpSpLocks/>
          </p:cNvGrpSpPr>
          <p:nvPr/>
        </p:nvGrpSpPr>
        <p:grpSpPr bwMode="auto">
          <a:xfrm>
            <a:off x="315913" y="1111250"/>
            <a:ext cx="4675187" cy="5113338"/>
            <a:chOff x="199" y="700"/>
            <a:chExt cx="2945" cy="3221"/>
          </a:xfrm>
        </p:grpSpPr>
        <p:graphicFrame>
          <p:nvGraphicFramePr>
            <p:cNvPr id="109754" name="Object 186"/>
            <p:cNvGraphicFramePr>
              <a:graphicFrameLocks noChangeAspect="1"/>
            </p:cNvGraphicFramePr>
            <p:nvPr/>
          </p:nvGraphicFramePr>
          <p:xfrm>
            <a:off x="2172" y="2124"/>
            <a:ext cx="965" cy="532"/>
          </p:xfrm>
          <a:graphic>
            <a:graphicData uri="http://schemas.openxmlformats.org/presentationml/2006/ole">
              <p:oleObj spid="_x0000_s3078" name="Equation" r:id="rId8" imgW="965160" imgH="533160" progId="Equation.3">
                <p:embed/>
              </p:oleObj>
            </a:graphicData>
          </a:graphic>
        </p:graphicFrame>
        <p:graphicFrame>
          <p:nvGraphicFramePr>
            <p:cNvPr id="109755" name="Object 187"/>
            <p:cNvGraphicFramePr>
              <a:graphicFrameLocks noChangeAspect="1"/>
            </p:cNvGraphicFramePr>
            <p:nvPr/>
          </p:nvGraphicFramePr>
          <p:xfrm>
            <a:off x="2166" y="1122"/>
            <a:ext cx="978" cy="540"/>
          </p:xfrm>
          <a:graphic>
            <a:graphicData uri="http://schemas.openxmlformats.org/presentationml/2006/ole">
              <p:oleObj spid="_x0000_s3079" name="Equation" r:id="rId9" imgW="965160" imgH="533160" progId="Equation.3">
                <p:embed/>
              </p:oleObj>
            </a:graphicData>
          </a:graphic>
        </p:graphicFrame>
        <p:graphicFrame>
          <p:nvGraphicFramePr>
            <p:cNvPr id="109756" name="Object 188"/>
            <p:cNvGraphicFramePr>
              <a:graphicFrameLocks noChangeAspect="1"/>
            </p:cNvGraphicFramePr>
            <p:nvPr/>
          </p:nvGraphicFramePr>
          <p:xfrm>
            <a:off x="2185" y="3390"/>
            <a:ext cx="940" cy="514"/>
          </p:xfrm>
          <a:graphic>
            <a:graphicData uri="http://schemas.openxmlformats.org/presentationml/2006/ole">
              <p:oleObj spid="_x0000_s3080" name="Equation" r:id="rId10" imgW="977760" imgH="533160" progId="Equation.3">
                <p:embed/>
              </p:oleObj>
            </a:graphicData>
          </a:graphic>
        </p:graphicFrame>
        <p:sp>
          <p:nvSpPr>
            <p:cNvPr id="109759" name="AutoShape 191"/>
            <p:cNvSpPr>
              <a:spLocks/>
            </p:cNvSpPr>
            <p:nvPr/>
          </p:nvSpPr>
          <p:spPr bwMode="auto">
            <a:xfrm>
              <a:off x="1590" y="1096"/>
              <a:ext cx="368" cy="2825"/>
            </a:xfrm>
            <a:prstGeom prst="leftBrace">
              <a:avLst>
                <a:gd name="adj1" fmla="val 63972"/>
                <a:gd name="adj2" fmla="val 50000"/>
              </a:avLst>
            </a:prstGeom>
            <a:noFill/>
            <a:ln w="19050">
              <a:solidFill>
                <a:schemeClr val="tx1"/>
              </a:solidFill>
              <a:round/>
              <a:headEnd/>
              <a:tailEnd/>
            </a:ln>
            <a:effectLst/>
          </p:spPr>
          <p:txBody>
            <a:bodyPr anchor="ctr">
              <a:spAutoFit/>
            </a:bodyPr>
            <a:lstStyle/>
            <a:p>
              <a:endParaRPr lang="en-US"/>
            </a:p>
          </p:txBody>
        </p:sp>
        <p:graphicFrame>
          <p:nvGraphicFramePr>
            <p:cNvPr id="109763" name="Object 195"/>
            <p:cNvGraphicFramePr>
              <a:graphicFrameLocks noChangeAspect="1"/>
            </p:cNvGraphicFramePr>
            <p:nvPr/>
          </p:nvGraphicFramePr>
          <p:xfrm>
            <a:off x="199" y="2263"/>
            <a:ext cx="1212" cy="590"/>
          </p:xfrm>
          <a:graphic>
            <a:graphicData uri="http://schemas.openxmlformats.org/presentationml/2006/ole">
              <p:oleObj spid="_x0000_s3081" name="Equation" r:id="rId11" imgW="1091880" imgH="533160" progId="Equation.3">
                <p:embed/>
              </p:oleObj>
            </a:graphicData>
          </a:graphic>
        </p:graphicFrame>
        <p:sp>
          <p:nvSpPr>
            <p:cNvPr id="109764" name="Text Box 196"/>
            <p:cNvSpPr txBox="1">
              <a:spLocks noChangeArrowheads="1"/>
            </p:cNvSpPr>
            <p:nvPr/>
          </p:nvSpPr>
          <p:spPr bwMode="auto">
            <a:xfrm>
              <a:off x="1037" y="700"/>
              <a:ext cx="1511" cy="288"/>
            </a:xfrm>
            <a:prstGeom prst="rect">
              <a:avLst/>
            </a:prstGeom>
            <a:noFill/>
            <a:ln w="19050" algn="ctr">
              <a:noFill/>
              <a:miter lim="800000"/>
              <a:headEnd/>
              <a:tailEnd/>
            </a:ln>
            <a:effectLst/>
          </p:spPr>
          <p:txBody>
            <a:bodyPr wrap="none">
              <a:spAutoFit/>
            </a:bodyPr>
            <a:lstStyle/>
            <a:p>
              <a:r>
                <a:rPr lang="en-US" sz="2400"/>
                <a:t>Combining MIP</a:t>
              </a:r>
            </a:p>
          </p:txBody>
        </p:sp>
        <p:sp>
          <p:nvSpPr>
            <p:cNvPr id="109768" name="Text Box 200"/>
            <p:cNvSpPr txBox="1">
              <a:spLocks noChangeArrowheads="1"/>
            </p:cNvSpPr>
            <p:nvPr/>
          </p:nvSpPr>
          <p:spPr bwMode="auto">
            <a:xfrm>
              <a:off x="2544" y="2756"/>
              <a:ext cx="152" cy="460"/>
            </a:xfrm>
            <a:prstGeom prst="rect">
              <a:avLst/>
            </a:prstGeom>
            <a:noFill/>
            <a:ln w="19050" algn="ctr">
              <a:noFill/>
              <a:miter lim="800000"/>
              <a:headEnd/>
              <a:tailEnd/>
            </a:ln>
            <a:effectLst/>
          </p:spPr>
          <p:txBody>
            <a:bodyPr>
              <a:spAutoFit/>
            </a:bodyPr>
            <a:lstStyle/>
            <a:p>
              <a:r>
                <a:rPr lang="en-US" sz="1400"/>
                <a:t>.</a:t>
              </a:r>
            </a:p>
            <a:p>
              <a:r>
                <a:rPr lang="en-US" sz="1400"/>
                <a:t>.</a:t>
              </a:r>
            </a:p>
            <a:p>
              <a:r>
                <a:rPr lang="en-US" sz="1400"/>
                <a:t>.</a:t>
              </a: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idx="4294967295"/>
          </p:nvPr>
        </p:nvSpPr>
        <p:spPr/>
        <p:txBody>
          <a:bodyPr/>
          <a:lstStyle/>
          <a:p>
            <a:r>
              <a:rPr lang="en-US" dirty="0"/>
              <a:t>Revenue: Flat </a:t>
            </a:r>
            <a:r>
              <a:rPr lang="en-US" dirty="0" smtClean="0"/>
              <a:t>bids</a:t>
            </a:r>
            <a:endParaRPr lang="en-US" dirty="0"/>
          </a:p>
        </p:txBody>
      </p:sp>
      <p:graphicFrame>
        <p:nvGraphicFramePr>
          <p:cNvPr id="137347" name="Group 131"/>
          <p:cNvGraphicFramePr>
            <a:graphicFrameLocks noGrp="1"/>
          </p:cNvGraphicFramePr>
          <p:nvPr>
            <p:ph/>
          </p:nvPr>
        </p:nvGraphicFramePr>
        <p:xfrm>
          <a:off x="685800" y="1768475"/>
          <a:ext cx="7924800" cy="4175126"/>
        </p:xfrm>
        <a:graphic>
          <a:graphicData uri="http://schemas.openxmlformats.org/drawingml/2006/table">
            <a:tbl>
              <a:tblPr/>
              <a:tblGrid>
                <a:gridCol w="2057400"/>
                <a:gridCol w="3225800"/>
                <a:gridCol w="2641600"/>
              </a:tblGrid>
              <a:tr h="457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Method</a:t>
                      </a:r>
                    </a:p>
                  </a:txBody>
                  <a:tcPr horzOverflow="overflow">
                    <a:lnL cap="flat">
                      <a:noFill/>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Unimodal supply</a:t>
                      </a:r>
                    </a:p>
                  </a:txBody>
                  <a:tcPr horzOverflow="overflow">
                    <a:lnL w="28575" cap="flat" cmpd="sng" algn="ctr">
                      <a:solidFill>
                        <a:schemeClr val="tx1"/>
                      </a:solidFill>
                      <a:prstDash val="solid"/>
                      <a:round/>
                      <a:headEnd type="none" w="med" len="med"/>
                      <a:tailEnd type="none" w="med" len="med"/>
                    </a:lnL>
                    <a:lnR>
                      <a:noFill/>
                    </a:lnR>
                    <a:lnT cap="fla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Bimodal supply</a:t>
                      </a:r>
                    </a:p>
                  </a:txBody>
                  <a:tcPr horzOverflow="overflow">
                    <a:lnL>
                      <a:noFill/>
                    </a:lnL>
                    <a:lnR cap="flat">
                      <a:noFill/>
                    </a:lnR>
                    <a:lnT cap="flat">
                      <a:noFill/>
                    </a:lnT>
                    <a:lnB w="28575" cap="flat" cmpd="sng" algn="ctr">
                      <a:solidFill>
                        <a:schemeClr val="tx1"/>
                      </a:solidFill>
                      <a:prstDash val="solid"/>
                      <a:round/>
                      <a:headEnd type="none" w="med" len="med"/>
                      <a:tailEnd type="none" w="med" len="med"/>
                    </a:lnB>
                    <a:lnTlToBr>
                      <a:noFill/>
                    </a:lnTlToBr>
                    <a:lnBlToTr>
                      <a:noFill/>
                    </a:lnBlToTr>
                    <a:noFill/>
                  </a:tcPr>
                </a:tc>
              </a:tr>
              <a:tr h="9286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Bid-all</a:t>
                      </a:r>
                    </a:p>
                  </a:txBody>
                  <a:tcPr horzOverflow="overflow">
                    <a:lnL cap="flat">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25,687 ± 436</a:t>
                      </a:r>
                    </a:p>
                  </a:txBody>
                  <a:tcPr horzOverflow="overflow">
                    <a:lnL w="28575"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14,004 ± 141</a:t>
                      </a:r>
                    </a:p>
                  </a:txBody>
                  <a:tcPr horzOverflow="overflow">
                    <a:lnL>
                      <a:noFill/>
                    </a:lnL>
                    <a:lnR cap="flat">
                      <a:noFill/>
                    </a:lnR>
                    <a:lnT w="28575" cap="flat" cmpd="sng" algn="ctr">
                      <a:solidFill>
                        <a:schemeClr val="tx1"/>
                      </a:solidFill>
                      <a:prstDash val="solid"/>
                      <a:round/>
                      <a:headEnd type="none" w="med" len="med"/>
                      <a:tailEnd type="none" w="med" len="med"/>
                    </a:lnT>
                    <a:lnB>
                      <a:noFill/>
                    </a:lnB>
                    <a:lnTlToBr>
                      <a:noFill/>
                    </a:lnTlToBr>
                    <a:lnBlToTr>
                      <a:noFill/>
                    </a:lnBlToTr>
                    <a:noFill/>
                  </a:tcPr>
                </a:tc>
              </a:tr>
              <a:tr h="9302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Myopic</a:t>
                      </a:r>
                    </a:p>
                  </a:txBody>
                  <a:tcPr horzOverflow="overflow">
                    <a:lnL cap="flat">
                      <a:noFill/>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30,256 ± 437</a:t>
                      </a:r>
                    </a:p>
                  </a:txBody>
                  <a:tcP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15,890 ± 175</a:t>
                      </a:r>
                    </a:p>
                  </a:txBody>
                  <a:tcPr horzOverflow="overflow">
                    <a:lnL>
                      <a:noFill/>
                    </a:lnL>
                    <a:lnR cap="flat">
                      <a:noFill/>
                    </a:lnR>
                    <a:lnT>
                      <a:noFill/>
                    </a:lnT>
                    <a:lnB>
                      <a:noFill/>
                    </a:lnB>
                    <a:lnTlToBr>
                      <a:noFill/>
                    </a:lnTlToBr>
                    <a:lnBlToTr>
                      <a:noFill/>
                    </a:lnBlToTr>
                    <a:noFill/>
                  </a:tcPr>
                </a:tc>
              </a:tr>
              <a:tr h="9286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Deterministic</a:t>
                      </a:r>
                    </a:p>
                  </a:txBody>
                  <a:tcPr horzOverflow="overflow">
                    <a:lnL cap="flat">
                      <a:noFill/>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42,365 ± 581</a:t>
                      </a:r>
                    </a:p>
                  </a:txBody>
                  <a:tcP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22,385 ± 227</a:t>
                      </a:r>
                    </a:p>
                  </a:txBody>
                  <a:tcPr horzOverflow="overflow">
                    <a:lnL>
                      <a:noFill/>
                    </a:lnL>
                    <a:lnR cap="flat">
                      <a:noFill/>
                    </a:lnR>
                    <a:lnT>
                      <a:noFill/>
                    </a:lnT>
                    <a:lnB>
                      <a:noFill/>
                    </a:lnB>
                    <a:lnTlToBr>
                      <a:noFill/>
                    </a:lnTlToBr>
                    <a:lnBlToTr>
                      <a:noFill/>
                    </a:lnBlToTr>
                    <a:noFill/>
                  </a:tcPr>
                </a:tc>
              </a:tr>
              <a:tr h="9302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Stochastic</a:t>
                      </a:r>
                    </a:p>
                  </a:txBody>
                  <a:tcPr horzOverflow="overflow">
                    <a:lnL cap="flat">
                      <a:noFill/>
                    </a:lnL>
                    <a:lnR w="28575" cap="flat" cmpd="sng" algn="ctr">
                      <a:solidFill>
                        <a:schemeClr val="tx1"/>
                      </a:solidFill>
                      <a:prstDash val="solid"/>
                      <a:round/>
                      <a:headEnd type="none" w="med" len="med"/>
                      <a:tailEnd type="none" w="med" len="med"/>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42,237 ± 581</a:t>
                      </a:r>
                    </a:p>
                  </a:txBody>
                  <a:tcPr horzOverflow="overflow">
                    <a:lnL w="28575" cap="flat" cmpd="sng" algn="ctr">
                      <a:solidFill>
                        <a:schemeClr val="tx1"/>
                      </a:solidFill>
                      <a:prstDash val="solid"/>
                      <a:round/>
                      <a:headEnd type="none" w="med" len="med"/>
                      <a:tailEnd type="none" w="med" len="med"/>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22,774 ± 238</a:t>
                      </a:r>
                    </a:p>
                  </a:txBody>
                  <a:tcPr horzOverflow="overflow">
                    <a:lnL>
                      <a:noFill/>
                    </a:lnL>
                    <a:lnR cap="flat">
                      <a:noFill/>
                    </a:lnR>
                    <a:ln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0" y="228600"/>
            <a:ext cx="9144000" cy="1143000"/>
          </a:xfrm>
        </p:spPr>
        <p:txBody>
          <a:bodyPr/>
          <a:lstStyle/>
          <a:p>
            <a:r>
              <a:rPr lang="en-US" dirty="0"/>
              <a:t>Revenue: Bonus </a:t>
            </a:r>
            <a:r>
              <a:rPr lang="en-US" dirty="0" smtClean="0"/>
              <a:t>bids</a:t>
            </a:r>
            <a:endParaRPr lang="en-US" dirty="0"/>
          </a:p>
        </p:txBody>
      </p:sp>
      <p:graphicFrame>
        <p:nvGraphicFramePr>
          <p:cNvPr id="140329" name="Group 41"/>
          <p:cNvGraphicFramePr>
            <a:graphicFrameLocks noGrp="1"/>
          </p:cNvGraphicFramePr>
          <p:nvPr>
            <p:ph idx="1"/>
          </p:nvPr>
        </p:nvGraphicFramePr>
        <p:xfrm>
          <a:off x="609600" y="1757363"/>
          <a:ext cx="8229600" cy="2509838"/>
        </p:xfrm>
        <a:graphic>
          <a:graphicData uri="http://schemas.openxmlformats.org/drawingml/2006/table">
            <a:tbl>
              <a:tblPr/>
              <a:tblGrid>
                <a:gridCol w="2136775"/>
                <a:gridCol w="3349625"/>
                <a:gridCol w="2743200"/>
              </a:tblGrid>
              <a:tr h="4953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Method</a:t>
                      </a:r>
                    </a:p>
                  </a:txBody>
                  <a:tcPr horzOverflow="overflow">
                    <a:lnL cap="flat">
                      <a:noFill/>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Unimodal supply</a:t>
                      </a:r>
                    </a:p>
                  </a:txBody>
                  <a:tcPr horzOverflow="overflow">
                    <a:lnL w="28575" cap="flat" cmpd="sng" algn="ctr">
                      <a:solidFill>
                        <a:schemeClr val="tx1"/>
                      </a:solidFill>
                      <a:prstDash val="solid"/>
                      <a:round/>
                      <a:headEnd type="none" w="med" len="med"/>
                      <a:tailEnd type="none" w="med" len="med"/>
                    </a:lnL>
                    <a:lnR>
                      <a:noFill/>
                    </a:lnR>
                    <a:lnT cap="fla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Bimodal supply</a:t>
                      </a:r>
                    </a:p>
                  </a:txBody>
                  <a:tcPr horzOverflow="overflow">
                    <a:lnL>
                      <a:noFill/>
                    </a:lnL>
                    <a:lnR cap="flat">
                      <a:noFill/>
                    </a:lnR>
                    <a:lnT cap="flat">
                      <a:noFill/>
                    </a:lnT>
                    <a:lnB w="28575" cap="flat" cmpd="sng" algn="ctr">
                      <a:solidFill>
                        <a:schemeClr val="tx1"/>
                      </a:solidFill>
                      <a:prstDash val="solid"/>
                      <a:round/>
                      <a:headEnd type="none" w="med" len="med"/>
                      <a:tailEnd type="none" w="med" len="med"/>
                    </a:lnB>
                    <a:lnTlToBr>
                      <a:noFill/>
                    </a:lnTlToBr>
                    <a:lnBlToTr>
                      <a:noFill/>
                    </a:lnBlToTr>
                    <a:noFill/>
                  </a:tcPr>
                </a:tc>
              </a:tr>
              <a:tr h="1006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Deterministic</a:t>
                      </a:r>
                    </a:p>
                  </a:txBody>
                  <a:tcPr horzOverflow="overflow">
                    <a:lnL cap="flat">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100,266 ± 3,555</a:t>
                      </a:r>
                    </a:p>
                  </a:txBody>
                  <a:tcPr horzOverflow="overflow">
                    <a:lnL w="28575"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55,901 ± 1,887</a:t>
                      </a:r>
                    </a:p>
                  </a:txBody>
                  <a:tcPr horzOverflow="overflow">
                    <a:lnL>
                      <a:noFill/>
                    </a:lnL>
                    <a:lnR cap="flat">
                      <a:noFill/>
                    </a:lnR>
                    <a:lnT w="28575" cap="flat" cmpd="sng" algn="ctr">
                      <a:solidFill>
                        <a:schemeClr val="tx1"/>
                      </a:solidFill>
                      <a:prstDash val="solid"/>
                      <a:round/>
                      <a:headEnd type="none" w="med" len="med"/>
                      <a:tailEnd type="none" w="med" len="med"/>
                    </a:lnT>
                    <a:lnB>
                      <a:noFill/>
                    </a:lnB>
                    <a:lnTlToBr>
                      <a:noFill/>
                    </a:lnTlToBr>
                    <a:lnBlToTr>
                      <a:noFill/>
                    </a:lnBlToTr>
                    <a:noFill/>
                  </a:tcPr>
                </a:tc>
              </a:tr>
              <a:tr h="10080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Stochastic</a:t>
                      </a:r>
                    </a:p>
                  </a:txBody>
                  <a:tcPr horzOverflow="overflow">
                    <a:lnL cap="flat">
                      <a:noFill/>
                    </a:lnL>
                    <a:lnR w="28575" cap="flat" cmpd="sng" algn="ctr">
                      <a:solidFill>
                        <a:schemeClr val="tx1"/>
                      </a:solidFill>
                      <a:prstDash val="solid"/>
                      <a:round/>
                      <a:headEnd type="none" w="med" len="med"/>
                      <a:tailEnd type="none" w="med" len="med"/>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149,423 ± 3,204</a:t>
                      </a:r>
                    </a:p>
                  </a:txBody>
                  <a:tcPr horzOverflow="overflow">
                    <a:lnL w="28575" cap="flat" cmpd="sng" algn="ctr">
                      <a:solidFill>
                        <a:schemeClr val="tx1"/>
                      </a:solidFill>
                      <a:prstDash val="solid"/>
                      <a:round/>
                      <a:headEnd type="none" w="med" len="med"/>
                      <a:tailEnd type="none" w="med" len="med"/>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smtClean="0">
                        <a:ln>
                          <a:noFill/>
                        </a:ln>
                        <a:solidFill>
                          <a:schemeClr val="tx1"/>
                        </a:solidFill>
                        <a:effectLst/>
                        <a:latin typeface="Trebuchet MS"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smtClean="0">
                          <a:ln>
                            <a:noFill/>
                          </a:ln>
                          <a:solidFill>
                            <a:schemeClr val="tx1"/>
                          </a:solidFill>
                          <a:effectLst/>
                          <a:latin typeface="Trebuchet MS" pitchFamily="34" charset="0"/>
                        </a:rPr>
                        <a:t>65,065 ± 2,356</a:t>
                      </a:r>
                    </a:p>
                  </a:txBody>
                  <a:tcPr horzOverflow="overflow">
                    <a:lnL>
                      <a:noFill/>
                    </a:lnL>
                    <a:lnR cap="flat">
                      <a:noFill/>
                    </a:lnR>
                    <a:lnT>
                      <a:noFill/>
                    </a:lnT>
                    <a:lnB cap="flat">
                      <a:noFill/>
                    </a:lnB>
                    <a:lnTlToBr>
                      <a:noFill/>
                    </a:lnTlToBr>
                    <a:lnBlToTr>
                      <a:noFill/>
                    </a:lnBlToTr>
                    <a:noFill/>
                  </a:tcPr>
                </a:tc>
              </a:tr>
            </a:tbl>
          </a:graphicData>
        </a:graphic>
      </p:graphicFrame>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533400"/>
          </a:xfrm>
        </p:spPr>
        <p:txBody>
          <a:bodyPr/>
          <a:lstStyle/>
          <a:p>
            <a:r>
              <a:rPr lang="en-US" sz="2800" dirty="0" smtClean="0"/>
              <a:t>Conclusions &amp; future research</a:t>
            </a:r>
            <a:endParaRPr lang="en-US" sz="2800" dirty="0"/>
          </a:p>
        </p:txBody>
      </p:sp>
      <p:sp>
        <p:nvSpPr>
          <p:cNvPr id="3" name="Content Placeholder 2"/>
          <p:cNvSpPr>
            <a:spLocks noGrp="1"/>
          </p:cNvSpPr>
          <p:nvPr>
            <p:ph idx="1"/>
          </p:nvPr>
        </p:nvSpPr>
        <p:spPr>
          <a:xfrm>
            <a:off x="304800" y="457200"/>
            <a:ext cx="8686800" cy="5135563"/>
          </a:xfrm>
        </p:spPr>
        <p:txBody>
          <a:bodyPr>
            <a:noAutofit/>
          </a:bodyPr>
          <a:lstStyle/>
          <a:p>
            <a:r>
              <a:rPr lang="en-US" sz="1800" dirty="0" smtClean="0"/>
              <a:t>Expressive mechanisms are practical &amp; provide huge benefits</a:t>
            </a:r>
          </a:p>
          <a:p>
            <a:r>
              <a:rPr lang="en-US" sz="1800" dirty="0" smtClean="0"/>
              <a:t>Needed to develop natural concise expressiveness forms</a:t>
            </a:r>
          </a:p>
          <a:p>
            <a:pPr lvl="1"/>
            <a:r>
              <a:rPr lang="en-US" sz="1600" dirty="0" smtClean="0"/>
              <a:t>Prior academic bidding languages not usable</a:t>
            </a:r>
          </a:p>
          <a:p>
            <a:r>
              <a:rPr lang="en-US" sz="1800" dirty="0" smtClean="0"/>
              <a:t>For efficiency, can add </a:t>
            </a:r>
            <a:r>
              <a:rPr lang="en-US" sz="1800" i="1" dirty="0" smtClean="0"/>
              <a:t>any</a:t>
            </a:r>
            <a:r>
              <a:rPr lang="en-US" sz="1800" dirty="0" smtClean="0"/>
              <a:t> expressiveness forms</a:t>
            </a:r>
          </a:p>
          <a:p>
            <a:pPr lvl="1"/>
            <a:r>
              <a:rPr lang="en-US" sz="1600" dirty="0" smtClean="0"/>
              <a:t>Will help &amp; can help an arbitrary amount;  Bound can be met in BNE</a:t>
            </a:r>
          </a:p>
          <a:p>
            <a:r>
              <a:rPr lang="en-US" sz="1800" dirty="0" smtClean="0"/>
              <a:t>Uncertainty about others =&gt; need more expressiveness</a:t>
            </a:r>
          </a:p>
          <a:p>
            <a:pPr lvl="1"/>
            <a:r>
              <a:rPr lang="en-US" sz="1600" dirty="0" smtClean="0"/>
              <a:t>Unlike in work solely on dominant-strategy mechanisms </a:t>
            </a:r>
            <a:r>
              <a:rPr lang="en-US" sz="1600" dirty="0" smtClean="0">
                <a:solidFill>
                  <a:schemeClr val="accent4">
                    <a:lumMod val="50000"/>
                  </a:schemeClr>
                </a:solidFill>
              </a:rPr>
              <a:t>[Ronen 01]</a:t>
            </a:r>
            <a:r>
              <a:rPr lang="en-US" sz="1600" dirty="0" smtClean="0"/>
              <a:t>, </a:t>
            </a:r>
            <a:r>
              <a:rPr lang="en-US" sz="1600" dirty="0" smtClean="0">
                <a:solidFill>
                  <a:schemeClr val="accent4">
                    <a:lumMod val="50000"/>
                  </a:schemeClr>
                </a:solidFill>
              </a:rPr>
              <a:t>[</a:t>
            </a:r>
            <a:r>
              <a:rPr lang="en-US" sz="1600" dirty="0" err="1" smtClean="0">
                <a:solidFill>
                  <a:schemeClr val="accent4">
                    <a:lumMod val="50000"/>
                  </a:schemeClr>
                </a:solidFill>
              </a:rPr>
              <a:t>Holzman</a:t>
            </a:r>
            <a:r>
              <a:rPr lang="en-US" sz="1600" dirty="0" smtClean="0">
                <a:solidFill>
                  <a:schemeClr val="accent4">
                    <a:lumMod val="50000"/>
                  </a:schemeClr>
                </a:solidFill>
              </a:rPr>
              <a:t> </a:t>
            </a:r>
            <a:r>
              <a:rPr lang="en-US" sz="1600" i="1" dirty="0" smtClean="0">
                <a:solidFill>
                  <a:schemeClr val="accent4">
                    <a:lumMod val="50000"/>
                  </a:schemeClr>
                </a:solidFill>
              </a:rPr>
              <a:t>et al. </a:t>
            </a:r>
            <a:r>
              <a:rPr lang="en-US" sz="1600" dirty="0" smtClean="0">
                <a:solidFill>
                  <a:schemeClr val="accent4">
                    <a:lumMod val="50000"/>
                  </a:schemeClr>
                </a:solidFill>
              </a:rPr>
              <a:t>04]</a:t>
            </a:r>
            <a:r>
              <a:rPr lang="en-US" sz="1600" dirty="0" smtClean="0"/>
              <a:t>,</a:t>
            </a:r>
            <a:r>
              <a:rPr lang="en-US" sz="1600" dirty="0" smtClean="0">
                <a:solidFill>
                  <a:schemeClr val="accent4"/>
                </a:solidFill>
              </a:rPr>
              <a:t> </a:t>
            </a:r>
            <a:r>
              <a:rPr lang="en-US" sz="1600" dirty="0" smtClean="0">
                <a:solidFill>
                  <a:schemeClr val="accent4">
                    <a:lumMod val="50000"/>
                  </a:schemeClr>
                </a:solidFill>
              </a:rPr>
              <a:t>[Blumrosen &amp; Feldman 06]</a:t>
            </a:r>
            <a:r>
              <a:rPr lang="en-US" sz="1600" dirty="0" smtClean="0"/>
              <a:t> </a:t>
            </a:r>
          </a:p>
          <a:p>
            <a:r>
              <a:rPr lang="en-US" sz="1800" dirty="0" smtClean="0"/>
              <a:t>Sponsored search</a:t>
            </a:r>
          </a:p>
          <a:p>
            <a:pPr lvl="1"/>
            <a:r>
              <a:rPr lang="en-US" sz="1600" dirty="0" smtClean="0"/>
              <a:t>GSP seems to run at a large inefficiency</a:t>
            </a:r>
          </a:p>
          <a:p>
            <a:pPr lvl="1"/>
            <a:r>
              <a:rPr lang="en-US" sz="1600" dirty="0" smtClean="0"/>
              <a:t>Most of it fixable by our “premium mechanism” </a:t>
            </a:r>
          </a:p>
          <a:p>
            <a:r>
              <a:rPr lang="en-US" sz="1800" dirty="0" smtClean="0"/>
              <a:t>Expressive (banner) ad auctions that span time</a:t>
            </a:r>
          </a:p>
          <a:p>
            <a:pPr lvl="1"/>
            <a:r>
              <a:rPr lang="en-US" sz="1600" dirty="0" smtClean="0"/>
              <a:t>Optimize-and-dispatch framework</a:t>
            </a:r>
          </a:p>
          <a:p>
            <a:pPr lvl="1"/>
            <a:r>
              <a:rPr lang="en-US" sz="1600" dirty="0" smtClean="0"/>
              <a:t>Channel aggregation</a:t>
            </a:r>
          </a:p>
          <a:p>
            <a:pPr lvl="1"/>
            <a:r>
              <a:rPr lang="en-US" sz="1600" dirty="0" smtClean="0"/>
              <a:t>Deterministic optimization with re-optimization</a:t>
            </a:r>
          </a:p>
          <a:p>
            <a:pPr lvl="1"/>
            <a:r>
              <a:rPr lang="en-US" sz="1600" dirty="0" smtClean="0"/>
              <a:t>Online sample-based optimization – extended to continuous action space</a:t>
            </a:r>
          </a:p>
          <a:p>
            <a:pPr lvl="1"/>
            <a:r>
              <a:rPr lang="en-US" sz="1600" dirty="0" smtClean="0"/>
              <a:t>Optimization provides significant benefits, even with no added expressiveness</a:t>
            </a:r>
          </a:p>
          <a:p>
            <a:pPr lvl="1"/>
            <a:r>
              <a:rPr lang="en-US" sz="1600" dirty="0" smtClean="0"/>
              <a:t>Stochastic especially beneficial with non-linear preferences</a:t>
            </a:r>
          </a:p>
          <a:p>
            <a:r>
              <a:rPr lang="en-US" sz="1800" dirty="0" smtClean="0"/>
              <a:t>Most helpful expressiveness forms for other apps?</a:t>
            </a:r>
          </a:p>
          <a:p>
            <a:pPr lvl="1"/>
            <a:r>
              <a:rPr lang="en-US" sz="1600" dirty="0" smtClean="0"/>
              <a:t>Agents’ preferences as input, our methodology can be used to evaluate different mechanisms</a:t>
            </a:r>
          </a:p>
          <a:p>
            <a:pPr lvl="1"/>
            <a:r>
              <a:rPr lang="en-US" sz="1600" dirty="0" smtClean="0"/>
              <a:t>Psychological burden: expressing more vs. expressing strategically (e.g., chopsticks)</a:t>
            </a:r>
            <a:endParaRPr lang="en-US" sz="1600" dirty="0"/>
          </a:p>
        </p:txBody>
      </p:sp>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Rectangle 3"/>
          <p:cNvSpPr>
            <a:spLocks noGrp="1" noChangeArrowheads="1"/>
          </p:cNvSpPr>
          <p:nvPr>
            <p:ph type="title"/>
          </p:nvPr>
        </p:nvSpPr>
        <p:spPr>
          <a:xfrm>
            <a:off x="0" y="76200"/>
            <a:ext cx="9144000" cy="1143000"/>
          </a:xfrm>
        </p:spPr>
        <p:txBody>
          <a:bodyPr>
            <a:normAutofit/>
          </a:bodyPr>
          <a:lstStyle/>
          <a:p>
            <a:r>
              <a:rPr lang="en-US" b="1" dirty="0"/>
              <a:t>Benefits of expressive bidding</a:t>
            </a:r>
          </a:p>
        </p:txBody>
      </p:sp>
      <p:sp>
        <p:nvSpPr>
          <p:cNvPr id="54276" name="Rectangle 4"/>
          <p:cNvSpPr>
            <a:spLocks noGrp="1" noChangeArrowheads="1"/>
          </p:cNvSpPr>
          <p:nvPr>
            <p:ph type="body" sz="half" idx="1"/>
          </p:nvPr>
        </p:nvSpPr>
        <p:spPr>
          <a:xfrm>
            <a:off x="228600" y="1454150"/>
            <a:ext cx="8686800" cy="4641850"/>
          </a:xfrm>
        </p:spPr>
        <p:txBody>
          <a:bodyPr>
            <a:normAutofit fontScale="92500" lnSpcReduction="10000"/>
          </a:bodyPr>
          <a:lstStyle/>
          <a:p>
            <a:pPr marL="381000" indent="-381000">
              <a:lnSpc>
                <a:spcPct val="90000"/>
              </a:lnSpc>
              <a:buNone/>
            </a:pPr>
            <a:r>
              <a:rPr lang="en-US" b="1" dirty="0"/>
              <a:t>Pareto improvement in allocation</a:t>
            </a:r>
          </a:p>
          <a:p>
            <a:pPr marL="346075" lvl="2" indent="-342900">
              <a:lnSpc>
                <a:spcPct val="90000"/>
              </a:lnSpc>
              <a:spcBef>
                <a:spcPct val="80000"/>
              </a:spcBef>
              <a:buFontTx/>
              <a:buAutoNum type="arabicPeriod"/>
            </a:pPr>
            <a:r>
              <a:rPr lang="en-US" b="1" dirty="0"/>
              <a:t>Finer-grained matching of supply and demand (</a:t>
            </a:r>
            <a:r>
              <a:rPr lang="en-US" b="1" dirty="0">
                <a:sym typeface="Math1" pitchFamily="2" charset="2"/>
              </a:rPr>
              <a:t>e.g. less empty driving)</a:t>
            </a:r>
            <a:endParaRPr lang="en-US" b="1" dirty="0"/>
          </a:p>
          <a:p>
            <a:pPr marL="346075" lvl="2" indent="-342900">
              <a:lnSpc>
                <a:spcPct val="90000"/>
              </a:lnSpc>
              <a:spcBef>
                <a:spcPct val="80000"/>
              </a:spcBef>
              <a:buFontTx/>
              <a:buAutoNum type="arabicPeriod"/>
            </a:pPr>
            <a:r>
              <a:rPr lang="en-US" b="1" dirty="0"/>
              <a:t>Exposure problems removed </a:t>
            </a:r>
            <a:r>
              <a:rPr lang="en-US" b="1" dirty="0" smtClean="0">
                <a:sym typeface="Math1" pitchFamily="2" charset="2"/>
              </a:rPr>
              <a:t>=&gt; </a:t>
            </a:r>
            <a:r>
              <a:rPr lang="en-US" b="1" dirty="0">
                <a:sym typeface="Math1" pitchFamily="2" charset="2"/>
              </a:rPr>
              <a:t>better allocation &amp; lower cost</a:t>
            </a:r>
          </a:p>
          <a:p>
            <a:pPr marL="346075" lvl="2" indent="-342900">
              <a:lnSpc>
                <a:spcPct val="90000"/>
              </a:lnSpc>
              <a:spcBef>
                <a:spcPct val="80000"/>
              </a:spcBef>
              <a:buFontTx/>
              <a:buAutoNum type="arabicPeriod"/>
            </a:pPr>
            <a:r>
              <a:rPr lang="en-US" b="1" dirty="0">
                <a:sym typeface="Math1" pitchFamily="2" charset="2"/>
              </a:rPr>
              <a:t>Capacity constraints </a:t>
            </a:r>
            <a:r>
              <a:rPr lang="en-US" b="1" dirty="0" smtClean="0">
                <a:sym typeface="Math1" pitchFamily="2" charset="2"/>
              </a:rPr>
              <a:t>=&gt; </a:t>
            </a:r>
            <a:r>
              <a:rPr lang="en-US" b="1" dirty="0">
                <a:sym typeface="Math1" pitchFamily="2" charset="2"/>
              </a:rPr>
              <a:t>suppliers can bid on everything</a:t>
            </a:r>
          </a:p>
          <a:p>
            <a:pPr marL="346075" lvl="2" indent="-342900">
              <a:lnSpc>
                <a:spcPct val="90000"/>
              </a:lnSpc>
              <a:spcBef>
                <a:spcPct val="80000"/>
              </a:spcBef>
              <a:buFontTx/>
              <a:buAutoNum type="arabicPeriod"/>
            </a:pPr>
            <a:r>
              <a:rPr lang="en-US" b="1" dirty="0">
                <a:sym typeface="Math1" pitchFamily="2" charset="2"/>
              </a:rPr>
              <a:t>No need to pre-bundle </a:t>
            </a:r>
            <a:r>
              <a:rPr lang="en-US" b="1" dirty="0" smtClean="0">
                <a:sym typeface="Math1" pitchFamily="2" charset="2"/>
              </a:rPr>
              <a:t>=&gt; </a:t>
            </a:r>
            <a:r>
              <a:rPr lang="en-US" b="1" dirty="0">
                <a:sym typeface="Math1" pitchFamily="2" charset="2"/>
              </a:rPr>
              <a:t>better bundling &amp; less effort</a:t>
            </a:r>
          </a:p>
          <a:p>
            <a:pPr marL="346075" lvl="2" indent="-342900">
              <a:lnSpc>
                <a:spcPct val="90000"/>
              </a:lnSpc>
              <a:spcBef>
                <a:spcPct val="80000"/>
              </a:spcBef>
              <a:buFontTx/>
              <a:buAutoNum type="arabicPeriod"/>
            </a:pPr>
            <a:r>
              <a:rPr lang="en-US" b="1" dirty="0">
                <a:sym typeface="Math1" pitchFamily="2" charset="2"/>
              </a:rPr>
              <a:t>Fosters creativity and innovation by suppliers</a:t>
            </a:r>
          </a:p>
          <a:p>
            <a:pPr marL="346075" lvl="2" indent="-342900">
              <a:lnSpc>
                <a:spcPct val="90000"/>
              </a:lnSpc>
              <a:spcBef>
                <a:spcPct val="80000"/>
              </a:spcBef>
              <a:buFontTx/>
              <a:buAutoNum type="arabicPeriod"/>
            </a:pPr>
            <a:r>
              <a:rPr lang="en-US" b="1" dirty="0">
                <a:sym typeface="Math1" pitchFamily="2" charset="2"/>
              </a:rPr>
              <a:t>Collaborative bids</a:t>
            </a:r>
          </a:p>
          <a:p>
            <a:pPr marL="381000" indent="-381000">
              <a:lnSpc>
                <a:spcPct val="90000"/>
              </a:lnSpc>
            </a:pPr>
            <a:endParaRPr lang="en-US" b="1" dirty="0">
              <a:sym typeface="Math1" pitchFamily="2" charset="2"/>
            </a:endParaRPr>
          </a:p>
          <a:p>
            <a:pPr marL="381000" indent="-381000">
              <a:lnSpc>
                <a:spcPct val="90000"/>
              </a:lnSpc>
              <a:buNone/>
            </a:pPr>
            <a:r>
              <a:rPr lang="en-US" b="1" dirty="0" smtClean="0">
                <a:sym typeface="Math1" pitchFamily="2" charset="2"/>
              </a:rPr>
              <a:t>=&gt; </a:t>
            </a:r>
            <a:r>
              <a:rPr lang="en-US" b="1" dirty="0">
                <a:sym typeface="Math1" pitchFamily="2" charset="2"/>
              </a:rPr>
              <a:t>lower prices </a:t>
            </a:r>
            <a:r>
              <a:rPr lang="en-US" b="1" dirty="0">
                <a:solidFill>
                  <a:srgbClr val="009900"/>
                </a:solidFill>
                <a:sym typeface="Math1" pitchFamily="2" charset="2"/>
              </a:rPr>
              <a:t>and</a:t>
            </a:r>
            <a:r>
              <a:rPr lang="en-US" b="1" dirty="0">
                <a:sym typeface="Math1" pitchFamily="2" charset="2"/>
              </a:rPr>
              <a:t> </a:t>
            </a:r>
            <a:r>
              <a:rPr lang="en-US" b="1" dirty="0" smtClean="0">
                <a:sym typeface="Math1" pitchFamily="2" charset="2"/>
              </a:rPr>
              <a:t>better </a:t>
            </a:r>
            <a:r>
              <a:rPr lang="en-US" b="1" dirty="0">
                <a:sym typeface="Math1" pitchFamily="2" charset="2"/>
              </a:rPr>
              <a:t>supplier relationships</a:t>
            </a: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27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427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427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427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4276">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4276">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427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57200" y="2408237"/>
            <a:ext cx="8305800" cy="3657600"/>
          </a:xfrm>
          <a:prstGeom prst="rect">
            <a:avLst/>
          </a:prstGeom>
          <a:solidFill>
            <a:schemeClr val="accent3">
              <a:lumMod val="20000"/>
              <a:lumOff val="80000"/>
            </a:schemeClr>
          </a:solidFill>
          <a:ln>
            <a:solidFill>
              <a:schemeClr val="accent3">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52400" y="228600"/>
            <a:ext cx="8839200" cy="1143000"/>
          </a:xfrm>
        </p:spPr>
        <p:txBody>
          <a:bodyPr>
            <a:normAutofit fontScale="90000"/>
          </a:bodyPr>
          <a:lstStyle/>
          <a:p>
            <a:r>
              <a:rPr lang="en-US" b="1" dirty="0" smtClean="0"/>
              <a:t>Academic bidding languages unusable (in this application)</a:t>
            </a:r>
            <a:endParaRPr lang="en-US" b="1" dirty="0"/>
          </a:p>
        </p:txBody>
      </p:sp>
      <p:sp>
        <p:nvSpPr>
          <p:cNvPr id="3" name="Text Placeholder 2"/>
          <p:cNvSpPr>
            <a:spLocks noGrp="1"/>
          </p:cNvSpPr>
          <p:nvPr>
            <p:ph type="body" sz="half" idx="1"/>
          </p:nvPr>
        </p:nvSpPr>
        <p:spPr>
          <a:xfrm>
            <a:off x="457200" y="1798637"/>
            <a:ext cx="6400800" cy="4525963"/>
          </a:xfrm>
        </p:spPr>
        <p:txBody>
          <a:bodyPr>
            <a:normAutofit/>
          </a:bodyPr>
          <a:lstStyle/>
          <a:p>
            <a:r>
              <a:rPr lang="en-US" dirty="0" smtClean="0"/>
              <a:t>OR </a:t>
            </a:r>
            <a:r>
              <a:rPr lang="en-US" dirty="0" smtClean="0">
                <a:solidFill>
                  <a:srgbClr val="7030A0"/>
                </a:solidFill>
              </a:rPr>
              <a:t>[S. 99]</a:t>
            </a:r>
          </a:p>
          <a:p>
            <a:r>
              <a:rPr lang="en-US" dirty="0" smtClean="0"/>
              <a:t>XOR </a:t>
            </a:r>
            <a:r>
              <a:rPr lang="en-US" dirty="0" smtClean="0">
                <a:solidFill>
                  <a:srgbClr val="7030A0"/>
                </a:solidFill>
              </a:rPr>
              <a:t>[S. 99]</a:t>
            </a:r>
          </a:p>
          <a:p>
            <a:r>
              <a:rPr lang="en-US" dirty="0" smtClean="0"/>
              <a:t>OR-of-XORs </a:t>
            </a:r>
            <a:r>
              <a:rPr lang="en-US" dirty="0" smtClean="0">
                <a:solidFill>
                  <a:srgbClr val="7030A0"/>
                </a:solidFill>
              </a:rPr>
              <a:t>[S. 99]</a:t>
            </a:r>
          </a:p>
          <a:p>
            <a:r>
              <a:rPr lang="en-US" dirty="0" smtClean="0"/>
              <a:t>XOR-of-ORs </a:t>
            </a:r>
            <a:r>
              <a:rPr lang="en-US" dirty="0" smtClean="0">
                <a:solidFill>
                  <a:srgbClr val="7030A0"/>
                </a:solidFill>
              </a:rPr>
              <a:t>[Nisan 00]</a:t>
            </a:r>
          </a:p>
          <a:p>
            <a:r>
              <a:rPr lang="en-US" dirty="0" smtClean="0"/>
              <a:t>OR* </a:t>
            </a:r>
            <a:r>
              <a:rPr lang="en-US" dirty="0" smtClean="0">
                <a:solidFill>
                  <a:srgbClr val="7030A0"/>
                </a:solidFill>
              </a:rPr>
              <a:t>[Fujishima et al. 99, Nisan 00]</a:t>
            </a:r>
          </a:p>
          <a:p>
            <a:r>
              <a:rPr lang="en-US" dirty="0" smtClean="0"/>
              <a:t>Recursive logical bidding languages </a:t>
            </a:r>
            <a:r>
              <a:rPr lang="en-US" dirty="0" smtClean="0">
                <a:solidFill>
                  <a:srgbClr val="7030A0"/>
                </a:solidFill>
              </a:rPr>
              <a:t>[Boutilier &amp; Hoos 01]</a:t>
            </a:r>
            <a:endParaRPr lang="en-US" dirty="0">
              <a:solidFill>
                <a:srgbClr val="7030A0"/>
              </a:solidFill>
            </a:endParaRPr>
          </a:p>
        </p:txBody>
      </p:sp>
      <p:sp>
        <p:nvSpPr>
          <p:cNvPr id="6" name="TextBox 5"/>
          <p:cNvSpPr txBox="1"/>
          <p:nvPr/>
        </p:nvSpPr>
        <p:spPr>
          <a:xfrm>
            <a:off x="6324600" y="2408237"/>
            <a:ext cx="914400" cy="685800"/>
          </a:xfrm>
          <a:prstGeom prst="rect">
            <a:avLst/>
          </a:prstGeom>
          <a:noFill/>
        </p:spPr>
        <p:txBody>
          <a:bodyPr wrap="none" rtlCol="0" anchor="ctr" anchorCtr="0">
            <a:noAutofit/>
          </a:bodyPr>
          <a:lstStyle/>
          <a:p>
            <a:pPr algn="ctr"/>
            <a:r>
              <a:rPr lang="en-US" sz="4400" dirty="0" smtClean="0">
                <a:solidFill>
                  <a:schemeClr val="accent3">
                    <a:lumMod val="75000"/>
                  </a:schemeClr>
                </a:solidFill>
              </a:rPr>
              <a:t>Fully expressive</a:t>
            </a:r>
          </a:p>
        </p:txBody>
      </p:sp>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152400" y="228600"/>
            <a:ext cx="8915400" cy="1143000"/>
          </a:xfrm>
        </p:spPr>
        <p:txBody>
          <a:bodyPr>
            <a:normAutofit/>
          </a:bodyPr>
          <a:lstStyle/>
          <a:p>
            <a:r>
              <a:rPr lang="en-US" b="1" dirty="0"/>
              <a:t>Expressive allocation evaluation</a:t>
            </a:r>
          </a:p>
        </p:txBody>
      </p:sp>
      <p:sp>
        <p:nvSpPr>
          <p:cNvPr id="56323" name="Rectangle 3"/>
          <p:cNvSpPr>
            <a:spLocks noGrp="1" noChangeArrowheads="1"/>
          </p:cNvSpPr>
          <p:nvPr>
            <p:ph type="body" sz="half" idx="1"/>
          </p:nvPr>
        </p:nvSpPr>
        <p:spPr>
          <a:xfrm>
            <a:off x="152400" y="1546225"/>
            <a:ext cx="8915400" cy="3254375"/>
          </a:xfrm>
        </p:spPr>
        <p:txBody>
          <a:bodyPr>
            <a:noAutofit/>
          </a:bodyPr>
          <a:lstStyle/>
          <a:p>
            <a:r>
              <a:rPr lang="en-US" sz="2800" b="1" dirty="0"/>
              <a:t>Side constraints</a:t>
            </a:r>
          </a:p>
          <a:p>
            <a:pPr lvl="1"/>
            <a:r>
              <a:rPr lang="en-US" sz="2400" b="1" dirty="0"/>
              <a:t>Counting constraints</a:t>
            </a:r>
          </a:p>
          <a:p>
            <a:pPr lvl="1"/>
            <a:r>
              <a:rPr lang="en-US" sz="2400" b="1" dirty="0"/>
              <a:t>Cost constraints</a:t>
            </a:r>
          </a:p>
          <a:p>
            <a:pPr lvl="1"/>
            <a:r>
              <a:rPr lang="en-US" sz="2400" b="1" dirty="0"/>
              <a:t>Unit constraints</a:t>
            </a:r>
          </a:p>
          <a:p>
            <a:pPr lvl="1"/>
            <a:r>
              <a:rPr lang="en-US" sz="2400" b="1" dirty="0"/>
              <a:t>Mixture constraints</a:t>
            </a:r>
          </a:p>
          <a:p>
            <a:pPr lvl="1"/>
            <a:r>
              <a:rPr lang="en-US" sz="2400" b="1" dirty="0" smtClean="0"/>
              <a:t>…</a:t>
            </a:r>
            <a:endParaRPr lang="en-US" sz="2400" b="1" dirty="0"/>
          </a:p>
          <a:p>
            <a:endParaRPr lang="en-US" sz="2800" b="1" dirty="0"/>
          </a:p>
          <a:p>
            <a:r>
              <a:rPr lang="en-US" sz="2800" b="1" dirty="0"/>
              <a:t>Expressions of how to evaluate bidder and bid attributes</a:t>
            </a:r>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632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632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632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632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32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632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632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152400" y="76200"/>
            <a:ext cx="8915400" cy="1147763"/>
          </a:xfrm>
        </p:spPr>
        <p:txBody>
          <a:bodyPr>
            <a:noAutofit/>
          </a:bodyPr>
          <a:lstStyle/>
          <a:p>
            <a:pPr algn="l"/>
            <a:r>
              <a:rPr lang="en-US" sz="3600" b="1" dirty="0"/>
              <a:t>Example of </a:t>
            </a:r>
            <a:r>
              <a:rPr lang="en-US" sz="3600" b="1" dirty="0" smtClean="0"/>
              <a:t>expressive </a:t>
            </a:r>
            <a:r>
              <a:rPr lang="en-US" sz="3600" b="1" dirty="0"/>
              <a:t>allocation evaluation</a:t>
            </a:r>
          </a:p>
        </p:txBody>
      </p:sp>
      <p:pic>
        <p:nvPicPr>
          <p:cNvPr id="58372" name="Picture 4" descr="scenario"/>
          <p:cNvPicPr>
            <a:picLocks noGrp="1" noChangeAspect="1" noChangeArrowheads="1"/>
          </p:cNvPicPr>
          <p:nvPr>
            <p:ph sz="half" idx="1"/>
          </p:nvPr>
        </p:nvPicPr>
        <p:blipFill>
          <a:blip r:embed="rId4"/>
          <a:srcRect/>
          <a:stretch>
            <a:fillRect/>
          </a:stretch>
        </p:blipFill>
        <p:spPr>
          <a:xfrm>
            <a:off x="123825" y="1144588"/>
            <a:ext cx="9020175" cy="4976812"/>
          </a:xfrm>
          <a:noFill/>
          <a:ln/>
        </p:spPr>
      </p:pic>
      <p:sp>
        <p:nvSpPr>
          <p:cNvPr id="58373" name="AutoShape 5"/>
          <p:cNvSpPr>
            <a:spLocks noChangeArrowheads="1"/>
          </p:cNvSpPr>
          <p:nvPr/>
        </p:nvSpPr>
        <p:spPr bwMode="auto">
          <a:xfrm>
            <a:off x="0" y="2190750"/>
            <a:ext cx="333375" cy="409575"/>
          </a:xfrm>
          <a:prstGeom prst="rightArrow">
            <a:avLst>
              <a:gd name="adj1" fmla="val 50000"/>
              <a:gd name="adj2" fmla="val 25000"/>
            </a:avLst>
          </a:prstGeom>
          <a:solidFill>
            <a:srgbClr val="CC3300"/>
          </a:solidFill>
          <a:ln w="9525" algn="ctr">
            <a:noFill/>
            <a:miter lim="800000"/>
            <a:headEnd/>
            <a:tailEnd/>
          </a:ln>
          <a:effectLst/>
        </p:spPr>
        <p:txBody>
          <a:bodyPr wrap="none" anchor="ctr"/>
          <a:lstStyle/>
          <a:p>
            <a:endParaRPr lang="en-US"/>
          </a:p>
        </p:txBody>
      </p:sp>
      <p:sp>
        <p:nvSpPr>
          <p:cNvPr id="58374" name="AutoShape 6"/>
          <p:cNvSpPr>
            <a:spLocks noChangeArrowheads="1"/>
          </p:cNvSpPr>
          <p:nvPr/>
        </p:nvSpPr>
        <p:spPr bwMode="auto">
          <a:xfrm>
            <a:off x="0" y="3095625"/>
            <a:ext cx="333375" cy="409575"/>
          </a:xfrm>
          <a:prstGeom prst="rightArrow">
            <a:avLst>
              <a:gd name="adj1" fmla="val 50000"/>
              <a:gd name="adj2" fmla="val 25000"/>
            </a:avLst>
          </a:prstGeom>
          <a:solidFill>
            <a:srgbClr val="CC3300"/>
          </a:solidFill>
          <a:ln w="9525" algn="ctr">
            <a:noFill/>
            <a:miter lim="800000"/>
            <a:headEnd/>
            <a:tailEnd/>
          </a:ln>
          <a:effectLst/>
        </p:spPr>
        <p:txBody>
          <a:bodyPr wrap="none" anchor="ctr"/>
          <a:lstStyle/>
          <a:p>
            <a:endParaRPr lang="en-US"/>
          </a:p>
        </p:txBody>
      </p:sp>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37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83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3" grpId="0" animBg="1"/>
      <p:bldP spid="58374"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0.|0.1|0.2|0.|0.2|0.1|0.1|0.1|0.1|0.1|0.1"/>
</p:tagLst>
</file>

<file path=ppt/tags/tag2.xml><?xml version="1.0" encoding="utf-8"?>
<p:tagLst xmlns:a="http://schemas.openxmlformats.org/drawingml/2006/main" xmlns:r="http://schemas.openxmlformats.org/officeDocument/2006/relationships" xmlns:p="http://schemas.openxmlformats.org/presentationml/2006/main">
  <p:tag name="TIMING" val="|0.|0.1|0.1|0.1|0.1|0.1"/>
</p:tagLst>
</file>

<file path=ppt/tags/tag3.xml><?xml version="1.0" encoding="utf-8"?>
<p:tagLst xmlns:a="http://schemas.openxmlformats.org/drawingml/2006/main" xmlns:r="http://schemas.openxmlformats.org/officeDocument/2006/relationships" xmlns:p="http://schemas.openxmlformats.org/presentationml/2006/main">
  <p:tag name="TIMING" val="|0.|0.1|0.1|0.2|0.1|0.1|0.1|0.1"/>
</p:tagLst>
</file>

<file path=ppt/tags/tag4.xml><?xml version="1.0" encoding="utf-8"?>
<p:tagLst xmlns:a="http://schemas.openxmlformats.org/drawingml/2006/main" xmlns:r="http://schemas.openxmlformats.org/officeDocument/2006/relationships" xmlns:p="http://schemas.openxmlformats.org/presentationml/2006/main">
  <p:tag name="TIMING" val="|0.|0.2"/>
</p:tagLst>
</file>

<file path=ppt/tags/tag5.xml><?xml version="1.0" encoding="utf-8"?>
<p:tagLst xmlns:a="http://schemas.openxmlformats.org/drawingml/2006/main" xmlns:r="http://schemas.openxmlformats.org/officeDocument/2006/relationships" xmlns:p="http://schemas.openxmlformats.org/presentationml/2006/main">
  <p:tag name="TIMING" val="|0.2|0.3"/>
</p:tagLst>
</file>

<file path=ppt/tags/tag6.xml><?xml version="1.0" encoding="utf-8"?>
<p:tagLst xmlns:a="http://schemas.openxmlformats.org/drawingml/2006/main" xmlns:r="http://schemas.openxmlformats.org/officeDocument/2006/relationships" xmlns:p="http://schemas.openxmlformats.org/presentationml/2006/main">
  <p:tag name="TIMING" val="|0.|0.1|0.2|0.2"/>
</p:tagLst>
</file>

<file path=ppt/tags/tag7.xml><?xml version="1.0" encoding="utf-8"?>
<p:tagLst xmlns:a="http://schemas.openxmlformats.org/drawingml/2006/main" xmlns:r="http://schemas.openxmlformats.org/officeDocument/2006/relationships" xmlns:p="http://schemas.openxmlformats.org/presentationml/2006/main">
  <p:tag name="TIMING" val="|0.|0.4|0.2|0.2|0.2|0.2|0.2"/>
</p:tagLst>
</file>

<file path=ppt/theme/theme1.xml><?xml version="1.0" encoding="utf-8"?>
<a:theme xmlns:a="http://schemas.openxmlformats.org/drawingml/2006/main" name="Office Theme">
  <a:themeElements>
    <a:clrScheme name="Primary Colors">
      <a:dk1>
        <a:sysClr val="windowText" lastClr="000000"/>
      </a:dk1>
      <a:lt1>
        <a:sysClr val="window" lastClr="FFFFFF"/>
      </a:lt1>
      <a:dk2>
        <a:srgbClr val="1F497D"/>
      </a:dk2>
      <a:lt2>
        <a:srgbClr val="EEECE1"/>
      </a:lt2>
      <a:accent1>
        <a:srgbClr val="237ABF"/>
      </a:accent1>
      <a:accent2>
        <a:srgbClr val="BF0222"/>
      </a:accent2>
      <a:accent3>
        <a:srgbClr val="009F62"/>
      </a:accent3>
      <a:accent4>
        <a:srgbClr val="9681B7"/>
      </a:accent4>
      <a:accent5>
        <a:srgbClr val="8DCEE4"/>
      </a:accent5>
      <a:accent6>
        <a:srgbClr val="F1AF00"/>
      </a:accent6>
      <a:hlink>
        <a:srgbClr val="2D4B9B"/>
      </a:hlink>
      <a:folHlink>
        <a:srgbClr val="6F559D"/>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nchor="ctr" anchorCtr="0">
        <a:noAutofit/>
      </a:bodyPr>
      <a:lstStyle>
        <a:defPPr algn="ctr">
          <a:defRPr sz="2800" dirty="0" smtClean="0"/>
        </a:defPPr>
      </a:lstStyle>
    </a:tx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4459</Words>
  <Application>Microsoft Office PowerPoint</Application>
  <PresentationFormat>On-screen Show (4:3)</PresentationFormat>
  <Paragraphs>791</Paragraphs>
  <Slides>54</Slides>
  <Notes>47</Notes>
  <HiddenSlides>0</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54</vt:i4>
      </vt:variant>
    </vt:vector>
  </HeadingPairs>
  <TitlesOfParts>
    <vt:vector size="56" baseType="lpstr">
      <vt:lpstr>Office Theme</vt:lpstr>
      <vt:lpstr>Equation</vt:lpstr>
      <vt:lpstr>Expressiveness in mechanisms and its relation to efficiency:  Our experience from $40 billion of combinatorial multi-attribute auctions, and recent theory</vt:lpstr>
      <vt:lpstr>Outline</vt:lpstr>
      <vt:lpstr>Sourcing before 2000</vt:lpstr>
      <vt:lpstr>Expressive commerce</vt:lpstr>
      <vt:lpstr>Expressive bidding</vt:lpstr>
      <vt:lpstr>Benefits of expressive bidding</vt:lpstr>
      <vt:lpstr>Academic bidding languages unusable (in this application)</vt:lpstr>
      <vt:lpstr>Expressive allocation evaluation</vt:lpstr>
      <vt:lpstr>Example of expressive allocation evaluation</vt:lpstr>
      <vt:lpstr>Benefits of expressive allocation evaluation</vt:lpstr>
      <vt:lpstr>Clearing (aka. winner determination) problem</vt:lpstr>
      <vt:lpstr>CombineNet events so far</vt:lpstr>
      <vt:lpstr>Applied to many areas</vt:lpstr>
      <vt:lpstr>Broader trend toward expressiveness</vt:lpstr>
      <vt:lpstr>Slide 15</vt:lpstr>
      <vt:lpstr>Slide 16</vt:lpstr>
      <vt:lpstr>Slide 17</vt:lpstr>
      <vt:lpstr>Slide 18</vt:lpstr>
      <vt:lpstr>Prediction/insurance markets becoming more expressive</vt:lpstr>
      <vt:lpstr>Is more expressiveness always better?</vt:lpstr>
      <vt:lpstr>Is more expressiveness always better for efficiency?</vt:lpstr>
      <vt:lpstr>What makes a mechanism expressive? A straw man notion</vt:lpstr>
      <vt:lpstr>What makes a mechanism expressive?</vt:lpstr>
      <vt:lpstr>Our notion: Expressive mechanisms allow agents more impact on outcome</vt:lpstr>
      <vt:lpstr>Uncertainty introduces the need for greater impact</vt:lpstr>
      <vt:lpstr>Uncertainty introduces the need for greater impact…</vt:lpstr>
      <vt:lpstr>Uncertainty introduces the need for greater impact…</vt:lpstr>
      <vt:lpstr>Expressive mechanisms</vt:lpstr>
      <vt:lpstr>An upper bound on a mechanism’s best-case efficiency</vt:lpstr>
      <vt:lpstr>Slide 30</vt:lpstr>
      <vt:lpstr>Slide 31</vt:lpstr>
      <vt:lpstr>The bound can always be met</vt:lpstr>
      <vt:lpstr>Application to sponsored search</vt:lpstr>
      <vt:lpstr>Heterogeneous bidder preferences</vt:lpstr>
      <vt:lpstr>Mechanisms we compared</vt:lpstr>
      <vt:lpstr>Slide 36</vt:lpstr>
      <vt:lpstr>Expressive ad (e.g., banner) auctions  that span time,  and  model-based online optimization for clearing </vt:lpstr>
      <vt:lpstr>Prior expressiveness</vt:lpstr>
      <vt:lpstr>Campaign-level expressiveness</vt:lpstr>
      <vt:lpstr>Value of optimization under sequential expressiveness</vt:lpstr>
      <vt:lpstr>Slide 41</vt:lpstr>
      <vt:lpstr>Stochastic optimization problem</vt:lpstr>
      <vt:lpstr>Scalable optimization with real-time response</vt:lpstr>
      <vt:lpstr>Channels</vt:lpstr>
      <vt:lpstr>Algorithms for stochastic problem</vt:lpstr>
      <vt:lpstr>Deterministic optimization</vt:lpstr>
      <vt:lpstr>Sample-based online stochastic optimization [van Hentenryck &amp; Bent 06]</vt:lpstr>
      <vt:lpstr>REGRETS algorithm [Bent &amp; van Hentenryck 04]</vt:lpstr>
      <vt:lpstr>Slide 49</vt:lpstr>
      <vt:lpstr>REGRETS doesn’t apply to ad auctions</vt:lpstr>
      <vt:lpstr>Our extension of REGRETS to continuous action spaces</vt:lpstr>
      <vt:lpstr>Revenue: Flat bids</vt:lpstr>
      <vt:lpstr>Revenue: Bonus bids</vt:lpstr>
      <vt:lpstr>Conclusions &amp; future research</vt:lpstr>
    </vt:vector>
  </TitlesOfParts>
  <Manager/>
  <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 Theory of Expressiveness in Mechanisms</dc:title>
  <dc:creator/>
  <cp:lastModifiedBy/>
  <cp:revision>1</cp:revision>
  <dcterms:created xsi:type="dcterms:W3CDTF">2008-05-27T19:16:21Z</dcterms:created>
  <dcterms:modified xsi:type="dcterms:W3CDTF">2008-09-06T22:35:57Z</dcterms:modified>
</cp:coreProperties>
</file>